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7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DD6B4F7-448A-4C2C-B909-63AA310FBC94}" type="datetimeFigureOut">
              <a:rPr lang="ar-SA" smtClean="0"/>
              <a:pPr/>
              <a:t>01/07/1435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D665776-999C-4AD7-B6B9-2B2CF5F61BE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2564904"/>
            <a:ext cx="8458200" cy="2304256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900" dirty="0" err="1" smtClean="0"/>
              <a:t>اساسيات</a:t>
            </a:r>
            <a:r>
              <a:rPr lang="ar-SA" sz="4900" dirty="0" smtClean="0"/>
              <a:t> الاختبارات </a:t>
            </a:r>
            <a:r>
              <a:rPr lang="ar-SA" sz="4900" dirty="0" err="1" smtClean="0"/>
              <a:t>الاحصائية</a:t>
            </a:r>
            <a:r>
              <a:rPr lang="ar-SA" sz="4900" dirty="0" smtClean="0"/>
              <a:t> واستخدامها في العلوم الاجتماعية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3100" dirty="0" smtClean="0"/>
              <a:t/>
            </a:r>
            <a:br>
              <a:rPr lang="ar-SA" sz="3100" dirty="0" smtClean="0"/>
            </a:br>
            <a:r>
              <a:rPr lang="ar-SA" sz="3100" dirty="0" smtClean="0"/>
              <a:t>                                             م/ امل حسن محمد ياسين</a:t>
            </a:r>
            <a:endParaRPr lang="ar-SA" sz="31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8458200" cy="1080120"/>
          </a:xfrm>
        </p:spPr>
        <p:txBody>
          <a:bodyPr/>
          <a:lstStyle/>
          <a:p>
            <a:pPr algn="ctr"/>
            <a:r>
              <a:rPr lang="ar-SA" dirty="0" smtClean="0"/>
              <a:t>بسم الله الرحمن الرحيم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بنهاية هذه المحاضرة يجب </a:t>
            </a:r>
            <a:r>
              <a:rPr lang="ar-SA" dirty="0" err="1" smtClean="0"/>
              <a:t>ان</a:t>
            </a:r>
            <a:r>
              <a:rPr lang="ar-SA" dirty="0" smtClean="0"/>
              <a:t> يكون الطالب ملماً ب:</a:t>
            </a:r>
          </a:p>
          <a:p>
            <a:pPr>
              <a:buNone/>
            </a:pPr>
            <a:endParaRPr lang="ar-SA" dirty="0" smtClean="0"/>
          </a:p>
          <a:p>
            <a:pPr marL="624078" indent="-514350">
              <a:buAutoNum type="arabicPeriod"/>
            </a:pPr>
            <a:r>
              <a:rPr lang="ar-SA" dirty="0" err="1" smtClean="0"/>
              <a:t>انواع</a:t>
            </a:r>
            <a:r>
              <a:rPr lang="ar-SA" dirty="0" smtClean="0"/>
              <a:t> الاختبارات </a:t>
            </a:r>
            <a:r>
              <a:rPr lang="ar-SA" dirty="0" err="1" smtClean="0"/>
              <a:t>الاحصائية</a:t>
            </a:r>
            <a:r>
              <a:rPr lang="ar-SA" dirty="0" smtClean="0"/>
              <a:t>.</a:t>
            </a:r>
          </a:p>
          <a:p>
            <a:pPr marL="624078" indent="-514350">
              <a:buAutoNum type="arabicPeriod"/>
            </a:pPr>
            <a:r>
              <a:rPr lang="ar-SA" dirty="0" err="1" smtClean="0"/>
              <a:t>اقسام</a:t>
            </a:r>
            <a:r>
              <a:rPr lang="ar-SA" dirty="0" smtClean="0"/>
              <a:t> اختبار </a:t>
            </a:r>
            <a:r>
              <a:rPr lang="ar-SA" dirty="0" err="1" smtClean="0"/>
              <a:t>كاي</a:t>
            </a:r>
            <a:r>
              <a:rPr lang="ar-SA" dirty="0" smtClean="0"/>
              <a:t> تربيع.</a:t>
            </a:r>
          </a:p>
          <a:p>
            <a:pPr marL="624078" indent="-514350">
              <a:buAutoNum type="arabicPeriod"/>
            </a:pPr>
            <a:r>
              <a:rPr lang="ar-SA" dirty="0" err="1" smtClean="0"/>
              <a:t>الالمام</a:t>
            </a:r>
            <a:r>
              <a:rPr lang="ar-SA" dirty="0" smtClean="0"/>
              <a:t> بجميع القوانين التي درسها خلال الفصل الدراسي.</a:t>
            </a: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/>
              <a:t>اهداف</a:t>
            </a:r>
            <a:r>
              <a:rPr lang="ar-SA" dirty="0" smtClean="0"/>
              <a:t> المحاضرة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تنقسم الاختبارات الى </a:t>
            </a:r>
            <a:r>
              <a:rPr lang="ar-SA" dirty="0" err="1" smtClean="0"/>
              <a:t>قسمين:</a:t>
            </a: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اختبارات </a:t>
            </a:r>
            <a:r>
              <a:rPr lang="ar-SA" dirty="0" err="1" smtClean="0"/>
              <a:t>معلمية.</a:t>
            </a: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اختبارات </a:t>
            </a:r>
            <a:r>
              <a:rPr lang="ar-SA" dirty="0" err="1" smtClean="0"/>
              <a:t>لامعلمية.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     </a:t>
            </a:r>
          </a:p>
          <a:p>
            <a:pPr marL="514350" indent="-514350">
              <a:buNone/>
            </a:pPr>
            <a:r>
              <a:rPr lang="ar-SA" dirty="0" smtClean="0"/>
              <a:t>    ومن الاختبارات </a:t>
            </a:r>
            <a:r>
              <a:rPr lang="ar-SA" dirty="0" err="1" smtClean="0"/>
              <a:t>اللامعلمية</a:t>
            </a:r>
            <a:r>
              <a:rPr lang="ar-SA" dirty="0" smtClean="0"/>
              <a:t> اختبار </a:t>
            </a:r>
            <a:r>
              <a:rPr lang="ar-SA" dirty="0" err="1" smtClean="0"/>
              <a:t>كاي</a:t>
            </a:r>
            <a:r>
              <a:rPr lang="ar-SA" dirty="0" smtClean="0"/>
              <a:t> </a:t>
            </a:r>
            <a:r>
              <a:rPr lang="ar-SA" dirty="0" err="1" smtClean="0"/>
              <a:t>تربيع.</a:t>
            </a:r>
            <a:r>
              <a:rPr lang="ar-SA" dirty="0" smtClean="0"/>
              <a:t> وهو ينقسم الى ثلاثة </a:t>
            </a:r>
            <a:r>
              <a:rPr lang="ar-SA" dirty="0" err="1" smtClean="0"/>
              <a:t>اقسام:</a:t>
            </a:r>
            <a:endParaRPr lang="ar-SA" dirty="0" smtClean="0"/>
          </a:p>
          <a:p>
            <a:pPr marL="514350" indent="-514350">
              <a:buNone/>
            </a:pPr>
            <a:r>
              <a:rPr lang="ar-SA" dirty="0" smtClean="0"/>
              <a:t>1/ اختبارات الاستغلالية.</a:t>
            </a:r>
          </a:p>
          <a:p>
            <a:pPr marL="514350" indent="-514350">
              <a:buNone/>
            </a:pPr>
            <a:r>
              <a:rPr lang="ar-SA" dirty="0" smtClean="0"/>
              <a:t>2/ اختبارات التجانس.</a:t>
            </a:r>
          </a:p>
          <a:p>
            <a:pPr marL="514350" indent="-514350">
              <a:buNone/>
            </a:pPr>
            <a:r>
              <a:rPr lang="ar-SA" dirty="0" smtClean="0"/>
              <a:t>3/ اختبارات حسن المطابقة.</a:t>
            </a:r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None/>
            </a:pPr>
            <a:endParaRPr lang="ar-SA" dirty="0" smtClean="0"/>
          </a:p>
          <a:p>
            <a:pPr marL="514350" indent="-514350"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الاختبار </a:t>
            </a:r>
            <a:r>
              <a:rPr lang="ar-SA" dirty="0" err="1" smtClean="0"/>
              <a:t>الاحصائي: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زاوية القطاع:</a:t>
            </a:r>
          </a:p>
          <a:p>
            <a:pPr>
              <a:buNone/>
            </a:pPr>
            <a:r>
              <a:rPr lang="ar-SA" sz="2400" dirty="0" smtClean="0">
                <a:cs typeface="Simplified Arabic" pitchFamily="2" charset="-78"/>
              </a:rPr>
              <a:t>          زاوية القطاع =       </a:t>
            </a:r>
            <a:r>
              <a:rPr lang="ar-SA" sz="2400" u="sng" dirty="0" smtClean="0">
                <a:cs typeface="Simplified Arabic" pitchFamily="2" charset="-78"/>
              </a:rPr>
              <a:t>العدد</a:t>
            </a:r>
            <a:r>
              <a:rPr lang="ar-SA" sz="2400" dirty="0" smtClean="0">
                <a:cs typeface="Simplified Arabic" pitchFamily="2" charset="-78"/>
              </a:rPr>
              <a:t>            × 360</a:t>
            </a:r>
          </a:p>
          <a:p>
            <a:pPr>
              <a:buNone/>
            </a:pPr>
            <a:r>
              <a:rPr lang="ar-SA" sz="2400" dirty="0" smtClean="0">
                <a:cs typeface="Simplified Arabic" pitchFamily="2" charset="-78"/>
              </a:rPr>
              <a:t>                             المجموع الكلي   </a:t>
            </a:r>
          </a:p>
          <a:p>
            <a:pPr>
              <a:buNone/>
            </a:pP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طول الفئة عند بناء جدول التوزيع التكراري:</a:t>
            </a: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ملخص بكل القوانين التي درسناها خلال الفصل الدراسي 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3491880" y="3501008"/>
            <a:ext cx="420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96646" indent="-514350" algn="ctr">
              <a:buNone/>
            </a:pPr>
            <a:r>
              <a:rPr lang="ar-SA" sz="2400" dirty="0" smtClean="0">
                <a:cs typeface="Simplified Arabic" pitchFamily="2" charset="-78"/>
              </a:rPr>
              <a:t>طول الفئة = المدى ÷ عدد الفئات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827584" y="5229200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96646" indent="-514350" algn="just">
              <a:buNone/>
            </a:pPr>
            <a:r>
              <a:rPr lang="ar-SA" sz="2400" dirty="0" smtClean="0">
                <a:cs typeface="Simplified Arabic" pitchFamily="2" charset="-78"/>
              </a:rPr>
              <a:t>        الحد </a:t>
            </a:r>
            <a:r>
              <a:rPr lang="ar-SA" sz="2400" dirty="0" smtClean="0">
                <a:cs typeface="Simplified Arabic" pitchFamily="2" charset="-78"/>
              </a:rPr>
              <a:t>الادنى الفعلي للفئة = الحد الادنى للفئة – </a:t>
            </a:r>
            <a:r>
              <a:rPr lang="ar-SA" sz="2400" dirty="0" smtClean="0">
                <a:cs typeface="Simplified Arabic" pitchFamily="2" charset="-78"/>
              </a:rPr>
              <a:t>0.5</a:t>
            </a:r>
          </a:p>
          <a:p>
            <a:pPr marL="596646" indent="-514350" algn="just"/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 قانون الحد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الاعلى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الفعلي للفئة:</a:t>
            </a:r>
            <a:endParaRPr lang="ar-SA" sz="2400" b="1" dirty="0" smtClean="0">
              <a:solidFill>
                <a:srgbClr val="FF0000"/>
              </a:solidFill>
              <a:cs typeface="Simplified Arabic" pitchFamily="2" charset="-78"/>
            </a:endParaRPr>
          </a:p>
          <a:p>
            <a:pPr marL="596646" indent="-514350" algn="just">
              <a:buNone/>
            </a:pPr>
            <a:r>
              <a:rPr lang="ar-SA" sz="2400" dirty="0" smtClean="0">
                <a:cs typeface="Simplified Arabic" pitchFamily="2" charset="-78"/>
              </a:rPr>
              <a:t>        الحد </a:t>
            </a:r>
            <a:r>
              <a:rPr lang="ar-SA" sz="2400" dirty="0" err="1" smtClean="0">
                <a:cs typeface="Simplified Arabic" pitchFamily="2" charset="-78"/>
              </a:rPr>
              <a:t>الاعلى</a:t>
            </a:r>
            <a:r>
              <a:rPr lang="ar-SA" sz="2400" dirty="0" smtClean="0">
                <a:cs typeface="Simplified Arabic" pitchFamily="2" charset="-78"/>
              </a:rPr>
              <a:t> الفعلي للفئة= الحد </a:t>
            </a:r>
            <a:r>
              <a:rPr lang="ar-SA" sz="2400" dirty="0" err="1" smtClean="0">
                <a:cs typeface="Simplified Arabic" pitchFamily="2" charset="-78"/>
              </a:rPr>
              <a:t>الاعلى</a:t>
            </a:r>
            <a:r>
              <a:rPr lang="ar-SA" sz="2400" dirty="0" smtClean="0">
                <a:cs typeface="Simplified Arabic" pitchFamily="2" charset="-78"/>
              </a:rPr>
              <a:t> للفئة + 0.5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043608" y="3933056"/>
            <a:ext cx="75608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*    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طول الفئة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من الجدول التكراري:</a:t>
            </a:r>
          </a:p>
          <a:p>
            <a:r>
              <a:rPr lang="ar-SA" sz="2400" dirty="0" smtClean="0">
                <a:cs typeface="Simplified Arabic" pitchFamily="2" charset="-78"/>
              </a:rPr>
              <a:t>         طول الفئة = الحد الاعلى الفعلي للفئة – الحد الادنى الفعلي للفئة</a:t>
            </a:r>
            <a:endParaRPr lang="ar-SA" sz="2400" dirty="0">
              <a:cs typeface="Simplified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851920" y="4797152"/>
            <a:ext cx="48245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   قانون الحد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الادنى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الفعلي للفئة:</a:t>
            </a: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ar-SA" dirty="0" smtClean="0"/>
          </a:p>
          <a:p>
            <a:pPr>
              <a:buNone/>
            </a:pP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مركز الفئة:</a:t>
            </a:r>
          </a:p>
          <a:p>
            <a:pPr>
              <a:buFont typeface="Arial" pitchFamily="34" charset="0"/>
              <a:buChar char="•"/>
            </a:pPr>
            <a:endParaRPr lang="ar-SA" dirty="0" smtClean="0"/>
          </a:p>
          <a:p>
            <a:pPr algn="ctr">
              <a:buNone/>
            </a:pP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None/>
            </a:pPr>
            <a:r>
              <a:rPr lang="ar-SA" sz="2600" b="1" dirty="0" smtClean="0">
                <a:solidFill>
                  <a:srgbClr val="FF0000"/>
                </a:solidFill>
                <a:cs typeface="Simplified Arabic" pitchFamily="2" charset="-78"/>
              </a:rPr>
              <a:t>* قانون التكرار النسبي:</a:t>
            </a:r>
          </a:p>
          <a:p>
            <a:pPr>
              <a:buNone/>
            </a:pPr>
            <a:r>
              <a:rPr lang="ar-SA" sz="2600" dirty="0" smtClean="0">
                <a:cs typeface="Simplified Arabic" pitchFamily="2" charset="-78"/>
              </a:rPr>
              <a:t>                 التكرار </a:t>
            </a:r>
            <a:r>
              <a:rPr lang="ar-SA" sz="2600" dirty="0" smtClean="0">
                <a:cs typeface="Simplified Arabic" pitchFamily="2" charset="-78"/>
              </a:rPr>
              <a:t>النسبي= التكرار ÷ مجموع التكرارات </a:t>
            </a:r>
            <a:endParaRPr lang="ar-SA" sz="2600" dirty="0" smtClean="0">
              <a:cs typeface="Simplified Arabic" pitchFamily="2" charset="-78"/>
            </a:endParaRPr>
          </a:p>
          <a:p>
            <a:pPr algn="ctr">
              <a:buNone/>
            </a:pPr>
            <a:r>
              <a:rPr lang="ar-SA" dirty="0" err="1" smtClean="0">
                <a:solidFill>
                  <a:srgbClr val="FF0000"/>
                </a:solidFill>
              </a:rPr>
              <a:t>او</a:t>
            </a:r>
            <a:endParaRPr lang="ar-SA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dirty="0" smtClean="0"/>
              <a:t>P = </a:t>
            </a:r>
            <a:r>
              <a:rPr lang="en-US" u="sng" dirty="0" smtClean="0"/>
              <a:t>f</a:t>
            </a:r>
            <a:endParaRPr lang="ar-SA" u="sng" dirty="0" smtClean="0"/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smtClean="0"/>
              <a:t>n                                            </a:t>
            </a:r>
            <a:r>
              <a:rPr lang="ar-SA" sz="2400" dirty="0" smtClean="0"/>
              <a:t>                                     </a:t>
            </a:r>
            <a:endParaRPr lang="ar-SA" sz="2400" dirty="0" smtClean="0"/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</a:rPr>
              <a:t>* قانون التكرار المئوي:</a:t>
            </a:r>
          </a:p>
          <a:p>
            <a:pPr>
              <a:buNone/>
            </a:pPr>
            <a:r>
              <a:rPr lang="ar-SA" sz="2800" dirty="0" smtClean="0">
                <a:cs typeface="Simplified Arabic" pitchFamily="2" charset="-78"/>
              </a:rPr>
              <a:t>                 التكرار </a:t>
            </a:r>
            <a:r>
              <a:rPr lang="ar-SA" sz="2800" dirty="0" smtClean="0">
                <a:cs typeface="Simplified Arabic" pitchFamily="2" charset="-78"/>
              </a:rPr>
              <a:t>المئوي = التكرار النسبي × 100</a:t>
            </a:r>
            <a:endParaRPr lang="ar-SA" sz="2800" dirty="0">
              <a:cs typeface="Simplified Arabic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ملخص بكل القوانين التي درسناها خلال الفصل الدراسي 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07504" y="2060848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96646" indent="-514350" algn="ctr"/>
            <a:endParaRPr lang="ar-SA" b="1" dirty="0" smtClean="0"/>
          </a:p>
          <a:p>
            <a:pPr marL="596646" indent="-514350"/>
            <a:r>
              <a:rPr lang="ar-SA" dirty="0" smtClean="0"/>
              <a:t>                مركز </a:t>
            </a:r>
            <a:r>
              <a:rPr lang="ar-SA" dirty="0" smtClean="0"/>
              <a:t>الفئة = (الحد الادنى الفعلي للفئة + الحد الاعلى الفعلي </a:t>
            </a:r>
            <a:r>
              <a:rPr lang="ar-SA" dirty="0" smtClean="0"/>
              <a:t>لنفس </a:t>
            </a:r>
            <a:r>
              <a:rPr lang="ar-SA" dirty="0" smtClean="0"/>
              <a:t>الفئة ) ÷ </a:t>
            </a:r>
            <a:r>
              <a:rPr lang="ar-SA" dirty="0" smtClean="0"/>
              <a:t>2</a:t>
            </a:r>
          </a:p>
          <a:p>
            <a:pPr marL="596646" indent="-514350" algn="ctr">
              <a:buNone/>
            </a:pPr>
            <a:r>
              <a:rPr lang="ar-SA" b="1" dirty="0" err="1" smtClean="0">
                <a:solidFill>
                  <a:srgbClr val="FF0000"/>
                </a:solidFill>
              </a:rPr>
              <a:t>او</a:t>
            </a:r>
            <a:endParaRPr lang="ar-SA" b="1" dirty="0" smtClean="0">
              <a:solidFill>
                <a:srgbClr val="FF0000"/>
              </a:solidFill>
            </a:endParaRPr>
          </a:p>
          <a:p>
            <a:pPr marL="596646" indent="-514350" algn="ctr">
              <a:buNone/>
            </a:pPr>
            <a:endParaRPr lang="ar-SA" b="1" dirty="0" smtClean="0"/>
          </a:p>
          <a:p>
            <a:pPr marL="596646" indent="-514350" algn="ctr">
              <a:buNone/>
            </a:pPr>
            <a:r>
              <a:rPr lang="ar-SA" dirty="0" smtClean="0"/>
              <a:t>           </a:t>
            </a:r>
            <a:r>
              <a:rPr lang="en-US" dirty="0" smtClean="0"/>
              <a:t>X= </a:t>
            </a:r>
            <a:r>
              <a:rPr lang="en-US" u="sng" dirty="0" smtClean="0"/>
              <a:t>(L+U)</a:t>
            </a:r>
            <a:r>
              <a:rPr lang="ar-SA" dirty="0" smtClean="0"/>
              <a:t>   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</a:p>
          <a:p>
            <a:pPr marL="596646" indent="-514350" algn="ctr">
              <a:buNone/>
            </a:pPr>
            <a:r>
              <a:rPr lang="en-US" dirty="0" smtClean="0"/>
              <a:t>2</a:t>
            </a:r>
            <a:endParaRPr lang="ar-S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قوانين مقاييس النزعة المركزية </a:t>
            </a:r>
            <a:r>
              <a:rPr lang="ar-SA" dirty="0" smtClean="0"/>
              <a:t>من البيانات </a:t>
            </a:r>
            <a:r>
              <a:rPr lang="ar-SA" dirty="0" err="1" smtClean="0"/>
              <a:t>الاولية</a:t>
            </a:r>
            <a:endParaRPr lang="ar-SA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1"/>
          </p:nvPr>
        </p:nvGraphicFramePr>
        <p:xfrm>
          <a:off x="971600" y="1340768"/>
          <a:ext cx="1224136" cy="1108651"/>
        </p:xfrm>
        <a:graphic>
          <a:graphicData uri="http://schemas.openxmlformats.org/presentationml/2006/ole">
            <p:oleObj spid="_x0000_s2050" name="Equation" r:id="rId3" imgW="672840" imgH="60948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899592" y="2564904"/>
          <a:ext cx="2481262" cy="927100"/>
        </p:xfrm>
        <a:graphic>
          <a:graphicData uri="http://schemas.openxmlformats.org/presentationml/2006/ole">
            <p:oleObj spid="_x0000_s2051" name="Equation" r:id="rId4" imgW="1257120" imgH="46980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899592" y="3645024"/>
          <a:ext cx="2432050" cy="558800"/>
        </p:xfrm>
        <a:graphic>
          <a:graphicData uri="http://schemas.openxmlformats.org/presentationml/2006/ole">
            <p:oleObj spid="_x0000_s2052" name="Equation" r:id="rId5" imgW="1104840" imgH="25380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971600" y="4365104"/>
          <a:ext cx="617538" cy="665162"/>
        </p:xfrm>
        <a:graphic>
          <a:graphicData uri="http://schemas.openxmlformats.org/presentationml/2006/ole">
            <p:oleObj spid="_x0000_s2053" name="Equation" r:id="rId6" imgW="330120" imgH="35532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043608" y="5157192"/>
          <a:ext cx="1584325" cy="749300"/>
        </p:xfrm>
        <a:graphic>
          <a:graphicData uri="http://schemas.openxmlformats.org/presentationml/2006/ole">
            <p:oleObj spid="_x0000_s2054" name="Equation" r:id="rId7" imgW="1180800" imgH="558720" progId="Equation.3">
              <p:embed/>
            </p:oleObj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4572000" y="1700808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الوسط الحسابي:</a:t>
            </a: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139952" y="2780928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الوسط الحسابي المرجح: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4572000" y="3645024"/>
            <a:ext cx="30243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الوسط الهندسي: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004048" y="4509120"/>
            <a:ext cx="26642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الوسيط الفردي: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4932040" y="5373216"/>
            <a:ext cx="28083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الوسيط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الزوجي:</a:t>
            </a:r>
            <a:endParaRPr lang="ar-SA" sz="2400" b="1" dirty="0" smtClean="0">
              <a:solidFill>
                <a:srgbClr val="FF0000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قوانين مقاييس النزعة المركزية من </a:t>
            </a:r>
            <a:r>
              <a:rPr lang="ar-SA" dirty="0" smtClean="0"/>
              <a:t>الجدول التكراري</a:t>
            </a:r>
            <a:endParaRPr lang="ar-SA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ph idx="1"/>
          </p:nvPr>
        </p:nvGraphicFramePr>
        <p:xfrm>
          <a:off x="1043608" y="1556792"/>
          <a:ext cx="1296144" cy="972108"/>
        </p:xfrm>
        <a:graphic>
          <a:graphicData uri="http://schemas.openxmlformats.org/presentationml/2006/ole">
            <p:oleObj spid="_x0000_s3074" name="Equation" r:id="rId3" imgW="812520" imgH="60948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611560" y="2780928"/>
          <a:ext cx="4427538" cy="792163"/>
        </p:xfrm>
        <a:graphic>
          <a:graphicData uri="http://schemas.openxmlformats.org/presentationml/2006/ole">
            <p:oleObj spid="_x0000_s3075" name="Equation" r:id="rId4" imgW="1562040" imgH="27936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1043608" y="4725144"/>
          <a:ext cx="2438595" cy="1512168"/>
        </p:xfrm>
        <a:graphic>
          <a:graphicData uri="http://schemas.openxmlformats.org/presentationml/2006/ole">
            <p:oleObj spid="_x0000_s3076" name="Equation" r:id="rId5" imgW="1269720" imgH="78732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755576" y="3573016"/>
          <a:ext cx="239121" cy="792088"/>
        </p:xfrm>
        <a:graphic>
          <a:graphicData uri="http://schemas.openxmlformats.org/presentationml/2006/ole">
            <p:oleObj spid="_x0000_s3077" name="Equation" r:id="rId6" imgW="152280" imgH="393480" progId="Equation.3">
              <p:embed/>
            </p:oleObj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4355976" y="1916832"/>
            <a:ext cx="37444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الوسط الحسابي: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5436096" y="2924944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الوسط الهندسي: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5436096" y="3933056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ترتيب الوسيط: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5580112" y="5085184"/>
            <a:ext cx="25922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الوسيط: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قوانين مقاييس </a:t>
            </a:r>
            <a:r>
              <a:rPr lang="ar-SA" dirty="0" smtClean="0"/>
              <a:t>التشتت من </a:t>
            </a:r>
            <a:r>
              <a:rPr lang="ar-SA" dirty="0" smtClean="0"/>
              <a:t>البيانات </a:t>
            </a:r>
            <a:r>
              <a:rPr lang="ar-SA" dirty="0" err="1" smtClean="0"/>
              <a:t>الاولية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4932040" y="2420888"/>
            <a:ext cx="2637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ar-SA" dirty="0" smtClean="0"/>
              <a:t>المدى = اعلى قيمة – اصغر قيمة</a:t>
            </a: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259632" y="2348880"/>
          <a:ext cx="2217738" cy="517525"/>
        </p:xfrm>
        <a:graphic>
          <a:graphicData uri="http://schemas.openxmlformats.org/presentationml/2006/ole">
            <p:oleObj spid="_x0000_s4099" name="Equation" r:id="rId3" imgW="977760" imgH="22860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899592" y="3068960"/>
          <a:ext cx="2090737" cy="1158875"/>
        </p:xfrm>
        <a:graphic>
          <a:graphicData uri="http://schemas.openxmlformats.org/presentationml/2006/ole">
            <p:oleObj spid="_x0000_s4100" name="Equation" r:id="rId4" imgW="1143000" imgH="63468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83568" y="4221088"/>
          <a:ext cx="2543175" cy="974725"/>
        </p:xfrm>
        <a:graphic>
          <a:graphicData uri="http://schemas.openxmlformats.org/presentationml/2006/ole">
            <p:oleObj spid="_x0000_s4101" name="Equation" r:id="rId5" imgW="1155600" imgH="4442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971600" y="5373216"/>
          <a:ext cx="1328737" cy="647700"/>
        </p:xfrm>
        <a:graphic>
          <a:graphicData uri="http://schemas.openxmlformats.org/presentationml/2006/ole">
            <p:oleObj spid="_x0000_s4102" name="Equation" r:id="rId6" imgW="545760" imgH="266400" progId="Equation.3">
              <p:embed/>
            </p:oleObj>
          </a:graphicData>
        </a:graphic>
      </p:graphicFrame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sz="2000" dirty="0" smtClean="0">
                <a:solidFill>
                  <a:srgbClr val="FF0000"/>
                </a:solidFill>
              </a:rPr>
              <a:t>*</a:t>
            </a:r>
            <a:r>
              <a:rPr lang="ar-SA" sz="2000" dirty="0" smtClean="0"/>
              <a:t> 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المدى</a:t>
            </a:r>
            <a:r>
              <a:rPr lang="ar-SA" sz="2000" dirty="0" smtClean="0">
                <a:solidFill>
                  <a:srgbClr val="FF0000"/>
                </a:solidFill>
              </a:rPr>
              <a:t>: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499992" y="3356992"/>
            <a:ext cx="40324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التباين بالطريقة المباشرة: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4644008" y="4293096"/>
            <a:ext cx="38164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التباين بطريقة النظرية1 :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5076056" y="5301208"/>
            <a:ext cx="34563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 قانون الانحراف المعياري:</a:t>
            </a: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قوانين مقاييس التشتت من البيانات </a:t>
            </a:r>
            <a:r>
              <a:rPr lang="ar-SA" dirty="0" err="1" smtClean="0"/>
              <a:t>الاولية</a:t>
            </a:r>
            <a:endParaRPr lang="ar-SA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ph idx="1"/>
          </p:nvPr>
        </p:nvGraphicFramePr>
        <p:xfrm>
          <a:off x="827584" y="1988840"/>
          <a:ext cx="2016224" cy="1040632"/>
        </p:xfrm>
        <a:graphic>
          <a:graphicData uri="http://schemas.openxmlformats.org/presentationml/2006/ole">
            <p:oleObj spid="_x0000_s5122" name="Equation" r:id="rId3" imgW="1180800" imgH="60948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11560" y="3573016"/>
          <a:ext cx="2443163" cy="923925"/>
        </p:xfrm>
        <a:graphic>
          <a:graphicData uri="http://schemas.openxmlformats.org/presentationml/2006/ole">
            <p:oleObj spid="_x0000_s5123" name="Equation" r:id="rId4" imgW="1041120" imgH="39348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4860032" y="2420888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*</a:t>
            </a:r>
            <a:r>
              <a:rPr lang="ar-SA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الانحراف المتوسط: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4932040" y="3789040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*</a:t>
            </a:r>
            <a:r>
              <a:rPr lang="ar-SA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معامل التغير: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المدى:</a:t>
            </a:r>
          </a:p>
          <a:p>
            <a:pPr>
              <a:buNone/>
            </a:pPr>
            <a:r>
              <a:rPr lang="ar-SA" sz="2400" dirty="0" smtClean="0">
                <a:cs typeface="Simplified Arabic" pitchFamily="2" charset="-78"/>
              </a:rPr>
              <a:t>             المدى</a:t>
            </a:r>
            <a:r>
              <a:rPr lang="ar-SA" sz="2400" dirty="0" smtClean="0">
                <a:cs typeface="Simplified Arabic" pitchFamily="2" charset="-78"/>
              </a:rPr>
              <a:t>= الحد </a:t>
            </a:r>
            <a:r>
              <a:rPr lang="ar-SA" sz="2400" dirty="0" err="1" smtClean="0">
                <a:cs typeface="Simplified Arabic" pitchFamily="2" charset="-78"/>
              </a:rPr>
              <a:t>الاعلى</a:t>
            </a:r>
            <a:r>
              <a:rPr lang="ar-SA" sz="2400" dirty="0" smtClean="0">
                <a:cs typeface="Simplified Arabic" pitchFamily="2" charset="-78"/>
              </a:rPr>
              <a:t> للفئة العليا-الحد </a:t>
            </a:r>
            <a:r>
              <a:rPr lang="ar-SA" sz="2400" dirty="0" err="1" smtClean="0">
                <a:cs typeface="Simplified Arabic" pitchFamily="2" charset="-78"/>
              </a:rPr>
              <a:t>الادنى</a:t>
            </a:r>
            <a:r>
              <a:rPr lang="ar-SA" sz="2400" dirty="0" smtClean="0">
                <a:cs typeface="Simplified Arabic" pitchFamily="2" charset="-78"/>
              </a:rPr>
              <a:t> للفئة الدنيا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قوانين مقاييس التشتت من </a:t>
            </a:r>
            <a:r>
              <a:rPr lang="ar-SA" dirty="0" smtClean="0"/>
              <a:t>الجدول التكراري</a:t>
            </a:r>
            <a:endParaRPr lang="ar-SA" dirty="0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043608" y="2348880"/>
          <a:ext cx="2592288" cy="1700059"/>
        </p:xfrm>
        <a:graphic>
          <a:graphicData uri="http://schemas.openxmlformats.org/presentationml/2006/ole">
            <p:oleObj spid="_x0000_s6147" name="Equation" r:id="rId3" imgW="1333500" imgH="876300" progId="Equation.3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043608" y="3717033"/>
          <a:ext cx="2808312" cy="1284098"/>
        </p:xfrm>
        <a:graphic>
          <a:graphicData uri="http://schemas.openxmlformats.org/presentationml/2006/ole">
            <p:oleObj spid="_x0000_s6148" name="Equation" r:id="rId4" imgW="1333500" imgH="609600" progId="Equation.3">
              <p:embed/>
            </p:oleObj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1331640" y="5229200"/>
          <a:ext cx="1817143" cy="792088"/>
        </p:xfrm>
        <a:graphic>
          <a:graphicData uri="http://schemas.openxmlformats.org/presentationml/2006/ole">
            <p:oleObj spid="_x0000_s6149" name="Equation" r:id="rId5" imgW="583947" imgH="253890" progId="Equation.3">
              <p:embed/>
            </p:oleObj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4572000" y="2708920"/>
            <a:ext cx="37444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*</a:t>
            </a:r>
            <a:r>
              <a:rPr lang="ar-SA" dirty="0" smtClean="0"/>
              <a:t> 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التباين بالطريقة المباشرة: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4355976" y="4149080"/>
            <a:ext cx="39604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التباين بطريقة النظرية 1 :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5076056" y="5301208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*</a:t>
            </a:r>
            <a:r>
              <a:rPr lang="ar-SA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الانحراف المعياري: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قوانين مقاييس التشتت من </a:t>
            </a:r>
            <a:r>
              <a:rPr lang="ar-SA" dirty="0" smtClean="0"/>
              <a:t>الجدول التكراري</a:t>
            </a:r>
            <a:endParaRPr lang="ar-SA" dirty="0"/>
          </a:p>
        </p:txBody>
      </p:sp>
      <p:graphicFrame>
        <p:nvGraphicFramePr>
          <p:cNvPr id="717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115616" y="1844824"/>
          <a:ext cx="2472276" cy="1152129"/>
        </p:xfrm>
        <a:graphic>
          <a:graphicData uri="http://schemas.openxmlformats.org/presentationml/2006/ole">
            <p:oleObj spid="_x0000_s7170" name="معادلة" r:id="rId3" imgW="1307880" imgH="60948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259632" y="3284984"/>
          <a:ext cx="2736303" cy="1004736"/>
        </p:xfrm>
        <a:graphic>
          <a:graphicData uri="http://schemas.openxmlformats.org/presentationml/2006/ole">
            <p:oleObj spid="_x0000_s7171" name="Equation" r:id="rId4" imgW="1066337" imgH="393529" progId="Equation.3">
              <p:embed/>
            </p:oleObj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4572000" y="2132856"/>
            <a:ext cx="30243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الانحراف المتوسط: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4499992" y="3429000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معامل التغير: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قانون مقياس الالتواء</a:t>
            </a:r>
            <a:endParaRPr lang="ar-SA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>
            <p:ph idx="1"/>
          </p:nvPr>
        </p:nvGraphicFramePr>
        <p:xfrm>
          <a:off x="1475656" y="2420888"/>
          <a:ext cx="3829926" cy="1656184"/>
        </p:xfrm>
        <a:graphic>
          <a:graphicData uri="http://schemas.openxmlformats.org/presentationml/2006/ole">
            <p:oleObj spid="_x0000_s26626" name="Equation" r:id="rId3" imgW="939392" imgH="406224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قوانين </a:t>
            </a:r>
            <a:r>
              <a:rPr lang="ar-SA" dirty="0" smtClean="0"/>
              <a:t>الارتباط الخطي البسيط</a:t>
            </a:r>
            <a:endParaRPr lang="ar-SA" dirty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ph idx="1"/>
          </p:nvPr>
        </p:nvGraphicFramePr>
        <p:xfrm>
          <a:off x="1259632" y="1844823"/>
          <a:ext cx="1944216" cy="1160726"/>
        </p:xfrm>
        <a:graphic>
          <a:graphicData uri="http://schemas.openxmlformats.org/presentationml/2006/ole">
            <p:oleObj spid="_x0000_s8194" name="Equation" r:id="rId3" imgW="850900" imgH="508000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331640" y="2852936"/>
          <a:ext cx="3454400" cy="3352800"/>
        </p:xfrm>
        <a:graphic>
          <a:graphicData uri="http://schemas.openxmlformats.org/presentationml/2006/ole">
            <p:oleObj spid="_x0000_s8195" name="Equation" r:id="rId4" imgW="1358900" imgH="132080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5076056" y="2348880"/>
            <a:ext cx="3456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قانون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لايجاد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معامل ارتباط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بيرسون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: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5652120" y="3140968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لايجاد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SSxy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364088" y="4293096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لايجاد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SSx</a:t>
            </a:r>
            <a:endParaRPr lang="ar-SA" sz="2400" b="1" dirty="0" smtClean="0">
              <a:solidFill>
                <a:srgbClr val="FF0000"/>
              </a:solidFill>
              <a:cs typeface="Simplified Arabic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148064" y="5445224"/>
            <a:ext cx="30963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لايجاد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SSy</a:t>
            </a:r>
            <a:endParaRPr lang="ar-SA" sz="2400" b="1" dirty="0" smtClean="0">
              <a:solidFill>
                <a:srgbClr val="FF0000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قوانين </a:t>
            </a:r>
            <a:r>
              <a:rPr lang="ar-SA" dirty="0" smtClean="0"/>
              <a:t>الانحدار </a:t>
            </a:r>
            <a:r>
              <a:rPr lang="ar-SA" dirty="0" smtClean="0"/>
              <a:t>الخطي البسيط</a:t>
            </a:r>
            <a:endParaRPr lang="ar-SA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>
            <p:ph idx="1"/>
          </p:nvPr>
        </p:nvGraphicFramePr>
        <p:xfrm>
          <a:off x="971599" y="1844824"/>
          <a:ext cx="3135949" cy="936104"/>
        </p:xfrm>
        <a:graphic>
          <a:graphicData uri="http://schemas.openxmlformats.org/presentationml/2006/ole">
            <p:oleObj spid="_x0000_s9218" name="Equation" r:id="rId3" imgW="850531" imgH="25389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043608" y="3140968"/>
          <a:ext cx="1765300" cy="1219200"/>
        </p:xfrm>
        <a:graphic>
          <a:graphicData uri="http://schemas.openxmlformats.org/presentationml/2006/ole">
            <p:oleObj spid="_x0000_s9219" name="Equation" r:id="rId4" imgW="660400" imgH="45720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827584" y="4581128"/>
          <a:ext cx="2209800" cy="698500"/>
        </p:xfrm>
        <a:graphic>
          <a:graphicData uri="http://schemas.openxmlformats.org/presentationml/2006/ole">
            <p:oleObj spid="_x0000_s9220" name="Equation" r:id="rId5" imgW="799753" imgH="253890" progId="Equation.3">
              <p:embed/>
            </p:oleObj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4427984" y="21328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معادلة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الانحدار الخطي البسيط: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4067944" y="3356992"/>
            <a:ext cx="38884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* قانون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لايجاد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 </a:t>
            </a: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5940152" y="3284984"/>
          <a:ext cx="371213" cy="504056"/>
        </p:xfrm>
        <a:graphic>
          <a:graphicData uri="http://schemas.openxmlformats.org/presentationml/2006/ole">
            <p:oleObj spid="_x0000_s9221" name="Equation" r:id="rId6" imgW="177480" imgH="241200" progId="Equation.3">
              <p:embed/>
            </p:oleObj>
          </a:graphicData>
        </a:graphic>
      </p:graphicFrame>
      <p:sp>
        <p:nvSpPr>
          <p:cNvPr id="9" name="مربع نص 8"/>
          <p:cNvSpPr txBox="1"/>
          <p:nvPr/>
        </p:nvSpPr>
        <p:spPr>
          <a:xfrm>
            <a:off x="5796136" y="4653136"/>
            <a:ext cx="20882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*</a:t>
            </a:r>
            <a:r>
              <a:rPr lang="ar-SA" dirty="0" smtClean="0"/>
              <a:t> 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قانون </a:t>
            </a:r>
            <a:r>
              <a:rPr lang="ar-SA" sz="2400" b="1" dirty="0" err="1" smtClean="0">
                <a:solidFill>
                  <a:srgbClr val="FF0000"/>
                </a:solidFill>
                <a:cs typeface="Simplified Arabic" pitchFamily="2" charset="-78"/>
              </a:rPr>
              <a:t>لايجاد</a:t>
            </a:r>
            <a:r>
              <a:rPr lang="ar-SA" sz="2400" b="1" dirty="0" smtClean="0">
                <a:solidFill>
                  <a:srgbClr val="FF0000"/>
                </a:solidFill>
                <a:cs typeface="Simplified Arabic" pitchFamily="2" charset="-78"/>
              </a:rPr>
              <a:t> </a:t>
            </a:r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5940152" y="4581128"/>
          <a:ext cx="379187" cy="504056"/>
        </p:xfrm>
        <a:graphic>
          <a:graphicData uri="http://schemas.openxmlformats.org/presentationml/2006/ole">
            <p:oleObj spid="_x0000_s9222" name="Equation" r:id="rId7" imgW="190440" imgH="2538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</TotalTime>
  <Words>459</Words>
  <Application>Microsoft Office PowerPoint</Application>
  <PresentationFormat>عرض على الشاشة (3:4)‏</PresentationFormat>
  <Paragraphs>89</Paragraphs>
  <Slides>14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ملتقى</vt:lpstr>
      <vt:lpstr>Equation</vt:lpstr>
      <vt:lpstr>معادلة</vt:lpstr>
      <vt:lpstr>Microsoft Equation 3.0</vt:lpstr>
      <vt:lpstr>اساسيات الاختبارات الاحصائية واستخدامها في العلوم الاجتماعية                                               م/ امل حسن محمد ياسين</vt:lpstr>
      <vt:lpstr>اهداف المحاضرة</vt:lpstr>
      <vt:lpstr>الاختبار الاحصائي:</vt:lpstr>
      <vt:lpstr>ملخص بكل القوانين التي درسناها خلال الفصل الدراسي </vt:lpstr>
      <vt:lpstr>ملخص بكل القوانين التي درسناها خلال الفصل الدراسي </vt:lpstr>
      <vt:lpstr>قوانين مقاييس النزعة المركزية من البيانات الاولية</vt:lpstr>
      <vt:lpstr>قوانين مقاييس النزعة المركزية من الجدول التكراري</vt:lpstr>
      <vt:lpstr>قوانين مقاييس التشتت من البيانات الاولية</vt:lpstr>
      <vt:lpstr>قوانين مقاييس التشتت من البيانات الاولية</vt:lpstr>
      <vt:lpstr>قوانين مقاييس التشتت من الجدول التكراري</vt:lpstr>
      <vt:lpstr>قوانين مقاييس التشتت من الجدول التكراري</vt:lpstr>
      <vt:lpstr>قانون مقياس الالتواء</vt:lpstr>
      <vt:lpstr>قوانين الارتباط الخطي البسيط</vt:lpstr>
      <vt:lpstr>قوانين الانحدار الخطي البسيط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اختبار كاي تربيع</dc:title>
  <dc:creator>ArAM</dc:creator>
  <cp:lastModifiedBy>ahyaseen</cp:lastModifiedBy>
  <cp:revision>46</cp:revision>
  <dcterms:created xsi:type="dcterms:W3CDTF">2011-12-16T04:53:38Z</dcterms:created>
  <dcterms:modified xsi:type="dcterms:W3CDTF">2014-04-30T10:52:20Z</dcterms:modified>
</cp:coreProperties>
</file>