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6"/>
  </p:notesMasterIdLst>
  <p:sldIdLst>
    <p:sldId id="303" r:id="rId2"/>
    <p:sldId id="306" r:id="rId3"/>
    <p:sldId id="305" r:id="rId4"/>
    <p:sldId id="304" r:id="rId5"/>
    <p:sldId id="311" r:id="rId6"/>
    <p:sldId id="258" r:id="rId7"/>
    <p:sldId id="301" r:id="rId8"/>
    <p:sldId id="279" r:id="rId9"/>
    <p:sldId id="310" r:id="rId10"/>
    <p:sldId id="280" r:id="rId11"/>
    <p:sldId id="281" r:id="rId12"/>
    <p:sldId id="283" r:id="rId13"/>
    <p:sldId id="282" r:id="rId14"/>
    <p:sldId id="260" r:id="rId15"/>
    <p:sldId id="312" r:id="rId16"/>
    <p:sldId id="287" r:id="rId17"/>
    <p:sldId id="259" r:id="rId18"/>
    <p:sldId id="292" r:id="rId19"/>
    <p:sldId id="313" r:id="rId20"/>
    <p:sldId id="314" r:id="rId21"/>
    <p:sldId id="315" r:id="rId22"/>
    <p:sldId id="316" r:id="rId23"/>
    <p:sldId id="317" r:id="rId24"/>
    <p:sldId id="318" r:id="rId25"/>
    <p:sldId id="319" r:id="rId26"/>
    <p:sldId id="320" r:id="rId27"/>
    <p:sldId id="321" r:id="rId28"/>
    <p:sldId id="322" r:id="rId29"/>
    <p:sldId id="323" r:id="rId30"/>
    <p:sldId id="325" r:id="rId31"/>
    <p:sldId id="326" r:id="rId32"/>
    <p:sldId id="327" r:id="rId33"/>
    <p:sldId id="324" r:id="rId34"/>
    <p:sldId id="307"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7037" autoAdjust="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7BBF72D-9510-4A68-AF2D-AA32D2659CD2}" type="datetimeFigureOut">
              <a:rPr lang="ar-SA" smtClean="0"/>
              <a:pPr/>
              <a:t>29/04/35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76A8D20-51C7-4696-9A7F-EC55F4F1DFB4}" type="slidenum">
              <a:rPr lang="ar-SA" smtClean="0"/>
              <a:pPr/>
              <a:t>‹#›</a:t>
            </a:fld>
            <a:endParaRPr lang="ar-SA"/>
          </a:p>
        </p:txBody>
      </p:sp>
    </p:spTree>
    <p:extLst>
      <p:ext uri="{BB962C8B-B14F-4D97-AF65-F5344CB8AC3E}">
        <p14:creationId xmlns:p14="http://schemas.microsoft.com/office/powerpoint/2010/main" val="388015728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0" i="0" u="none" strike="noStrike" cap="none" normalizeH="0" baseline="0" dirty="0" smtClean="0">
                <a:ln>
                  <a:noFill/>
                </a:ln>
                <a:solidFill>
                  <a:schemeClr val="tx1"/>
                </a:solidFill>
                <a:effectLst/>
                <a:latin typeface="Arial" pitchFamily="34" charset="0"/>
                <a:ea typeface="Times New Roman" pitchFamily="18" charset="0"/>
              </a:rPr>
              <a:t>   </a:t>
            </a:r>
            <a:endParaRPr lang="ar-SA" dirty="0"/>
          </a:p>
        </p:txBody>
      </p:sp>
      <p:sp>
        <p:nvSpPr>
          <p:cNvPr id="4" name="عنصر نائب لرقم الشريحة 3"/>
          <p:cNvSpPr>
            <a:spLocks noGrp="1"/>
          </p:cNvSpPr>
          <p:nvPr>
            <p:ph type="sldNum" sz="quarter" idx="10"/>
          </p:nvPr>
        </p:nvSpPr>
        <p:spPr/>
        <p:txBody>
          <a:bodyPr/>
          <a:lstStyle/>
          <a:p>
            <a:fld id="{B76A8D20-51C7-4696-9A7F-EC55F4F1DFB4}" type="slidenum">
              <a:rPr lang="ar-SA" smtClean="0"/>
              <a:pPr/>
              <a:t>11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0" i="0" u="none" strike="noStrike" cap="none" normalizeH="0" baseline="0" dirty="0" smtClean="0">
                <a:ln>
                  <a:noFill/>
                </a:ln>
                <a:solidFill>
                  <a:schemeClr val="tx1"/>
                </a:solidFill>
                <a:effectLst/>
                <a:latin typeface="Arial" pitchFamily="34" charset="0"/>
                <a:ea typeface="Times New Roman" pitchFamily="18" charset="0"/>
              </a:rPr>
              <a:t> </a:t>
            </a:r>
            <a:endParaRPr kumimoji="0" lang="ar-SA" sz="1200" b="0" i="0" u="none" strike="noStrike" cap="none" normalizeH="0" baseline="0" dirty="0" smtClean="0">
              <a:ln>
                <a:noFill/>
              </a:ln>
              <a:solidFill>
                <a:schemeClr val="tx1"/>
              </a:solidFill>
              <a:effectLst/>
              <a:latin typeface="Arial" pitchFamily="34" charset="0"/>
            </a:endParaRPr>
          </a:p>
          <a:p>
            <a:endParaRPr lang="ar-SA" dirty="0"/>
          </a:p>
        </p:txBody>
      </p:sp>
      <p:sp>
        <p:nvSpPr>
          <p:cNvPr id="4" name="عنصر نائب لرقم الشريحة 3"/>
          <p:cNvSpPr>
            <a:spLocks noGrp="1"/>
          </p:cNvSpPr>
          <p:nvPr>
            <p:ph type="sldNum" sz="quarter" idx="10"/>
          </p:nvPr>
        </p:nvSpPr>
        <p:spPr/>
        <p:txBody>
          <a:bodyPr/>
          <a:lstStyle/>
          <a:p>
            <a:fld id="{B76A8D20-51C7-4696-9A7F-EC55F4F1DFB4}" type="slidenum">
              <a:rPr lang="ar-SA" smtClean="0"/>
              <a:pPr/>
              <a:t>12</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29/04/35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29/04/35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29/04/35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BFDCA1F-8AD0-48B3-9F5A-DE24F8265D20}" type="datetimeFigureOut">
              <a:rPr lang="ar-SA" smtClean="0"/>
              <a:pPr/>
              <a:t>29/04/35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BFDCA1F-8AD0-48B3-9F5A-DE24F8265D20}" type="datetimeFigureOut">
              <a:rPr lang="ar-SA" smtClean="0"/>
              <a:pPr/>
              <a:t>29/04/35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BFDCA1F-8AD0-48B3-9F5A-DE24F8265D20}" type="datetimeFigureOut">
              <a:rPr lang="ar-SA" smtClean="0"/>
              <a:pPr/>
              <a:t>29/04/35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BFDCA1F-8AD0-48B3-9F5A-DE24F8265D20}" type="datetimeFigureOut">
              <a:rPr lang="ar-SA" smtClean="0"/>
              <a:pPr/>
              <a:t>29/04/35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BFDCA1F-8AD0-48B3-9F5A-DE24F8265D20}" type="datetimeFigureOut">
              <a:rPr lang="ar-SA" smtClean="0"/>
              <a:pPr/>
              <a:t>29/04/35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BFDCA1F-8AD0-48B3-9F5A-DE24F8265D20}" type="datetimeFigureOut">
              <a:rPr lang="ar-SA" smtClean="0"/>
              <a:pPr/>
              <a:t>29/04/35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29/04/35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BFDCA1F-8AD0-48B3-9F5A-DE24F8265D20}" type="datetimeFigureOut">
              <a:rPr lang="ar-SA" smtClean="0"/>
              <a:pPr/>
              <a:t>29/04/35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88FE920-44D5-4CAE-8859-353E81A24E04}"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BFDCA1F-8AD0-48B3-9F5A-DE24F8265D20}" type="datetimeFigureOut">
              <a:rPr lang="ar-SA" smtClean="0"/>
              <a:pPr/>
              <a:t>29/04/35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88FE920-44D5-4CAE-8859-353E81A24E04}"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hyperlink" Target="http://search.babylon.com/imageres.php?iu=http://4.bp.blogspot.com/_FmZ29oOaSI0/S1r79tkJDgI/AAAAAAAABlY/PzLJXTr1MrA/s400/Image+266.png&amp;ir=http://arabic.madura.net/2010_02_01_archive.html&amp;ig=http://t2.gstatic.com/images?q=tbn:ANd9GcRy8dJ_yusKvAyxsRBpR3p03HELYpCAbAg90utjVEIvs55C8ez99SydzS4&amp;h=380&amp;w=400&amp;q=%D8%B5%D9%88%D8%B1%D8%A9+%D9%85%D9%86%D8%B6%D8%AF%D8%A9&amp;babsrc=home" TargetMode="Externa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http://search.babylon.com/imageres.php?iu=http://almisk.net/ar/upload/1343922635.jpg&amp;ir=http://almisk.net/ar/article.php?id=6604&amp;ig=http://t3.gstatic.com/images?q=tbn:ANd9GcQndJGMH1mo3nZ6_gAsfC-QbdhppNQPEi0TVruPEgIs-SGl80wtXLalViD9&amp;h=531&amp;w=800&amp;q=%D8%A7%D9%84%D9%82%D8%B1%D8%A2%D9%86+%D8%A7%D9%84%D9%83%D8%B1%D9%8A%D9%85&amp;babsrc=hom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earch.babylon.com/imageres.php?iu=http://files2.fatakat.com/2012/8/13458572631487.gif&amp;ir=http://forums.fatakat.com/thread3299374&amp;ig=http://t0.gstatic.com/images?q=tbn:ANd9GcRRumiTXxpdiV1alzDkCL9LXT7xPXsNfwWHcfHKnwW_KuK3xr8C5NCHzJfW&amp;h=361&amp;w=700&amp;q=%D8%A7%D9%84%D8%B3%D9%84%D8%A7%D9%85+%D8%B9%D9%84%D9%8A%D9%83%D9%85+%D9%88%D8%B1%D8%AD%D9%85%D8%A9+%D8%A7%D9%84%D9%84%D9%87+%D9%88%D8%A8%D8%B1%D9%83%D8%A7%D8%AA%D9%87&amp;babsrc=hom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2.gstatic.com/images?q=tbn:ANd9GcRy8dJ_yusKvAyxsRBpR3p03HELYpCAbAg90utjVEIvs55C8ez99SydzS4">
            <a:hlinkClick r:id="rId2"/>
          </p:cNvPr>
          <p:cNvPicPr>
            <a:picLocks noChangeAspect="1" noChangeArrowheads="1"/>
          </p:cNvPicPr>
          <p:nvPr/>
        </p:nvPicPr>
        <p:blipFill>
          <a:blip r:embed="rId3"/>
          <a:srcRect/>
          <a:stretch>
            <a:fillRect/>
          </a:stretch>
        </p:blipFill>
        <p:spPr bwMode="auto">
          <a:xfrm>
            <a:off x="1214414" y="3000372"/>
            <a:ext cx="6286544" cy="3857628"/>
          </a:xfrm>
          <a:prstGeom prst="rect">
            <a:avLst/>
          </a:prstGeom>
          <a:noFill/>
        </p:spPr>
      </p:pic>
      <p:pic>
        <p:nvPicPr>
          <p:cNvPr id="3" name="Picture 4" descr="http://t3.gstatic.com/images?q=tbn:ANd9GcQndJGMH1mo3nZ6_gAsfC-QbdhppNQPEi0TVruPEgIs-SGl80wtXLalViD9">
            <a:hlinkClick r:id="rId4"/>
          </p:cNvPr>
          <p:cNvPicPr>
            <a:picLocks noChangeAspect="1" noChangeArrowheads="1"/>
          </p:cNvPicPr>
          <p:nvPr/>
        </p:nvPicPr>
        <p:blipFill>
          <a:blip r:embed="rId5"/>
          <a:srcRect/>
          <a:stretch>
            <a:fillRect/>
          </a:stretch>
        </p:blipFill>
        <p:spPr bwMode="auto">
          <a:xfrm>
            <a:off x="3571868" y="2500306"/>
            <a:ext cx="1362075" cy="904876"/>
          </a:xfrm>
          <a:prstGeom prst="rect">
            <a:avLst/>
          </a:prstGeom>
          <a:noFill/>
        </p:spPr>
      </p:pic>
      <p:sp>
        <p:nvSpPr>
          <p:cNvPr id="4" name="مستطيل 3"/>
          <p:cNvSpPr/>
          <p:nvPr/>
        </p:nvSpPr>
        <p:spPr>
          <a:xfrm>
            <a:off x="2786050" y="928670"/>
            <a:ext cx="3525324" cy="584775"/>
          </a:xfrm>
          <a:prstGeom prst="rect">
            <a:avLst/>
          </a:prstGeom>
        </p:spPr>
        <p:txBody>
          <a:bodyPr wrap="none">
            <a:spAutoFit/>
          </a:bodyPr>
          <a:lstStyle/>
          <a:p>
            <a:r>
              <a:rPr lang="ar-SA" sz="3200" b="1" dirty="0" smtClean="0">
                <a:latin typeface="Simplified Arabic"/>
              </a:rPr>
              <a:t> بِسْمِ اللَّهِ الرَّحْمَنِ الرَّحِيمِ </a:t>
            </a:r>
          </a:p>
        </p:txBody>
      </p:sp>
      <p:sp>
        <p:nvSpPr>
          <p:cNvPr id="33794" name="AutoShape 2" descr="data:image/jpeg;base64,/9j/4AAQSkZJRgABAQAAAQABAAD/2wBDAAkGBwgHBgkIBwgKCgkLDRYPDQwMDRsUFRAWIB0iIiAdHx8kKDQsJCYxJx8fLT0tMTU3Ojo6Iys/RD84QzQ5Ojf/2wBDAQoKCg0MDRoPDxo3JR8lNzc3Nzc3Nzc3Nzc3Nzc3Nzc3Nzc3Nzc3Nzc3Nzc3Nzc3Nzc3Nzc3Nzc3Nzc3Nzc3Nzf/wAARCACaAH4DASIAAhEBAxEB/8QAGwAAAgMBAQEAAAAAAAAAAAAAAAUDBAYCBwH/xAA3EAACAQMDAgUCBAUEAgMAAAABAgMABBEFEiExQQYTIlFhcYEUkbHwFSMyQqFSwdHhFjM0YpL/xAAZAQADAQEBAAAAAAAAAAAAAAAAAwQCAQX/xAAmEQACAgEEAgICAwEAAAAAAAABAgADEQQSITETQSIyBVEUcZGh/9oADAMBAAIRAxEAPwD3GiiiiEr313HZQedKCRkAAdzXXm74SYx6scA1R1qSJ7doJ4ZdrEYkUD0nsQaWJqbQxp5hBKMPWvRx3B9jils4HE4SBH8NyrxoSeWFT5FY5NUiEktrbXCOplzE6sMKpJzk/HIpbrXia6t7wi2l/kwYVI0OTNnvxz++KzTYHO0mAIM9DzRmsFeanrs8EU34hYtrbvLhAyT7Hjp8A0ntbq90+yxDqU3mZLh2JLMT1yDkHp0phP65nWBXub+5uvNv/JXPlwglu2X9vypojBlB9xmvPI9U1JdGXU41heTzWM27tyecD3Jq/p/jNNYks7W2je3ZnH4h9wIRQegPz0+BU1VwLGAOeBNvRXIII4PWvuarhPtFFFEIUUUUQhXEkix4LkAE45967pZ4gmSHTJzIXGVOGVC20jkE+3SuE4EJxe67pUDTwXF3F5kR2yRE85IBx9cEcVmrwpGz+ZHtSToueMe1ZVrjULu4mEsW2VzxM6cHtn6gYrQX8ouPD6Nu3S2wD7x1wpAf/HNS6k4I2mdavK5MWaIkS39xLOuIIWMgDH0g9SfjJ/U1Bp1rpuoX9zc2cMZu5JXaR1mbc3OTkE4+4qDTyk1i8sEaXfmlkmVZM7uMAj+3HXrx096daKmn6dGoiszb3HlBn54Y7epfox6e3XpS6Th8H3GaFgr9Zle9ubi1tmiFqzv5q7BuLDGRnkZ5xnAPfH1qiHkkQw3UkbSOzkFQcx98MMcD696vX73HlidZP57bsRIegIwPuDj86zPja4fT7+OVpNwnhSQ25GNj855B5B9iOKvr2bGrbonMs1unCrvJj7QdXNk8un3q7oznIfo6nqP1NMbe2t9PkuoLXYu6UsGHUk4Of04ryaHxBqUkjwvAl7FtJUjPmRDA7jqO3Oa3miaqghhluXMwYNG27ggjHr+uCARxUi0+F9x6kmjZVbc3WJs9O1y5Nsu2RnZgCq7AdoJ4GffGD9CK0ml3ct1+IeUrtWTagAxgAAH6+rIrBabJLFFbmEiTfGAocYwxBYdueMVctZX/AIkksT+SVU7kYEKXJJDEA/8A2PHTnPahLSxyP8jGpZ13Cegg5qrdahb2rrHK/wDNb+mNeWP2rLa/4hms0WDTJvNnSIK7tjCnjn5bGeO3fFWPC0KXBmlunV5lI3evdvJGc57+2B7Uw3ZbaskJ5xNTFJ5kavgjIzg13XwYA4r7ThOwrN+NJonsPwTM4eQhjsbBAB/yD0xT65cx27umNyqSM9M1hb15p5J5rljlVXJJ7kdvgVhmH1j9PWHf5dTK3b3MULSxhUjBLhyRwfkY5z9aW6Je6reRmytB5xn3McA4jJJB56cgd+9XNTu2W2nTdjGIwM8Pkc098NuuleGLMbAZJ98h2Lje2SQPy/fNNSmtacEdmVXUA2Gpeok8L6dqGj6gllqunqunyTspZtskbBiWGcZx6icZx2rQeKNNNsIrfSBIj3xIilj/ALW4bLHBAwBwemAM54o8i6upJ5JpNtv/AG4YDI+g+/v2qPSdadNXt9K1CRQd20E8Bz0BH1447VHbURYCBMtofHjaY1sdJitbOB7uU3M6KAZGAAJA7DsP3mvP/F2kvd6olxqN1vt7ibZF5Ixzg8M3bge3bitZ4n1edL2W1hVlVGCAx/2njr7dc/Ss+11LJFPDcKMxngkcOwHH+cirasbwDzPQfSl6C7mJpNOtbaB1tVVHyctGhBK9hgnk8dTVXS3nW2u2R1MUBLLvJ5YgAjPzimmpK1xb7pCcl8LsbOR7fWtHpvg6COx8q5nZJFdZUaI4UkDuO/J6HuBVmoZCpH/J5Iq38ASxaPIPw0ds8ciYdGbcWEZXC9PfIxj3z818v5ZLdVWUiYvLuEiMQAQON6qM7eMDHsK5FhJpkJjhdiqEvuVc7+ckY+lU9SuIBbSSsAPLAZXPG1u3XoSCRXjNp1Vdw7nonSeOjep5Evac0L6gIrxT5jxeYpLHJxjPAxg13ex/htQK+uOMnco807se/J6/Gazg15bu4lniZI2iTCvt4HpwQM5689PetFpM1nrU0Mk85ZUTa7oT6iB12sOO3ArF1OwLj2J4rYYADubixF4ghe2vDd2ZReGKmQH69+3zTsHNKNKmsrW2WOBoow/qC4Cn7j8qbKQRnINVp1CLNes3ubGVolkkcRkCFWA3/mRz7c15Daa3eSiOC2gumtLdmhnkvMleeSC3HrBG3rnp2r2bV5mt9OmkSRY2C4DsMhSeM/5rxXxjNb2+nyxwXdzHIT5sZyBuk6EEY6f0/l191WD5DHc0u5fmPUhvILiYmG3WRhHJuJeQZAHPB6fHNPlvbuLw0YZoPw1xboyhHwyumePv0rjwtoMcVlYapcPM7SQh0t3VVSIHJBwAMtzkk5OTVPUp3uZ5YixKSnyZI/huDj2I/wBqpNjeMKZ7GkpsuY2N3NFoVwuo2XmWbIke0fzmXdye3yaj8SWU17bFBI7Opd4goAGMZ2kfbg9R7VdtVj0rw/ZW6+UiwxAho19JGQAxx1ODk0gv9cuWljeGCVIPNCCUjIbnGce1ZdARzHpS1xJEqXkFxc2yXsmoWrythJhL6WYg8AryC445U84zxVma1ePTZbhLfzQsSySN5gy0g6nuOmTwT0+5s3c9vdIl56ytrI4KBMqFdfUSAPY9fk9elVdTdLnTnh0J1RfILTSgq/m5HCMpHHcdMj3zU4W5mAWR6jU3IPF0BKsIgii0xrjEsl0TLEsfCELyRwe/v9ARzTGa/nE0Akki80OVlC/2rjIb328Y+9J/4jFPbWMuoOBvI8swA7lkHQIQCCCOOec5+KdQGeawa5mS4fYV3BV8k4zySGJH5V1buMueZTo7Klrye5dkuPxNpZSxBzFNIWV9uDt2nAx2JyPyrGa1fW06z2do880P4j+bNKeSV4OAAPSPnr9MVovFV1G+kSyzwObO0ZTtjzvWUONpJ3AY7cggEqT0rPfx7TrezuzbaTJc3MztIwkYEFscNuIzn4II+vSjybjkSDV6tnzWnRmb/lwKBBJuG5iec45rT+EHlWO4mbCh2VQ5JBwAc1l9Hikn1cWiSKhYMRnJAOMkfP8A1XrVhpTeSBaxqkbLwsfGD9KxeSw2CedXWWJMl8NEySsDcoJAx4KZ3fU9eg6VvbHJgBPcfeszp/h5YJlJLptOXAOeffGenStVaxmKIISDit6dGUfKCgiLPFEgXTSnUuwAA+Oa8W8cPboWjaJmeRSGIbgcHn869c8RO806xoRiMe3Oe5/SvOvEmmRXcgGG8wcb89f+qzbYFcZlLZFGP3HPg/VJtd8PRvcRgOi+S+3uy9Dj5G0/XNVTpQkvnmlmCWyPvlHlFenyef3xWPtrrWPCszy2MqDzVAaJ49yuOoOOD79+/epLXVtW8TaqY73UWS0RSzW0SKqsQeM9f1P2p24N0Y6n8iaUK+5v7m/07WFutJ06YSTW6BgiA4VegB/Ssti4sI4La7u02RNlIvUHxnhcEYPtwar6BejwxrVxcvaM9tNHsmEYAYAHKkZ685/Or03irSNY162s5YLi2xL6ZZVQAFeRyGOCce1N+39yrR/kkVcNJ9SLaRpPmTs8aSrI0yqgZ2yASAPp+nUV14Y0q2ljt3MSQLPICpgQL6VLdRyANuzPPLYqbXNIGqeVcWF+yzvuCsSGx8BSCO3tUlq8mkWyae1/Fc30jK123mjeAeAwHAzke3Y01rPEnEi1GoNrlpMyLbmK3tji7faIlZQWCLnGOOQOM4HcDipoJZreOWO3Rp5WYqQnIZh6iC3IUdcnAOMYBOMmsodNCyrAl7KIwESRTlznG1Tg53A4x3/KlmhX8bT75LC4snmIPlzIWRgvp/lOOcjBODznJ+a8RhnkSdQScSbX7Y6jp1taJPF5bzZkMTZkfaCAAvQgbjznqB78Qr4citZlRVZo0XAZV598H571o4oFuXNxhtqhvLAJJA46Hvn71OyCKVJNu4KrIOeQuP1zThS20SwU4xmZOHwrBDrsV+W9KsSkGOEYjDdfY8ivQNAtWWQ5X+V/WM9j7Urj02Se5HPlrnjqOP2f1rXWUKQQKiHIA5PvVapg5mbtlYwvuT4HWvtFFMkczuoaPLPI34KTY27LNL0+1ZiS2ji803PMpY7ju7gkf7e1ekYFZjxRp3JuY09L8SYz1/ff4pFlSnkyilgzAPPNtXs4rgeYoB3dNh+2MmszcRy6feJc2sWGtznnJBHsT3zXoF/YrFFkhTkkAfHf/ms7e2yPbOWcrIwK8Jgj2zUisa2iNRSdw2+4vk8SWdxp3m3MZSUD1xgHrjOAe4+ayeJNXkd4LY9wqjO0c8U/i8OSCTE5adn75OB9fetPaaZFboVjQAHqQMZ+KZdrVq4HcS9RRsYijwhqOqaDY/h5I4bmJDth84kNH14BHUfXpRLbXN3rZ1Kb/wCWWyrDoPofpn860MdovmMmdp5/t4PPvXc1p5MbcDK8qw5qJ9fY/BnGD4lnWp5bZLa4hc3TzIVWOcALBGAvQKMnnJ65564rvS3W61Vbgjy0K4WNXYg/IyeD8DuO/Wu7SPz40eXaVQY9R/pFN7K3RFYFF34O0++O447ZPv0FVVVtaFaenTSAofMvW3p3KMAZxlen3Ocnk+/ccV3GuT5aquGPIPH2/Y6fWqkQkurz8MGKRqCsjBsY46DvnJHxxU38ONjmaJmYe5YnPbvVzHGAI8gZwTzGkMkdvcxQykl5OFwOlOwMdKztvuuXjeXbmM5Vsc0/gfzI1bOcitBw3Rkd4wRJKKKK7J4VHPEksbJIAVIwc1JVLUXPllFzg9cZyeOgxXCYTIalbhZHSAiVQMJIvP7PNKJtKZIg2QzryR2r0CCwLIhlC4z/AOs5IA/5qteaLukDWzABuqH3+tTmnJLSmq4BtzdzFJZKFyV9QHJ+tSLb4wNvJH/5FaP/AMduCx4QDP8Aqz/t96sN4fSKB3eb1AAk7eBjk/Wor9G7HIhcytzmZAxbJwMgkjoRxVoW++NlKYJ45Hf3ri4Ja5IIIiR9pBHPXHf98VdE8iQMqFgR6TlcEVPp6Q9gExUuXAEUyX0FvfiBmbznU52LhQAe/b271oPDrmeRpGVTtUDJ5OfqaRyaaLi8siwwYm82RgewOf8Aj86vWl86zPDbyFfLI3gAYIJ/UcD716prK/U4AnpPUCuEl42rfxCd03ESNkqOh96ZvJ5yBJTtxjgCl63DBj5/qVv6ge1MkhZokdQxRuiyAg4+tOSpcfLmJs4xuk1usQRsOB9ak0iCSN5XbcEZjtB781LZwQFATEN465q8K6qov1GJG9nYE+0UUVqJkZaQnAjwPckUJGAcnlvepKKIQoooohClmpakIAYosNIRznoKYuCVIU844rNLZzPO3nEAg+oE810DMbWoJ5iu5iMrPJjLElmwOrHnNMdO06G4tN8kZZs8BWwMfY4q7IsccSwRqBk5JI5+tUI7qW2R4YFUcn1Ec1P/AB1Fu8e4wKS+V4i6SOT8bchnVQwVUA4Axnj/AD1qxp2ksIZ2yplm9I2tnaOOSasRWnmQtcSMS2SS3c44q9aSGGxDEZQjcpx1rexuFEqaxgNqz7Y6UJrlp5zmNW9Kf6sdzTzaMUhsWlVjOsjAtyV7GnVvOsybl69x7U01lJJqA+7JMq6jciw8qQICjPtb4q7FIsqBkOQao69D5umyEDmP1j7f9Zpfpd2yxq3J7MPf5rAOW2zCpvXPuaGiuY3DqGU5BrqtRUKKKKIQoooohCqt1beZ60/rH+atUUToOIjvo5baNZTDuG7Bwf6R71SihZiMjnOWOK0k4UxOGGQRgj3pNJbYi3Hk54+lBJ7j67DifXEbW62sTegDEj+3v965mbzY2VFwuMBfYVwIT849qmSOTGF4+a3UAfkY9QAMyJW8pQF6gUw0mF1QyOT6+g9hXNvZhnBcZ96ZAYAArrtmJusB4E5kQOhRhkEYIpVaWJgLp2zxTivm0ZzSscgxCttkNspQbT07VPXzFfa0ZwnMKKKK5OQoooohCiiiiEjmXcMfPNRGAEYqxQKJ0HEhWBB/aK7ES+1SUUZhuM+AY6V9ooonIUUUUQhRRRRCf//Z"/>
          <p:cNvSpPr>
            <a:spLocks noChangeAspect="1" noChangeArrowheads="1"/>
          </p:cNvSpPr>
          <p:nvPr/>
        </p:nvSpPr>
        <p:spPr bwMode="auto">
          <a:xfrm>
            <a:off x="9082088" y="-630238"/>
            <a:ext cx="1057275" cy="1285876"/>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33796" name="AutoShape 4" descr="data:image/jpeg;base64,/9j/4AAQSkZJRgABAQAAAQABAAD/2wBDAAkGBwgHBgkIBwgKCgkLDRYPDQwMDRsUFRAWIB0iIiAdHx8kKDQsJCYxJx8fLT0tMTU3Ojo6Iys/RD84QzQ5Ojf/2wBDAQoKCg0MDRoPDxo3JR8lNzc3Nzc3Nzc3Nzc3Nzc3Nzc3Nzc3Nzc3Nzc3Nzc3Nzc3Nzc3Nzc3Nzc3Nzc3Nzc3Nzf/wAARCACaAH4DASIAAhEBAxEB/8QAGwAAAgMBAQEAAAAAAAAAAAAAAAUDBAYCBwH/xAA3EAACAQMDAgUCBAUEAgMAAAABAgMABBEFEiExQQYTIlFhcYEUkbHwFSMyQqFSwdHhFjM0YpL/xAAZAQADAQEBAAAAAAAAAAAAAAAAAwQCAQX/xAAmEQACAgEEAgICAwEAAAAAAAABAgADEQQSITETQSIyBVEUcZGh/9oADAMBAAIRAxEAPwD3GiiiiEr313HZQedKCRkAAdzXXm74SYx6scA1R1qSJ7doJ4ZdrEYkUD0nsQaWJqbQxp5hBKMPWvRx3B9jils4HE4SBH8NyrxoSeWFT5FY5NUiEktrbXCOplzE6sMKpJzk/HIpbrXia6t7wi2l/kwYVI0OTNnvxz++KzTYHO0mAIM9DzRmsFeanrs8EU34hYtrbvLhAyT7Hjp8A0ntbq90+yxDqU3mZLh2JLMT1yDkHp0phP65nWBXub+5uvNv/JXPlwglu2X9vypojBlB9xmvPI9U1JdGXU41heTzWM27tyecD3Jq/p/jNNYks7W2je3ZnH4h9wIRQegPz0+BU1VwLGAOeBNvRXIII4PWvuarhPtFFFEIUUUUQhXEkix4LkAE45967pZ4gmSHTJzIXGVOGVC20jkE+3SuE4EJxe67pUDTwXF3F5kR2yRE85IBx9cEcVmrwpGz+ZHtSToueMe1ZVrjULu4mEsW2VzxM6cHtn6gYrQX8ouPD6Nu3S2wD7x1wpAf/HNS6k4I2mdavK5MWaIkS39xLOuIIWMgDH0g9SfjJ/U1Bp1rpuoX9zc2cMZu5JXaR1mbc3OTkE4+4qDTyk1i8sEaXfmlkmVZM7uMAj+3HXrx096daKmn6dGoiszb3HlBn54Y7epfox6e3XpS6Th8H3GaFgr9Zle9ubi1tmiFqzv5q7BuLDGRnkZ5xnAPfH1qiHkkQw3UkbSOzkFQcx98MMcD696vX73HlidZP57bsRIegIwPuDj86zPja4fT7+OVpNwnhSQ25GNj855B5B9iOKvr2bGrbonMs1unCrvJj7QdXNk8un3q7oznIfo6nqP1NMbe2t9PkuoLXYu6UsGHUk4Of04ryaHxBqUkjwvAl7FtJUjPmRDA7jqO3Oa3miaqghhluXMwYNG27ggjHr+uCARxUi0+F9x6kmjZVbc3WJs9O1y5Nsu2RnZgCq7AdoJ4GffGD9CK0ml3ct1+IeUrtWTagAxgAAH6+rIrBabJLFFbmEiTfGAocYwxBYdueMVctZX/AIkksT+SVU7kYEKXJJDEA/8A2PHTnPahLSxyP8jGpZ13Cegg5qrdahb2rrHK/wDNb+mNeWP2rLa/4hms0WDTJvNnSIK7tjCnjn5bGeO3fFWPC0KXBmlunV5lI3evdvJGc57+2B7Uw3ZbaskJ5xNTFJ5kavgjIzg13XwYA4r7ThOwrN+NJonsPwTM4eQhjsbBAB/yD0xT65cx27umNyqSM9M1hb15p5J5rljlVXJJ7kdvgVhmH1j9PWHf5dTK3b3MULSxhUjBLhyRwfkY5z9aW6Je6reRmytB5xn3McA4jJJB56cgd+9XNTu2W2nTdjGIwM8Pkc098NuuleGLMbAZJ98h2Lje2SQPy/fNNSmtacEdmVXUA2Gpeok8L6dqGj6gllqunqunyTspZtskbBiWGcZx6icZx2rQeKNNNsIrfSBIj3xIilj/ALW4bLHBAwBwemAM54o8i6upJ5JpNtv/AG4YDI+g+/v2qPSdadNXt9K1CRQd20E8Bz0BH1447VHbURYCBMtofHjaY1sdJitbOB7uU3M6KAZGAAJA7DsP3mvP/F2kvd6olxqN1vt7ibZF5Ixzg8M3bge3bitZ4n1edL2W1hVlVGCAx/2njr7dc/Ss+11LJFPDcKMxngkcOwHH+cirasbwDzPQfSl6C7mJpNOtbaB1tVVHyctGhBK9hgnk8dTVXS3nW2u2R1MUBLLvJ5YgAjPzimmpK1xb7pCcl8LsbOR7fWtHpvg6COx8q5nZJFdZUaI4UkDuO/J6HuBVmoZCpH/J5Iq38ASxaPIPw0ds8ciYdGbcWEZXC9PfIxj3z818v5ZLdVWUiYvLuEiMQAQON6qM7eMDHsK5FhJpkJjhdiqEvuVc7+ckY+lU9SuIBbSSsAPLAZXPG1u3XoSCRXjNp1Vdw7nonSeOjep5Evac0L6gIrxT5jxeYpLHJxjPAxg13ex/htQK+uOMnco807se/J6/Gazg15bu4lniZI2iTCvt4HpwQM5689PetFpM1nrU0Mk85ZUTa7oT6iB12sOO3ArF1OwLj2J4rYYADubixF4ghe2vDd2ZReGKmQH69+3zTsHNKNKmsrW2WOBoow/qC4Cn7j8qbKQRnINVp1CLNes3ubGVolkkcRkCFWA3/mRz7c15Daa3eSiOC2gumtLdmhnkvMleeSC3HrBG3rnp2r2bV5mt9OmkSRY2C4DsMhSeM/5rxXxjNb2+nyxwXdzHIT5sZyBuk6EEY6f0/l191WD5DHc0u5fmPUhvILiYmG3WRhHJuJeQZAHPB6fHNPlvbuLw0YZoPw1xboyhHwyumePv0rjwtoMcVlYapcPM7SQh0t3VVSIHJBwAMtzkk5OTVPUp3uZ5YixKSnyZI/huDj2I/wBqpNjeMKZ7GkpsuY2N3NFoVwuo2XmWbIke0fzmXdye3yaj8SWU17bFBI7Opd4goAGMZ2kfbg9R7VdtVj0rw/ZW6+UiwxAho19JGQAxx1ODk0gv9cuWljeGCVIPNCCUjIbnGce1ZdARzHpS1xJEqXkFxc2yXsmoWrythJhL6WYg8AryC445U84zxVma1ePTZbhLfzQsSySN5gy0g6nuOmTwT0+5s3c9vdIl56ytrI4KBMqFdfUSAPY9fk9elVdTdLnTnh0J1RfILTSgq/m5HCMpHHcdMj3zU4W5mAWR6jU3IPF0BKsIgii0xrjEsl0TLEsfCELyRwe/v9ARzTGa/nE0Akki80OVlC/2rjIb328Y+9J/4jFPbWMuoOBvI8swA7lkHQIQCCCOOec5+KdQGeawa5mS4fYV3BV8k4zySGJH5V1buMueZTo7Klrye5dkuPxNpZSxBzFNIWV9uDt2nAx2JyPyrGa1fW06z2do880P4j+bNKeSV4OAAPSPnr9MVovFV1G+kSyzwObO0ZTtjzvWUONpJ3AY7cggEqT0rPfx7TrezuzbaTJc3MztIwkYEFscNuIzn4II+vSjybjkSDV6tnzWnRmb/lwKBBJuG5iec45rT+EHlWO4mbCh2VQ5JBwAc1l9Hikn1cWiSKhYMRnJAOMkfP8A1XrVhpTeSBaxqkbLwsfGD9KxeSw2CedXWWJMl8NEySsDcoJAx4KZ3fU9eg6VvbHJgBPcfeszp/h5YJlJLptOXAOeffGenStVaxmKIISDit6dGUfKCgiLPFEgXTSnUuwAA+Oa8W8cPboWjaJmeRSGIbgcHn869c8RO806xoRiMe3Oe5/SvOvEmmRXcgGG8wcb89f+qzbYFcZlLZFGP3HPg/VJtd8PRvcRgOi+S+3uy9Dj5G0/XNVTpQkvnmlmCWyPvlHlFenyef3xWPtrrWPCszy2MqDzVAaJ49yuOoOOD79+/epLXVtW8TaqY73UWS0RSzW0SKqsQeM9f1P2p24N0Y6n8iaUK+5v7m/07WFutJ06YSTW6BgiA4VegB/Ssti4sI4La7u02RNlIvUHxnhcEYPtwar6BejwxrVxcvaM9tNHsmEYAYAHKkZ685/Or03irSNY162s5YLi2xL6ZZVQAFeRyGOCce1N+39yrR/kkVcNJ9SLaRpPmTs8aSrI0yqgZ2yASAPp+nUV14Y0q2ljt3MSQLPICpgQL6VLdRyANuzPPLYqbXNIGqeVcWF+yzvuCsSGx8BSCO3tUlq8mkWyae1/Fc30jK123mjeAeAwHAzke3Y01rPEnEi1GoNrlpMyLbmK3tji7faIlZQWCLnGOOQOM4HcDipoJZreOWO3Rp5WYqQnIZh6iC3IUdcnAOMYBOMmsodNCyrAl7KIwESRTlznG1Tg53A4x3/KlmhX8bT75LC4snmIPlzIWRgvp/lOOcjBODznJ+a8RhnkSdQScSbX7Y6jp1taJPF5bzZkMTZkfaCAAvQgbjznqB78Qr4citZlRVZo0XAZV598H571o4oFuXNxhtqhvLAJJA46Hvn71OyCKVJNu4KrIOeQuP1zThS20SwU4xmZOHwrBDrsV+W9KsSkGOEYjDdfY8ivQNAtWWQ5X+V/WM9j7Urj02Se5HPlrnjqOP2f1rXWUKQQKiHIA5PvVapg5mbtlYwvuT4HWvtFFMkczuoaPLPI34KTY27LNL0+1ZiS2ji803PMpY7ju7gkf7e1ekYFZjxRp3JuY09L8SYz1/ff4pFlSnkyilgzAPPNtXs4rgeYoB3dNh+2MmszcRy6feJc2sWGtznnJBHsT3zXoF/YrFFkhTkkAfHf/ms7e2yPbOWcrIwK8Jgj2zUisa2iNRSdw2+4vk8SWdxp3m3MZSUD1xgHrjOAe4+ayeJNXkd4LY9wqjO0c8U/i8OSCTE5adn75OB9fetPaaZFboVjQAHqQMZ+KZdrVq4HcS9RRsYijwhqOqaDY/h5I4bmJDth84kNH14BHUfXpRLbXN3rZ1Kb/wCWWyrDoPofpn860MdovmMmdp5/t4PPvXc1p5MbcDK8qw5qJ9fY/BnGD4lnWp5bZLa4hc3TzIVWOcALBGAvQKMnnJ65564rvS3W61Vbgjy0K4WNXYg/IyeD8DuO/Wu7SPz40eXaVQY9R/pFN7K3RFYFF34O0++O447ZPv0FVVVtaFaenTSAofMvW3p3KMAZxlen3Ocnk+/ccV3GuT5aquGPIPH2/Y6fWqkQkurz8MGKRqCsjBsY46DvnJHxxU38ONjmaJmYe5YnPbvVzHGAI8gZwTzGkMkdvcxQykl5OFwOlOwMdKztvuuXjeXbmM5Vsc0/gfzI1bOcitBw3Rkd4wRJKKKK7J4VHPEksbJIAVIwc1JVLUXPllFzg9cZyeOgxXCYTIalbhZHSAiVQMJIvP7PNKJtKZIg2QzryR2r0CCwLIhlC4z/AOs5IA/5qteaLukDWzABuqH3+tTmnJLSmq4BtzdzFJZKFyV9QHJ+tSLb4wNvJH/5FaP/AMduCx4QDP8Aqz/t96sN4fSKB3eb1AAk7eBjk/Wor9G7HIhcytzmZAxbJwMgkjoRxVoW++NlKYJ45Hf3ri4Ja5IIIiR9pBHPXHf98VdE8iQMqFgR6TlcEVPp6Q9gExUuXAEUyX0FvfiBmbznU52LhQAe/b271oPDrmeRpGVTtUDJ5OfqaRyaaLi8siwwYm82RgewOf8Aj86vWl86zPDbyFfLI3gAYIJ/UcD716prK/U4AnpPUCuEl42rfxCd03ESNkqOh96ZvJ5yBJTtxjgCl63DBj5/qVv6ge1MkhZokdQxRuiyAg4+tOSpcfLmJs4xuk1usQRsOB9ak0iCSN5XbcEZjtB781LZwQFATEN465q8K6qov1GJG9nYE+0UUVqJkZaQnAjwPckUJGAcnlvepKKIQoooohClmpakIAYosNIRznoKYuCVIU844rNLZzPO3nEAg+oE810DMbWoJ5iu5iMrPJjLElmwOrHnNMdO06G4tN8kZZs8BWwMfY4q7IsccSwRqBk5JI5+tUI7qW2R4YFUcn1Ec1P/AB1Fu8e4wKS+V4i6SOT8bchnVQwVUA4Axnj/AD1qxp2ksIZ2yplm9I2tnaOOSasRWnmQtcSMS2SS3c44q9aSGGxDEZQjcpx1rexuFEqaxgNqz7Y6UJrlp5zmNW9Kf6sdzTzaMUhsWlVjOsjAtyV7GnVvOsybl69x7U01lJJqA+7JMq6jciw8qQICjPtb4q7FIsqBkOQao69D5umyEDmP1j7f9Zpfpd2yxq3J7MPf5rAOW2zCpvXPuaGiuY3DqGU5BrqtRUKKKKIQoooohCqt1beZ60/rH+atUUToOIjvo5baNZTDuG7Bwf6R71SihZiMjnOWOK0k4UxOGGQRgj3pNJbYi3Hk54+lBJ7j67DifXEbW62sTegDEj+3v965mbzY2VFwuMBfYVwIT849qmSOTGF4+a3UAfkY9QAMyJW8pQF6gUw0mF1QyOT6+g9hXNvZhnBcZ96ZAYAArrtmJusB4E5kQOhRhkEYIpVaWJgLp2zxTivm0ZzSscgxCttkNspQbT07VPXzFfa0ZwnMKKKK5OQoooohCiiiiEjmXcMfPNRGAEYqxQKJ0HEhWBB/aK7ES+1SUUZhuM+AY6V9ooonIUUUUQhRRRRCf//Z"/>
          <p:cNvSpPr>
            <a:spLocks noChangeAspect="1" noChangeArrowheads="1"/>
          </p:cNvSpPr>
          <p:nvPr/>
        </p:nvSpPr>
        <p:spPr bwMode="auto">
          <a:xfrm>
            <a:off x="9082088" y="-630238"/>
            <a:ext cx="1057275" cy="1285876"/>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33798" name="Picture 6" descr="http://t3.gstatic.com/images?q=tbn:ANd9GcQ1hlrjbFXkMdQZrkHtkHf6kwuJPBS5EeMpjdVL7AdtpJUm8ywptA"/>
          <p:cNvPicPr>
            <a:picLocks noChangeAspect="1" noChangeArrowheads="1"/>
          </p:cNvPicPr>
          <p:nvPr/>
        </p:nvPicPr>
        <p:blipFill>
          <a:blip r:embed="rId6"/>
          <a:srcRect/>
          <a:stretch>
            <a:fillRect/>
          </a:stretch>
        </p:blipFill>
        <p:spPr bwMode="auto">
          <a:xfrm>
            <a:off x="7000892" y="285728"/>
            <a:ext cx="1933575" cy="2362200"/>
          </a:xfrm>
          <a:prstGeom prst="rect">
            <a:avLst/>
          </a:prstGeom>
          <a:noFill/>
        </p:spPr>
      </p:pic>
      <p:pic>
        <p:nvPicPr>
          <p:cNvPr id="33804" name="Picture 12" descr="http://t0.gstatic.com/images?q=tbn:ANd9GcR6sOz30h_bdR3NgcpcKqisO-drALqLvqGHMmcPajdi6K-h3_W4"/>
          <p:cNvPicPr>
            <a:picLocks noChangeAspect="1" noChangeArrowheads="1"/>
          </p:cNvPicPr>
          <p:nvPr/>
        </p:nvPicPr>
        <p:blipFill>
          <a:blip r:embed="rId7"/>
          <a:srcRect/>
          <a:stretch>
            <a:fillRect/>
          </a:stretch>
        </p:blipFill>
        <p:spPr bwMode="auto">
          <a:xfrm>
            <a:off x="5143504" y="1357298"/>
            <a:ext cx="2143125" cy="21431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0.gstatic.com/images?q=tbn:ANd9GcRRumiTXxpdiV1alzDkCL9LXT7xPXsNfwWHcfHKnwW_KuK3xr8C5NCHzJfW">
            <a:hlinkClick r:id="rId2"/>
          </p:cNvPr>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عنوان فرعي 2"/>
          <p:cNvSpPr txBox="1">
            <a:spLocks/>
          </p:cNvSpPr>
          <p:nvPr/>
        </p:nvSpPr>
        <p:spPr>
          <a:xfrm>
            <a:off x="357158" y="5500702"/>
            <a:ext cx="4643470" cy="857256"/>
          </a:xfrm>
          <a:prstGeom prst="rect">
            <a:avLst/>
          </a:prstGeom>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marL="342900" marR="0" lvl="0" indent="-342900" algn="r" defTabSz="914400" rtl="1" eaLnBrk="1" fontAlgn="auto" latinLnBrk="0" hangingPunct="1">
              <a:lnSpc>
                <a:spcPct val="100000"/>
              </a:lnSpc>
              <a:spcBef>
                <a:spcPct val="20000"/>
              </a:spcBef>
              <a:spcAft>
                <a:spcPts val="0"/>
              </a:spcAft>
              <a:buClrTx/>
              <a:buSzTx/>
              <a:tabLst/>
              <a:defRPr/>
            </a:pPr>
            <a:r>
              <a:rPr lang="ar-SA" sz="3800" b="1" dirty="0" smtClean="0"/>
              <a:t>    </a:t>
            </a:r>
            <a:r>
              <a:rPr kumimoji="0" lang="ar-SA" sz="3800" b="1" i="0" u="none" strike="noStrike" kern="1200" cap="none" spc="0" normalizeH="0" baseline="0" noProof="0" dirty="0" smtClean="0">
                <a:ln>
                  <a:noFill/>
                </a:ln>
                <a:solidFill>
                  <a:schemeClr val="tx1"/>
                </a:solidFill>
                <a:effectLst/>
                <a:uLnTx/>
                <a:uFillTx/>
                <a:latin typeface="+mn-lt"/>
                <a:ea typeface="+mn-ea"/>
                <a:cs typeface="+mn-cs"/>
              </a:rPr>
              <a:t>أهلا بكم أعزائي في لقائنا المتجدد</a:t>
            </a:r>
            <a:endParaRPr kumimoji="0" lang="ar-SA" sz="35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857488" y="285728"/>
            <a:ext cx="7772400" cy="1470025"/>
          </a:xfrm>
        </p:spPr>
        <p:txBody>
          <a:bodyPr/>
          <a:lstStyle/>
          <a:p>
            <a:r>
              <a:rPr lang="ar-SA" b="1" dirty="0" smtClean="0">
                <a:solidFill>
                  <a:srgbClr val="FF0000"/>
                </a:solidFill>
              </a:rPr>
              <a:t>المحاضرة السابعة</a:t>
            </a:r>
            <a:endParaRPr lang="ar-SA" b="1" dirty="0">
              <a:solidFill>
                <a:srgbClr val="FF0000"/>
              </a:solidFill>
            </a:endParaRPr>
          </a:p>
        </p:txBody>
      </p:sp>
      <p:sp>
        <p:nvSpPr>
          <p:cNvPr id="3" name="عنوان فرعي 2"/>
          <p:cNvSpPr>
            <a:spLocks noGrp="1"/>
          </p:cNvSpPr>
          <p:nvPr>
            <p:ph type="subTitle" idx="1"/>
          </p:nvPr>
        </p:nvSpPr>
        <p:spPr>
          <a:xfrm>
            <a:off x="428596" y="785794"/>
            <a:ext cx="8143932" cy="2643206"/>
          </a:xfrm>
        </p:spPr>
        <p:txBody>
          <a:bodyPr>
            <a:normAutofit fontScale="92500" lnSpcReduction="20000"/>
          </a:bodyPr>
          <a:lstStyle/>
          <a:p>
            <a:pPr algn="r"/>
            <a:r>
              <a:rPr lang="ar-SA" sz="3800" b="1" dirty="0" smtClean="0"/>
              <a:t>                     </a:t>
            </a:r>
          </a:p>
          <a:p>
            <a:r>
              <a:rPr lang="ar-SA" sz="3800" b="1" dirty="0" smtClean="0"/>
              <a:t>          </a:t>
            </a:r>
            <a:r>
              <a:rPr lang="ar-SA" sz="3500" b="1" dirty="0" smtClean="0">
                <a:solidFill>
                  <a:schemeClr val="tx1"/>
                </a:solidFill>
              </a:rPr>
              <a:t>تحليل قصيدة المتنبي</a:t>
            </a:r>
          </a:p>
          <a:p>
            <a:r>
              <a:rPr lang="ar-SA" sz="3500" b="1" dirty="0" smtClean="0">
                <a:solidFill>
                  <a:schemeClr val="tx1"/>
                </a:solidFill>
              </a:rPr>
              <a:t>      </a:t>
            </a:r>
            <a:r>
              <a:rPr lang="ar-SA" sz="3500" b="1" dirty="0" err="1" smtClean="0">
                <a:solidFill>
                  <a:schemeClr val="tx1"/>
                </a:solidFill>
              </a:rPr>
              <a:t>واحر</a:t>
            </a:r>
            <a:r>
              <a:rPr lang="ar-SA" sz="3500" b="1" dirty="0" smtClean="0">
                <a:solidFill>
                  <a:schemeClr val="tx1"/>
                </a:solidFill>
              </a:rPr>
              <a:t> قلباه    </a:t>
            </a:r>
          </a:p>
          <a:p>
            <a:endParaRPr lang="ar-SA" sz="3500" b="1" dirty="0" smtClean="0">
              <a:solidFill>
                <a:schemeClr val="tx1"/>
              </a:solidFill>
            </a:endParaRPr>
          </a:p>
          <a:p>
            <a:r>
              <a:rPr lang="ar-SA" sz="3500" b="1" dirty="0" smtClean="0">
                <a:solidFill>
                  <a:schemeClr val="tx1"/>
                </a:solidFill>
              </a:rPr>
              <a:t>  </a:t>
            </a:r>
            <a:endParaRPr lang="ar-SA" sz="3500" b="1" dirty="0">
              <a:solidFill>
                <a:schemeClr val="tx1"/>
              </a:solidFill>
            </a:endParaRPr>
          </a:p>
        </p:txBody>
      </p:sp>
      <p:pic>
        <p:nvPicPr>
          <p:cNvPr id="4" name="صورة 3"/>
          <p:cNvPicPr/>
          <p:nvPr/>
        </p:nvPicPr>
        <p:blipFill>
          <a:blip r:embed="rId2"/>
          <a:srcRect/>
          <a:stretch>
            <a:fillRect/>
          </a:stretch>
        </p:blipFill>
        <p:spPr bwMode="auto">
          <a:xfrm>
            <a:off x="6643702" y="1714488"/>
            <a:ext cx="2500298" cy="5143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357166"/>
            <a:ext cx="8338011" cy="5016758"/>
          </a:xfrm>
          <a:prstGeom prst="rect">
            <a:avLst/>
          </a:prstGeom>
        </p:spPr>
        <p:txBody>
          <a:bodyPr wrap="square">
            <a:spAutoFit/>
          </a:bodyPr>
          <a:lstStyle/>
          <a:p>
            <a:pPr lvl="0" fontAlgn="base">
              <a:spcBef>
                <a:spcPct val="0"/>
              </a:spcBef>
              <a:spcAft>
                <a:spcPct val="0"/>
              </a:spcAft>
            </a:pPr>
            <a:r>
              <a:rPr lang="ar-SA" sz="3200" b="1" dirty="0" smtClean="0">
                <a:solidFill>
                  <a:srgbClr val="FF0000"/>
                </a:solidFill>
                <a:latin typeface="Tahoma" pitchFamily="34" charset="0"/>
              </a:rPr>
              <a:t>أهداف المحاضرة :</a:t>
            </a:r>
          </a:p>
          <a:p>
            <a:pPr lvl="0" fontAlgn="base">
              <a:spcBef>
                <a:spcPct val="0"/>
              </a:spcBef>
              <a:spcAft>
                <a:spcPct val="0"/>
              </a:spcAft>
            </a:pPr>
            <a:endParaRPr lang="ar-SA" sz="3200" b="1" dirty="0" smtClean="0">
              <a:latin typeface="Tahoma" pitchFamily="34" charset="0"/>
            </a:endParaRPr>
          </a:p>
          <a:p>
            <a:pPr lvl="0" fontAlgn="base">
              <a:spcBef>
                <a:spcPct val="0"/>
              </a:spcBef>
              <a:spcAft>
                <a:spcPct val="0"/>
              </a:spcAft>
            </a:pPr>
            <a:r>
              <a:rPr lang="ar-SA" sz="3200" b="1" dirty="0" smtClean="0">
                <a:latin typeface="Tahoma" pitchFamily="34" charset="0"/>
              </a:rPr>
              <a:t>  - أن يتعرف الطلبة إلى المتنبي .</a:t>
            </a:r>
          </a:p>
          <a:p>
            <a:pPr lvl="0" fontAlgn="base">
              <a:spcBef>
                <a:spcPct val="0"/>
              </a:spcBef>
              <a:spcAft>
                <a:spcPct val="0"/>
              </a:spcAft>
            </a:pPr>
            <a:r>
              <a:rPr lang="ar-SA" sz="3200" b="1" dirty="0" smtClean="0">
                <a:latin typeface="Tahoma" pitchFamily="34" charset="0"/>
              </a:rPr>
              <a:t>  - أن يدرك الطلبة العلاقة الخاصة التي تربط الشاعر بالأمير سيف الدولة .</a:t>
            </a:r>
          </a:p>
          <a:p>
            <a:pPr lvl="0" fontAlgn="base">
              <a:spcBef>
                <a:spcPct val="0"/>
              </a:spcBef>
              <a:spcAft>
                <a:spcPct val="0"/>
              </a:spcAft>
              <a:buFontTx/>
              <a:buChar char="-"/>
            </a:pPr>
            <a:r>
              <a:rPr lang="ar-SA" sz="3200" b="1" dirty="0" smtClean="0">
                <a:latin typeface="Tahoma" pitchFamily="34" charset="0"/>
              </a:rPr>
              <a:t>أن يفرق الطلبة بين الأغراض الشعرية ( العتاب هنا) وأن المتنبي كان يزاوج بين الأغراض .</a:t>
            </a:r>
          </a:p>
          <a:p>
            <a:pPr lvl="0" fontAlgn="base">
              <a:spcBef>
                <a:spcPct val="0"/>
              </a:spcBef>
              <a:spcAft>
                <a:spcPct val="0"/>
              </a:spcAft>
              <a:buFontTx/>
              <a:buChar char="-"/>
            </a:pPr>
            <a:r>
              <a:rPr lang="ar-SA" sz="3200" b="1" dirty="0" smtClean="0">
                <a:latin typeface="Tahoma" pitchFamily="34" charset="0"/>
              </a:rPr>
              <a:t>أن يفهم صور الشاعر .</a:t>
            </a:r>
          </a:p>
          <a:p>
            <a:pPr lvl="0" fontAlgn="base">
              <a:spcBef>
                <a:spcPct val="0"/>
              </a:spcBef>
              <a:spcAft>
                <a:spcPct val="0"/>
              </a:spcAft>
              <a:buFontTx/>
              <a:buChar char="-"/>
            </a:pPr>
            <a:r>
              <a:rPr lang="ar-SA" sz="3200" b="1" dirty="0" smtClean="0">
                <a:latin typeface="Tahoma" pitchFamily="34" charset="0"/>
              </a:rPr>
              <a:t>أن يحدد مكمن الإبداع في القصيدة . </a:t>
            </a:r>
          </a:p>
          <a:p>
            <a:pPr lvl="0" fontAlgn="base">
              <a:spcBef>
                <a:spcPct val="0"/>
              </a:spcBef>
              <a:spcAft>
                <a:spcPct val="0"/>
              </a:spcAft>
              <a:buFontTx/>
              <a:buChar char="-"/>
            </a:pPr>
            <a:endParaRPr lang="en-US" sz="3200" b="1" dirty="0" smtClean="0">
              <a:solidFill>
                <a:srgbClr val="FF0000"/>
              </a:solidFill>
              <a:latin typeface="Comic Sans MS" pitchFamily="66" charset="0"/>
            </a:endParaRPr>
          </a:p>
        </p:txBody>
      </p:sp>
      <p:sp>
        <p:nvSpPr>
          <p:cNvPr id="3" name="مستطيل 2"/>
          <p:cNvSpPr/>
          <p:nvPr/>
        </p:nvSpPr>
        <p:spPr>
          <a:xfrm>
            <a:off x="1214414" y="214290"/>
            <a:ext cx="7436121" cy="3539430"/>
          </a:xfrm>
          <a:prstGeom prst="rect">
            <a:avLst/>
          </a:prstGeom>
        </p:spPr>
        <p:txBody>
          <a:bodyPr wrap="square">
            <a:spAutoFit/>
          </a:bodyPr>
          <a:lstStyle/>
          <a:p>
            <a:r>
              <a:rPr lang="ar-SA" sz="3200" b="1" dirty="0" smtClean="0"/>
              <a:t> </a:t>
            </a: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r>
              <a:rPr lang="ar-SA" sz="3200" b="1" dirty="0" smtClean="0">
                <a:solidFill>
                  <a:srgbClr val="FF0000"/>
                </a:solidFill>
              </a:rPr>
              <a:t> </a:t>
            </a:r>
            <a:endParaRPr lang="ar-SA" sz="3200" dirty="0"/>
          </a:p>
        </p:txBody>
      </p:sp>
      <p:pic>
        <p:nvPicPr>
          <p:cNvPr id="4" name="Picture 10" descr="http://t2.gstatic.com/images?q=tbn:ANd9GcToU5Ot_dvYZSQSg-oAJy3mmFUmhy9EhQcx6xbsOCEoPOkmcOfpmA"/>
          <p:cNvPicPr>
            <a:picLocks noChangeAspect="1" noChangeArrowheads="1"/>
          </p:cNvPicPr>
          <p:nvPr/>
        </p:nvPicPr>
        <p:blipFill>
          <a:blip r:embed="rId2"/>
          <a:srcRect/>
          <a:stretch>
            <a:fillRect/>
          </a:stretch>
        </p:blipFill>
        <p:spPr bwMode="auto">
          <a:xfrm>
            <a:off x="285720" y="214290"/>
            <a:ext cx="1171572" cy="16430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71472" y="214290"/>
            <a:ext cx="8056164" cy="9448740"/>
          </a:xfrm>
          <a:prstGeom prst="rect">
            <a:avLst/>
          </a:prstGeom>
        </p:spPr>
        <p:txBody>
          <a:bodyPr wrap="square">
            <a:spAutoFit/>
          </a:bodyPr>
          <a:lstStyle/>
          <a:p>
            <a:r>
              <a:rPr lang="ar-SA" b="1" dirty="0" smtClean="0">
                <a:solidFill>
                  <a:schemeClr val="tx1"/>
                </a:solidFill>
              </a:rPr>
              <a:t> </a:t>
            </a:r>
            <a:r>
              <a:rPr lang="ar-SA" sz="3200" b="1" dirty="0" smtClean="0">
                <a:solidFill>
                  <a:srgbClr val="FF0000"/>
                </a:solidFill>
              </a:rPr>
              <a:t> </a:t>
            </a:r>
            <a:r>
              <a:rPr lang="ar-SA" sz="3200" b="1" dirty="0" smtClean="0"/>
              <a:t>قال المتنبي يعاتب سيف الدولة :</a:t>
            </a:r>
          </a:p>
          <a:p>
            <a:r>
              <a:rPr lang="ar-SA" sz="3200" b="1" dirty="0" smtClean="0">
                <a:solidFill>
                  <a:srgbClr val="FF0000"/>
                </a:solidFill>
              </a:rPr>
              <a:t>(ملحوظة : الأبيات التي تحتها خط للحفظ )</a:t>
            </a:r>
          </a:p>
          <a:p>
            <a:r>
              <a:rPr lang="ar-SA" sz="3200" b="1" u="sng" dirty="0" err="1" smtClean="0"/>
              <a:t>واحَرَّ</a:t>
            </a:r>
            <a:r>
              <a:rPr lang="ar-SA" sz="3200" b="1" u="sng" dirty="0" smtClean="0"/>
              <a:t> قَلباهُ مِمَّن قَلبُهُ شَبم </a:t>
            </a:r>
            <a:endParaRPr lang="en-US" sz="3200" u="sng" dirty="0" smtClean="0"/>
          </a:p>
          <a:p>
            <a:r>
              <a:rPr lang="en-US" sz="3200" b="1" u="sng" dirty="0" smtClean="0"/>
              <a:t>        </a:t>
            </a:r>
            <a:r>
              <a:rPr lang="ar-SA" sz="3200" b="1" u="sng" dirty="0" smtClean="0"/>
              <a:t>            وَمَن بِجِسمي وَحالي عِندَهُ سَقَمُ</a:t>
            </a:r>
            <a:r>
              <a:rPr lang="en-US" sz="3200" u="sng" dirty="0" smtClean="0"/>
              <a:t>  </a:t>
            </a:r>
            <a:r>
              <a:rPr lang="en-US" sz="3200" dirty="0" smtClean="0"/>
              <a:t/>
            </a:r>
            <a:br>
              <a:rPr lang="en-US" sz="3200" dirty="0" smtClean="0"/>
            </a:br>
            <a:r>
              <a:rPr lang="ar-SA" sz="3200" b="1" u="sng" dirty="0" smtClean="0"/>
              <a:t>مالي أُكَتِّمُ حُبّاً قَد بَرى جَسَدي</a:t>
            </a:r>
            <a:endParaRPr lang="en-US" sz="3200" u="sng" dirty="0" smtClean="0"/>
          </a:p>
          <a:p>
            <a:r>
              <a:rPr lang="ar-SA" sz="3200" b="1" u="sng" dirty="0" smtClean="0"/>
              <a:t>                  وَتَدَّعي حُبَّ سَيفِ الدَولَةِ الأُمَمُ</a:t>
            </a:r>
            <a:r>
              <a:rPr lang="en-US" sz="3200" dirty="0" smtClean="0"/>
              <a:t/>
            </a:r>
            <a:br>
              <a:rPr lang="en-US" sz="3200" dirty="0" smtClean="0"/>
            </a:br>
            <a:r>
              <a:rPr lang="ar-SA" sz="3200" b="1" dirty="0" smtClean="0"/>
              <a:t>إِن كانَ يَجمَعُنا حُبٌّ لِغُرَّتِهِ</a:t>
            </a:r>
            <a:endParaRPr lang="en-US" sz="3200" dirty="0" smtClean="0"/>
          </a:p>
          <a:p>
            <a:r>
              <a:rPr lang="ar-SA" sz="3200" b="1" dirty="0" smtClean="0"/>
              <a:t>                فَلَيتَ أَنّا بِقَدرِ الحُبِّ نَقتَسِمُ</a:t>
            </a:r>
            <a:r>
              <a:rPr lang="en-US" sz="3200" dirty="0" smtClean="0"/>
              <a:t/>
            </a:r>
            <a:br>
              <a:rPr lang="en-US" sz="3200" dirty="0" smtClean="0"/>
            </a:br>
            <a:r>
              <a:rPr lang="ar-SA" sz="3200" b="1" dirty="0" smtClean="0"/>
              <a:t>قَد زُرتُهُ وَسُيوفُ الهِندِ مُغمَدَة</a:t>
            </a:r>
            <a:endParaRPr lang="en-US" sz="3200" dirty="0" smtClean="0"/>
          </a:p>
          <a:p>
            <a:r>
              <a:rPr lang="ar-SA" sz="3200" b="1" dirty="0" smtClean="0"/>
              <a:t>               وَقَد نَظَرتُ إِلَيهِ وَالسُيوفُ دَمُ</a:t>
            </a:r>
            <a:r>
              <a:rPr lang="en-US" sz="3200" dirty="0" smtClean="0"/>
              <a:t/>
            </a:r>
            <a:br>
              <a:rPr lang="en-US" sz="3200" dirty="0" smtClean="0"/>
            </a:br>
            <a:r>
              <a:rPr lang="ar-SA" sz="3200" b="1" dirty="0" smtClean="0"/>
              <a:t>فَكانَ أَحسَنَ خَلقِ اللَهِ كُلِّهِمِ</a:t>
            </a:r>
            <a:endParaRPr lang="en-US" sz="3200" dirty="0" smtClean="0"/>
          </a:p>
          <a:p>
            <a:r>
              <a:rPr lang="ar-SA" sz="3200" b="1" dirty="0" smtClean="0"/>
              <a:t>                وَكانَ أَحسَنَ </a:t>
            </a:r>
            <a:r>
              <a:rPr lang="ar-SA" sz="3200" b="1" dirty="0" err="1" smtClean="0"/>
              <a:t>مافي</a:t>
            </a:r>
            <a:r>
              <a:rPr lang="ar-SA" sz="3200" b="1" dirty="0" smtClean="0"/>
              <a:t> الأَحسَنِ الشِيَمُ</a:t>
            </a:r>
          </a:p>
          <a:p>
            <a:endParaRPr lang="ar-SA" sz="3200" b="1" dirty="0" smtClean="0"/>
          </a:p>
          <a:p>
            <a:endParaRPr lang="ar-SA" sz="3200" b="1" dirty="0" smtClean="0"/>
          </a:p>
          <a:p>
            <a:endParaRPr lang="ar-SA" sz="3200" b="1" dirty="0" smtClean="0"/>
          </a:p>
          <a:p>
            <a:endParaRPr lang="ar-SA" sz="3200" b="1" dirty="0" smtClean="0"/>
          </a:p>
          <a:p>
            <a:endParaRPr lang="ar-SA" sz="3200" b="1" dirty="0" smtClean="0"/>
          </a:p>
          <a:p>
            <a:endParaRPr lang="ar-SA" sz="3200" b="1" dirty="0" smtClean="0"/>
          </a:p>
          <a:p>
            <a:r>
              <a:rPr lang="ar-SA" sz="3200" b="1" dirty="0" smtClean="0">
                <a:solidFill>
                  <a:srgbClr val="FF0000"/>
                </a:solidFill>
              </a:rPr>
              <a:t> </a:t>
            </a:r>
            <a:endParaRPr lang="ar-SA" sz="3200" dirty="0"/>
          </a:p>
        </p:txBody>
      </p:sp>
      <p:pic>
        <p:nvPicPr>
          <p:cNvPr id="3" name="Picture 2" descr="http://t3.gstatic.com/images?q=tbn:ANd9GcTBee0GJdF8nI4Ie-tjPt0ddTAhpWxrvHgGdjhlNzrU2tmsPa4r"/>
          <p:cNvPicPr>
            <a:picLocks noChangeAspect="1" noChangeArrowheads="1"/>
          </p:cNvPicPr>
          <p:nvPr/>
        </p:nvPicPr>
        <p:blipFill>
          <a:blip r:embed="rId2"/>
          <a:srcRect/>
          <a:stretch>
            <a:fillRect/>
          </a:stretch>
        </p:blipFill>
        <p:spPr bwMode="auto">
          <a:xfrm>
            <a:off x="0" y="0"/>
            <a:ext cx="2357422" cy="171448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71473" y="357166"/>
            <a:ext cx="8056164" cy="584775"/>
          </a:xfrm>
          <a:prstGeom prst="rect">
            <a:avLst/>
          </a:prstGeom>
        </p:spPr>
        <p:txBody>
          <a:bodyPr wrap="square">
            <a:spAutoFit/>
          </a:bodyPr>
          <a:lstStyle/>
          <a:p>
            <a:pPr algn="just"/>
            <a:r>
              <a:rPr lang="ar-SA" sz="3200" b="1" dirty="0" smtClean="0"/>
              <a:t> </a:t>
            </a:r>
            <a:endParaRPr lang="ar-SA" sz="3200" dirty="0"/>
          </a:p>
        </p:txBody>
      </p:sp>
      <p:sp>
        <p:nvSpPr>
          <p:cNvPr id="29697" name="Rectangle 1"/>
          <p:cNvSpPr>
            <a:spLocks noChangeArrowheads="1"/>
          </p:cNvSpPr>
          <p:nvPr/>
        </p:nvSpPr>
        <p:spPr bwMode="auto">
          <a:xfrm>
            <a:off x="357158" y="357166"/>
            <a:ext cx="8429684"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فَوتُ العَدُوِّ الَّذي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يَمَّمتَهُ</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ظَفَرٌ</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في طَيِّهِ أَسَفٌ في طَيِّهِ نِعَمُ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قَد نابَ عَنكَ شَديدُ الخَوفِ وَاِصطَنَعَت</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لَكَ</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المَهابَةُ مالا تَصنَعُ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البُهَمُ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أَلزَمتَ نَفسَكَ شَيئاً لَيسَ يَلزَمُها</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أَن لا يُوارِيَهُم أَرضٌ وَلا عَلَمُ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أَكُلَّما رُمتَ جَيشاً فَاِنثَنى هَرَباً</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تَصَرَّفَت بِكَ في آثارِهِ الهِمَمُ</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عَلَيكَ هَزمُهُمُ في كُلِّ مُعتَرَكٍ</a:t>
            </a:r>
            <a:endPar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وَما عَلَيكَ بِهِم عارٌ إِذا اِنهَزَموا</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71473" y="357166"/>
            <a:ext cx="8056164" cy="1354217"/>
          </a:xfrm>
          <a:prstGeom prst="rect">
            <a:avLst/>
          </a:prstGeom>
        </p:spPr>
        <p:txBody>
          <a:bodyPr wrap="square">
            <a:spAutoFit/>
          </a:bodyPr>
          <a:lstStyle/>
          <a:p>
            <a:r>
              <a:rPr lang="ar-SA" b="1" dirty="0" smtClean="0">
                <a:solidFill>
                  <a:schemeClr val="tx1"/>
                </a:solidFill>
              </a:rPr>
              <a:t> </a:t>
            </a:r>
            <a:endParaRPr lang="ar-SA" sz="3200" b="1" dirty="0" smtClean="0"/>
          </a:p>
          <a:p>
            <a:endParaRPr lang="ar-SA" sz="3200" b="1" dirty="0" smtClean="0"/>
          </a:p>
          <a:p>
            <a:r>
              <a:rPr lang="ar-SA" sz="3200" b="1" dirty="0"/>
              <a:t> </a:t>
            </a:r>
            <a:r>
              <a:rPr lang="ar-SA" sz="3200" b="1" dirty="0" smtClean="0"/>
              <a:t>  </a:t>
            </a:r>
            <a:endParaRPr lang="ar-SA" sz="3200" dirty="0"/>
          </a:p>
        </p:txBody>
      </p:sp>
      <p:sp>
        <p:nvSpPr>
          <p:cNvPr id="28673" name="Rectangle 1"/>
          <p:cNvSpPr>
            <a:spLocks noChangeArrowheads="1"/>
          </p:cNvSpPr>
          <p:nvPr/>
        </p:nvSpPr>
        <p:spPr bwMode="auto">
          <a:xfrm>
            <a:off x="357158" y="428604"/>
            <a:ext cx="850112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أَما تَرى ظَفَراً حُلواً سِوى ظَفَرٍ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تَصافَحَت فيهِ بيضُ الهِندِ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وَاللِمَمُ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يا أَعدَلَ الناسِ إِلّا في مُعامَلَتي</a:t>
            </a:r>
            <a:endParaRPr kumimoji="0" lang="en-US" sz="3200" b="0" i="0" u="sng"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                 فيكَ الخِصامُ وَأَنتَ الخَصمُ وَالحَكَمُ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أُعيذُها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نَظَراتٍ مِنكَ صادِقَةً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أَن تَحسَبَ الشَحمَ فيمَن شَحمُهُ وَرَمُ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وَما اِنتِفاعُ أَخي الدُنيا بِناظِرِهِ</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إِذا اِستَوَت عِندَهُ الأَنوارُ وَالظُلَمُ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أَنا الَّذي نَظَرَ الأَعمى إِلى أَدَبي</a:t>
            </a:r>
            <a:endParaRPr kumimoji="0" lang="ar-SA" sz="32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وَأَسمَعَت كَلِماتي مَن </a:t>
            </a:r>
            <a:r>
              <a:rPr kumimoji="0" lang="ar-SA" sz="3200" b="1" i="0" u="sng"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SA" sz="32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صَمَمُ</a:t>
            </a:r>
            <a:r>
              <a:rPr kumimoji="0" lang="en-US" sz="3200" b="0" i="0" u="sng"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4282" y="785794"/>
            <a:ext cx="8643966" cy="1077218"/>
          </a:xfrm>
          <a:prstGeom prst="rect">
            <a:avLst/>
          </a:prstGeom>
        </p:spPr>
        <p:txBody>
          <a:bodyPr wrap="square">
            <a:spAutoFit/>
          </a:bodyPr>
          <a:lstStyle/>
          <a:p>
            <a:r>
              <a:rPr lang="ar-SA" sz="3200" b="1" dirty="0" smtClean="0"/>
              <a:t> </a:t>
            </a:r>
            <a:endParaRPr lang="ar-SA" sz="3200" b="1" dirty="0"/>
          </a:p>
          <a:p>
            <a:r>
              <a:rPr lang="ar-SA" sz="3200" dirty="0" smtClean="0"/>
              <a:t> </a:t>
            </a:r>
            <a:endParaRPr lang="ar-SA" sz="3200" dirty="0"/>
          </a:p>
        </p:txBody>
      </p:sp>
      <p:sp>
        <p:nvSpPr>
          <p:cNvPr id="26625" name="Rectangle 1"/>
          <p:cNvSpPr>
            <a:spLocks noChangeArrowheads="1"/>
          </p:cNvSpPr>
          <p:nvPr/>
        </p:nvSpPr>
        <p:spPr bwMode="auto">
          <a:xfrm>
            <a:off x="285720" y="285728"/>
            <a:ext cx="857256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أَنامُ مِلءَ جُفوني عَن </a:t>
            </a:r>
            <a:r>
              <a:rPr kumimoji="0" lang="ar-SA" sz="3200" b="1" i="0" u="sng"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شَوارِدِها</a:t>
            </a:r>
            <a:endParaRPr kumimoji="0" lang="en-US" sz="3200" b="0" i="0" u="sng"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sng" strike="noStrike" cap="none" normalizeH="0" baseline="0" dirty="0" smtClean="0">
                <a:ln>
                  <a:noFill/>
                </a:ln>
                <a:solidFill>
                  <a:schemeClr val="tx1"/>
                </a:solidFill>
                <a:effectLst/>
                <a:latin typeface="Calibri" pitchFamily="34" charset="0"/>
                <a:ea typeface="Times New Roman" pitchFamily="18" charset="0"/>
                <a:cs typeface="Arial" pitchFamily="34" charset="0"/>
              </a:rPr>
              <a:t>                         وَيَسهَرُ الخَلقُ جَرّاها وَيَختَصِمُ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وَجاهِلٍ مَدَّهُ في جَهلِهِ ضَحِكي</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حَتّى أَتَتهُ يَدٌ فَرّاسَةٌ وَفَمُ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إِذا نَظَرتَ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نُيوبَ</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اللَيثِ بارِزَةً</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فَلا تَظُنَّنَّ أَنَّ اللَيثَ مُبتَسِمُ</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وَمُهجَةٍ مُهجَتي مِن هَمِّ صاحِبِها</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أَدرَكتُها بِجَوادٍ ظَهرُهُ حَرَمُ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رِجلاهُ في الرَكضِ رِجلٌ وَاليَدانِ يَدٌ</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وَفِعلُهُ ما تُريدُ الكَفُّ وَالقَدَمُ</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500034" y="1285860"/>
            <a:ext cx="8358214" cy="584775"/>
          </a:xfrm>
          <a:prstGeom prst="rect">
            <a:avLst/>
          </a:prstGeom>
        </p:spPr>
        <p:txBody>
          <a:bodyPr wrap="square">
            <a:spAutoFit/>
          </a:bodyPr>
          <a:lstStyle/>
          <a:p>
            <a:r>
              <a:rPr lang="ar-SA" sz="3200" b="1" dirty="0" smtClean="0"/>
              <a:t>  </a:t>
            </a:r>
            <a:endParaRPr lang="ar-SA" sz="3200" b="1" dirty="0"/>
          </a:p>
        </p:txBody>
      </p:sp>
      <p:sp>
        <p:nvSpPr>
          <p:cNvPr id="25601" name="Rectangle 1"/>
          <p:cNvSpPr>
            <a:spLocks noChangeArrowheads="1"/>
          </p:cNvSpPr>
          <p:nvPr/>
        </p:nvSpPr>
        <p:spPr bwMode="auto">
          <a:xfrm>
            <a:off x="357158" y="357166"/>
            <a:ext cx="850112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وَمُرهَفٍ سِرتُ بَينَ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الجَحفَلَينِ</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بِهِ</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حَتّى ضَرَبتُ وَمَوجُ المَوتِ يَلتَطِمُ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sng" strike="noStrike" cap="none" normalizeH="0" baseline="0" dirty="0" smtClean="0">
                <a:ln>
                  <a:noFill/>
                </a:ln>
                <a:solidFill>
                  <a:schemeClr val="tx1"/>
                </a:solidFill>
                <a:effectLst/>
                <a:latin typeface="Calibri" pitchFamily="34" charset="0"/>
                <a:ea typeface="Times New Roman" pitchFamily="18" charset="0"/>
              </a:rPr>
              <a:t>فَالخَيلُ وَاللَيلُ وَالبَيداءُ تَعرِفُني</a:t>
            </a:r>
            <a:endParaRPr kumimoji="0" lang="en-US" sz="3200" b="0" i="0" u="sng"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sng" strike="noStrike" cap="none" normalizeH="0" baseline="0" dirty="0" smtClean="0">
                <a:ln>
                  <a:noFill/>
                </a:ln>
                <a:solidFill>
                  <a:schemeClr val="tx1"/>
                </a:solidFill>
                <a:effectLst/>
                <a:latin typeface="Calibri" pitchFamily="34" charset="0"/>
                <a:ea typeface="Times New Roman" pitchFamily="18" charset="0"/>
              </a:rPr>
              <a:t>وَالسَيفُ وَالرُمحُ وَالقِرطاسُ وَالقَلَمُ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صَحِبتُ في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الفَلَواتِ</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الوَحشَ مُنفَرِداً</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حَتّى تَعَجَّبَ مِنّي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القورُ</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وَالأَكَمُ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يا مَن يَعِزُّ عَلَينا أَن نُفارِقَهُم </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وِجدانُنا كُلَّ شَيءٍ بَعدَكُم عَدَمُ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ما كانَ أَخلَقَنا مِنكُم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بِتَكرُمَةٍ</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لَو أَنَّ أَمرَكُمُ مِن أَمرِنا أَمَمُ</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500034" y="642918"/>
            <a:ext cx="828680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a:t>
            </a:r>
            <a:endParaRPr kumimoji="0" lang="ar-SA" sz="3200" b="1" i="0" u="none" strike="noStrike" cap="none" normalizeH="0" baseline="0" dirty="0" smtClean="0">
              <a:ln>
                <a:noFill/>
              </a:ln>
              <a:solidFill>
                <a:schemeClr val="tx1"/>
              </a:solidFill>
              <a:effectLst/>
              <a:latin typeface="Arial" pitchFamily="34" charset="0"/>
            </a:endParaRPr>
          </a:p>
        </p:txBody>
      </p:sp>
      <p:sp>
        <p:nvSpPr>
          <p:cNvPr id="24577" name="Rectangle 1"/>
          <p:cNvSpPr>
            <a:spLocks noChangeArrowheads="1"/>
          </p:cNvSpPr>
          <p:nvPr/>
        </p:nvSpPr>
        <p:spPr bwMode="auto">
          <a:xfrm>
            <a:off x="428596" y="285728"/>
            <a:ext cx="835824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إِن كانَ سَرَّكُمُ ما قالَ حاسِدُنا</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فَما لِجُرحٍ إِذا أَرضاكُمُ أَلَمُ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وَبَينَنا لَو رَعَيتُم ذاكَ مَعرِفَةٌ</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إِنَّ المَعارِفَ في أَهلِ النُهى ذِمَمُ</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كَم تَطلُبونَ لَنا عَيباً فَيُعجِزُكُم</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وَيَكرَهُ اللَهُ ما تَأتونَ وَالكَرَمُ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ما أَبعَدَ العَيبَ وَالنُقصانَ عَن شَرَفي</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أَنا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الثُرَيّا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وَذانِ</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الشَيبُ وَالهَرَمُ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لَيتَ الغَمامَ الَّذي عِندي صَواعِقُهُ</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يُزيلُهُنَّ إِلى مَن عِندَهُ </a:t>
            </a:r>
            <a:r>
              <a:rPr kumimoji="0" lang="ar-SA" sz="3200" b="1" i="0" u="none" strike="noStrike" cap="none" normalizeH="0" baseline="0" dirty="0" err="1" smtClean="0">
                <a:ln>
                  <a:noFill/>
                </a:ln>
                <a:solidFill>
                  <a:schemeClr val="tx1"/>
                </a:solidFill>
                <a:effectLst/>
                <a:latin typeface="Arial" pitchFamily="34" charset="0"/>
                <a:ea typeface="Times New Roman" pitchFamily="18" charset="0"/>
              </a:rPr>
              <a:t>الدِيَمُ</a:t>
            </a:r>
            <a:r>
              <a:rPr kumimoji="0" lang="en-US" sz="3200" b="0" i="0" u="none" strike="noStrike" cap="none" normalizeH="0" baseline="0" dirty="0" smtClean="0">
                <a:ln>
                  <a:noFill/>
                </a:ln>
                <a:solidFill>
                  <a:schemeClr val="tx1"/>
                </a:solidFill>
                <a:effectLst/>
                <a:latin typeface="Arial" pitchFamily="34"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428596" y="1000108"/>
            <a:ext cx="800105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a:t>
            </a:r>
            <a:endParaRPr kumimoji="0" lang="ar-SA" sz="3200" b="1" i="0" u="none" strike="noStrike" cap="none" normalizeH="0" baseline="0" dirty="0" smtClean="0">
              <a:ln>
                <a:noFill/>
              </a:ln>
              <a:solidFill>
                <a:schemeClr val="tx1"/>
              </a:solidFill>
              <a:effectLst/>
              <a:latin typeface="Arial" pitchFamily="34" charset="0"/>
            </a:endParaRPr>
          </a:p>
        </p:txBody>
      </p:sp>
      <p:sp>
        <p:nvSpPr>
          <p:cNvPr id="22529" name="Rectangle 1"/>
          <p:cNvSpPr>
            <a:spLocks noChangeArrowheads="1"/>
          </p:cNvSpPr>
          <p:nvPr/>
        </p:nvSpPr>
        <p:spPr bwMode="auto">
          <a:xfrm>
            <a:off x="357158" y="428604"/>
            <a:ext cx="850112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أَرى النَوى تَقتَضيني كُلَّ مَرحَلَةٍ </a:t>
            </a:r>
            <a:endParaRPr kumimoji="0" lang="en-US" sz="3200" b="1"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لا تَستَقِلُّ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بِها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الوَخّادَةُ</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الرُسُمُ</a:t>
            </a: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لَئِن تَرَكنَ ضُمَيراً عَن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مَيامِنِنا</a:t>
            </a:r>
            <a:endParaRPr kumimoji="0" lang="en-US" sz="3200" b="1"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لَيَحدُثَنَّ لِمَن وَدَّعتُهُم نَدَمُ</a:t>
            </a: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إِذا تَرَحَّلتَ عَن قَومٍ وَقَد قَدَروا </a:t>
            </a:r>
            <a:endParaRPr kumimoji="0" lang="en-US" sz="3200" b="1"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أَن لا تُفارِقَهُم فَالراحِلونَ هُمُ</a:t>
            </a: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1"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شَرُّ البِلادِ مَكانٌ لا صَديقَ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بِهِ</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وَشَرُّ ما يَكسِبُ الإِنسانُ </a:t>
            </a: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ما يَصِمُ</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28596" y="1000108"/>
            <a:ext cx="8229600" cy="4525963"/>
          </a:xfrm>
        </p:spPr>
        <p:txBody>
          <a:bodyPr>
            <a:normAutofit/>
          </a:bodyPr>
          <a:lstStyle/>
          <a:p>
            <a:pPr>
              <a:buNone/>
            </a:pPr>
            <a:r>
              <a:rPr lang="en-US" dirty="0" smtClean="0"/>
              <a:t/>
            </a:r>
            <a:br>
              <a:rPr lang="en-US" dirty="0" smtClean="0"/>
            </a:br>
            <a:r>
              <a:rPr lang="ar-SA" b="1" dirty="0" smtClean="0"/>
              <a:t>وَشَرُّ ما قَنَصَتهُ راحَتي قَنَصٌ</a:t>
            </a:r>
            <a:endParaRPr lang="en-US" dirty="0" smtClean="0"/>
          </a:p>
          <a:p>
            <a:pPr>
              <a:buNone/>
            </a:pPr>
            <a:r>
              <a:rPr lang="ar-SA" b="1" dirty="0" smtClean="0"/>
              <a:t>                    شُهبُ البُزاةِ سَواءٌ فيهِ </a:t>
            </a:r>
            <a:r>
              <a:rPr lang="ar-SA" b="1" dirty="0" err="1" smtClean="0"/>
              <a:t>وَالرَخَمُ</a:t>
            </a:r>
            <a:r>
              <a:rPr lang="en-US" dirty="0" smtClean="0"/>
              <a:t/>
            </a:r>
            <a:br>
              <a:rPr lang="en-US" dirty="0" smtClean="0"/>
            </a:br>
            <a:r>
              <a:rPr lang="ar-SA" b="1" dirty="0" smtClean="0"/>
              <a:t>بِأَيِّ لَفظٍ تَقولُ الشِعرَ زِعنِفَةٌ</a:t>
            </a:r>
            <a:endParaRPr lang="en-US" dirty="0" smtClean="0"/>
          </a:p>
          <a:p>
            <a:pPr>
              <a:buNone/>
            </a:pPr>
            <a:r>
              <a:rPr lang="ar-SA" b="1" dirty="0" smtClean="0"/>
              <a:t>                     تَجوزُ عِندَكَ لا عُربٌ وَلا عَجَمُ</a:t>
            </a:r>
            <a:r>
              <a:rPr lang="en-US" dirty="0" smtClean="0"/>
              <a:t/>
            </a:r>
            <a:br>
              <a:rPr lang="en-US" dirty="0" smtClean="0"/>
            </a:br>
            <a:r>
              <a:rPr lang="ar-SA" b="1" dirty="0" smtClean="0"/>
              <a:t>هَذا عِتابُكَ إِلّا أَنَّهُ </a:t>
            </a:r>
            <a:r>
              <a:rPr lang="ar-SA" b="1" dirty="0" err="1" smtClean="0"/>
              <a:t>مِقَةٌ</a:t>
            </a:r>
            <a:r>
              <a:rPr lang="ar-SA" b="1" dirty="0" smtClean="0"/>
              <a:t> </a:t>
            </a:r>
            <a:endParaRPr lang="en-US" dirty="0" smtClean="0"/>
          </a:p>
          <a:p>
            <a:pPr>
              <a:buNone/>
            </a:pPr>
            <a:r>
              <a:rPr lang="ar-SA" b="1" dirty="0" smtClean="0"/>
              <a:t>                     قَد ضُمِّنَ الدُرَّ إِلّا أَنَّهُ كَلِمُ</a:t>
            </a:r>
            <a:r>
              <a:rPr lang="en-US" dirty="0" smtClean="0"/>
              <a:t>  </a:t>
            </a:r>
          </a:p>
          <a:p>
            <a:pPr>
              <a:buNone/>
            </a:pPr>
            <a:r>
              <a:rPr lang="en-US" dirty="0" smtClean="0"/>
              <a:t> </a:t>
            </a:r>
            <a:r>
              <a:rPr lang="en-US" b="1" dirty="0" smtClean="0"/>
              <a:t>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0034" y="1500174"/>
            <a:ext cx="8072494" cy="1077218"/>
          </a:xfrm>
          <a:prstGeom prst="rect">
            <a:avLst/>
          </a:prstGeom>
        </p:spPr>
        <p:txBody>
          <a:bodyPr wrap="square">
            <a:spAutoFit/>
          </a:bodyPr>
          <a:lstStyle/>
          <a:p>
            <a:pPr>
              <a:buNone/>
            </a:pPr>
            <a:r>
              <a:rPr lang="ar-SA" sz="3200" b="1" dirty="0" smtClean="0"/>
              <a:t> </a:t>
            </a:r>
            <a:endParaRPr lang="en-US" sz="3200" b="1" dirty="0" smtClean="0">
              <a:cs typeface="Times New Roman" pitchFamily="18" charset="0"/>
            </a:endParaRPr>
          </a:p>
          <a:p>
            <a:pPr>
              <a:buNone/>
            </a:pPr>
            <a:r>
              <a:rPr lang="ar-SA" sz="3200" b="1" dirty="0" smtClean="0"/>
              <a:t> </a:t>
            </a:r>
            <a:endParaRPr lang="en-US" sz="3200" b="1" dirty="0" smtClean="0">
              <a:cs typeface="Times New Roman" pitchFamily="18" charset="0"/>
            </a:endParaRPr>
          </a:p>
        </p:txBody>
      </p:sp>
      <p:sp>
        <p:nvSpPr>
          <p:cNvPr id="3" name="مستطيل 2"/>
          <p:cNvSpPr/>
          <p:nvPr/>
        </p:nvSpPr>
        <p:spPr>
          <a:xfrm>
            <a:off x="428596" y="571480"/>
            <a:ext cx="8215370" cy="6001643"/>
          </a:xfrm>
          <a:prstGeom prst="rect">
            <a:avLst/>
          </a:prstGeom>
        </p:spPr>
        <p:txBody>
          <a:bodyPr wrap="square">
            <a:spAutoFit/>
          </a:bodyPr>
          <a:lstStyle/>
          <a:p>
            <a:r>
              <a:rPr lang="ar-SA" sz="3200" b="1" dirty="0" smtClean="0">
                <a:solidFill>
                  <a:srgbClr val="FF0000"/>
                </a:solidFill>
              </a:rPr>
              <a:t>المتنبي ؟!!!! مالئ الدنيا وشاغل الناس </a:t>
            </a:r>
          </a:p>
          <a:p>
            <a:r>
              <a:rPr lang="ar-SA" sz="3200" b="1" dirty="0" smtClean="0">
                <a:solidFill>
                  <a:srgbClr val="FF0000"/>
                </a:solidFill>
              </a:rPr>
              <a:t>نشيد العروبة ووتر الصحراء الخالد</a:t>
            </a: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smtClean="0">
              <a:solidFill>
                <a:srgbClr val="FF0000"/>
              </a:solidFill>
            </a:endParaRPr>
          </a:p>
          <a:p>
            <a:endParaRPr lang="ar-SA" sz="3200" b="1" dirty="0">
              <a:solidFill>
                <a:srgbClr val="FF0000"/>
              </a:solidFill>
            </a:endParaRPr>
          </a:p>
        </p:txBody>
      </p:sp>
      <p:sp>
        <p:nvSpPr>
          <p:cNvPr id="16385" name="Rectangle 1"/>
          <p:cNvSpPr>
            <a:spLocks noChangeArrowheads="1"/>
          </p:cNvSpPr>
          <p:nvPr/>
        </p:nvSpPr>
        <p:spPr bwMode="auto">
          <a:xfrm>
            <a:off x="357158" y="1500174"/>
            <a:ext cx="835824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07963" algn="justLow" defTabSz="914400" rtl="1"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600" b="1" i="0" u="none" strike="noStrike" cap="none" normalizeH="0" baseline="0" dirty="0" smtClean="0">
                <a:ln>
                  <a:noFill/>
                </a:ln>
                <a:solidFill>
                  <a:schemeClr val="tx1"/>
                </a:solidFill>
                <a:effectLst/>
                <a:latin typeface="Calibri" pitchFamily="34" charset="0"/>
                <a:ea typeface="Times New Roman" pitchFamily="18" charset="0"/>
              </a:rPr>
              <a:t> هو أحمد بن الحسين بن عبد الصمد المكنى بأبي الطيب </a:t>
            </a:r>
            <a:r>
              <a:rPr kumimoji="0" lang="ar-SA" sz="3600" b="1" i="0" u="none" strike="noStrike" cap="none" normalizeH="0" baseline="0" dirty="0" err="1" smtClean="0">
                <a:ln>
                  <a:noFill/>
                </a:ln>
                <a:solidFill>
                  <a:schemeClr val="tx1"/>
                </a:solidFill>
                <a:effectLst/>
                <a:latin typeface="Calibri" pitchFamily="34" charset="0"/>
                <a:ea typeface="Times New Roman" pitchFamily="18" charset="0"/>
              </a:rPr>
              <a:t>الجعفي</a:t>
            </a:r>
            <a:r>
              <a:rPr kumimoji="0" lang="ar-SA" sz="3600" b="1" i="0" u="none" strike="noStrike" cap="none" normalizeH="0" baseline="0" dirty="0" smtClean="0">
                <a:ln>
                  <a:noFill/>
                </a:ln>
                <a:solidFill>
                  <a:schemeClr val="tx1"/>
                </a:solidFill>
                <a:effectLst/>
                <a:latin typeface="Calibri" pitchFamily="34" charset="0"/>
                <a:ea typeface="Times New Roman" pitchFamily="18" charset="0"/>
              </a:rPr>
              <a:t> المشهور باسم المتنبي، ولد بالكوفة سنة 303 هـ, وتنقل في بواديها آخذا الفصاحة من البدو الخلص , فخالط الأعراب وأخذ عنهم اللغة والأدب , تنقل بين العراق والشام ومصر وبلاد فارس , ومدح , ولكنه اختص بسيف الدولة الحمداني أمير حلب  , فقويت العلاقة بين الاثنين , فقد مثل سيف الدولة في نظره صورة البطل العربي الهمام المتحلي بكل معاني البطولة   </a:t>
            </a:r>
            <a:endParaRPr kumimoji="0" lang="ar-SA"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00034" y="1500174"/>
            <a:ext cx="8072494" cy="1077218"/>
          </a:xfrm>
          <a:prstGeom prst="rect">
            <a:avLst/>
          </a:prstGeom>
        </p:spPr>
        <p:txBody>
          <a:bodyPr wrap="square">
            <a:spAutoFit/>
          </a:bodyPr>
          <a:lstStyle/>
          <a:p>
            <a:pPr>
              <a:buNone/>
            </a:pPr>
            <a:r>
              <a:rPr lang="ar-SA" sz="3200" b="1" dirty="0" smtClean="0"/>
              <a:t> </a:t>
            </a:r>
            <a:endParaRPr lang="en-US" sz="3200" b="1" dirty="0" smtClean="0">
              <a:cs typeface="Times New Roman" pitchFamily="18" charset="0"/>
            </a:endParaRPr>
          </a:p>
          <a:p>
            <a:pPr>
              <a:buNone/>
            </a:pPr>
            <a:r>
              <a:rPr lang="ar-SA" sz="3200" b="1" dirty="0" smtClean="0"/>
              <a:t> </a:t>
            </a:r>
            <a:endParaRPr lang="en-US" sz="3200" b="1" dirty="0" smtClean="0">
              <a:cs typeface="Times New Roman" pitchFamily="18" charset="0"/>
            </a:endParaRPr>
          </a:p>
        </p:txBody>
      </p:sp>
      <p:sp>
        <p:nvSpPr>
          <p:cNvPr id="16385" name="Rectangle 1"/>
          <p:cNvSpPr>
            <a:spLocks noChangeArrowheads="1"/>
          </p:cNvSpPr>
          <p:nvPr/>
        </p:nvSpPr>
        <p:spPr bwMode="auto">
          <a:xfrm>
            <a:off x="428596" y="428604"/>
            <a:ext cx="835824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07963"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والشهامة, ولكن حاسدو نجحوا في إيغار صدر الأمير عليه , فغادره غاضبا إلى مصر , فلقي كافوراً الإخشيدي,</a:t>
            </a:r>
            <a:r>
              <a:rPr kumimoji="0" lang="ar-SA" sz="3200" b="1" i="0" u="none" strike="noStrike" cap="none" normalizeH="0" dirty="0" smtClean="0">
                <a:ln>
                  <a:noFill/>
                </a:ln>
                <a:solidFill>
                  <a:schemeClr val="tx1"/>
                </a:solidFill>
                <a:effectLst/>
                <a:latin typeface="Calibri" pitchFamily="34" charset="0"/>
                <a:ea typeface="Times New Roman" pitchFamily="18" charset="0"/>
                <a:cs typeface="Arial" pitchFamily="34" charset="0"/>
              </a:rPr>
              <a:t> </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هذا اللقاء الذي أثمر فنا شعريا وهو المدح المبطن بالهجاء , انتهى لقاؤه مع كافور بقصيدة هجاء لاذعة مطلعها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عيدٌ بأيةِ حال عدت يا عيد</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بما مضى أم لأمر فيك تجديد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قصد فارس ليمدح عضد الدولة بن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بويه</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وفي طريق عودته إلى الكوفة من بلاد فارس قتله فاتك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الأسدي</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وجماعته  سنة 354هـ .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207963" algn="justLow"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مايميز</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شعر المتنبي ارتباطه الوثيق بشخصيته .</a:t>
            </a:r>
            <a:endParaRPr kumimoji="0" lang="ar-SA"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57224" y="214290"/>
            <a:ext cx="8072494" cy="3046988"/>
          </a:xfrm>
          <a:prstGeom prst="rect">
            <a:avLst/>
          </a:prstGeom>
        </p:spPr>
        <p:txBody>
          <a:bodyPr wrap="square">
            <a:spAutoFit/>
          </a:bodyPr>
          <a:lstStyle/>
          <a:p>
            <a:pPr>
              <a:buNone/>
            </a:pPr>
            <a:r>
              <a:rPr lang="ar-SA" sz="3200" b="1" dirty="0" smtClean="0"/>
              <a:t>المعنى الإجمالي للنص :</a:t>
            </a:r>
          </a:p>
          <a:p>
            <a:pPr>
              <a:buFontTx/>
              <a:buChar char="-"/>
            </a:pPr>
            <a:r>
              <a:rPr lang="ar-SA" sz="3200" b="1" dirty="0" smtClean="0">
                <a:cs typeface="Times New Roman" pitchFamily="18" charset="0"/>
              </a:rPr>
              <a:t>مناسبة القصيدة .</a:t>
            </a:r>
          </a:p>
          <a:p>
            <a:pPr>
              <a:buFontTx/>
              <a:buChar char="-"/>
            </a:pPr>
            <a:r>
              <a:rPr lang="ar-SA" sz="3200" b="1" dirty="0" smtClean="0">
                <a:cs typeface="Times New Roman" pitchFamily="18" charset="0"/>
              </a:rPr>
              <a:t> ميزات المديح في شعر المتنبي .</a:t>
            </a:r>
          </a:p>
          <a:p>
            <a:pPr>
              <a:buFontTx/>
              <a:buChar char="-"/>
            </a:pPr>
            <a:r>
              <a:rPr lang="ar-SA" sz="3200" b="1" dirty="0" smtClean="0">
                <a:cs typeface="Times New Roman" pitchFamily="18" charset="0"/>
              </a:rPr>
              <a:t> أساليب المتنبي في  قصيدة المديح هذه .</a:t>
            </a:r>
          </a:p>
          <a:p>
            <a:pPr>
              <a:buFontTx/>
              <a:buChar char="-"/>
            </a:pPr>
            <a:endParaRPr lang="ar-SA" sz="3200" b="1" dirty="0" smtClean="0">
              <a:cs typeface="Times New Roman" pitchFamily="18" charset="0"/>
            </a:endParaRPr>
          </a:p>
          <a:p>
            <a:pPr>
              <a:buFontTx/>
              <a:buChar char="-"/>
            </a:pPr>
            <a:endParaRPr lang="en-US" sz="3200" b="1" dirty="0" smtClean="0">
              <a:cs typeface="Times New Roman" pitchFamily="18" charset="0"/>
            </a:endParaRPr>
          </a:p>
        </p:txBody>
      </p:sp>
      <p:sp>
        <p:nvSpPr>
          <p:cNvPr id="3" name="مستطيل 2"/>
          <p:cNvSpPr/>
          <p:nvPr/>
        </p:nvSpPr>
        <p:spPr>
          <a:xfrm>
            <a:off x="7974130" y="571480"/>
            <a:ext cx="298479" cy="584775"/>
          </a:xfrm>
          <a:prstGeom prst="rect">
            <a:avLst/>
          </a:prstGeom>
        </p:spPr>
        <p:txBody>
          <a:bodyPr wrap="none">
            <a:spAutoFit/>
          </a:bodyPr>
          <a:lstStyle/>
          <a:p>
            <a:r>
              <a:rPr lang="ar-SA" sz="3200" b="1" dirty="0" smtClean="0"/>
              <a:t> </a:t>
            </a:r>
            <a:endParaRPr lang="ar-SA" sz="32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28596" y="500042"/>
            <a:ext cx="8286808" cy="3046988"/>
          </a:xfrm>
          <a:prstGeom prst="rect">
            <a:avLst/>
          </a:prstGeom>
        </p:spPr>
        <p:txBody>
          <a:bodyPr wrap="square">
            <a:spAutoFit/>
          </a:bodyPr>
          <a:lstStyle/>
          <a:p>
            <a:pPr>
              <a:buNone/>
            </a:pPr>
            <a:r>
              <a:rPr lang="ar-SA" sz="3200" b="1" dirty="0" smtClean="0">
                <a:solidFill>
                  <a:srgbClr val="FF0000"/>
                </a:solidFill>
              </a:rPr>
              <a:t> </a:t>
            </a:r>
            <a:r>
              <a:rPr lang="ar-SA" sz="3200" b="1" dirty="0" smtClean="0"/>
              <a:t>جماليات النص :</a:t>
            </a:r>
          </a:p>
          <a:p>
            <a:pPr>
              <a:buNone/>
            </a:pPr>
            <a:r>
              <a:rPr lang="ar-SA" sz="3200" b="1" dirty="0" smtClean="0">
                <a:cs typeface="Times New Roman" pitchFamily="18" charset="0"/>
              </a:rPr>
              <a:t> اللغة .</a:t>
            </a:r>
          </a:p>
          <a:p>
            <a:pPr>
              <a:buNone/>
            </a:pPr>
            <a:r>
              <a:rPr lang="ar-SA" sz="3200" b="1" dirty="0" smtClean="0">
                <a:cs typeface="Times New Roman" pitchFamily="18" charset="0"/>
              </a:rPr>
              <a:t>البيان .</a:t>
            </a:r>
          </a:p>
          <a:p>
            <a:pPr>
              <a:buNone/>
            </a:pPr>
            <a:r>
              <a:rPr lang="ar-SA" sz="3200" b="1" dirty="0" smtClean="0">
                <a:cs typeface="Times New Roman" pitchFamily="18" charset="0"/>
              </a:rPr>
              <a:t>البديع .</a:t>
            </a:r>
          </a:p>
          <a:p>
            <a:pPr>
              <a:buNone/>
            </a:pPr>
            <a:r>
              <a:rPr lang="ar-SA" sz="3200" b="1" dirty="0" smtClean="0">
                <a:cs typeface="Times New Roman" pitchFamily="18" charset="0"/>
              </a:rPr>
              <a:t>الصورة الفنية .</a:t>
            </a:r>
          </a:p>
          <a:p>
            <a:pPr>
              <a:buNone/>
            </a:pPr>
            <a:r>
              <a:rPr lang="ar-SA" sz="3200" b="1" dirty="0" smtClean="0">
                <a:cs typeface="Times New Roman" pitchFamily="18" charset="0"/>
              </a:rPr>
              <a:t>الموسيقى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6001643"/>
          </a:xfrm>
          <a:prstGeom prst="rect">
            <a:avLst/>
          </a:prstGeom>
        </p:spPr>
        <p:txBody>
          <a:bodyPr wrap="square">
            <a:spAutoFit/>
          </a:bodyPr>
          <a:lstStyle/>
          <a:p>
            <a:pPr algn="just"/>
            <a:r>
              <a:rPr lang="ar-SA" sz="3200" b="1" dirty="0" smtClean="0">
                <a:solidFill>
                  <a:srgbClr val="FF0000"/>
                </a:solidFill>
              </a:rPr>
              <a:t> المناقشة :</a:t>
            </a:r>
          </a:p>
          <a:p>
            <a:pPr algn="just"/>
            <a:r>
              <a:rPr lang="ar-SA" sz="3200" b="1" dirty="0" smtClean="0">
                <a:solidFill>
                  <a:srgbClr val="FF0000"/>
                </a:solidFill>
              </a:rPr>
              <a:t>1- أي أبيات القصيدة أكثر دلالة على شخصية الشاعر في خصائصها الموسومة بالكبرياء والعظمة إلى حد الغرور ؟</a:t>
            </a:r>
          </a:p>
          <a:p>
            <a:pPr lvl="0" fontAlgn="base">
              <a:spcBef>
                <a:spcPct val="0"/>
              </a:spcBef>
              <a:spcAft>
                <a:spcPct val="0"/>
              </a:spcAft>
            </a:pPr>
            <a:r>
              <a:rPr lang="ar-SA" sz="3200" b="1" dirty="0" smtClean="0">
                <a:latin typeface="Calibri" pitchFamily="34" charset="0"/>
                <a:ea typeface="Times New Roman" pitchFamily="18" charset="0"/>
                <a:cs typeface="Arial" pitchFamily="34" charset="0"/>
              </a:rPr>
              <a:t>أَنامُ مِلءَ جُفوني عَن </a:t>
            </a:r>
            <a:r>
              <a:rPr lang="ar-SA" sz="3200" b="1" dirty="0" err="1" smtClean="0">
                <a:latin typeface="Calibri" pitchFamily="34" charset="0"/>
                <a:ea typeface="Times New Roman" pitchFamily="18" charset="0"/>
                <a:cs typeface="Arial" pitchFamily="34" charset="0"/>
              </a:rPr>
              <a:t>شَوارِدِها</a:t>
            </a:r>
            <a:endParaRPr lang="en-US" sz="3200" dirty="0" smtClean="0">
              <a:latin typeface="Arial" pitchFamily="34" charset="0"/>
              <a:cs typeface="Arial" pitchFamily="34" charset="0"/>
            </a:endParaRPr>
          </a:p>
          <a:p>
            <a:pPr lvl="0" rtl="0" eaLnBrk="0" fontAlgn="base" hangingPunct="0">
              <a:spcBef>
                <a:spcPct val="0"/>
              </a:spcBef>
              <a:spcAft>
                <a:spcPct val="0"/>
              </a:spcAft>
            </a:pPr>
            <a:r>
              <a:rPr lang="ar-SA" sz="3200" b="1" dirty="0" smtClean="0">
                <a:latin typeface="Calibri" pitchFamily="34" charset="0"/>
                <a:ea typeface="Times New Roman" pitchFamily="18" charset="0"/>
                <a:cs typeface="Arial" pitchFamily="34" charset="0"/>
              </a:rPr>
              <a:t>                         وَيَسهَرُ الخَلقُ جَرّاها وَيَختَصِمُ</a:t>
            </a:r>
          </a:p>
          <a:p>
            <a:pPr lvl="0" rtl="0" eaLnBrk="0" fontAlgn="base" hangingPunct="0">
              <a:spcBef>
                <a:spcPct val="0"/>
              </a:spcBef>
              <a:spcAft>
                <a:spcPct val="0"/>
              </a:spcAft>
            </a:pPr>
            <a:r>
              <a:rPr lang="ar-SA" sz="3200" b="1" dirty="0" smtClean="0">
                <a:latin typeface="Calibri" pitchFamily="34" charset="0"/>
                <a:ea typeface="Times New Roman" pitchFamily="18" charset="0"/>
                <a:cs typeface="Arial" pitchFamily="34" charset="0"/>
              </a:rPr>
              <a:t>أنا الَّذي نَظَرَ الأَعمى إِلى أَدَبي</a:t>
            </a:r>
            <a:endParaRPr lang="ar-SA" sz="3200" b="1" dirty="0" smtClean="0">
              <a:latin typeface="Arial" pitchFamily="34" charset="0"/>
              <a:ea typeface="Times New Roman" pitchFamily="18" charset="0"/>
              <a:cs typeface="Arial" pitchFamily="34" charset="0"/>
            </a:endParaRPr>
          </a:p>
          <a:p>
            <a:pPr lvl="0" rtl="0" eaLnBrk="0" fontAlgn="base" hangingPunct="0">
              <a:spcBef>
                <a:spcPct val="0"/>
              </a:spcBef>
              <a:spcAft>
                <a:spcPct val="0"/>
              </a:spcAft>
            </a:pPr>
            <a:r>
              <a:rPr lang="ar-SA" sz="3200" b="1" dirty="0" smtClean="0">
                <a:latin typeface="Arial" pitchFamily="34" charset="0"/>
                <a:ea typeface="Times New Roman" pitchFamily="18" charset="0"/>
                <a:cs typeface="Arial" pitchFamily="34" charset="0"/>
              </a:rPr>
              <a:t>               وَأَسمَعَت كَلِماتي مَن </a:t>
            </a:r>
            <a:r>
              <a:rPr lang="ar-SA" sz="3200" b="1" dirty="0" err="1" smtClean="0">
                <a:latin typeface="Arial" pitchFamily="34" charset="0"/>
                <a:ea typeface="Times New Roman" pitchFamily="18" charset="0"/>
                <a:cs typeface="Arial" pitchFamily="34" charset="0"/>
              </a:rPr>
              <a:t>بِهِ</a:t>
            </a:r>
            <a:r>
              <a:rPr lang="ar-SA" sz="3200" b="1" dirty="0" smtClean="0">
                <a:latin typeface="Arial" pitchFamily="34" charset="0"/>
                <a:ea typeface="Times New Roman" pitchFamily="18" charset="0"/>
                <a:cs typeface="Arial" pitchFamily="34" charset="0"/>
              </a:rPr>
              <a:t> صَمَمُ</a:t>
            </a:r>
            <a:r>
              <a:rPr lang="en-US" sz="3200" dirty="0" smtClean="0">
                <a:latin typeface="Arial" pitchFamily="34" charset="0"/>
                <a:cs typeface="Arial" pitchFamily="34" charset="0"/>
              </a:rPr>
              <a:t> </a:t>
            </a:r>
          </a:p>
          <a:p>
            <a:pPr algn="just"/>
            <a:r>
              <a:rPr lang="ar-SA" sz="3200" b="1" dirty="0" smtClean="0"/>
              <a:t>ما أبعد الشيب والنقصان عن شرفي</a:t>
            </a:r>
          </a:p>
          <a:p>
            <a:pPr algn="just"/>
            <a:r>
              <a:rPr lang="ar-SA" sz="3200" b="1" dirty="0" smtClean="0"/>
              <a:t>                             أنا </a:t>
            </a:r>
            <a:r>
              <a:rPr lang="ar-SA" sz="3200" b="1" dirty="0" err="1" smtClean="0"/>
              <a:t>الثريا</a:t>
            </a:r>
            <a:r>
              <a:rPr lang="ar-SA" sz="3200" b="1" dirty="0" smtClean="0"/>
              <a:t> </a:t>
            </a:r>
            <a:r>
              <a:rPr lang="ar-SA" sz="3200" b="1" dirty="0" err="1" smtClean="0"/>
              <a:t>وذان</a:t>
            </a:r>
            <a:r>
              <a:rPr lang="ar-SA" sz="3200" b="1" dirty="0" smtClean="0"/>
              <a:t> الشيب والهرم</a:t>
            </a:r>
          </a:p>
          <a:p>
            <a:pPr lvl="0" rtl="0" eaLnBrk="0" fontAlgn="base" hangingPunct="0">
              <a:spcBef>
                <a:spcPct val="0"/>
              </a:spcBef>
              <a:spcAft>
                <a:spcPct val="0"/>
              </a:spcAft>
            </a:pPr>
            <a:r>
              <a:rPr lang="ar-SA" sz="3200" b="1" dirty="0" smtClean="0"/>
              <a:t> ك</a:t>
            </a:r>
            <a:r>
              <a:rPr lang="ar-SA" sz="3200" b="1" dirty="0" smtClean="0">
                <a:latin typeface="Calibri" pitchFamily="34" charset="0"/>
                <a:ea typeface="Times New Roman" pitchFamily="18" charset="0"/>
              </a:rPr>
              <a:t>َم تَطلُبونَ لَنا عَيباً فَيُعجِزُكُم</a:t>
            </a:r>
            <a:endParaRPr lang="en-US" sz="3200" dirty="0" smtClean="0">
              <a:latin typeface="Arial" pitchFamily="34" charset="0"/>
            </a:endParaRPr>
          </a:p>
          <a:p>
            <a:pPr lvl="0" rtl="0" eaLnBrk="0" fontAlgn="base" hangingPunct="0">
              <a:spcBef>
                <a:spcPct val="0"/>
              </a:spcBef>
              <a:spcAft>
                <a:spcPct val="0"/>
              </a:spcAft>
            </a:pPr>
            <a:r>
              <a:rPr lang="ar-SA" sz="3200" b="1" dirty="0" smtClean="0">
                <a:latin typeface="Calibri" pitchFamily="34" charset="0"/>
                <a:ea typeface="Times New Roman" pitchFamily="18" charset="0"/>
              </a:rPr>
              <a:t>                       وَيَكرَهُ اللَهُ ما تَأتونَ وَالكَرَمُ</a:t>
            </a:r>
            <a:r>
              <a:rPr lang="en-US" sz="3200" dirty="0" smtClean="0">
                <a:latin typeface="Calibri" pitchFamily="34" charset="0"/>
                <a:ea typeface="Times New Roman" pitchFamily="18" charset="0"/>
              </a:rPr>
              <a:t/>
            </a:r>
            <a:br>
              <a:rPr lang="en-US" sz="3200" dirty="0" smtClean="0">
                <a:latin typeface="Calibri" pitchFamily="34" charset="0"/>
                <a:ea typeface="Times New Roman" pitchFamily="18" charset="0"/>
              </a:rPr>
            </a:br>
            <a:endParaRPr lang="en-US" sz="3200" dirty="0" smtClean="0">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2062103"/>
          </a:xfrm>
          <a:prstGeom prst="rect">
            <a:avLst/>
          </a:prstGeom>
        </p:spPr>
        <p:txBody>
          <a:bodyPr wrap="square">
            <a:spAutoFit/>
          </a:bodyPr>
          <a:lstStyle/>
          <a:p>
            <a:pPr algn="just"/>
            <a:r>
              <a:rPr lang="ar-SA" sz="3200" b="1" dirty="0" smtClean="0">
                <a:solidFill>
                  <a:srgbClr val="FF0000"/>
                </a:solidFill>
              </a:rPr>
              <a:t>   2- هل وفق الشاعر في إبلاغ رسالته للأمير ؟ وهل هدف  إغاظته أم عتابه.</a:t>
            </a:r>
          </a:p>
          <a:p>
            <a:pPr algn="just"/>
            <a:r>
              <a:rPr lang="ar-SA" sz="3200" b="1" dirty="0" smtClean="0"/>
              <a:t>  نعم وفق في غرضه , هدف إلى عتابه .</a:t>
            </a:r>
          </a:p>
          <a:p>
            <a:pPr algn="just"/>
            <a:r>
              <a:rPr lang="ar-SA" sz="3200" b="1" dirty="0" smtClean="0"/>
              <a:t> </a:t>
            </a:r>
            <a:endParaRPr lang="ar-SA"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1077218"/>
          </a:xfrm>
          <a:prstGeom prst="rect">
            <a:avLst/>
          </a:prstGeom>
        </p:spPr>
        <p:txBody>
          <a:bodyPr wrap="square">
            <a:spAutoFit/>
          </a:bodyPr>
          <a:lstStyle/>
          <a:p>
            <a:pPr algn="just"/>
            <a:r>
              <a:rPr lang="ar-SA" sz="3200" b="1" dirty="0" smtClean="0"/>
              <a:t> </a:t>
            </a:r>
            <a:r>
              <a:rPr lang="ar-SA" sz="3200" b="1" dirty="0" smtClean="0">
                <a:solidFill>
                  <a:srgbClr val="FF0000"/>
                </a:solidFill>
              </a:rPr>
              <a:t>3- هل كان المتنبي صادقا في وصفه لسيف الدولة ؟</a:t>
            </a:r>
          </a:p>
          <a:p>
            <a:pPr algn="just"/>
            <a:r>
              <a:rPr lang="ar-SA" sz="3200" b="1" dirty="0" smtClean="0"/>
              <a:t> نعم لأنه يجسد أمله في الحكم العربي .</a:t>
            </a:r>
            <a:endParaRPr lang="ar-SA"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2554545"/>
          </a:xfrm>
          <a:prstGeom prst="rect">
            <a:avLst/>
          </a:prstGeom>
        </p:spPr>
        <p:txBody>
          <a:bodyPr wrap="square">
            <a:spAutoFit/>
          </a:bodyPr>
          <a:lstStyle/>
          <a:p>
            <a:pPr algn="just"/>
            <a:r>
              <a:rPr lang="ar-SA" sz="3200" b="1" dirty="0" smtClean="0">
                <a:solidFill>
                  <a:srgbClr val="FF0000"/>
                </a:solidFill>
              </a:rPr>
              <a:t> 4- وضح موقف المتنبي  في قوله :</a:t>
            </a:r>
          </a:p>
          <a:p>
            <a:pPr algn="just"/>
            <a:r>
              <a:rPr lang="ar-SA" sz="3200" b="1" dirty="0" smtClean="0"/>
              <a:t>فراق ومن فارقت غير </a:t>
            </a:r>
            <a:r>
              <a:rPr lang="ar-SA" sz="3200" b="1" dirty="0" err="1" smtClean="0"/>
              <a:t>مذمم</a:t>
            </a:r>
            <a:r>
              <a:rPr lang="ar-SA" sz="3200" b="1" dirty="0" smtClean="0"/>
              <a:t>    وأم ومن يممت خير ميمم</a:t>
            </a:r>
          </a:p>
          <a:p>
            <a:pPr algn="just"/>
            <a:r>
              <a:rPr lang="ar-SA" sz="3200" b="1" dirty="0" smtClean="0"/>
              <a:t>فارق كافوراً غير نادم , وقرر خيرا عندما يمم شطر سيف الدولة. </a:t>
            </a:r>
          </a:p>
          <a:p>
            <a:pPr algn="just"/>
            <a:r>
              <a:rPr lang="ar-SA" sz="3200" b="1" dirty="0" smtClean="0"/>
              <a:t> </a:t>
            </a:r>
            <a:endParaRPr lang="ar-SA"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3046988"/>
          </a:xfrm>
          <a:prstGeom prst="rect">
            <a:avLst/>
          </a:prstGeom>
        </p:spPr>
        <p:txBody>
          <a:bodyPr wrap="square">
            <a:spAutoFit/>
          </a:bodyPr>
          <a:lstStyle/>
          <a:p>
            <a:pPr algn="just"/>
            <a:r>
              <a:rPr lang="ar-SA" sz="3200" b="1" dirty="0" smtClean="0"/>
              <a:t> </a:t>
            </a:r>
            <a:r>
              <a:rPr lang="ar-SA" sz="3200" b="1" dirty="0" smtClean="0">
                <a:solidFill>
                  <a:srgbClr val="FF0000"/>
                </a:solidFill>
              </a:rPr>
              <a:t>5- يقال إن شخصية المتنبي جنت عليه , وهي السبب في ما ابتلي </a:t>
            </a:r>
            <a:r>
              <a:rPr lang="ar-SA" sz="3200" b="1" dirty="0" err="1" smtClean="0">
                <a:solidFill>
                  <a:srgbClr val="FF0000"/>
                </a:solidFill>
              </a:rPr>
              <a:t>به</a:t>
            </a:r>
            <a:r>
              <a:rPr lang="ar-SA" sz="3200" b="1" dirty="0" smtClean="0">
                <a:solidFill>
                  <a:srgbClr val="FF0000"/>
                </a:solidFill>
              </a:rPr>
              <a:t> من الحساد والأعداء.</a:t>
            </a:r>
          </a:p>
          <a:p>
            <a:pPr algn="just"/>
            <a:r>
              <a:rPr lang="ar-SA" sz="3200" b="1" dirty="0" smtClean="0"/>
              <a:t>ناقش هذا القول من خلال تعليقك على بعض أبيات النص التي تحمل هذه المعاني .</a:t>
            </a:r>
          </a:p>
          <a:p>
            <a:pPr algn="just"/>
            <a:r>
              <a:rPr lang="ar-SA" sz="3200" b="1" dirty="0" smtClean="0"/>
              <a:t>إن تفرد المتنبي , واعتزازه بذاته , وترفعه , أوغر الصدور عليه.</a:t>
            </a:r>
            <a:endParaRPr lang="ar-SA"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3046988"/>
          </a:xfrm>
          <a:prstGeom prst="rect">
            <a:avLst/>
          </a:prstGeom>
        </p:spPr>
        <p:txBody>
          <a:bodyPr wrap="square">
            <a:spAutoFit/>
          </a:bodyPr>
          <a:lstStyle/>
          <a:p>
            <a:pPr algn="just"/>
            <a:r>
              <a:rPr lang="ar-SA" sz="3200" b="1" dirty="0" smtClean="0"/>
              <a:t> </a:t>
            </a:r>
            <a:r>
              <a:rPr lang="ar-SA" sz="3200" b="1" dirty="0" smtClean="0">
                <a:solidFill>
                  <a:srgbClr val="FF0000"/>
                </a:solidFill>
              </a:rPr>
              <a:t>6-  يقول أرسطو : ” من أفنى مدته في جمع المال فقد قاد نفسه إلى الفقر ”.</a:t>
            </a:r>
          </a:p>
          <a:p>
            <a:pPr algn="just"/>
            <a:r>
              <a:rPr lang="ar-SA" sz="3200" b="1" dirty="0" smtClean="0"/>
              <a:t>ألا ترى أن الشاعر صاغ قول أرسطو شعرا ؟ بم تسمي ذلك؟</a:t>
            </a:r>
          </a:p>
          <a:p>
            <a:pPr algn="just"/>
            <a:r>
              <a:rPr lang="ar-SA" sz="3200" b="1" dirty="0" smtClean="0"/>
              <a:t>  نعم صاغ المتنبي أقوال الحكماء شعرا , وهنا ضمن شره حكمة أرسطو .</a:t>
            </a:r>
          </a:p>
          <a:p>
            <a:pPr algn="just"/>
            <a:r>
              <a:rPr lang="ar-SA" sz="3200" b="1" dirty="0" smtClean="0"/>
              <a:t> </a:t>
            </a:r>
            <a:endParaRPr lang="ar-SA"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4524315"/>
          </a:xfrm>
          <a:prstGeom prst="rect">
            <a:avLst/>
          </a:prstGeom>
        </p:spPr>
        <p:txBody>
          <a:bodyPr wrap="square">
            <a:spAutoFit/>
          </a:bodyPr>
          <a:lstStyle/>
          <a:p>
            <a:pPr algn="just"/>
            <a:r>
              <a:rPr lang="ar-SA" sz="3200" b="1" dirty="0" smtClean="0">
                <a:solidFill>
                  <a:srgbClr val="FF0000"/>
                </a:solidFill>
              </a:rPr>
              <a:t>  7- يقول المتنبي :</a:t>
            </a:r>
          </a:p>
          <a:p>
            <a:pPr algn="just"/>
            <a:r>
              <a:rPr lang="ar-SA" sz="3200" b="1" dirty="0" smtClean="0"/>
              <a:t>قد زرته وسيوف الهند مغمدة      وقد نظرت إليه والسيوف دم</a:t>
            </a:r>
          </a:p>
          <a:p>
            <a:pPr algn="just"/>
            <a:r>
              <a:rPr lang="ar-SA" sz="3200" b="1" dirty="0" smtClean="0"/>
              <a:t>حدد دلالة البيت.</a:t>
            </a:r>
          </a:p>
          <a:p>
            <a:pPr algn="just"/>
            <a:r>
              <a:rPr lang="ar-SA" sz="3200" b="1" dirty="0" smtClean="0"/>
              <a:t>    يدل البيت على المدة الطويلة التي عاش المتنبي في ظلال الأمير وبخدمته.</a:t>
            </a:r>
          </a:p>
          <a:p>
            <a:pPr algn="just"/>
            <a:r>
              <a:rPr lang="ar-SA" sz="3200" b="1" dirty="0" smtClean="0"/>
              <a:t>   فهو الذي سجل انتصاراته , وخلد بطولاته.</a:t>
            </a:r>
          </a:p>
          <a:p>
            <a:pPr algn="just"/>
            <a:r>
              <a:rPr lang="ar-SA" sz="3200" b="1" dirty="0" smtClean="0"/>
              <a:t> </a:t>
            </a:r>
          </a:p>
          <a:p>
            <a:pPr algn="just"/>
            <a:endParaRPr lang="ar-SA" sz="3200" b="1" dirty="0" smtClean="0"/>
          </a:p>
          <a:p>
            <a:pPr algn="just"/>
            <a:endParaRPr lang="ar-SA"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14282" y="500042"/>
            <a:ext cx="8572560" cy="6494085"/>
          </a:xfrm>
          <a:prstGeom prst="rect">
            <a:avLst/>
          </a:prstGeom>
        </p:spPr>
        <p:txBody>
          <a:bodyPr wrap="square">
            <a:spAutoFit/>
          </a:bodyPr>
          <a:lstStyle/>
          <a:p>
            <a:pPr algn="just"/>
            <a:r>
              <a:rPr lang="ar-SA" sz="3200" b="1" dirty="0" smtClean="0"/>
              <a:t> </a:t>
            </a:r>
          </a:p>
          <a:p>
            <a:pPr algn="just"/>
            <a:r>
              <a:rPr lang="ar-SA" sz="3200" b="1" dirty="0" smtClean="0">
                <a:solidFill>
                  <a:srgbClr val="FF0000"/>
                </a:solidFill>
              </a:rPr>
              <a:t>8- يقول المتنبي أيضا :</a:t>
            </a:r>
          </a:p>
          <a:p>
            <a:pPr algn="just"/>
            <a:r>
              <a:rPr lang="ar-SA" sz="3200" b="1" dirty="0" smtClean="0"/>
              <a:t>إذا نلت منك الود فالمال هين     وكل الذي فوق التراب تراب</a:t>
            </a:r>
          </a:p>
          <a:p>
            <a:pPr algn="just"/>
            <a:r>
              <a:rPr lang="ar-SA" sz="3200" b="1" dirty="0" smtClean="0"/>
              <a:t>يبين البيت عمق العلاقة بين المتنبي </a:t>
            </a:r>
            <a:r>
              <a:rPr lang="ar-SA" sz="3200" b="1" dirty="0" err="1" smtClean="0"/>
              <a:t>وممدوحه</a:t>
            </a:r>
            <a:r>
              <a:rPr lang="ar-SA" sz="3200" b="1" dirty="0" smtClean="0"/>
              <a:t> . كيف تبدى هذا؟</a:t>
            </a:r>
          </a:p>
          <a:p>
            <a:pPr algn="just"/>
            <a:r>
              <a:rPr lang="ar-SA" sz="3200" b="1" dirty="0" smtClean="0"/>
              <a:t>أراد المتنبي أن يقول لنا إن أقصى ما يريده من سيف الدولة هو الود , وليس المال , لأن المال زائل .</a:t>
            </a:r>
          </a:p>
          <a:p>
            <a:pPr algn="just"/>
            <a:r>
              <a:rPr lang="ar-SA" sz="3200" b="1" dirty="0" smtClean="0">
                <a:solidFill>
                  <a:srgbClr val="FF0000"/>
                </a:solidFill>
              </a:rPr>
              <a:t>9- وقال أيضا :</a:t>
            </a:r>
          </a:p>
          <a:p>
            <a:pPr lvl="0" rtl="0" eaLnBrk="0" fontAlgn="base" hangingPunct="0">
              <a:spcBef>
                <a:spcPct val="0"/>
              </a:spcBef>
              <a:spcAft>
                <a:spcPct val="0"/>
              </a:spcAft>
            </a:pPr>
            <a:r>
              <a:rPr lang="ar-SA" sz="3200" b="1" dirty="0" smtClean="0">
                <a:latin typeface="Calibri" pitchFamily="34" charset="0"/>
                <a:ea typeface="Times New Roman" pitchFamily="18" charset="0"/>
                <a:cs typeface="Arial" pitchFamily="34" charset="0"/>
              </a:rPr>
              <a:t>قَد نابَ عَنكَ شَديدُ الخَوفِ وَاِصطَنَعَت</a:t>
            </a:r>
            <a:endParaRPr lang="en-US" sz="3200" dirty="0" smtClean="0">
              <a:latin typeface="Arial" pitchFamily="34" charset="0"/>
              <a:cs typeface="Arial" pitchFamily="34" charset="0"/>
            </a:endParaRPr>
          </a:p>
          <a:p>
            <a:pPr lvl="0" rtl="0" eaLnBrk="0" fontAlgn="base" hangingPunct="0">
              <a:spcBef>
                <a:spcPct val="0"/>
              </a:spcBef>
              <a:spcAft>
                <a:spcPct val="0"/>
              </a:spcAft>
            </a:pPr>
            <a:r>
              <a:rPr lang="ar-SA" sz="3200" b="1" dirty="0" smtClean="0">
                <a:latin typeface="Calibri" pitchFamily="34" charset="0"/>
                <a:ea typeface="Times New Roman" pitchFamily="18" charset="0"/>
                <a:cs typeface="Arial" pitchFamily="34" charset="0"/>
              </a:rPr>
              <a:t>                    </a:t>
            </a:r>
            <a:r>
              <a:rPr lang="ar-SA" sz="3200" b="1" dirty="0" err="1" smtClean="0">
                <a:latin typeface="Calibri" pitchFamily="34" charset="0"/>
                <a:ea typeface="Times New Roman" pitchFamily="18" charset="0"/>
                <a:cs typeface="Arial" pitchFamily="34" charset="0"/>
              </a:rPr>
              <a:t>لَكَ</a:t>
            </a:r>
            <a:r>
              <a:rPr lang="ar-SA" sz="3200" b="1" dirty="0" smtClean="0">
                <a:latin typeface="Calibri" pitchFamily="34" charset="0"/>
                <a:ea typeface="Times New Roman" pitchFamily="18" charset="0"/>
                <a:cs typeface="Arial" pitchFamily="34" charset="0"/>
              </a:rPr>
              <a:t> المَهابَةُ مالا تَصنَعُ </a:t>
            </a:r>
            <a:r>
              <a:rPr lang="ar-SA" sz="3200" b="1" dirty="0" err="1" smtClean="0">
                <a:latin typeface="Calibri" pitchFamily="34" charset="0"/>
                <a:ea typeface="Times New Roman" pitchFamily="18" charset="0"/>
                <a:cs typeface="Arial" pitchFamily="34" charset="0"/>
              </a:rPr>
              <a:t>البُهَمُ</a:t>
            </a:r>
            <a:r>
              <a:rPr lang="en-US" sz="3200" dirty="0" smtClean="0">
                <a:latin typeface="Calibri" pitchFamily="34" charset="0"/>
                <a:ea typeface="Times New Roman" pitchFamily="18" charset="0"/>
                <a:cs typeface="Arial" pitchFamily="34" charset="0"/>
              </a:rPr>
              <a:t/>
            </a:r>
            <a:br>
              <a:rPr lang="en-US" sz="3200" dirty="0" smtClean="0">
                <a:latin typeface="Calibri" pitchFamily="34" charset="0"/>
                <a:ea typeface="Times New Roman" pitchFamily="18" charset="0"/>
                <a:cs typeface="Arial" pitchFamily="34" charset="0"/>
              </a:rPr>
            </a:br>
            <a:r>
              <a:rPr lang="en-US" sz="3200" dirty="0" smtClean="0">
                <a:latin typeface="Calibri" pitchFamily="34" charset="0"/>
                <a:ea typeface="Times New Roman" pitchFamily="18" charset="0"/>
                <a:cs typeface="Arial" pitchFamily="34" charset="0"/>
              </a:rPr>
              <a:t> </a:t>
            </a:r>
            <a:r>
              <a:rPr lang="ar-SA" sz="3200" b="1" dirty="0" smtClean="0">
                <a:latin typeface="Calibri" pitchFamily="34" charset="0"/>
                <a:ea typeface="Times New Roman" pitchFamily="18" charset="0"/>
                <a:cs typeface="Arial" pitchFamily="34" charset="0"/>
              </a:rPr>
              <a:t>حدد دلالة البيت .</a:t>
            </a:r>
            <a:endParaRPr lang="ar-SA" sz="3200" b="1" dirty="0" smtClean="0"/>
          </a:p>
          <a:p>
            <a:pPr algn="just"/>
            <a:r>
              <a:rPr lang="ar-SA" sz="3200" b="1" dirty="0" smtClean="0"/>
              <a:t> يريد المتنبي أن يصور خوف الأعداء فلجأ إلى المبالغة .      </a:t>
            </a:r>
          </a:p>
          <a:p>
            <a:pPr algn="just"/>
            <a:endParaRPr lang="ar-SA" sz="3200" b="1" dirty="0" smtClean="0"/>
          </a:p>
          <a:p>
            <a:pPr algn="just"/>
            <a:endParaRPr lang="ar-SA"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285728"/>
            <a:ext cx="8643998"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مفهوم المديح عند المتنبي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3200" b="1" i="0" u="none" strike="noStrike" cap="none" normalizeH="0" baseline="0" dirty="0" smtClean="0">
              <a:ln>
                <a:noFill/>
              </a:ln>
              <a:effectLst/>
              <a:latin typeface="Arial" pitchFamily="34" charset="0"/>
              <a:ea typeface="Times New Roman" pitchFamily="18"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     ويؤسس</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المتنبي أيضاً لجماليات الصدمة والمفاجأة وكسر أفق التوقّع، فقد اعتاد قارئ شعر</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المديح أن يستمع إلى الشاعر وهو يبثُّ إحساساته تجاه الممدوح، ويتحدّث عن فضائله</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وخصاله وعطاياه، ولكن أن يخصَّ الشاعر نفسه بمساحة كبيرة من بنية القصيدة </a:t>
            </a:r>
            <a:r>
              <a:rPr kumimoji="0" lang="ar-SA" sz="3200" b="1" i="0" u="none" strike="noStrike" cap="none" normalizeH="0" baseline="0" dirty="0" err="1" smtClean="0">
                <a:ln>
                  <a:noFill/>
                </a:ln>
                <a:effectLst/>
                <a:latin typeface="Arial" pitchFamily="34" charset="0"/>
                <a:ea typeface="Times New Roman" pitchFamily="18" charset="0"/>
              </a:rPr>
              <a:t>المدحية</a:t>
            </a:r>
            <a:r>
              <a:rPr kumimoji="0" lang="ar-SA" sz="3200" b="1" i="0" u="none" strike="noStrike" cap="none" normalizeH="0" baseline="0" dirty="0" smtClean="0">
                <a:ln>
                  <a:noFill/>
                </a:ln>
                <a:effectLst/>
                <a:latin typeface="Arial" pitchFamily="34" charset="0"/>
                <a:ea typeface="Times New Roman" pitchFamily="18" charset="0"/>
              </a:rPr>
              <a:t>،فهذا يؤدي إلى تغيير النمط والبنية في الثقافة السائدة، وهذا ما فعله المتنبي، فإذا</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هو في </a:t>
            </a:r>
            <a:r>
              <a:rPr kumimoji="0" lang="ar-SA" sz="3200" b="1" i="0" u="none" strike="noStrike" cap="none" normalizeH="0" baseline="0" dirty="0" err="1" smtClean="0">
                <a:ln>
                  <a:noFill/>
                </a:ln>
                <a:effectLst/>
                <a:latin typeface="Arial" pitchFamily="34" charset="0"/>
                <a:ea typeface="Times New Roman" pitchFamily="18" charset="0"/>
              </a:rPr>
              <a:t>أماديحه</a:t>
            </a:r>
            <a:r>
              <a:rPr kumimoji="0" lang="ar-SA" sz="3200" b="1" i="0" u="none" strike="noStrike" cap="none" normalizeH="0" baseline="0" dirty="0" smtClean="0">
                <a:ln>
                  <a:noFill/>
                </a:ln>
                <a:effectLst/>
                <a:latin typeface="Arial" pitchFamily="34" charset="0"/>
                <a:ea typeface="Times New Roman" pitchFamily="18" charset="0"/>
              </a:rPr>
              <a:t> رجل صراع وسيف وبطش وبطولات وعنفوان وعبقرية، وإذا هو في حرب ضروس مع</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البشرية، بل هو يتسامى على بني جنسه في جوهره حين يقول</a:t>
            </a:r>
            <a:r>
              <a:rPr kumimoji="0" lang="ar-SA" sz="3200" b="1" i="0" u="none" strike="noStrike" cap="none" normalizeH="0" dirty="0" smtClean="0">
                <a:ln>
                  <a:noFill/>
                </a:ln>
                <a:solidFill>
                  <a:srgbClr val="800000"/>
                </a:solidFill>
                <a:effectLst/>
                <a:latin typeface="Arial" pitchFamily="34" charset="0"/>
                <a:ea typeface="Times New Roman" pitchFamily="18" charset="0"/>
                <a:cs typeface="Traditional Arabic" pitchFamily="2" charset="-78"/>
              </a:rPr>
              <a:t>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214282" y="285728"/>
            <a:ext cx="857256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وَمُهجَةٍ مُهجَتي مِن هَمِّ صاحِبِها‏</a:t>
            </a:r>
            <a:endParaRPr kumimoji="0" lang="en-US" sz="3200" b="0" i="0" u="none" strike="noStrike" cap="none" normalizeH="0" baseline="0" dirty="0" smtClean="0">
              <a:ln>
                <a:noFill/>
              </a:ln>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effectLst/>
                <a:latin typeface="Arial"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                           أدرَكتُها بِجوَادٍ ظَهرُهُ حَرَمُ‏</a:t>
            </a:r>
            <a:endParaRPr kumimoji="0" lang="en-US" sz="3200" b="0" i="0" u="none" strike="noStrike" cap="none" normalizeH="0" baseline="0" dirty="0" smtClean="0">
              <a:ln>
                <a:noFill/>
              </a:ln>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وَمُرهَفٍ سِرتُ بَينَ </a:t>
            </a:r>
            <a:r>
              <a:rPr kumimoji="0" lang="ar-SA" sz="3200" b="1" i="0" u="none" strike="noStrike" cap="none" normalizeH="0" baseline="0" dirty="0" err="1" smtClean="0">
                <a:ln>
                  <a:noFill/>
                </a:ln>
                <a:effectLst/>
                <a:latin typeface="Arial" pitchFamily="34" charset="0"/>
                <a:ea typeface="Times New Roman" pitchFamily="18" charset="0"/>
              </a:rPr>
              <a:t>الجَحفَلَينِ</a:t>
            </a:r>
            <a:r>
              <a:rPr kumimoji="0" lang="ar-SA" sz="3200" b="1" i="0" u="none" strike="noStrike" cap="none" normalizeH="0" baseline="0" dirty="0" smtClean="0">
                <a:ln>
                  <a:noFill/>
                </a:ln>
                <a:effectLst/>
                <a:latin typeface="Arial" pitchFamily="34" charset="0"/>
                <a:ea typeface="Times New Roman" pitchFamily="18" charset="0"/>
              </a:rPr>
              <a:t> </a:t>
            </a:r>
            <a:r>
              <a:rPr kumimoji="0" lang="ar-SA" sz="3200" b="1" i="0" u="none" strike="noStrike" cap="none" normalizeH="0" baseline="0" dirty="0" err="1" smtClean="0">
                <a:ln>
                  <a:noFill/>
                </a:ln>
                <a:effectLst/>
                <a:latin typeface="Arial" pitchFamily="34" charset="0"/>
                <a:ea typeface="Times New Roman" pitchFamily="18" charset="0"/>
              </a:rPr>
              <a:t>بِهِ</a:t>
            </a:r>
            <a:r>
              <a:rPr kumimoji="0" lang="ar-SA" sz="3200" b="1" i="0" u="none" strike="noStrike" cap="none" normalizeH="0" baseline="0" dirty="0" smtClean="0">
                <a:ln>
                  <a:noFill/>
                </a:ln>
                <a:effectLst/>
                <a:latin typeface="Arial" pitchFamily="34" charset="0"/>
                <a:ea typeface="Times New Roman" pitchFamily="18" charset="0"/>
              </a:rPr>
              <a:t>‏</a:t>
            </a:r>
            <a:endParaRPr kumimoji="0" lang="en-US" sz="3200" b="0" i="0" u="none" strike="noStrike" cap="none" normalizeH="0" baseline="0" dirty="0" smtClean="0">
              <a:ln>
                <a:noFill/>
              </a:ln>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Calibri" pitchFamily="34" charset="0"/>
                <a:ea typeface="Times New Roman" pitchFamily="18" charset="0"/>
              </a:rPr>
              <a:t>                            حتى </a:t>
            </a:r>
            <a:r>
              <a:rPr kumimoji="0" lang="ar-SA" sz="3200" b="1" i="0" u="none" strike="noStrike" cap="none" normalizeH="0" baseline="0" dirty="0" smtClean="0">
                <a:ln>
                  <a:noFill/>
                </a:ln>
                <a:effectLst/>
                <a:latin typeface="Arial" pitchFamily="34" charset="0"/>
                <a:ea typeface="Times New Roman" pitchFamily="18" charset="0"/>
              </a:rPr>
              <a:t>ضَرَبتُ وَمَوجُ المَوتِ يَلتَطمُ‏</a:t>
            </a:r>
            <a:endParaRPr kumimoji="0" lang="en-US" sz="3200" b="0" i="0" u="none" strike="noStrike" cap="none" normalizeH="0" baseline="0" dirty="0" smtClean="0">
              <a:ln>
                <a:noFill/>
              </a:ln>
              <a:effectLst/>
              <a:latin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فَالخَيلُ وَاللَيلُ وَالبَيداءُ تَعرِفُني‏</a:t>
            </a:r>
            <a:endParaRPr kumimoji="0" lang="en-US" sz="3200" b="0" i="0" u="none" strike="noStrike" cap="none" normalizeH="0" baseline="0" dirty="0" smtClean="0">
              <a:ln>
                <a:noFill/>
              </a:ln>
              <a:effectLst/>
              <a:latin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effectLst/>
                <a:latin typeface="Arial"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وَالسَّيفُ والرُّمحُ وَالقِرطاسُ والقَلَمُ‏</a:t>
            </a:r>
            <a:endParaRPr kumimoji="0" lang="en-US" sz="3200" b="0" i="0" u="none" strike="noStrike" cap="none" normalizeH="0" baseline="0" dirty="0" smtClean="0">
              <a:ln>
                <a:noFill/>
              </a:ln>
              <a:effectLst/>
              <a:latin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صَحِبتُ في </a:t>
            </a:r>
            <a:r>
              <a:rPr kumimoji="0" lang="ar-SA" sz="3200" b="1" i="0" u="none" strike="noStrike" cap="none" normalizeH="0" baseline="0" dirty="0" err="1" smtClean="0">
                <a:ln>
                  <a:noFill/>
                </a:ln>
                <a:effectLst/>
                <a:latin typeface="Arial" pitchFamily="34" charset="0"/>
                <a:ea typeface="Times New Roman" pitchFamily="18" charset="0"/>
              </a:rPr>
              <a:t>الفَلَواتِ</a:t>
            </a:r>
            <a:r>
              <a:rPr kumimoji="0" lang="ar-SA" sz="3200" b="1" i="0" u="none" strike="noStrike" cap="none" normalizeH="0" baseline="0" dirty="0" smtClean="0">
                <a:ln>
                  <a:noFill/>
                </a:ln>
                <a:effectLst/>
                <a:latin typeface="Arial" pitchFamily="34" charset="0"/>
                <a:ea typeface="Times New Roman" pitchFamily="18" charset="0"/>
              </a:rPr>
              <a:t> الوَحشَ مُنفَرَداً‏</a:t>
            </a:r>
            <a:endParaRPr kumimoji="0" lang="en-US" sz="3200" b="0" i="0" u="none" strike="noStrike" cap="none" normalizeH="0" baseline="0" dirty="0" smtClean="0">
              <a:ln>
                <a:noFill/>
              </a:ln>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effectLst/>
                <a:latin typeface="Arial"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                        حتى تَعَجَّبَ مِنّي </a:t>
            </a:r>
            <a:r>
              <a:rPr kumimoji="0" lang="ar-SA" sz="3200" b="1" i="0" u="none" strike="noStrike" cap="none" normalizeH="0" baseline="0" dirty="0" err="1" smtClean="0">
                <a:ln>
                  <a:noFill/>
                </a:ln>
                <a:effectLst/>
                <a:latin typeface="Arial" pitchFamily="34" charset="0"/>
                <a:ea typeface="Times New Roman" pitchFamily="18" charset="0"/>
              </a:rPr>
              <a:t>القورُ</a:t>
            </a:r>
            <a:r>
              <a:rPr kumimoji="0" lang="ar-SA" sz="3200" b="1" i="0" u="none" strike="noStrike" cap="none" normalizeH="0" baseline="0" dirty="0" smtClean="0">
                <a:ln>
                  <a:noFill/>
                </a:ln>
                <a:effectLst/>
                <a:latin typeface="Arial" pitchFamily="34" charset="0"/>
                <a:ea typeface="Times New Roman" pitchFamily="18" charset="0"/>
              </a:rPr>
              <a:t> </a:t>
            </a:r>
            <a:r>
              <a:rPr kumimoji="0" lang="ar-SA" sz="3200" b="1" i="0" u="none" strike="noStrike" cap="none" normalizeH="0" baseline="0" dirty="0" err="1" smtClean="0">
                <a:ln>
                  <a:noFill/>
                </a:ln>
                <a:effectLst/>
                <a:latin typeface="Arial" pitchFamily="34" charset="0"/>
                <a:ea typeface="Times New Roman" pitchFamily="18" charset="0"/>
              </a:rPr>
              <a:t>وَالأكَمُ</a:t>
            </a:r>
            <a:r>
              <a:rPr kumimoji="0" lang="en-US" sz="3200" b="0" i="0" u="none" strike="noStrike" cap="none" normalizeH="0" baseline="0" dirty="0" smtClean="0">
                <a:ln>
                  <a:noFill/>
                </a:ln>
                <a:effectLst/>
                <a:latin typeface="Arial" pitchFamily="34" charset="0"/>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285728"/>
            <a:ext cx="864399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a:t>
            </a:r>
          </a:p>
          <a:p>
            <a:pPr marL="0" marR="0" lvl="0" indent="269875" algn="justLow" defTabSz="914400" rtl="1" eaLnBrk="1" fontAlgn="base" latinLnBrk="0" hangingPunct="1">
              <a:lnSpc>
                <a:spcPct val="100000"/>
              </a:lnSpc>
              <a:spcBef>
                <a:spcPct val="0"/>
              </a:spcBef>
              <a:spcAft>
                <a:spcPct val="0"/>
              </a:spcAft>
              <a:buClrTx/>
              <a:buSzTx/>
              <a:buFontTx/>
              <a:buNone/>
              <a:tabLst/>
            </a:pPr>
            <a:r>
              <a:rPr lang="ar-SA" sz="3200" b="1" dirty="0" smtClean="0">
                <a:latin typeface="Arial" pitchFamily="34" charset="0"/>
                <a:ea typeface="Times New Roman" pitchFamily="18" charset="0"/>
              </a:rPr>
              <a:t>   </a:t>
            </a:r>
          </a:p>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تنهض هذه القصيدة بوصفها شاهدا من بين شواهده الباقية للدلالة على شخص المتنبي الشاعر الذي استطاع أن يعلو بصفة الشعر جملة من الصفات التي ألبسها الشعراء </a:t>
            </a:r>
            <a:r>
              <a:rPr kumimoji="0" lang="ar-SA" sz="3200" b="1" i="0" u="none" strike="noStrike" cap="none" normalizeH="0" baseline="0" dirty="0" err="1" smtClean="0">
                <a:ln>
                  <a:noFill/>
                </a:ln>
                <a:solidFill>
                  <a:schemeClr val="tx1"/>
                </a:solidFill>
                <a:effectLst/>
                <a:latin typeface="Arial" pitchFamily="34" charset="0"/>
                <a:ea typeface="Times New Roman" pitchFamily="18" charset="0"/>
              </a:rPr>
              <a:t>لممدوحيهم</a:t>
            </a: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عبر تاريخ الشعر عامة, فالممدوح في القصيدة العربية يجسد الكمال والفضيلة بمعناهما المطلق, ولم يكن مبذولاً للقصيدة عبر ذلك التاريخ الطويل أن تلتفت إلى صانعها لتنهض بتشخيص فضائله وكماله, غير أن المتنبي في الشاهد </a:t>
            </a:r>
            <a:r>
              <a:rPr kumimoji="0" lang="ar-SA" sz="3200" b="1" i="0" u="none" strike="noStrike" cap="none" normalizeH="0" baseline="0" dirty="0" err="1" smtClean="0">
                <a:ln>
                  <a:noFill/>
                </a:ln>
                <a:solidFill>
                  <a:schemeClr val="tx1"/>
                </a:solidFill>
                <a:effectLst/>
                <a:latin typeface="Arial" pitchFamily="34" charset="0"/>
                <a:ea typeface="Times New Roman" pitchFamily="18" charset="0"/>
              </a:rPr>
              <a:t>الآنف</a:t>
            </a: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قد جعل من القصيدة مطية لإبراز الذات وما تنطوي عليه من فضائل دونها كل فضيلة, فهي مكمن الحب الصادق حين تستوطن في صدور المحبين عامة عواطف زائفة,  </a:t>
            </a:r>
            <a:endParaRPr kumimoji="0" lang="ar-SA" sz="32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285728"/>
            <a:ext cx="864399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Low"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وهي التي تكتم ذلك الود الصافي مع ما يصاحب ذلك الكتمان من سقم ومعاناة, إذ سائر من يدعي الحب يظهر حبه تزلفاً ومحاباة, ومن ثم ففكرة النص لا تدور إلا حول الشاعر, وهي وثيقة تنصر موقفه, وبالمقابل تظهر الممدوح مداناً مهزوماً أمام صورة الشاعر الضخمة.</a:t>
            </a:r>
            <a:endParaRPr kumimoji="0" lang="ar-SA" sz="32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285720" y="357166"/>
            <a:ext cx="8643998"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fontAlgn="base">
              <a:spcBef>
                <a:spcPct val="0"/>
              </a:spcBef>
              <a:spcAft>
                <a:spcPct val="0"/>
              </a:spcAft>
            </a:pPr>
            <a:r>
              <a:rPr kumimoji="0" lang="ar-SA" sz="3200" b="1" i="0" u="none" strike="noStrike" cap="none" normalizeH="0" baseline="0" dirty="0" smtClean="0">
                <a:ln>
                  <a:noFill/>
                </a:ln>
                <a:effectLst/>
                <a:latin typeface="Arial" pitchFamily="34" charset="0"/>
                <a:ea typeface="Times New Roman" pitchFamily="18" charset="0"/>
              </a:rPr>
              <a:t>    وقد شهر المتنبي بالمديح المبطن بالهجاء , ولم</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يقتصر هذا المديح المبطّن بالهجاء على </a:t>
            </a:r>
            <a:r>
              <a:rPr kumimoji="0" lang="ar-SA" sz="3200" b="1" i="0" u="none" strike="noStrike" cap="none" normalizeH="0" baseline="0" dirty="0" err="1" smtClean="0">
                <a:ln>
                  <a:noFill/>
                </a:ln>
                <a:effectLst/>
                <a:latin typeface="Arial" pitchFamily="34" charset="0"/>
                <a:ea typeface="Times New Roman" pitchFamily="18" charset="0"/>
              </a:rPr>
              <a:t>كافوريات</a:t>
            </a:r>
            <a:r>
              <a:rPr kumimoji="0" lang="ar-SA" sz="3200" b="1" i="0" u="none" strike="noStrike" cap="none" normalizeH="0" baseline="0" dirty="0" smtClean="0">
                <a:ln>
                  <a:noFill/>
                </a:ln>
                <a:effectLst/>
                <a:latin typeface="Arial" pitchFamily="34" charset="0"/>
                <a:ea typeface="Times New Roman" pitchFamily="18" charset="0"/>
              </a:rPr>
              <a:t> المتنبي، ولكنّ المرء قد يجده أيضاً</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في مديحه لسيف الدولة ولا </a:t>
            </a:r>
            <a:r>
              <a:rPr kumimoji="0" lang="ar-SA" sz="3200" b="1" i="0" u="none" strike="noStrike" cap="none" normalizeH="0" baseline="0" dirty="0" err="1" smtClean="0">
                <a:ln>
                  <a:noFill/>
                </a:ln>
                <a:effectLst/>
                <a:latin typeface="Arial" pitchFamily="34" charset="0"/>
                <a:ea typeface="Times New Roman" pitchFamily="18" charset="0"/>
              </a:rPr>
              <a:t>سيما</a:t>
            </a:r>
            <a:r>
              <a:rPr kumimoji="0" lang="ar-SA" sz="3200" b="1" i="0" u="none" strike="noStrike" cap="none" normalizeH="0" baseline="0" dirty="0" smtClean="0">
                <a:ln>
                  <a:noFill/>
                </a:ln>
                <a:effectLst/>
                <a:latin typeface="Arial" pitchFamily="34" charset="0"/>
                <a:ea typeface="Times New Roman" pitchFamily="18" charset="0"/>
              </a:rPr>
              <a:t>  في هذه المرحلة الأخيرة من اتصالهما، وليس صحيحاً ما</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يُشاع عن </a:t>
            </a:r>
            <a:r>
              <a:rPr kumimoji="0" lang="ar-SA" sz="3200" b="1" i="0" u="none" strike="noStrike" cap="none" normalizeH="0" baseline="0" dirty="0" err="1" smtClean="0">
                <a:ln>
                  <a:noFill/>
                </a:ln>
                <a:effectLst/>
                <a:latin typeface="Arial" pitchFamily="34" charset="0"/>
                <a:ea typeface="Times New Roman" pitchFamily="18" charset="0"/>
              </a:rPr>
              <a:t>سيفيات</a:t>
            </a:r>
            <a:r>
              <a:rPr kumimoji="0" lang="ar-SA" sz="3200" b="1" i="0" u="none" strike="noStrike" cap="none" normalizeH="0" baseline="0" dirty="0" smtClean="0">
                <a:ln>
                  <a:noFill/>
                </a:ln>
                <a:effectLst/>
                <a:latin typeface="Arial" pitchFamily="34" charset="0"/>
                <a:ea typeface="Times New Roman" pitchFamily="18" charset="0"/>
              </a:rPr>
              <a:t> المتنبي من أنّها إعجاب خالص بالممدوح، فوضع هذه القصائد في سلة</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واحدة أمر لا تتقبّله القراءات النّصيّة، وقد أخذت صورة سيف الدولة </a:t>
            </a:r>
            <a:r>
              <a:rPr kumimoji="0" lang="ar-SA" sz="3200" b="1" i="0" u="none" strike="noStrike" cap="none" normalizeH="0" baseline="0" dirty="0" err="1" smtClean="0">
                <a:ln>
                  <a:noFill/>
                </a:ln>
                <a:effectLst/>
                <a:latin typeface="Arial" pitchFamily="34" charset="0"/>
                <a:ea typeface="Times New Roman" pitchFamily="18" charset="0"/>
              </a:rPr>
              <a:t>تهتزُّ</a:t>
            </a:r>
            <a:r>
              <a:rPr kumimoji="0" lang="ar-SA" sz="3200" b="1" i="0" u="none" strike="noStrike" cap="none" normalizeH="0" baseline="0" dirty="0" smtClean="0">
                <a:ln>
                  <a:noFill/>
                </a:ln>
                <a:effectLst/>
                <a:latin typeface="Arial" pitchFamily="34" charset="0"/>
                <a:ea typeface="Times New Roman" pitchFamily="18" charset="0"/>
              </a:rPr>
              <a:t> في مخيلة</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المتنبي، فتداخل التعريض والاستهجان في هذه المرحلة بالمديح، وبخاصة في ميميته</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الشهيرة التي تجاوز فيها العتاب إلى التقريع، وقد اقتنع </a:t>
            </a:r>
            <a:r>
              <a:rPr lang="ar-SA" sz="3200" b="1" dirty="0" smtClean="0">
                <a:latin typeface="Arial" pitchFamily="34" charset="0"/>
                <a:ea typeface="Times New Roman" pitchFamily="18" charset="0"/>
              </a:rPr>
              <a:t>  المتنبي بأنَّ الأمير قد</a:t>
            </a:r>
            <a:r>
              <a:rPr lang="en-US" sz="3200" b="1" dirty="0" smtClean="0">
                <a:latin typeface="Calibri" pitchFamily="34" charset="0"/>
                <a:ea typeface="Times New Roman" pitchFamily="18" charset="0"/>
              </a:rPr>
              <a:t> </a:t>
            </a:r>
            <a:r>
              <a:rPr lang="ar-SA" sz="3200" b="1" dirty="0" smtClean="0">
                <a:latin typeface="Arial" pitchFamily="34" charset="0"/>
                <a:ea typeface="Times New Roman" pitchFamily="18" charset="0"/>
              </a:rPr>
              <a:t>انتهى إلى صفوف أعدائه وخصومه، فأنزل صورته من علياء الأسطورة إلى الحاكم غير</a:t>
            </a:r>
            <a:r>
              <a:rPr lang="en-US" sz="3200" b="1" dirty="0" smtClean="0">
                <a:latin typeface="Calibri" pitchFamily="34" charset="0"/>
                <a:ea typeface="Times New Roman" pitchFamily="18" charset="0"/>
              </a:rPr>
              <a:t> </a:t>
            </a:r>
            <a:r>
              <a:rPr lang="ar-SA" sz="3200" b="1" dirty="0" smtClean="0">
                <a:latin typeface="Arial" pitchFamily="34" charset="0"/>
                <a:ea typeface="Times New Roman" pitchFamily="18" charset="0"/>
              </a:rPr>
              <a:t>العادل والرجل الذي لا يفرّق بين الصديق والعدوّ وبين الوفيّ </a:t>
            </a:r>
            <a:r>
              <a:rPr lang="ar-SA" sz="3200" b="1" dirty="0" err="1" smtClean="0">
                <a:latin typeface="Arial" pitchFamily="34" charset="0"/>
                <a:ea typeface="Times New Roman" pitchFamily="18" charset="0"/>
              </a:rPr>
              <a:t>والخؤون</a:t>
            </a:r>
            <a:r>
              <a:rPr lang="ar-SA" sz="3200" b="1" dirty="0" smtClean="0">
                <a:latin typeface="Arial" pitchFamily="34" charset="0"/>
                <a:ea typeface="Times New Roman" pitchFamily="18" charset="0"/>
              </a:rPr>
              <a:t>، كما لا يميّز</a:t>
            </a:r>
            <a:r>
              <a:rPr lang="en-US" sz="3200" b="1" dirty="0" smtClean="0">
                <a:latin typeface="Calibri" pitchFamily="34" charset="0"/>
                <a:ea typeface="Times New Roman" pitchFamily="18" charset="0"/>
              </a:rPr>
              <a:t> </a:t>
            </a:r>
            <a:r>
              <a:rPr lang="ar-SA" sz="3200" b="1" dirty="0" smtClean="0">
                <a:latin typeface="Arial" pitchFamily="34" charset="0"/>
                <a:ea typeface="Times New Roman" pitchFamily="18" charset="0"/>
              </a:rPr>
              <a:t>جيد الشعر من رديئه:‏</a:t>
            </a:r>
            <a:r>
              <a:rPr kumimoji="0" lang="ar-SA" sz="3200" b="1" i="0" u="none" strike="noStrike" cap="none" normalizeH="0" baseline="0" dirty="0" smtClean="0">
                <a:ln>
                  <a:noFill/>
                </a:ln>
                <a:effectLst/>
                <a:latin typeface="Arial" pitchFamily="34" charset="0"/>
                <a:ea typeface="Times New Roman" pitchFamily="18" charset="0"/>
              </a:rPr>
              <a:t> </a:t>
            </a:r>
            <a:endParaRPr kumimoji="0" lang="ar-SA" sz="3200" b="0" i="0" u="none" strike="noStrike" cap="none" normalizeH="0" baseline="0" dirty="0" smtClean="0">
              <a:ln>
                <a:noFill/>
              </a:ln>
              <a:effectLst/>
              <a:latin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357158" y="428604"/>
            <a:ext cx="850112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يا أَعدَلَ الناسِ إِلّا في مُعامَلَتي</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فيكَ الخِصامُ وَأَنتَ الخَصمُ وَالحَكَمُ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أُعيذُها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نَظَراتٍ مِنكَ صادِقَةً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أَن تَحسَبَ الشَحمَ فيمَن شَحمُهُ وَرَمُ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وَما اِنتِفاعُ أَخي الدُنيا بِناظِرِهِ</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إِذا اِستَوَت عِندَهُ الأَنوارُ وَالظُلَمُ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أَنا الَّذي نَظَرَ الأَعمى إِلى أَدَبي</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وَأَسمَعَت كَلِماتي مَن </a:t>
            </a:r>
            <a:r>
              <a:rPr kumimoji="0" lang="ar-SA"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بِهِ</a:t>
            </a:r>
            <a:r>
              <a:rPr kumimoji="0" lang="ar-SA"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صَمَمُ</a:t>
            </a:r>
            <a:r>
              <a:rPr kumimoji="0" lang="en-US" sz="32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428596" y="285728"/>
            <a:ext cx="835824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وَبَينَنا لَو رَعَيتُم ذاكَ مَعرِفَةٌ</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إِنَّ المَعارِفَ في أَهلِ النُهى ذِمَمُ</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كَم تَطلُبونَ لَنا عَيباً فَيُعجِزُكُم</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وَيَكرَهُ اللَهُ ما تَأتونَ وَالكَرَمُ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ما أَبعَدَ العَيبَ وَالنُقصانَ عَن شَرَفي</a:t>
            </a:r>
            <a:endParaRPr kumimoji="0" lang="en-US" sz="32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أَنا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الثُرَيّا</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a:t>
            </a:r>
            <a:r>
              <a:rPr kumimoji="0" lang="ar-SA" sz="3200" b="1" i="0" u="none" strike="noStrike" cap="none" normalizeH="0" baseline="0" dirty="0" err="1" smtClean="0">
                <a:ln>
                  <a:noFill/>
                </a:ln>
                <a:solidFill>
                  <a:schemeClr val="tx1"/>
                </a:solidFill>
                <a:effectLst/>
                <a:latin typeface="Calibri" pitchFamily="34" charset="0"/>
                <a:ea typeface="Times New Roman" pitchFamily="18" charset="0"/>
              </a:rPr>
              <a:t>وَذانِ</a:t>
            </a:r>
            <a:r>
              <a:rPr kumimoji="0" lang="ar-SA" sz="3200" b="1" i="0" u="none" strike="noStrike" cap="none" normalizeH="0" baseline="0" dirty="0" smtClean="0">
                <a:ln>
                  <a:noFill/>
                </a:ln>
                <a:solidFill>
                  <a:schemeClr val="tx1"/>
                </a:solidFill>
                <a:effectLst/>
                <a:latin typeface="Calibri" pitchFamily="34" charset="0"/>
                <a:ea typeface="Times New Roman" pitchFamily="18" charset="0"/>
              </a:rPr>
              <a:t> الشَيبُ وَالهَرَمُ</a:t>
            </a:r>
            <a:r>
              <a:rPr kumimoji="0" lang="en-US" sz="3200" b="0" i="0" u="none" strike="noStrike" cap="none" normalizeH="0" baseline="0" dirty="0" smtClean="0">
                <a:ln>
                  <a:noFill/>
                </a:ln>
                <a:solidFill>
                  <a:schemeClr val="tx1"/>
                </a:solidFill>
                <a:effectLst/>
                <a:latin typeface="Calibri" pitchFamily="34" charset="0"/>
                <a:ea typeface="Times New Roman" pitchFamily="18" charset="0"/>
              </a:rPr>
              <a:t/>
            </a:r>
            <a:br>
              <a:rPr kumimoji="0" lang="en-US" sz="3200" b="0" i="0" u="none" strike="noStrike" cap="none" normalizeH="0" baseline="0" dirty="0" smtClean="0">
                <a:ln>
                  <a:noFill/>
                </a:ln>
                <a:solidFill>
                  <a:schemeClr val="tx1"/>
                </a:solidFill>
                <a:effectLst/>
                <a:latin typeface="Calibri" pitchFamily="34" charset="0"/>
                <a:ea typeface="Times New Roman" pitchFamily="18" charset="0"/>
              </a:rPr>
            </a:br>
            <a:r>
              <a:rPr kumimoji="0" lang="en-US" sz="3200" b="1" i="0" u="none" strike="noStrike" cap="none" normalizeH="0" baseline="0" dirty="0" smtClean="0">
                <a:ln>
                  <a:noFill/>
                </a:ln>
                <a:solidFill>
                  <a:schemeClr val="tx1"/>
                </a:solidFill>
                <a:effectLst/>
                <a:latin typeface="Calibri" pitchFamily="34" charset="0"/>
                <a:ea typeface="Times New Roman" pitchFamily="18" charset="0"/>
              </a:rPr>
              <a:t> </a:t>
            </a:r>
            <a:endParaRPr kumimoji="0" lang="ar-SA" sz="32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Arial" pitchFamily="34" charset="0"/>
                <a:ea typeface="Times New Roman" pitchFamily="18" charset="0"/>
              </a:rPr>
              <a:t>                     </a:t>
            </a:r>
            <a:endParaRPr kumimoji="0" lang="en-US"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00034" y="714356"/>
            <a:ext cx="821537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endParaRPr kumimoji="0" lang="ar-SA" sz="3200" b="1" i="0" u="none" strike="noStrike" cap="none" normalizeH="0" baseline="0" dirty="0" smtClean="0">
              <a:ln>
                <a:noFill/>
              </a:ln>
              <a:effectLst/>
              <a:latin typeface="Arial" pitchFamily="34" charset="0"/>
              <a:ea typeface="Times New Roman" pitchFamily="18" charset="0"/>
            </a:endParaRPr>
          </a:p>
          <a:p>
            <a:pPr marL="0" marR="0" lvl="0" indent="0" defTabSz="914400" rtl="1" eaLnBrk="1" fontAlgn="base" latinLnBrk="0" hangingPunct="1">
              <a:lnSpc>
                <a:spcPct val="100000"/>
              </a:lnSpc>
              <a:spcBef>
                <a:spcPct val="0"/>
              </a:spcBef>
              <a:spcAft>
                <a:spcPct val="0"/>
              </a:spcAft>
              <a:buClrTx/>
              <a:buSzTx/>
              <a:buFontTx/>
              <a:buNone/>
              <a:tabLst/>
            </a:pPr>
            <a:endParaRPr lang="ar-SA" sz="3200" b="1" dirty="0" smtClean="0">
              <a:latin typeface="Arial" pitchFamily="34" charset="0"/>
              <a:ea typeface="Times New Roman" pitchFamily="18" charset="0"/>
            </a:endParaRPr>
          </a:p>
          <a:p>
            <a:pPr marL="0" marR="0" lvl="0" indent="0" defTabSz="914400" rtl="1" eaLnBrk="1" fontAlgn="base" latinLnBrk="0" hangingPunct="1">
              <a:lnSpc>
                <a:spcPct val="100000"/>
              </a:lnSpc>
              <a:spcBef>
                <a:spcPct val="0"/>
              </a:spcBef>
              <a:spcAft>
                <a:spcPct val="0"/>
              </a:spcAft>
              <a:buClrTx/>
              <a:buSzTx/>
              <a:buFontTx/>
              <a:buNone/>
              <a:tabLst/>
            </a:pPr>
            <a:endParaRPr kumimoji="0" lang="ar-SA" sz="3200" b="1" i="0" u="none" strike="noStrike" cap="none" normalizeH="0" baseline="0" dirty="0" smtClean="0">
              <a:ln>
                <a:noFill/>
              </a:ln>
              <a:effectLst/>
              <a:latin typeface="Arial" pitchFamily="34" charset="0"/>
              <a:ea typeface="Times New Roman" pitchFamily="18" charset="0"/>
            </a:endParaRPr>
          </a:p>
          <a:p>
            <a:pPr marL="0" marR="0" lvl="0" indent="0"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effectLst/>
                <a:latin typeface="Arial" pitchFamily="34" charset="0"/>
                <a:ea typeface="Times New Roman" pitchFamily="18" charset="0"/>
              </a:rPr>
              <a:t>وأكثر</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ما كان يؤلم المتنبي أن يصادف أميراً عربياً خالصَ النسب، كسيف الدولة، يستمع إلى</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شعراء من أصول غير عربية، وهو المؤمن بتفوق العنصر العربي على بقية البشر، وتفوق عرب</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الجنوب شرفاً ونبلاً على سواهم، وكان يعتقد بأن العبقرية في الشعر وقف على اليمنيين ,ولذلك استنكر على </a:t>
            </a:r>
            <a:r>
              <a:rPr kumimoji="0" lang="ar-SA" sz="3200" b="1" i="0" u="none" strike="noStrike" cap="none" normalizeH="0" baseline="0" dirty="0" err="1" smtClean="0">
                <a:ln>
                  <a:noFill/>
                </a:ln>
                <a:effectLst/>
                <a:latin typeface="Arial" pitchFamily="34" charset="0"/>
                <a:ea typeface="Times New Roman" pitchFamily="18" charset="0"/>
              </a:rPr>
              <a:t>ممدوحه</a:t>
            </a:r>
            <a:r>
              <a:rPr kumimoji="0" lang="ar-SA" sz="3200" b="1" i="0" u="none" strike="noStrike" cap="none" normalizeH="0" baseline="0" dirty="0" smtClean="0">
                <a:ln>
                  <a:noFill/>
                </a:ln>
                <a:effectLst/>
                <a:latin typeface="Arial" pitchFamily="34" charset="0"/>
                <a:ea typeface="Times New Roman" pitchFamily="18" charset="0"/>
              </a:rPr>
              <a:t> العربي أن يُنفق وقته في الاستماع إلى </a:t>
            </a:r>
            <a:r>
              <a:rPr kumimoji="0" lang="ar-SA" sz="3200" b="1" i="0" u="none" strike="noStrike" cap="none" normalizeH="0" baseline="0" dirty="0" err="1" smtClean="0">
                <a:ln>
                  <a:noFill/>
                </a:ln>
                <a:effectLst/>
                <a:latin typeface="Arial" pitchFamily="34" charset="0"/>
                <a:ea typeface="Times New Roman" pitchFamily="18" charset="0"/>
              </a:rPr>
              <a:t>سقاط</a:t>
            </a:r>
            <a:r>
              <a:rPr kumimoji="0" lang="en-US"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Calibri" pitchFamily="34" charset="0"/>
                <a:ea typeface="Times New Roman" pitchFamily="18" charset="0"/>
              </a:rPr>
              <a:t> </a:t>
            </a:r>
            <a:r>
              <a:rPr kumimoji="0" lang="ar-SA" sz="3200" b="1" i="0" u="none" strike="noStrike" cap="none" normalizeH="0" baseline="0" dirty="0" smtClean="0">
                <a:ln>
                  <a:noFill/>
                </a:ln>
                <a:effectLst/>
                <a:latin typeface="Arial" pitchFamily="34" charset="0"/>
                <a:ea typeface="Times New Roman" pitchFamily="18" charset="0"/>
              </a:rPr>
              <a:t>الشعراء، وقد اختلطت ألسنتهم وتبلبلت قصائدهم. ولم يقتصر تعاليه على الشعراء عربا وعجما , بل طال من هم فوقهم .</a:t>
            </a:r>
          </a:p>
          <a:p>
            <a:pPr marL="0" marR="0" lvl="0" indent="0" defTabSz="914400" rtl="0" eaLnBrk="0" fontAlgn="base" latinLnBrk="0" hangingPunct="0">
              <a:lnSpc>
                <a:spcPct val="100000"/>
              </a:lnSpc>
              <a:spcBef>
                <a:spcPct val="0"/>
              </a:spcBef>
              <a:spcAft>
                <a:spcPct val="0"/>
              </a:spcAft>
              <a:buClrTx/>
              <a:buSzTx/>
              <a:buFontTx/>
              <a:buNone/>
              <a:tabLst/>
            </a:pPr>
            <a:endParaRPr lang="ar-SA" sz="3200" b="1" dirty="0" smtClean="0">
              <a:latin typeface="Arial" pitchFamily="34" charset="0"/>
              <a:ea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effectLst/>
                <a:latin typeface="Arial" pitchFamily="34" charset="0"/>
                <a:ea typeface="Times New Roman" pitchFamily="18" charset="0"/>
              </a:rPr>
              <a:t>   </a:t>
            </a:r>
            <a:endParaRPr kumimoji="0" lang="ar-SA" sz="3200" b="0" i="0" u="none" strike="noStrike" cap="none" normalizeH="0" baseline="0" dirty="0" smtClean="0">
              <a:ln>
                <a:noFill/>
              </a:ln>
              <a:effectLst/>
              <a:latin typeface="Arial" pitchFamily="34" charset="0"/>
            </a:endParaRPr>
          </a:p>
        </p:txBody>
      </p:sp>
      <p:sp>
        <p:nvSpPr>
          <p:cNvPr id="3" name="مستطيل 2"/>
          <p:cNvSpPr/>
          <p:nvPr/>
        </p:nvSpPr>
        <p:spPr>
          <a:xfrm>
            <a:off x="500034" y="500042"/>
            <a:ext cx="8286776" cy="1569660"/>
          </a:xfrm>
          <a:prstGeom prst="rect">
            <a:avLst/>
          </a:prstGeom>
        </p:spPr>
        <p:txBody>
          <a:bodyPr wrap="square">
            <a:spAutoFit/>
          </a:bodyPr>
          <a:lstStyle/>
          <a:p>
            <a:pPr>
              <a:buNone/>
            </a:pPr>
            <a:r>
              <a:rPr lang="ar-SA" sz="3200" b="1" dirty="0" smtClean="0">
                <a:solidFill>
                  <a:srgbClr val="FF0000"/>
                </a:solidFill>
              </a:rPr>
              <a:t>ماذا يحمل قول المتنبي ؟ </a:t>
            </a:r>
          </a:p>
          <a:p>
            <a:pPr>
              <a:buNone/>
            </a:pPr>
            <a:r>
              <a:rPr lang="ar-SA" sz="3200" b="1" dirty="0" smtClean="0"/>
              <a:t>بِأَيِّ لَفظٍ تَقولُ الشِعرَ زِعنِفَةٌ</a:t>
            </a:r>
            <a:endParaRPr lang="en-US" sz="3200" dirty="0" smtClean="0"/>
          </a:p>
          <a:p>
            <a:pPr>
              <a:buNone/>
            </a:pPr>
            <a:r>
              <a:rPr lang="ar-SA" sz="3200" b="1" dirty="0" smtClean="0"/>
              <a:t>                     تَجوزُ عِندَكَ لا عُربٌ وَلا عَجَمُ</a:t>
            </a:r>
            <a:endParaRPr lang="ar-SA"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http://www.3almsbaya.com/vb/storeimg/img_1314405049_744.gif"/>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767</TotalTime>
  <Words>889</Words>
  <Application>Microsoft Office PowerPoint</Application>
  <PresentationFormat>عرض على الشاشة (3:4)‏</PresentationFormat>
  <Paragraphs>202</Paragraphs>
  <Slides>34</Slides>
  <Notes>2</Notes>
  <HiddenSlides>0</HiddenSlides>
  <MMClips>0</MMClips>
  <ScaleCrop>false</ScaleCrop>
  <HeadingPairs>
    <vt:vector size="4" baseType="variant">
      <vt:variant>
        <vt:lpstr>نسق</vt:lpstr>
      </vt:variant>
      <vt:variant>
        <vt:i4>1</vt:i4>
      </vt:variant>
      <vt:variant>
        <vt:lpstr>عناوين الشرائح</vt:lpstr>
      </vt:variant>
      <vt:variant>
        <vt:i4>34</vt:i4>
      </vt:variant>
    </vt:vector>
  </HeadingPairs>
  <TitlesOfParts>
    <vt:vector size="35" baseType="lpstr">
      <vt:lpstr>سمة Office</vt:lpstr>
      <vt:lpstr>عرض تقديمي في PowerPoint</vt:lpstr>
      <vt:lpstr>عرض تقديمي في PowerPoint</vt:lpstr>
      <vt:lpstr>عرض تقديمي في PowerPoint</vt:lpstr>
      <vt:lpstr>المحاضرة السابعة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dc:title>
  <dc:creator>ACER</dc:creator>
  <cp:lastModifiedBy>user</cp:lastModifiedBy>
  <cp:revision>94</cp:revision>
  <dcterms:created xsi:type="dcterms:W3CDTF">2012-09-10T18:08:34Z</dcterms:created>
  <dcterms:modified xsi:type="dcterms:W3CDTF">2014-03-01T14:59:36Z</dcterms:modified>
</cp:coreProperties>
</file>