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2"/>
  </p:notesMasterIdLst>
  <p:sldIdLst>
    <p:sldId id="277" r:id="rId2"/>
    <p:sldId id="259"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4380"/>
    <p:restoredTop sz="94660"/>
  </p:normalViewPr>
  <p:slideViewPr>
    <p:cSldViewPr>
      <p:cViewPr>
        <p:scale>
          <a:sx n="100" d="100"/>
          <a:sy n="100" d="100"/>
        </p:scale>
        <p:origin x="-1152" y="105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51BF013-31A7-47EF-8233-75CD4C8E6AAD}" type="datetimeFigureOut">
              <a:rPr lang="ar-SA" smtClean="0"/>
              <a:pPr/>
              <a:t>25/05/1436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979C35A-C1F9-4882-BD6C-023CFE8A9330}"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F4E7D827-52EE-4A00-A76B-F1B6B071E9C1}" type="datetime1">
              <a:rPr lang="ar-SA" smtClean="0"/>
              <a:pPr/>
              <a:t>25/05/1436</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A6282E73-9FBA-4F56-8859-6433BF8ADD8D}"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76B1E61-0749-4081-A8C5-C4FE69D4A173}" type="datetime1">
              <a:rPr lang="ar-SA" smtClean="0"/>
              <a:pPr/>
              <a:t>25/05/1436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282E73-9FBA-4F56-8859-6433BF8ADD8D}"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5791F564-EE7B-49EC-B6D4-45C9B8B0F6FB}" type="datetime1">
              <a:rPr lang="ar-SA" smtClean="0"/>
              <a:pPr/>
              <a:t>25/05/1436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282E73-9FBA-4F56-8859-6433BF8ADD8D}"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DAC27C9-0EA1-4D1E-A9FE-502339B35189}" type="datetime1">
              <a:rPr lang="ar-SA" smtClean="0"/>
              <a:pPr/>
              <a:t>25/05/1436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6282E73-9FBA-4F56-8859-6433BF8ADD8D}"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0AE7149C-4DEF-4E9D-99A5-1F47962F8C90}" type="datetime1">
              <a:rPr lang="ar-SA" smtClean="0"/>
              <a:pPr/>
              <a:t>25/05/1436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A6282E73-9FBA-4F56-8859-6433BF8ADD8D}"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5B9ABB65-D8D9-4BEE-A7DE-1625B486CA18}" type="datetime1">
              <a:rPr lang="ar-SA" smtClean="0"/>
              <a:pPr/>
              <a:t>25/05/1436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A6282E73-9FBA-4F56-8859-6433BF8ADD8D}"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D920DD5-5DD7-43C5-A64D-E99164B7A497}" type="datetime1">
              <a:rPr lang="ar-SA" smtClean="0"/>
              <a:pPr/>
              <a:t>25/05/1436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AECE9112-B0A5-4FB8-9621-9E9BB008FEEC}" type="datetime1">
              <a:rPr lang="ar-SA" smtClean="0"/>
              <a:pPr/>
              <a:t>25/05/1436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6282E73-9FBA-4F56-8859-6433BF8ADD8D}"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C83D71A-4D90-43F1-A059-910ADE5344FF}" type="datetime1">
              <a:rPr lang="ar-SA" smtClean="0"/>
              <a:pPr/>
              <a:t>25/05/1436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A6282E73-9FBA-4F56-8859-6433BF8ADD8D}"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28FD7F3-9E71-4518-AB66-7AB3C0EA962E}" type="datetime1">
              <a:rPr lang="ar-SA" smtClean="0"/>
              <a:pPr/>
              <a:t>25/05/1436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282E73-9FBA-4F56-8859-6433BF8ADD8D}"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29F1124-41A3-467D-95F4-875D150D6A6D}" type="datetime1">
              <a:rPr lang="ar-SA" smtClean="0"/>
              <a:pPr/>
              <a:t>25/05/1436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6282E73-9FBA-4F56-8859-6433BF8ADD8D}"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E9459A6-B1BC-412E-B194-07A1C8F6F0A6}" type="datetime1">
              <a:rPr lang="ar-SA" smtClean="0"/>
              <a:pPr/>
              <a:t>25/05/1436</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6282E73-9FBA-4F56-8859-6433BF8ADD8D}"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None/>
            </a:pPr>
            <a:r>
              <a:rPr lang="ar-SA" dirty="0" smtClean="0">
                <a:solidFill>
                  <a:srgbClr val="FF0000"/>
                </a:solidFill>
              </a:rPr>
              <a:t>نظرية المعرفة</a:t>
            </a:r>
          </a:p>
          <a:p>
            <a:pPr>
              <a:buNone/>
            </a:pPr>
            <a:r>
              <a:rPr lang="ar-SA" dirty="0" smtClean="0"/>
              <a:t>ترتكز النظرية على المعرفة بصفتها ميدان بحثها،لذا يجب البدء بتحليل المصطلحات ذات العلاقة.</a:t>
            </a:r>
          </a:p>
          <a:p>
            <a:pPr>
              <a:buNone/>
            </a:pPr>
            <a:r>
              <a:rPr lang="ar-SA" dirty="0" smtClean="0">
                <a:solidFill>
                  <a:srgbClr val="FF0000"/>
                </a:solidFill>
              </a:rPr>
              <a:t>أولاً:المعرفة والعلم في اللغة</a:t>
            </a:r>
          </a:p>
          <a:p>
            <a:pPr>
              <a:buNone/>
            </a:pPr>
            <a:r>
              <a:rPr lang="ar-SA" dirty="0" smtClean="0"/>
              <a:t>يقول صاحب معجم مقاييس </a:t>
            </a:r>
            <a:r>
              <a:rPr lang="ar-SA" dirty="0" err="1" smtClean="0"/>
              <a:t>اللغة </a:t>
            </a:r>
            <a:r>
              <a:rPr lang="ar-SA" dirty="0" smtClean="0"/>
              <a:t>(أبو الحسن بن فارس)المعرفة هي التتابع كقولنا عرف الفرس سمي بذلك لتتابع الشعر عليه أو يقال جاءت القطا عرفاً عرفاً والمعنى الثاني السكون والطمأنينة نقول عرف فلان فلاناً يعني سكن إليه لأن من أنكر شيئاً توحش منه ونبا عنه.وقال الفيروزبادي صاحب القاموس المحيط أن المعرفة هي العلم</a:t>
            </a:r>
            <a:endParaRPr lang="ar-SA"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1</a:t>
            </a:fld>
            <a:endParaRPr lang="ar-S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25000" lnSpcReduction="20000"/>
          </a:bodyPr>
          <a:lstStyle/>
          <a:p>
            <a:pPr>
              <a:buNone/>
            </a:pPr>
            <a:r>
              <a:rPr lang="ar-SA" sz="16000" dirty="0" smtClean="0"/>
              <a:t>وقال الجوهري في الصحاح وابن الفارس أن المعرفة حالة تقتضي سكون العارف إلى المعروف خلافاً للإنكار الذي يقتضي وحشة بين المنكر </a:t>
            </a:r>
            <a:r>
              <a:rPr lang="ar-SA" sz="16000" dirty="0" err="1" smtClean="0"/>
              <a:t>والمنكر </a:t>
            </a:r>
            <a:r>
              <a:rPr lang="ar-SA" sz="16000" dirty="0" smtClean="0"/>
              <a:t>.ويتفق الجميع في تعريفهم</a:t>
            </a:r>
          </a:p>
          <a:p>
            <a:pPr>
              <a:buNone/>
            </a:pPr>
            <a:r>
              <a:rPr lang="ar-SA" sz="16000" dirty="0" smtClean="0"/>
              <a:t>للمعرفة ببيان ضدها وهو الإنكار أو الناتج عنها وهو السكون والطمأنينة.</a:t>
            </a:r>
          </a:p>
          <a:p>
            <a:pPr>
              <a:buNone/>
            </a:pPr>
            <a:r>
              <a:rPr lang="ar-SA" sz="16000" dirty="0" smtClean="0"/>
              <a:t>أما العلم فيقول فيه ابن الفارس بأنه </a:t>
            </a:r>
            <a:r>
              <a:rPr lang="ar-SA" sz="16000" dirty="0" err="1" smtClean="0"/>
              <a:t>مايتميز</a:t>
            </a:r>
            <a:r>
              <a:rPr lang="ar-SA" sz="16000" dirty="0" smtClean="0"/>
              <a:t> به الشيء عن غيره ومنه العلامة.</a:t>
            </a:r>
          </a:p>
          <a:p>
            <a:pPr>
              <a:buNone/>
            </a:pPr>
            <a:endParaRPr lang="ar-SA" sz="16000" dirty="0" smtClean="0"/>
          </a:p>
          <a:p>
            <a:pPr>
              <a:buNone/>
            </a:pPr>
            <a:endParaRPr lang="ar-SA" sz="5800" dirty="0" smtClean="0"/>
          </a:p>
          <a:p>
            <a:pPr>
              <a:buNone/>
            </a:pPr>
            <a:endParaRPr lang="ar-SA" sz="5800" dirty="0"/>
          </a:p>
        </p:txBody>
      </p:sp>
      <p:sp>
        <p:nvSpPr>
          <p:cNvPr id="5" name="عنصر نائب لرقم الشريحة 4"/>
          <p:cNvSpPr>
            <a:spLocks noGrp="1"/>
          </p:cNvSpPr>
          <p:nvPr>
            <p:ph type="sldNum" sz="quarter" idx="12"/>
          </p:nvPr>
        </p:nvSpPr>
        <p:spPr/>
        <p:txBody>
          <a:bodyPr/>
          <a:lstStyle/>
          <a:p>
            <a:fld id="{A6282E73-9FBA-4F56-8859-6433BF8ADD8D}" type="slidenum">
              <a:rPr lang="ar-SA" smtClean="0"/>
              <a:pPr/>
              <a:t>2</a:t>
            </a:fld>
            <a:endParaRPr lang="ar-S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Autofit/>
          </a:bodyPr>
          <a:lstStyle/>
          <a:p>
            <a:pPr>
              <a:buNone/>
            </a:pPr>
            <a:r>
              <a:rPr lang="ar-SA" sz="3200" dirty="0" smtClean="0"/>
              <a:t>والعلم الراية والعلم الجبل.</a:t>
            </a:r>
            <a:endParaRPr lang="ar-SA" sz="3200" dirty="0"/>
          </a:p>
          <a:p>
            <a:pPr>
              <a:buNone/>
            </a:pPr>
            <a:r>
              <a:rPr lang="ar-SA" sz="3200" dirty="0" smtClean="0"/>
              <a:t>والعلم نقيض الجهل وعند الفيروز آبادي العلم هو </a:t>
            </a:r>
            <a:r>
              <a:rPr lang="ar-SA" sz="3200" dirty="0" err="1" smtClean="0"/>
              <a:t>المعرفة .</a:t>
            </a:r>
            <a:endParaRPr lang="ar-SA" sz="3200" dirty="0" smtClean="0"/>
          </a:p>
          <a:p>
            <a:pPr>
              <a:buNone/>
            </a:pPr>
            <a:r>
              <a:rPr lang="ar-SA" sz="3200" u="sng" dirty="0" smtClean="0">
                <a:solidFill>
                  <a:srgbClr val="FF0000"/>
                </a:solidFill>
              </a:rPr>
              <a:t>العلم والمعرفة في القرآن الكريم</a:t>
            </a:r>
          </a:p>
          <a:p>
            <a:pPr>
              <a:buNone/>
            </a:pPr>
            <a:r>
              <a:rPr lang="ar-SA" sz="3200" dirty="0"/>
              <a:t>ل</a:t>
            </a:r>
            <a:r>
              <a:rPr lang="ar-SA" sz="3200" dirty="0" smtClean="0"/>
              <a:t>م يرد لفظ المعرفة في القرآن الكريم ووردت </a:t>
            </a:r>
            <a:r>
              <a:rPr lang="ar-SA" sz="3200" dirty="0" err="1" smtClean="0"/>
              <a:t>اشتقاقات</a:t>
            </a:r>
            <a:r>
              <a:rPr lang="ar-SA" sz="3200" dirty="0" smtClean="0"/>
              <a:t> </a:t>
            </a:r>
            <a:r>
              <a:rPr lang="ar-SA" sz="3200" dirty="0" err="1" smtClean="0"/>
              <a:t>كثيرة :</a:t>
            </a:r>
            <a:endParaRPr lang="ar-SA" sz="3200" dirty="0" smtClean="0"/>
          </a:p>
          <a:p>
            <a:pPr>
              <a:buNone/>
            </a:pPr>
            <a:r>
              <a:rPr lang="ar-SA" sz="3200" dirty="0" smtClean="0"/>
              <a:t>جاء بصيغة الماضي كقوله تعالى(ترى أعينهم تفيض من الدمع مما عرفوا من الحق)</a:t>
            </a:r>
            <a:r>
              <a:rPr lang="ar-SA" sz="3200" dirty="0" err="1" smtClean="0"/>
              <a:t>المائدة83</a:t>
            </a:r>
            <a:endParaRPr lang="ar-SA" sz="3200" dirty="0" smtClean="0"/>
          </a:p>
          <a:p>
            <a:pPr>
              <a:buNone/>
            </a:pPr>
            <a:r>
              <a:rPr lang="ar-SA" sz="3200" dirty="0" smtClean="0"/>
              <a:t>وجاء بصيغة المضارع كقوله تعالى(يعرفون نعمة الله ثم ينكرونها)</a:t>
            </a:r>
            <a:r>
              <a:rPr lang="ar-SA" sz="3200" dirty="0" err="1" smtClean="0"/>
              <a:t>النحل83</a:t>
            </a:r>
            <a:endParaRPr lang="ar-SA" sz="3200" dirty="0" smtClean="0"/>
          </a:p>
          <a:p>
            <a:pPr>
              <a:buNone/>
            </a:pPr>
            <a:endParaRPr lang="ar-SA" sz="3200"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3</a:t>
            </a:fld>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None/>
            </a:pPr>
            <a:r>
              <a:rPr lang="ar-SA" sz="3200" dirty="0" smtClean="0"/>
              <a:t>يقول الأصفهاني في المفردات في غريب القرآن أن معنى المعرفة في الآيتين(إدراك الشيء بتفكر وتدبر لأثره</a:t>
            </a:r>
            <a:r>
              <a:rPr lang="ar-SA" sz="3200" dirty="0" err="1" smtClean="0"/>
              <a:t>)</a:t>
            </a:r>
            <a:endParaRPr lang="ar-SA" sz="3200" dirty="0" smtClean="0"/>
          </a:p>
          <a:p>
            <a:pPr>
              <a:buNone/>
            </a:pPr>
            <a:r>
              <a:rPr lang="ar-SA" sz="3200" dirty="0" smtClean="0"/>
              <a:t>وجاءت في القرآن بصيغة عرّف بمعنى بيّن وأعلم مثل قوله تعالى(وإذ أسرّ النبي إلى بعض أزواجه حديثاً فلما نبأت به وأظهره الله عليه عرّف بعضه وأعرض عن بعض)</a:t>
            </a:r>
            <a:r>
              <a:rPr lang="ar-SA" sz="3200" dirty="0" err="1" smtClean="0"/>
              <a:t>التحريم3</a:t>
            </a:r>
            <a:endParaRPr lang="ar-SA" sz="3200" dirty="0" smtClean="0"/>
          </a:p>
          <a:p>
            <a:pPr>
              <a:buNone/>
            </a:pPr>
            <a:r>
              <a:rPr lang="ar-SA" sz="3200" dirty="0" smtClean="0"/>
              <a:t>وبمعنى أقر كقوله تعالى(وآخرون اعترفوا بذنوبهم)</a:t>
            </a:r>
            <a:r>
              <a:rPr lang="ar-SA" sz="3200" dirty="0" err="1" smtClean="0"/>
              <a:t>التوبة102</a:t>
            </a:r>
            <a:endParaRPr lang="ar-SA" sz="3200" dirty="0" smtClean="0"/>
          </a:p>
          <a:p>
            <a:pPr>
              <a:buNone/>
            </a:pPr>
            <a:r>
              <a:rPr lang="ar-SA" sz="3200" dirty="0" smtClean="0"/>
              <a:t>وبمعنى </a:t>
            </a:r>
            <a:r>
              <a:rPr lang="ar-SA" sz="3200" dirty="0" err="1" smtClean="0"/>
              <a:t>المعروف </a:t>
            </a:r>
            <a:r>
              <a:rPr lang="ar-SA" sz="3200" dirty="0" smtClean="0"/>
              <a:t>(وللمطلقات متاع بالمعروف)البقرة 241</a:t>
            </a:r>
          </a:p>
          <a:p>
            <a:pPr>
              <a:buNone/>
            </a:pPr>
            <a:r>
              <a:rPr lang="ar-SA" sz="3200" dirty="0" smtClean="0"/>
              <a:t>والمعروف </a:t>
            </a:r>
            <a:r>
              <a:rPr lang="ar-SA" sz="3200" dirty="0" err="1" smtClean="0"/>
              <a:t>ماعرف</a:t>
            </a:r>
            <a:r>
              <a:rPr lang="ar-SA" sz="3200" dirty="0" smtClean="0"/>
              <a:t> بالعقل والنقل.</a:t>
            </a:r>
          </a:p>
          <a:p>
            <a:pPr>
              <a:buNone/>
            </a:pPr>
            <a:endParaRPr lang="ar-SA"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4</a:t>
            </a:fld>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None/>
            </a:pPr>
            <a:r>
              <a:rPr lang="ar-SA" sz="3200" dirty="0" smtClean="0"/>
              <a:t>وجاء العرف بمعنى التتابع  كقوله تعالى(والمرسلات عرفاً)</a:t>
            </a:r>
            <a:r>
              <a:rPr lang="ar-SA" sz="3200" dirty="0" err="1" smtClean="0"/>
              <a:t>المرسلات1</a:t>
            </a:r>
            <a:r>
              <a:rPr lang="ar-SA" sz="3200" dirty="0" smtClean="0"/>
              <a:t> الخلاصة:أن المعرفة في القرآن الكريم إذا جاءت فعلاً صادراً من الإنسان تعني إدراكاً لشيء بتفكر وتدبر لأثره.</a:t>
            </a:r>
          </a:p>
          <a:p>
            <a:pPr>
              <a:buNone/>
            </a:pPr>
            <a:r>
              <a:rPr lang="ar-SA" sz="3200" dirty="0" smtClean="0"/>
              <a:t>أما العلم فجاء بصيغ مختلفة أيضاً قال تعالى(ولو ردوه إلى الرسول وإلى أولي الأمر منهم لعلمه الذين يستنبطونه منهم)</a:t>
            </a:r>
            <a:r>
              <a:rPr lang="ar-SA" sz="3200" dirty="0" err="1" smtClean="0"/>
              <a:t>النساء83</a:t>
            </a:r>
            <a:endParaRPr lang="ar-SA" sz="3200" dirty="0" smtClean="0"/>
          </a:p>
          <a:p>
            <a:pPr>
              <a:buNone/>
            </a:pPr>
            <a:r>
              <a:rPr lang="ar-SA" sz="3200" dirty="0" smtClean="0"/>
              <a:t>وقال تعالى(تعلم </a:t>
            </a:r>
            <a:r>
              <a:rPr lang="ar-SA" sz="3200" dirty="0" err="1" smtClean="0"/>
              <a:t>مافي</a:t>
            </a:r>
            <a:r>
              <a:rPr lang="ar-SA" sz="3200" dirty="0" smtClean="0"/>
              <a:t> نفسي </a:t>
            </a:r>
            <a:r>
              <a:rPr lang="ar-SA" sz="3200" dirty="0" err="1" smtClean="0"/>
              <a:t>ولاأعلم</a:t>
            </a:r>
            <a:r>
              <a:rPr lang="ar-SA" sz="3200" dirty="0" smtClean="0"/>
              <a:t> </a:t>
            </a:r>
            <a:r>
              <a:rPr lang="ar-SA" sz="3200" dirty="0" err="1" smtClean="0"/>
              <a:t>مافي</a:t>
            </a:r>
            <a:r>
              <a:rPr lang="ar-SA" sz="3200" dirty="0" smtClean="0"/>
              <a:t> نفسك)</a:t>
            </a:r>
            <a:r>
              <a:rPr lang="ar-SA" sz="3200" dirty="0" err="1" smtClean="0"/>
              <a:t>المائدة116</a:t>
            </a:r>
            <a:endParaRPr lang="ar-SA" sz="3200" dirty="0" smtClean="0"/>
          </a:p>
          <a:p>
            <a:pPr>
              <a:buNone/>
            </a:pPr>
            <a:endParaRPr lang="ar-SA"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5</a:t>
            </a:fld>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None/>
            </a:pPr>
            <a:r>
              <a:rPr lang="ar-SA" sz="3200" dirty="0" smtClean="0"/>
              <a:t>وقال تعالى(فاعلم أنه </a:t>
            </a:r>
            <a:r>
              <a:rPr lang="ar-SA" sz="3200" dirty="0" err="1" smtClean="0"/>
              <a:t>لاإله</a:t>
            </a:r>
            <a:r>
              <a:rPr lang="ar-SA" sz="3200" dirty="0" smtClean="0"/>
              <a:t> إلا الله)</a:t>
            </a:r>
            <a:r>
              <a:rPr lang="ar-SA" sz="3200" dirty="0" err="1" smtClean="0"/>
              <a:t>محمد19</a:t>
            </a:r>
            <a:endParaRPr lang="ar-SA" sz="3200" dirty="0" smtClean="0"/>
          </a:p>
          <a:p>
            <a:pPr>
              <a:buNone/>
            </a:pPr>
            <a:r>
              <a:rPr lang="ar-SA" sz="3200" dirty="0" smtClean="0"/>
              <a:t>وقد بين الأصفهاني أن المراد بالعلم في القرآن الكريم إدراك الشيء </a:t>
            </a:r>
            <a:r>
              <a:rPr lang="ar-SA" sz="3200" dirty="0" err="1" smtClean="0"/>
              <a:t>بحقيقته </a:t>
            </a:r>
            <a:r>
              <a:rPr lang="ar-SA" sz="3200" dirty="0" smtClean="0"/>
              <a:t>،ويكون على ضربين:أحدهما:إدراك ذات </a:t>
            </a:r>
            <a:r>
              <a:rPr lang="ar-SA" sz="3200" dirty="0" err="1" smtClean="0"/>
              <a:t>الشيء </a:t>
            </a:r>
            <a:r>
              <a:rPr lang="ar-SA" sz="3200" dirty="0" smtClean="0"/>
              <a:t>.والثاني:الحكم على الشيء بوجود له أو نفي شيء هو منفي </a:t>
            </a:r>
            <a:r>
              <a:rPr lang="ar-SA" sz="3200" dirty="0" err="1" smtClean="0"/>
              <a:t>عنه </a:t>
            </a:r>
            <a:r>
              <a:rPr lang="ar-SA" sz="3200" dirty="0" smtClean="0"/>
              <a:t>.والأول كقوله تعالى(</a:t>
            </a:r>
            <a:r>
              <a:rPr lang="ar-SA" sz="3200" dirty="0" err="1" smtClean="0"/>
              <a:t>لاتعلمونهم</a:t>
            </a:r>
            <a:r>
              <a:rPr lang="ar-SA" sz="3200" dirty="0" smtClean="0"/>
              <a:t> الله يعلمهم)</a:t>
            </a:r>
            <a:r>
              <a:rPr lang="ar-SA" sz="3200" dirty="0" err="1" smtClean="0"/>
              <a:t>الأنفال60</a:t>
            </a:r>
            <a:r>
              <a:rPr lang="ar-SA" sz="3200" dirty="0" smtClean="0"/>
              <a:t> والثاني كقوله تعالى(فإن علمتموهن مؤمنات)</a:t>
            </a:r>
            <a:r>
              <a:rPr lang="ar-SA" sz="3200" dirty="0" err="1" smtClean="0"/>
              <a:t>الممتحنة10</a:t>
            </a:r>
            <a:endParaRPr lang="ar-SA" sz="3200" dirty="0" smtClean="0"/>
          </a:p>
          <a:p>
            <a:pPr>
              <a:buNone/>
            </a:pPr>
            <a:r>
              <a:rPr lang="ar-SA" u="sng" dirty="0" smtClean="0">
                <a:solidFill>
                  <a:srgbClr val="FF0000"/>
                </a:solidFill>
              </a:rPr>
              <a:t>الفرق بين العلم والمعرفة في القرآن الكريم</a:t>
            </a:r>
          </a:p>
          <a:p>
            <a:pPr>
              <a:buNone/>
            </a:pPr>
            <a:endParaRPr lang="ar-SA" u="sng" dirty="0">
              <a:solidFill>
                <a:srgbClr val="FF0000"/>
              </a:solidFill>
            </a:endParaRPr>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6</a:t>
            </a:fld>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buNone/>
            </a:pPr>
            <a:r>
              <a:rPr lang="ar-SA" sz="3200" dirty="0" smtClean="0"/>
              <a:t>يقول الراغب الأصفهاني في مفرداته أن المعرفة في القرآن الكريم أخص من العلم يقال فلان يعرف الله ولا يقال يعلم والعلة في ذلك أن البشر لايدركون ذاته تعالى وإنما يدركونه بآثاره.ويقال الله يعلم ولا يقال يعرف كذا لعلة أن المعرفة تستعمل في العلم </a:t>
            </a:r>
            <a:r>
              <a:rPr lang="ar-SA" sz="3200" dirty="0" err="1" smtClean="0"/>
              <a:t>القاصر </a:t>
            </a:r>
            <a:r>
              <a:rPr lang="ar-SA" sz="3200" dirty="0" smtClean="0"/>
              <a:t>.أما ابن قيم الجوزية</a:t>
            </a:r>
            <a:r>
              <a:rPr lang="ar-SA" sz="3200" dirty="0"/>
              <a:t> </a:t>
            </a:r>
            <a:r>
              <a:rPr lang="ar-SA" sz="3200" dirty="0" smtClean="0"/>
              <a:t>فبين الفرق بين العلم والمعرفة في القرآن الكريم فذكر </a:t>
            </a:r>
            <a:r>
              <a:rPr lang="ar-SA" sz="3200" dirty="0" err="1" smtClean="0"/>
              <a:t>منها:</a:t>
            </a:r>
            <a:endParaRPr lang="ar-SA" sz="3200" dirty="0" smtClean="0"/>
          </a:p>
          <a:p>
            <a:pPr>
              <a:buNone/>
            </a:pPr>
            <a:r>
              <a:rPr lang="ar-SA" sz="3200" dirty="0" smtClean="0"/>
              <a:t>1/الفرق اللفظي:حيث يقع فعل المعرفة على مفعول واحد قال تعالى(فعرفهم وهم له منكرون)</a:t>
            </a:r>
            <a:r>
              <a:rPr lang="ar-SA" sz="3200" dirty="0" err="1" smtClean="0"/>
              <a:t>يوسف58</a:t>
            </a:r>
            <a:r>
              <a:rPr lang="ar-SA" sz="3200" dirty="0" smtClean="0"/>
              <a:t> بينما يقتضي فعل العلم مفعولين كقوله تعالى(فإن علمتموهن مؤمنات)</a:t>
            </a:r>
            <a:r>
              <a:rPr lang="ar-SA" sz="3200" dirty="0" err="1" smtClean="0"/>
              <a:t>الممتحنة10</a:t>
            </a:r>
            <a:r>
              <a:rPr lang="ar-SA" sz="3200" dirty="0" smtClean="0"/>
              <a:t> </a:t>
            </a:r>
          </a:p>
          <a:p>
            <a:pPr>
              <a:buNone/>
            </a:pPr>
            <a:endParaRPr lang="ar-SA" dirty="0" smtClean="0"/>
          </a:p>
          <a:p>
            <a:pPr>
              <a:buNone/>
            </a:pPr>
            <a:endParaRPr lang="ar-SA"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7</a:t>
            </a:fld>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None/>
            </a:pPr>
            <a:r>
              <a:rPr lang="ar-SA" sz="3200" dirty="0" smtClean="0"/>
              <a:t>2/الفرق المعنوي:</a:t>
            </a:r>
            <a:r>
              <a:rPr lang="ar-SA" sz="3200" dirty="0" err="1" smtClean="0"/>
              <a:t>وهوأن</a:t>
            </a:r>
            <a:r>
              <a:rPr lang="ar-SA" sz="3200" dirty="0" smtClean="0"/>
              <a:t> المعرفة تتعلق بذات الشيء والعلم بأحواله.كقولك عرفت أباك وعلمته صالحاً فالمعرفة حضور الشيء في النفس والعلم أحواله وصفاته.فالمعرفة تشبه التصور والعلم يشبه </a:t>
            </a:r>
            <a:r>
              <a:rPr lang="ar-SA" sz="3200" dirty="0" err="1" smtClean="0"/>
              <a:t>التصديق </a:t>
            </a:r>
            <a:r>
              <a:rPr lang="ar-SA" sz="3200" dirty="0" smtClean="0"/>
              <a:t>.والمعرفة في الغالب هي </a:t>
            </a:r>
            <a:r>
              <a:rPr lang="ar-SA" sz="3200" dirty="0" err="1" smtClean="0"/>
              <a:t>ماغاب</a:t>
            </a:r>
            <a:r>
              <a:rPr lang="ar-SA" sz="3200" dirty="0" smtClean="0"/>
              <a:t> عن القلب بعد ادراكه فإذا أدركه قيل عرفه أو تكون لما وصف بصفات قامت في نفس الشخص فإذا رآه وعلم أنه الموصوف بها قيل عرفه.والخلاصة أن العلاقة بين العلم والمعرفة في القرآن </a:t>
            </a:r>
            <a:r>
              <a:rPr lang="ar-SA" sz="3200" dirty="0" err="1" smtClean="0"/>
              <a:t>الكريم </a:t>
            </a:r>
            <a:r>
              <a:rPr lang="ar-SA" sz="3200" dirty="0" smtClean="0"/>
              <a:t>:أن العلم أعم وأكمل من المعرفة ولهذا وصف الله نفسه بالعلم.لأن المعرفة إدراك قاصر.</a:t>
            </a:r>
          </a:p>
          <a:p>
            <a:pPr>
              <a:buNone/>
            </a:pPr>
            <a:endParaRPr lang="ar-SA"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8</a:t>
            </a:fld>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buNone/>
            </a:pPr>
            <a:r>
              <a:rPr lang="ar-SA" sz="3200" dirty="0" smtClean="0"/>
              <a:t>تعليق:إن مفهوم العلم يستعمل في القرآن الكريم للدلالة على معرفة الشاهد بينما لفظ  الإيمان للدلالة على معرفة الغائب.قال تعالى(بل الله يمن عليكم أن هداكم  للإيمان)والهداية تكون بوسائل الإدراك كالسمع والبصر والفؤاد.</a:t>
            </a:r>
          </a:p>
          <a:p>
            <a:pPr>
              <a:buNone/>
            </a:pPr>
            <a:r>
              <a:rPr lang="ar-SA" sz="3200" u="sng" dirty="0" smtClean="0">
                <a:solidFill>
                  <a:srgbClr val="FF0000"/>
                </a:solidFill>
              </a:rPr>
              <a:t>المعرفة والعلم في الاصطلاح</a:t>
            </a:r>
            <a:endParaRPr lang="ar-SA" sz="3200" u="sng" dirty="0" smtClean="0"/>
          </a:p>
          <a:p>
            <a:pPr>
              <a:buNone/>
            </a:pPr>
            <a:r>
              <a:rPr lang="ar-SA" sz="3200" dirty="0" smtClean="0"/>
              <a:t>عرف التهاوني في كشافه المعرفة بأنها العلم تصوراً أو تصديقاً</a:t>
            </a:r>
          </a:p>
          <a:p>
            <a:pPr>
              <a:buNone/>
            </a:pPr>
            <a:r>
              <a:rPr lang="ar-SA" sz="3200" dirty="0" smtClean="0"/>
              <a:t>أو إدراك الشيء بإحدى </a:t>
            </a:r>
            <a:r>
              <a:rPr lang="ar-SA" sz="3200" dirty="0" err="1" smtClean="0"/>
              <a:t>الحواس </a:t>
            </a:r>
            <a:r>
              <a:rPr lang="ar-SA" sz="3200" dirty="0" smtClean="0"/>
              <a:t>.أو إدراك البسيط،وهو الخالي من الحكم لايقترن معه الإيجاب أو النفي.</a:t>
            </a:r>
          </a:p>
          <a:p>
            <a:pPr>
              <a:buNone/>
            </a:pPr>
            <a:endParaRPr lang="ar-SA" sz="3200"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9</a:t>
            </a:fld>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Autofit/>
          </a:bodyPr>
          <a:lstStyle/>
          <a:p>
            <a:pPr>
              <a:buNone/>
            </a:pPr>
            <a:r>
              <a:rPr lang="ar-SA" sz="3200" dirty="0" smtClean="0"/>
              <a:t>وقال الجرجاني ان المعرفة إدراك الشيء على ماهو عليه والمعرفة مسبوقة بجهل بخلاف </a:t>
            </a:r>
            <a:r>
              <a:rPr lang="ar-SA" sz="3200" dirty="0" err="1" smtClean="0"/>
              <a:t>العلم </a:t>
            </a:r>
            <a:r>
              <a:rPr lang="ar-SA" sz="3200" dirty="0" smtClean="0"/>
              <a:t>.وذهب إلى هذا القول أحمد نكرى في كتابه جامع العلوم في اصطلاحات الفنون وزاد بأن المعرفة تكون للأخير من </a:t>
            </a:r>
            <a:r>
              <a:rPr lang="ar-SA" sz="3200" dirty="0" err="1" smtClean="0"/>
              <a:t>الإدراكيين  </a:t>
            </a:r>
            <a:r>
              <a:rPr lang="ar-SA" sz="3200" dirty="0" smtClean="0"/>
              <a:t>.إذا تخلل بينهما عدم بأن أدرك ثم ذهل خلافا للعلم.</a:t>
            </a:r>
          </a:p>
          <a:p>
            <a:pPr>
              <a:buNone/>
            </a:pPr>
            <a:r>
              <a:rPr lang="ar-SA" sz="3200" dirty="0" smtClean="0"/>
              <a:t>أما الفلاسفة المحدثين فقالوا أن لفظ المعرفة يطلق على أربعة معان:1/الفعل العقلي وهو حصول صورة الشيء في الذهن.</a:t>
            </a:r>
          </a:p>
          <a:p>
            <a:pPr>
              <a:buNone/>
            </a:pPr>
            <a:r>
              <a:rPr lang="ar-SA" sz="3200" dirty="0" smtClean="0"/>
              <a:t>2/النفوذ لجوهر الموضوع أي الإحاطة بالموضوع في الواقع 3/مضمون المعرفة بالمعنى الأول      </a:t>
            </a:r>
          </a:p>
          <a:p>
            <a:pPr>
              <a:buNone/>
            </a:pPr>
            <a:r>
              <a:rPr lang="ar-SA" sz="3200" dirty="0" smtClean="0"/>
              <a:t> </a:t>
            </a:r>
            <a:endParaRPr lang="ar-SA" sz="3200"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10</a:t>
            </a:fld>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25000" lnSpcReduction="20000"/>
          </a:bodyPr>
          <a:lstStyle/>
          <a:p>
            <a:pPr>
              <a:buNone/>
            </a:pPr>
            <a:r>
              <a:rPr lang="ar-SA" sz="2800" dirty="0" smtClean="0"/>
              <a:t>4</a:t>
            </a:r>
            <a:r>
              <a:rPr lang="ar-SA" sz="12800" dirty="0" smtClean="0"/>
              <a:t>/ مضمون المعرفة بالمعنى الثاني.</a:t>
            </a:r>
          </a:p>
          <a:p>
            <a:pPr>
              <a:buNone/>
            </a:pPr>
            <a:r>
              <a:rPr lang="ar-SA" sz="12800" dirty="0" smtClean="0"/>
              <a:t>والمعنيان الأول والثاني يمثلان درجات المعرفة التصور والتصديق.والمعنيان الثالث والرابع نتيجة لما قبلهما.</a:t>
            </a:r>
          </a:p>
          <a:p>
            <a:pPr>
              <a:buNone/>
            </a:pPr>
            <a:r>
              <a:rPr lang="ar-SA" sz="12800" dirty="0" smtClean="0"/>
              <a:t>أما العلم فقال البعض أنه لايحد ومن هؤلاء الرازي وأبي المعالي الجويني </a:t>
            </a:r>
            <a:r>
              <a:rPr lang="ar-SA" sz="12800" dirty="0" err="1" smtClean="0"/>
              <a:t>والغزالي </a:t>
            </a:r>
            <a:r>
              <a:rPr lang="ar-SA" sz="12800" dirty="0" smtClean="0"/>
              <a:t>.وقال الأكثرون بحده ومنهم الباقلاني في التمهيد بأنه(معرفة المعلوم على ماهو </a:t>
            </a:r>
            <a:r>
              <a:rPr lang="ar-SA" sz="12800" dirty="0" err="1" smtClean="0"/>
              <a:t>به.</a:t>
            </a:r>
            <a:r>
              <a:rPr lang="ar-SA" sz="12800" dirty="0" smtClean="0"/>
              <a:t> وعرفه الإيجي </a:t>
            </a:r>
            <a:r>
              <a:rPr lang="ar-SA" sz="12800" dirty="0" err="1" smtClean="0"/>
              <a:t>بأنه </a:t>
            </a:r>
            <a:r>
              <a:rPr lang="ar-SA" sz="12800" dirty="0" smtClean="0"/>
              <a:t>(صفة توجب لمحلها تمييزاً بين المعاني لايحتمل النقيض)وعرفه القاضي عبد الجبار بأنه المغنى الذي يقتضي سكون نفس </a:t>
            </a:r>
            <a:r>
              <a:rPr lang="ar-SA" sz="12800" dirty="0" err="1" smtClean="0"/>
              <a:t>العالم.</a:t>
            </a:r>
            <a:r>
              <a:rPr lang="ar-SA" sz="12800" dirty="0" smtClean="0"/>
              <a:t> والعلم درجة من درجات المعرفة </a:t>
            </a:r>
          </a:p>
          <a:p>
            <a:pPr>
              <a:buNone/>
            </a:pPr>
            <a:r>
              <a:rPr lang="ar-SA" sz="12800" dirty="0" smtClean="0"/>
              <a:t>وهي درجة </a:t>
            </a:r>
            <a:r>
              <a:rPr lang="ar-SA" sz="12800" dirty="0" err="1" smtClean="0"/>
              <a:t>عالية </a:t>
            </a:r>
            <a:r>
              <a:rPr lang="ar-SA" sz="12800" dirty="0" smtClean="0"/>
              <a:t>.وجاء في المعجم الفلسفي لجميل صليبا أن المعرفة إدراك جزئي والعلم إدراك كلي والمعرفة تستعمل في التصورات  والعلم  في</a:t>
            </a:r>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11</a:t>
            </a:fld>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a:buNone/>
            </a:pPr>
            <a:r>
              <a:rPr lang="ar-SA" sz="3200" dirty="0" smtClean="0"/>
              <a:t>التصديقات.فمن شروط العلم الإحاطة بأحوال المعلوم إحاطة تامة فالمعرفة أقل من </a:t>
            </a:r>
            <a:r>
              <a:rPr lang="ar-SA" sz="3200" dirty="0" err="1" smtClean="0"/>
              <a:t>العلم .</a:t>
            </a:r>
            <a:endParaRPr lang="ar-SA" sz="3200" dirty="0" smtClean="0"/>
          </a:p>
          <a:p>
            <a:pPr>
              <a:buNone/>
            </a:pPr>
            <a:r>
              <a:rPr lang="ar-SA" sz="3200" u="sng" dirty="0" smtClean="0">
                <a:solidFill>
                  <a:srgbClr val="FF0000"/>
                </a:solidFill>
              </a:rPr>
              <a:t>العلم في الفلسفة المعاصرة</a:t>
            </a:r>
          </a:p>
          <a:p>
            <a:pPr>
              <a:buNone/>
            </a:pPr>
            <a:r>
              <a:rPr lang="ar-SA" sz="3200" dirty="0" smtClean="0"/>
              <a:t>يقول أوجست كونت إن العلم هو[معرفة القوانين </a:t>
            </a:r>
            <a:r>
              <a:rPr lang="ar-SA" sz="3200" dirty="0" err="1" smtClean="0"/>
              <a:t>الحقيقية</a:t>
            </a:r>
            <a:r>
              <a:rPr lang="ar-SA" sz="3200" dirty="0" smtClean="0"/>
              <a:t> للظواهر </a:t>
            </a:r>
            <a:r>
              <a:rPr lang="ar-SA" sz="3200" dirty="0" err="1" smtClean="0"/>
              <a:t>الطبيعية </a:t>
            </a:r>
            <a:r>
              <a:rPr lang="ar-SA" sz="3200" dirty="0" smtClean="0"/>
              <a:t>،</a:t>
            </a:r>
            <a:r>
              <a:rPr lang="ar-SA" sz="3200" dirty="0" err="1" smtClean="0"/>
              <a:t>ولاطريق</a:t>
            </a:r>
            <a:r>
              <a:rPr lang="ar-SA" sz="3200" dirty="0" smtClean="0"/>
              <a:t> له إلا التجربة]ويقول أميل باترو[العلم هو مجموعة المعارف الوضعية التي حصلها الإنسان]فالعلم في اصطلاحهم مصدره التجربة وميدانه المجال الرياضي </a:t>
            </a:r>
            <a:r>
              <a:rPr lang="ar-SA" sz="3200" dirty="0" err="1" smtClean="0"/>
              <a:t>والطبيعي </a:t>
            </a:r>
            <a:r>
              <a:rPr lang="ar-SA" sz="3200" dirty="0" smtClean="0"/>
              <a:t>،</a:t>
            </a:r>
            <a:r>
              <a:rPr lang="ar-SA" sz="3200" dirty="0" err="1" smtClean="0"/>
              <a:t>ومايقبل</a:t>
            </a:r>
            <a:r>
              <a:rPr lang="ar-SA" sz="3200" dirty="0" smtClean="0"/>
              <a:t> موضوعه الخضوع للتجربة والاستقراء والمقاييس الكمية.وهذه التعريفات للعلم تنحصر في الفلسفات </a:t>
            </a:r>
            <a:r>
              <a:rPr lang="ar-SA" sz="3200" dirty="0" err="1" smtClean="0"/>
              <a:t>الحديثة </a:t>
            </a:r>
            <a:r>
              <a:rPr lang="ar-SA" sz="3200" dirty="0" smtClean="0"/>
              <a:t>[الوضعية والماركسية التي تنكر أي موضوع يتجاوز ميدان </a:t>
            </a:r>
            <a:r>
              <a:rPr lang="ar-SA" sz="3200" dirty="0" err="1" smtClean="0"/>
              <a:t>التجربة </a:t>
            </a:r>
            <a:r>
              <a:rPr lang="ar-SA" sz="3200" dirty="0" smtClean="0"/>
              <a:t>،أي أنها أنكرت ماوراء الطبيعة وكل ماكان مصدره الوحي.</a:t>
            </a:r>
          </a:p>
          <a:p>
            <a:pPr>
              <a:buNone/>
            </a:pPr>
            <a:endParaRPr lang="ar-SA" sz="3200" dirty="0" smtClean="0"/>
          </a:p>
          <a:p>
            <a:pPr>
              <a:buNone/>
            </a:pPr>
            <a:endParaRPr lang="ar-SA" sz="3200" u="sng" dirty="0" smtClean="0">
              <a:solidFill>
                <a:srgbClr val="FF0000"/>
              </a:solidFill>
            </a:endParaRPr>
          </a:p>
          <a:p>
            <a:pPr>
              <a:buNone/>
            </a:pPr>
            <a:endParaRPr lang="ar-SA" sz="3200"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12</a:t>
            </a:fld>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None/>
            </a:pPr>
            <a:r>
              <a:rPr lang="ar-SA" u="sng" dirty="0" smtClean="0">
                <a:solidFill>
                  <a:srgbClr val="FF0000"/>
                </a:solidFill>
              </a:rPr>
              <a:t>مفهوم العلم في الإسلام</a:t>
            </a:r>
          </a:p>
          <a:p>
            <a:pPr>
              <a:buNone/>
            </a:pPr>
            <a:r>
              <a:rPr lang="ar-SA" dirty="0" smtClean="0"/>
              <a:t>       يشمل جميع أنواع المعارف </a:t>
            </a:r>
            <a:r>
              <a:rPr lang="ar-SA" dirty="0" err="1" smtClean="0"/>
              <a:t>الإنسانية </a:t>
            </a:r>
            <a:r>
              <a:rPr lang="ar-SA" dirty="0" smtClean="0"/>
              <a:t>،سواء كان مصدرها العقل كالرياضيات أو الحس     والتجربة بالإضافة للعقل كالطب أو النقل والسماع كاللغة أو الوحي والنقل كعلوم </a:t>
            </a:r>
            <a:r>
              <a:rPr lang="ar-SA" dirty="0" err="1" smtClean="0"/>
              <a:t>الدين </a:t>
            </a:r>
            <a:r>
              <a:rPr lang="ar-SA" dirty="0" smtClean="0"/>
              <a:t>.وقال ابن تيمية هو الكلام المأثور قال تعالى(فمن حاجك فيه من بعد ماجاءك من العلم)آل </a:t>
            </a:r>
            <a:r>
              <a:rPr lang="ar-SA" dirty="0" err="1" smtClean="0"/>
              <a:t>عمران61.</a:t>
            </a:r>
            <a:endParaRPr lang="ar-SA" dirty="0" smtClean="0"/>
          </a:p>
          <a:p>
            <a:pPr>
              <a:buNone/>
            </a:pPr>
            <a:r>
              <a:rPr lang="ar-SA" u="sng" dirty="0" smtClean="0">
                <a:solidFill>
                  <a:srgbClr val="FF0000"/>
                </a:solidFill>
              </a:rPr>
              <a:t>معنى النظرية</a:t>
            </a:r>
            <a:endParaRPr lang="ar-SA" u="sng" dirty="0" smtClean="0"/>
          </a:p>
          <a:p>
            <a:pPr>
              <a:buNone/>
            </a:pPr>
            <a:r>
              <a:rPr lang="ar-SA" dirty="0" smtClean="0"/>
              <a:t>النظر هو الفكر الذي تطلب به </a:t>
            </a:r>
            <a:r>
              <a:rPr lang="ar-SA" dirty="0" err="1" smtClean="0"/>
              <a:t>المعرفة </a:t>
            </a:r>
            <a:r>
              <a:rPr lang="ar-SA" dirty="0" smtClean="0"/>
              <a:t>(فعل صادر عن النفس </a:t>
            </a:r>
            <a:r>
              <a:rPr lang="ar-SA" dirty="0" err="1" smtClean="0"/>
              <a:t>لاستحصال</a:t>
            </a:r>
            <a:r>
              <a:rPr lang="ar-SA" dirty="0" smtClean="0"/>
              <a:t> المجهولات من المعلومات)والعلوم النظرية مقابلة للعملية كما عند أرسطو ومقابلة للتجريبية كما عند المحدثين.والشخص النظري هوالمتعلق بالعلوم النظرية والموضوع النظري هو ماسبيله النظر في مقابل </a:t>
            </a:r>
            <a:r>
              <a:rPr lang="ar-SA" dirty="0" err="1" smtClean="0"/>
              <a:t>الحدسي </a:t>
            </a:r>
            <a:r>
              <a:rPr lang="ar-SA" dirty="0" smtClean="0"/>
              <a:t>،الذي ينتقل به العقل من المبادي إلى المطالب دفعة واحدة.</a:t>
            </a:r>
          </a:p>
          <a:p>
            <a:pPr>
              <a:buNone/>
            </a:pPr>
            <a:endParaRPr lang="ar-SA" dirty="0" smtClean="0"/>
          </a:p>
          <a:p>
            <a:pPr>
              <a:buNone/>
            </a:pPr>
            <a:endParaRPr lang="ar-SA" u="sng" dirty="0">
              <a:solidFill>
                <a:srgbClr val="FF0000"/>
              </a:solidFill>
            </a:endParaRPr>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13</a:t>
            </a:fld>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buNone/>
            </a:pPr>
            <a:r>
              <a:rPr lang="ar-SA" dirty="0" smtClean="0"/>
              <a:t>النظرية ومعناها عند الفلاسفة </a:t>
            </a:r>
            <a:r>
              <a:rPr lang="ar-SA" dirty="0" err="1" smtClean="0"/>
              <a:t>المحدثين </a:t>
            </a:r>
            <a:r>
              <a:rPr lang="ar-SA" dirty="0" smtClean="0"/>
              <a:t>(تركيب عقلي مؤلف من تصورات منسقة تهدف إلى ربط النتائج بالمبادئ</a:t>
            </a:r>
            <a:r>
              <a:rPr lang="ar-SA" dirty="0" err="1" smtClean="0"/>
              <a:t>)</a:t>
            </a:r>
            <a:endParaRPr lang="ar-SA" dirty="0" smtClean="0"/>
          </a:p>
          <a:p>
            <a:pPr>
              <a:buNone/>
            </a:pPr>
            <a:r>
              <a:rPr lang="ar-SA" u="sng" dirty="0" smtClean="0">
                <a:solidFill>
                  <a:srgbClr val="FF0000"/>
                </a:solidFill>
              </a:rPr>
              <a:t>نظرية المعرفة</a:t>
            </a:r>
          </a:p>
          <a:p>
            <a:pPr>
              <a:buNone/>
            </a:pPr>
            <a:r>
              <a:rPr lang="ar-SA" dirty="0" smtClean="0"/>
              <a:t>مباحثها:</a:t>
            </a:r>
            <a:r>
              <a:rPr lang="ar-SA" dirty="0" err="1" smtClean="0"/>
              <a:t>مبادىء</a:t>
            </a:r>
            <a:r>
              <a:rPr lang="ar-SA" dirty="0" smtClean="0"/>
              <a:t> المعرفة الإنسانية وطبيعتها وقيمتها وحدودها والصلة بين الذات المدركة والموضوع </a:t>
            </a:r>
            <a:r>
              <a:rPr lang="ar-SA" dirty="0" err="1" smtClean="0"/>
              <a:t>المدرك </a:t>
            </a:r>
            <a:r>
              <a:rPr lang="ar-SA" dirty="0" smtClean="0"/>
              <a:t>.</a:t>
            </a:r>
            <a:r>
              <a:rPr lang="ar-SA" dirty="0" smtClean="0">
                <a:solidFill>
                  <a:srgbClr val="FF0000"/>
                </a:solidFill>
              </a:rPr>
              <a:t>عناصرها</a:t>
            </a:r>
            <a:r>
              <a:rPr lang="ar-SA" dirty="0" smtClean="0"/>
              <a:t>:إمكان المعرفة 2/التفريق بين المعرفة القبلية  والبعدية أي المكتسبة.3/شروطها التي بها تكون المعرفة صادقة.4/وسائلها التي تتحقق </a:t>
            </a:r>
            <a:r>
              <a:rPr lang="ar-SA" dirty="0" err="1" smtClean="0"/>
              <a:t>بها</a:t>
            </a:r>
            <a:r>
              <a:rPr lang="ar-SA" dirty="0" smtClean="0"/>
              <a:t>  </a:t>
            </a:r>
            <a:r>
              <a:rPr lang="ar-SA" dirty="0" err="1" smtClean="0"/>
              <a:t>ومصادرها </a:t>
            </a:r>
            <a:r>
              <a:rPr lang="ar-SA" dirty="0" smtClean="0"/>
              <a:t>.5/طبيعة المعرفة من حيث اتصال قوى الإدراك بالشيء </a:t>
            </a:r>
            <a:r>
              <a:rPr lang="ar-SA" dirty="0" err="1" smtClean="0"/>
              <a:t>المدرك .</a:t>
            </a:r>
            <a:endParaRPr lang="ar-SA" dirty="0" smtClean="0"/>
          </a:p>
          <a:p>
            <a:pPr>
              <a:buNone/>
            </a:pPr>
            <a:r>
              <a:rPr lang="ar-SA" u="sng" dirty="0" smtClean="0">
                <a:solidFill>
                  <a:srgbClr val="FF0000"/>
                </a:solidFill>
              </a:rPr>
              <a:t>الفرق بينها وبين المنطق وعلم النفس</a:t>
            </a:r>
          </a:p>
          <a:p>
            <a:pPr>
              <a:buNone/>
            </a:pPr>
            <a:r>
              <a:rPr lang="ar-SA" dirty="0" smtClean="0"/>
              <a:t>المنطق  يبحث في القوانين الصورية </a:t>
            </a:r>
            <a:r>
              <a:rPr lang="ar-SA" dirty="0" err="1" smtClean="0"/>
              <a:t>للفكر </a:t>
            </a:r>
            <a:r>
              <a:rPr lang="ar-SA" dirty="0" smtClean="0"/>
              <a:t>،لتطبيقها على </a:t>
            </a:r>
            <a:r>
              <a:rPr lang="ar-SA" dirty="0" err="1" smtClean="0"/>
              <a:t>المبادي</a:t>
            </a:r>
            <a:r>
              <a:rPr lang="ar-SA" dirty="0" smtClean="0"/>
              <a:t> .أما علم النفس فهو علم تطبيقي يبحث في العمليات العقلية كالإدراك الحسي والتذكر </a:t>
            </a:r>
            <a:r>
              <a:rPr lang="ar-SA" dirty="0" err="1" smtClean="0"/>
              <a:t>والتخيل .</a:t>
            </a:r>
            <a:endParaRPr lang="ar-SA" dirty="0" smtClean="0"/>
          </a:p>
          <a:p>
            <a:pPr>
              <a:buNone/>
            </a:pPr>
            <a:endParaRPr lang="ar-SA"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14</a:t>
            </a:fld>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None/>
            </a:pPr>
            <a:r>
              <a:rPr lang="ar-SA" dirty="0" smtClean="0"/>
              <a:t>مباحث نظرية المعرفة مجالاتها أوسع من هذه العلوم الجزئية.</a:t>
            </a:r>
          </a:p>
          <a:p>
            <a:pPr>
              <a:buNone/>
            </a:pPr>
            <a:r>
              <a:rPr lang="ar-SA" u="sng" dirty="0" smtClean="0">
                <a:solidFill>
                  <a:srgbClr val="FF0000"/>
                </a:solidFill>
              </a:rPr>
              <a:t>تاريخ النظرية</a:t>
            </a:r>
          </a:p>
          <a:p>
            <a:pPr>
              <a:buNone/>
            </a:pPr>
            <a:r>
              <a:rPr lang="ar-SA" dirty="0" smtClean="0"/>
              <a:t>البحث في مسائل المعرفة قديم قدم البحث في الطبيعة  </a:t>
            </a:r>
            <a:r>
              <a:rPr lang="ar-SA" dirty="0" err="1" smtClean="0"/>
              <a:t>والإنسان </a:t>
            </a:r>
            <a:r>
              <a:rPr lang="ar-SA" dirty="0" smtClean="0"/>
              <a:t>.انتقل اليونان من مباحث الوجود والعالم إلى الإنسان أو الانتقال من الموضوع إلى الذات ومن الأشياء إلى المعرفة وعلى رأس هؤلاء  </a:t>
            </a:r>
            <a:r>
              <a:rPr lang="ar-SA" dirty="0" err="1" smtClean="0"/>
              <a:t>سقراط </a:t>
            </a:r>
            <a:r>
              <a:rPr lang="ar-SA" dirty="0" smtClean="0"/>
              <a:t>(أعرف نفسك </a:t>
            </a:r>
            <a:r>
              <a:rPr lang="ar-SA" dirty="0" err="1" smtClean="0"/>
              <a:t>بنفسك </a:t>
            </a:r>
            <a:r>
              <a:rPr lang="ar-SA" dirty="0" smtClean="0"/>
              <a:t>)والذي حول النظر إلى المعرفة وحتى المعرفة جعلها فضيلة والرذيلة جهلاً.وقد قال بالعقل مصدراً من خلال معاييره  </a:t>
            </a:r>
            <a:r>
              <a:rPr lang="ar-SA" dirty="0" err="1" smtClean="0"/>
              <a:t>الثابتة </a:t>
            </a:r>
            <a:r>
              <a:rPr lang="ar-SA" dirty="0" smtClean="0"/>
              <a:t>.ورد  على السفسطائية  التي تعتمد على الحس الذي يختلف باختلاف </a:t>
            </a:r>
            <a:r>
              <a:rPr lang="ar-SA" dirty="0" err="1" smtClean="0"/>
              <a:t>الأفراد .</a:t>
            </a:r>
            <a:endParaRPr lang="ar-SA" dirty="0" smtClean="0"/>
          </a:p>
          <a:p>
            <a:pPr>
              <a:buNone/>
            </a:pPr>
            <a:r>
              <a:rPr lang="ar-SA" dirty="0" smtClean="0"/>
              <a:t>وجاء تلميذ </a:t>
            </a:r>
            <a:r>
              <a:rPr lang="ar-SA" dirty="0" err="1" smtClean="0"/>
              <a:t>سقراط </a:t>
            </a:r>
            <a:r>
              <a:rPr lang="ar-SA" dirty="0" smtClean="0"/>
              <a:t>(أفلاطون)فقال بمذهب أستاذه معتبراً التعقل هو معيار الحقيقة </a:t>
            </a:r>
            <a:r>
              <a:rPr lang="ar-SA" dirty="0" err="1" smtClean="0"/>
              <a:t>الصادق </a:t>
            </a:r>
            <a:r>
              <a:rPr lang="ar-SA" dirty="0" smtClean="0"/>
              <a:t>.خلافاً للمعرفة الحسية </a:t>
            </a:r>
            <a:r>
              <a:rPr lang="ar-SA" dirty="0" err="1" smtClean="0"/>
              <a:t>الخادعة .</a:t>
            </a:r>
            <a:endParaRPr lang="ar-SA" dirty="0" smtClean="0"/>
          </a:p>
          <a:p>
            <a:pPr>
              <a:buNone/>
            </a:pPr>
            <a:endParaRPr lang="ar-SA"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15</a:t>
            </a:fld>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buNone/>
            </a:pPr>
            <a:r>
              <a:rPr lang="ar-SA" dirty="0" smtClean="0"/>
              <a:t>وجاء تلميذ  أفلاطون  أرسطو  الذي  جمع  بين  التجربة  الحسية باعتبارها الأساس الذي تقوم عليه المعرفة العقلية بخلاف أستاذه الذي قصر المعرفة على التعقل المحض.</a:t>
            </a:r>
          </a:p>
          <a:p>
            <a:pPr>
              <a:buNone/>
            </a:pPr>
            <a:r>
              <a:rPr lang="ar-SA" u="sng" dirty="0" smtClean="0">
                <a:solidFill>
                  <a:srgbClr val="FF0000"/>
                </a:solidFill>
              </a:rPr>
              <a:t>نشأة نظرية المعرفة عند الغربيين</a:t>
            </a:r>
          </a:p>
          <a:p>
            <a:pPr>
              <a:buNone/>
            </a:pPr>
            <a:r>
              <a:rPr lang="ar-SA" b="1" dirty="0" smtClean="0"/>
              <a:t>يرى معظم الباحثين من الغربيين أن نشأتها تبدأ في عام 1690 م العام الذي طبع فيه </a:t>
            </a:r>
            <a:r>
              <a:rPr lang="ar-SA" b="1" dirty="0" err="1" smtClean="0"/>
              <a:t>الإنجليزي </a:t>
            </a:r>
            <a:r>
              <a:rPr lang="ar-SA" b="1" dirty="0" smtClean="0"/>
              <a:t>(جون لوك</a:t>
            </a:r>
            <a:r>
              <a:rPr lang="ar-SA" b="1" dirty="0" err="1" smtClean="0"/>
              <a:t>)كتابه </a:t>
            </a:r>
            <a:r>
              <a:rPr lang="ar-SA" b="1" dirty="0" smtClean="0"/>
              <a:t>(مقالة في الذهن البشري)فهو مؤسسها وأن مسائل المعرفة كالعلاقة بين الذات والموضوع ونسبة المعرفة لم يكن موجوداً لها أثر عند السابقين كأفلاطون وأرسطو.ويعتبر </a:t>
            </a:r>
            <a:r>
              <a:rPr lang="ar-SA" b="1" dirty="0" err="1" smtClean="0"/>
              <a:t>إيمانويل</a:t>
            </a:r>
            <a:r>
              <a:rPr lang="ar-SA" b="1" dirty="0" smtClean="0"/>
              <a:t> كانت من أعظم من كتب في  نظرية </a:t>
            </a:r>
            <a:r>
              <a:rPr lang="ar-SA" b="1" dirty="0" err="1" smtClean="0"/>
              <a:t>المعرفة </a:t>
            </a:r>
            <a:r>
              <a:rPr lang="ar-SA" b="1" dirty="0" smtClean="0"/>
              <a:t>.وللنظرية أهمية كبرى في الفلسفة المعاصرة بصفتها إحدى مباحثها </a:t>
            </a:r>
            <a:r>
              <a:rPr lang="ar-SA" b="1" dirty="0" err="1" smtClean="0"/>
              <a:t>الأساسية </a:t>
            </a:r>
            <a:r>
              <a:rPr lang="ar-SA" b="1" dirty="0" smtClean="0"/>
              <a:t>(الوجود والمعرفة والقيم)بل تحتل المقام الأول بين تلك المباحث لأن الفلسفة تبحث في الوجود والقيم من خلال نظرية المعرفة.</a:t>
            </a:r>
          </a:p>
          <a:p>
            <a:pPr>
              <a:buNone/>
            </a:pPr>
            <a:endParaRPr lang="ar-SA"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16</a:t>
            </a:fld>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a:buNone/>
            </a:pPr>
            <a:r>
              <a:rPr lang="ar-SA" b="1" dirty="0" smtClean="0"/>
              <a:t>وقد تجاوز الاهتمام بنظرية المعرفة الفلسفية إلى ميادين الفكر </a:t>
            </a:r>
            <a:r>
              <a:rPr lang="ar-SA" b="1" dirty="0" err="1" smtClean="0"/>
              <a:t>الأخرى </a:t>
            </a:r>
            <a:r>
              <a:rPr lang="ar-SA" b="1" dirty="0" smtClean="0"/>
              <a:t>،فأصبحت العلوم الجزئية يتطلب كل منها نظرية في </a:t>
            </a:r>
            <a:r>
              <a:rPr lang="ar-SA" b="1" dirty="0" err="1" smtClean="0"/>
              <a:t>المعرفة </a:t>
            </a:r>
            <a:r>
              <a:rPr lang="ar-SA" b="1" dirty="0" smtClean="0"/>
              <a:t>.ولذلك يمكن القول  بأن  نظرية </a:t>
            </a:r>
            <a:r>
              <a:rPr lang="ar-SA" b="1" dirty="0" err="1" smtClean="0"/>
              <a:t>المعرفة (الابستمولوجي </a:t>
            </a:r>
            <a:r>
              <a:rPr lang="ar-SA" b="1" dirty="0" smtClean="0"/>
              <a:t>) تعني فلسفة العلم  وهي دراسة  نقدية  لمبادئ  العلوم  ويرتبط بمفهوم المعرفة جدلية إمكانية المعرفة وانقسم الفلاسفة إلى </a:t>
            </a:r>
            <a:r>
              <a:rPr lang="ar-SA" b="1" dirty="0" err="1" smtClean="0"/>
              <a:t>قسمين:</a:t>
            </a:r>
            <a:endParaRPr lang="ar-SA" b="1" dirty="0" smtClean="0"/>
          </a:p>
          <a:p>
            <a:pPr>
              <a:buNone/>
            </a:pPr>
            <a:r>
              <a:rPr lang="ar-SA" b="1" dirty="0" smtClean="0"/>
              <a:t>النظرية التوكيدية والشكية.</a:t>
            </a:r>
          </a:p>
          <a:p>
            <a:pPr>
              <a:buNone/>
            </a:pPr>
            <a:r>
              <a:rPr lang="ar-SA" sz="4000" u="sng" dirty="0" smtClean="0">
                <a:solidFill>
                  <a:srgbClr val="FF0000"/>
                </a:solidFill>
              </a:rPr>
              <a:t>المسلمون ونظرية المعرفة</a:t>
            </a:r>
          </a:p>
          <a:p>
            <a:pPr>
              <a:buNone/>
            </a:pPr>
            <a:r>
              <a:rPr lang="ar-SA" sz="3200" dirty="0" smtClean="0"/>
              <a:t>تقوم على رفض النزعة الشكية والاعتقاد </a:t>
            </a:r>
            <a:r>
              <a:rPr lang="ar-SA" sz="3200" dirty="0" err="1" smtClean="0"/>
              <a:t>المسيحي </a:t>
            </a:r>
            <a:r>
              <a:rPr lang="ar-SA" sz="3200" dirty="0" smtClean="0"/>
              <a:t>.الاسلام يتعامل مع مفهوم الاعتقاد </a:t>
            </a:r>
            <a:r>
              <a:rPr lang="en-US" sz="3200" dirty="0" smtClean="0"/>
              <a:t>Faith </a:t>
            </a:r>
            <a:r>
              <a:rPr lang="ar-SA" sz="3200" dirty="0" smtClean="0"/>
              <a:t>في المسيحية بشكل </a:t>
            </a:r>
            <a:r>
              <a:rPr lang="ar-SA" sz="3200" dirty="0" err="1" smtClean="0"/>
              <a:t>مختلف </a:t>
            </a:r>
            <a:r>
              <a:rPr lang="ar-SA" sz="3200" dirty="0" smtClean="0"/>
              <a:t>،حيث أنه في الفكر الغربي هو قبول لشيء صادق قد يمثل عقبة </a:t>
            </a:r>
            <a:r>
              <a:rPr lang="ar-SA" sz="3200" dirty="0" err="1" smtClean="0"/>
              <a:t>للعقل </a:t>
            </a:r>
            <a:r>
              <a:rPr lang="ar-SA" sz="3200" dirty="0" smtClean="0"/>
              <a:t>،بينما في الإسلام القضايا الإيمانية صادقة في الواقع يحيط بها العقل ويقبلها.</a:t>
            </a:r>
          </a:p>
          <a:p>
            <a:pPr>
              <a:buNone/>
            </a:pPr>
            <a:endParaRPr lang="ar-SA" sz="3200" dirty="0" smtClean="0"/>
          </a:p>
          <a:p>
            <a:pPr>
              <a:buNone/>
            </a:pPr>
            <a:endParaRPr lang="ar-SA"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17</a:t>
            </a:fld>
            <a:endParaRPr lang="ar-S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a:buNone/>
            </a:pPr>
            <a:r>
              <a:rPr lang="ar-SA" sz="3200" u="sng" dirty="0" smtClean="0">
                <a:solidFill>
                  <a:srgbClr val="FF0000"/>
                </a:solidFill>
              </a:rPr>
              <a:t>سمات المعرفة في التصور </a:t>
            </a:r>
            <a:r>
              <a:rPr lang="ar-SA" sz="3200" u="sng" dirty="0" err="1" smtClean="0">
                <a:solidFill>
                  <a:srgbClr val="FF0000"/>
                </a:solidFill>
              </a:rPr>
              <a:t>الإسلامي:</a:t>
            </a:r>
            <a:endParaRPr lang="ar-SA" sz="3200" u="sng" dirty="0" smtClean="0">
              <a:solidFill>
                <a:srgbClr val="FF0000"/>
              </a:solidFill>
            </a:endParaRPr>
          </a:p>
          <a:p>
            <a:pPr>
              <a:buNone/>
            </a:pPr>
            <a:r>
              <a:rPr lang="ar-SA" sz="3200" dirty="0" smtClean="0"/>
              <a:t>1/عدم الفصل بين المعرفة  والعمل إن المعرفة ليست غاية في الإسلام بل لابد من أن يلحقها  </a:t>
            </a:r>
            <a:r>
              <a:rPr lang="ar-SA" sz="3200" dirty="0" err="1" smtClean="0"/>
              <a:t>العمل .</a:t>
            </a:r>
            <a:endParaRPr lang="ar-SA" sz="3200" dirty="0" smtClean="0"/>
          </a:p>
          <a:p>
            <a:pPr>
              <a:buNone/>
            </a:pPr>
            <a:r>
              <a:rPr lang="ar-SA" sz="3200" dirty="0" smtClean="0"/>
              <a:t>2/التكامل بين الوجود والوحي والنظر والعمل والمعرفة العلمية </a:t>
            </a:r>
            <a:r>
              <a:rPr lang="ar-SA" sz="3200" dirty="0" err="1" smtClean="0"/>
              <a:t>والغيبية .</a:t>
            </a:r>
            <a:endParaRPr lang="ar-SA" sz="3200" dirty="0" smtClean="0"/>
          </a:p>
          <a:p>
            <a:pPr>
              <a:buNone/>
            </a:pPr>
            <a:r>
              <a:rPr lang="ar-SA" sz="3200" dirty="0" smtClean="0"/>
              <a:t>3/الخلافة تحديد مركز الإنسان الحامل  للأمانة  الإلهية المعمر </a:t>
            </a:r>
            <a:r>
              <a:rPr lang="ar-SA" sz="3200" dirty="0" err="1" smtClean="0"/>
              <a:t>للكون .</a:t>
            </a:r>
            <a:endParaRPr lang="ar-SA" sz="3200" dirty="0" smtClean="0"/>
          </a:p>
          <a:p>
            <a:pPr>
              <a:buNone/>
            </a:pPr>
            <a:r>
              <a:rPr lang="ar-SA" sz="3200" u="sng" dirty="0" smtClean="0">
                <a:solidFill>
                  <a:srgbClr val="FF0000"/>
                </a:solidFill>
              </a:rPr>
              <a:t>التباين بين التصور الإسلامي  للمعرفة  والتصور الغربي</a:t>
            </a:r>
          </a:p>
          <a:p>
            <a:pPr>
              <a:buNone/>
            </a:pPr>
            <a:r>
              <a:rPr lang="ar-SA" sz="3200" dirty="0" smtClean="0"/>
              <a:t>1/تنحصر مصادر المعرفة  الغربية في الوجود وتمتد المصادر الإسلامية لتشمل </a:t>
            </a:r>
            <a:r>
              <a:rPr lang="ar-SA" sz="3200" dirty="0" err="1" smtClean="0"/>
              <a:t>الوحي </a:t>
            </a:r>
            <a:r>
              <a:rPr lang="ar-SA" sz="3200" dirty="0" smtClean="0"/>
              <a:t>.وبالتالي فإن المعرفة لدى الفكر </a:t>
            </a:r>
            <a:r>
              <a:rPr lang="ar-SA" sz="3200" dirty="0" err="1" smtClean="0"/>
              <a:t>الغربي </a:t>
            </a:r>
            <a:r>
              <a:rPr lang="ar-SA" sz="3200" dirty="0" smtClean="0"/>
              <a:t>،محدودة وقاصرة على الجانب المقابل  </a:t>
            </a:r>
            <a:r>
              <a:rPr lang="ar-SA" sz="3200" dirty="0" err="1" smtClean="0"/>
              <a:t>للملاحظة  </a:t>
            </a:r>
            <a:r>
              <a:rPr lang="ar-SA" sz="3200" dirty="0" smtClean="0"/>
              <a:t>،وفي الفكر </a:t>
            </a:r>
            <a:r>
              <a:rPr lang="ar-SA" sz="3200" dirty="0" err="1" smtClean="0"/>
              <a:t>الإسلامي </a:t>
            </a:r>
            <a:r>
              <a:rPr lang="ar-SA" sz="3200" dirty="0" smtClean="0"/>
              <a:t>،تشمل </a:t>
            </a:r>
            <a:r>
              <a:rPr lang="ar-SA" sz="3200" dirty="0" err="1" smtClean="0"/>
              <a:t>الغيب .</a:t>
            </a:r>
            <a:endParaRPr lang="ar-SA" sz="3200" dirty="0" smtClean="0"/>
          </a:p>
          <a:p>
            <a:pPr>
              <a:buNone/>
            </a:pPr>
            <a:endParaRPr lang="ar-SA" sz="3200" dirty="0" smtClean="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18</a:t>
            </a:fld>
            <a:endParaRPr lang="ar-S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a:bodyPr>
          <a:lstStyle/>
          <a:p>
            <a:pPr>
              <a:buNone/>
            </a:pPr>
            <a:r>
              <a:rPr lang="ar-SA" b="1" dirty="0" smtClean="0"/>
              <a:t>2/غاية المعرفة في التصور الإسلامي هي التقرب لله تعالى بالعبودية والإفادة من الطبيعة بالقدر الملائم،لكنها تهدف في الغرب إلى قهر الطبيعة والسيطرة عليها.</a:t>
            </a:r>
          </a:p>
          <a:p>
            <a:pPr>
              <a:buNone/>
            </a:pPr>
            <a:r>
              <a:rPr lang="ar-SA" sz="3200" u="sng" dirty="0" smtClean="0">
                <a:solidFill>
                  <a:srgbClr val="FF0000"/>
                </a:solidFill>
              </a:rPr>
              <a:t>مباحث المعرفة عند فلاسفة الإسلام </a:t>
            </a:r>
          </a:p>
          <a:p>
            <a:pPr>
              <a:buNone/>
            </a:pPr>
            <a:r>
              <a:rPr lang="ar-SA" sz="3200" dirty="0" err="1" smtClean="0"/>
              <a:t>لاتتجاوز</a:t>
            </a:r>
            <a:r>
              <a:rPr lang="ar-SA" sz="3200" dirty="0" smtClean="0"/>
              <a:t> الفلسفة في الإسلام البحث في أصول العقيدة الإسلامية كأسماء الله تعالى وصفاته وقضايا القدر والنبوة والولاية والإمامة واتجه البعض إلى التأليف كابن تيمية في كتابه درء تعارض العقل والنقل وبحث فيه العلاقة بين مصدري المعرفة العقل والوحي.وألف القاضي عبد الجبار الهمذاني كتابه المغني وأفرد فيه مجلداً بعنوان النظر والمعارف بحث فيه مسائل المعرفة في سبعين باباً.وكتب </a:t>
            </a:r>
            <a:r>
              <a:rPr lang="ar-SA" sz="3200" dirty="0" err="1" smtClean="0"/>
              <a:t>الباقلانيى</a:t>
            </a:r>
            <a:r>
              <a:rPr lang="ar-SA" sz="3200" dirty="0" smtClean="0"/>
              <a:t> في التمهيد باب العلم وأقسامه.</a:t>
            </a:r>
          </a:p>
          <a:p>
            <a:pPr>
              <a:buNone/>
            </a:pPr>
            <a:endParaRPr lang="ar-SA" sz="3200"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19</a:t>
            </a:fld>
            <a:endParaRPr lang="ar-SA"/>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buNone/>
            </a:pPr>
            <a:r>
              <a:rPr lang="ar-SA" sz="3200" dirty="0" smtClean="0"/>
              <a:t>وفخر الدين الرازي كتب في المحصول عن العلم </a:t>
            </a:r>
            <a:r>
              <a:rPr lang="ar-SA" sz="3200" dirty="0" err="1" smtClean="0"/>
              <a:t>والنظر.</a:t>
            </a:r>
            <a:r>
              <a:rPr lang="ar-SA" sz="3200" dirty="0" smtClean="0"/>
              <a:t> ومثله الإيجي في كتابه المواقف.والفرق بين دراسات المسلمين والفلسفة المعاصرة أن الأولى مجال بحثها كان العقل والنقل والعلاقة بينهما، بينما الغرب تتركز دراسته المعاصرة بين المذهب العقلي والتجريبي.</a:t>
            </a:r>
            <a:endParaRPr lang="ar-SA" sz="3200" dirty="0"/>
          </a:p>
        </p:txBody>
      </p:sp>
      <p:sp>
        <p:nvSpPr>
          <p:cNvPr id="4" name="عنصر نائب لرقم الشريحة 3"/>
          <p:cNvSpPr>
            <a:spLocks noGrp="1"/>
          </p:cNvSpPr>
          <p:nvPr>
            <p:ph type="sldNum" sz="quarter" idx="12"/>
          </p:nvPr>
        </p:nvSpPr>
        <p:spPr/>
        <p:txBody>
          <a:bodyPr/>
          <a:lstStyle/>
          <a:p>
            <a:fld id="{A6282E73-9FBA-4F56-8859-6433BF8ADD8D}" type="slidenum">
              <a:rPr lang="ar-SA" smtClean="0"/>
              <a:pPr/>
              <a:t>20</a:t>
            </a:fld>
            <a:endParaRPr lang="ar-SA"/>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1838</TotalTime>
  <Words>1586</Words>
  <Application>Microsoft Office PowerPoint</Application>
  <PresentationFormat>عرض على الشاشة (3:4)‏</PresentationFormat>
  <Paragraphs>94</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تدفق</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samsong pc</dc:creator>
  <cp:lastModifiedBy>microsoft</cp:lastModifiedBy>
  <cp:revision>23</cp:revision>
  <dcterms:created xsi:type="dcterms:W3CDTF">2015-01-19T18:33:24Z</dcterms:created>
  <dcterms:modified xsi:type="dcterms:W3CDTF">2015-03-15T18:00:06Z</dcterms:modified>
</cp:coreProperties>
</file>