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4" r:id="rId4"/>
    <p:sldId id="258" r:id="rId5"/>
    <p:sldId id="265" r:id="rId6"/>
    <p:sldId id="259"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59C8248D-A8BB-4D83-9962-B033DFC1F4E3}" type="datetimeFigureOut">
              <a:rPr lang="ar-SA" smtClean="0"/>
              <a:pPr/>
              <a:t>24/11/33</a:t>
            </a:fld>
            <a:endParaRPr lang="ar-SA"/>
          </a:p>
        </p:txBody>
      </p:sp>
      <p:sp>
        <p:nvSpPr>
          <p:cNvPr id="2" name="عنصر نائب للتذييل 1"/>
          <p:cNvSpPr>
            <a:spLocks noGrp="1"/>
          </p:cNvSpPr>
          <p:nvPr>
            <p:ph type="ftr" sz="quarter" idx="11"/>
          </p:nvPr>
        </p:nvSpPr>
        <p:spPr/>
        <p:txBody>
          <a:bodyPr/>
          <a:lstStyle/>
          <a:p>
            <a:endParaRPr lang="ar-SA"/>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2BD8126C-AE7C-438B-9B12-14DDA99F006A}"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59C8248D-A8BB-4D83-9962-B033DFC1F4E3}" type="datetimeFigureOut">
              <a:rPr lang="ar-SA" smtClean="0"/>
              <a:pPr/>
              <a:t>24/11/33</a:t>
            </a:fld>
            <a:endParaRPr lang="ar-SA"/>
          </a:p>
        </p:txBody>
      </p:sp>
      <p:sp>
        <p:nvSpPr>
          <p:cNvPr id="19" name="عنصر نائب للتذييل 18"/>
          <p:cNvSpPr>
            <a:spLocks noGrp="1"/>
          </p:cNvSpPr>
          <p:nvPr>
            <p:ph type="ftr" sz="quarter" idx="11"/>
          </p:nvPr>
        </p:nvSpPr>
        <p:spPr>
          <a:xfrm>
            <a:off x="3581400" y="76200"/>
            <a:ext cx="2895600" cy="288925"/>
          </a:xfrm>
        </p:spPr>
        <p:txBody>
          <a:bodyPr/>
          <a:lstStyle/>
          <a:p>
            <a:endParaRPr lang="ar-SA"/>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2BD8126C-AE7C-438B-9B12-14DDA99F006A}"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59C8248D-A8BB-4D83-9962-B033DFC1F4E3}" type="datetimeFigureOut">
              <a:rPr lang="ar-SA" smtClean="0"/>
              <a:pPr/>
              <a:t>24/11/33</a:t>
            </a:fld>
            <a:endParaRPr lang="ar-SA"/>
          </a:p>
        </p:txBody>
      </p:sp>
      <p:sp>
        <p:nvSpPr>
          <p:cNvPr id="11" name="عنصر نائب للتذييل 10"/>
          <p:cNvSpPr>
            <a:spLocks noGrp="1"/>
          </p:cNvSpPr>
          <p:nvPr>
            <p:ph type="ftr" sz="quarter" idx="11"/>
          </p:nvPr>
        </p:nvSpPr>
        <p:spPr/>
        <p:txBody>
          <a:bodyPr/>
          <a:lstStyle/>
          <a:p>
            <a:endParaRPr lang="ar-SA"/>
          </a:p>
        </p:txBody>
      </p:sp>
      <p:sp>
        <p:nvSpPr>
          <p:cNvPr id="16" name="عنصر نائب لرقم الشريحة 15"/>
          <p:cNvSpPr>
            <a:spLocks noGrp="1"/>
          </p:cNvSpPr>
          <p:nvPr>
            <p:ph type="sldNum" sz="quarter" idx="12"/>
          </p:nvPr>
        </p:nvSpPr>
        <p:spPr/>
        <p:txBody>
          <a:bodyPr/>
          <a:lstStyle/>
          <a:p>
            <a:fld id="{2BD8126C-AE7C-438B-9B12-14DDA99F006A}" type="slidenum">
              <a:rPr lang="ar-SA" smtClean="0"/>
              <a:pPr/>
              <a:t>‹#›</a:t>
            </a:fld>
            <a:endParaRPr lang="ar-SA"/>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59C8248D-A8BB-4D83-9962-B033DFC1F4E3}" type="datetimeFigureOut">
              <a:rPr lang="ar-SA" smtClean="0"/>
              <a:pPr/>
              <a:t>24/11/33</a:t>
            </a:fld>
            <a:endParaRPr lang="ar-SA"/>
          </a:p>
        </p:txBody>
      </p:sp>
      <p:sp>
        <p:nvSpPr>
          <p:cNvPr id="10" name="عنصر نائب للتذييل 9"/>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59C8248D-A8BB-4D83-9962-B033DFC1F4E3}" type="datetimeFigureOut">
              <a:rPr lang="ar-SA" smtClean="0"/>
              <a:pPr/>
              <a:t>24/11/33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229600" y="6477000"/>
            <a:ext cx="762000" cy="246888"/>
          </a:xfrm>
        </p:spPr>
        <p:txBody>
          <a:bodyPr/>
          <a:lstStyle/>
          <a:p>
            <a:fld id="{2BD8126C-AE7C-438B-9B12-14DDA99F006A}" type="slidenum">
              <a:rPr lang="ar-SA" smtClean="0"/>
              <a:pPr/>
              <a:t>‹#›</a:t>
            </a:fld>
            <a:endParaRPr lang="ar-SA"/>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59C8248D-A8BB-4D83-9962-B033DFC1F4E3}" type="datetimeFigureOut">
              <a:rPr lang="ar-SA" smtClean="0"/>
              <a:pPr/>
              <a:t>24/11/33</a:t>
            </a:fld>
            <a:endParaRPr lang="ar-SA"/>
          </a:p>
        </p:txBody>
      </p:sp>
      <p:sp>
        <p:nvSpPr>
          <p:cNvPr id="21" name="عنصر نائب للتذييل 20"/>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59C8248D-A8BB-4D83-9962-B033DFC1F4E3}" type="datetimeFigureOut">
              <a:rPr lang="ar-SA" smtClean="0"/>
              <a:pPr/>
              <a:t>24/11/33</a:t>
            </a:fld>
            <a:endParaRPr lang="ar-SA"/>
          </a:p>
        </p:txBody>
      </p:sp>
      <p:sp>
        <p:nvSpPr>
          <p:cNvPr id="24" name="عنصر نائب للتذييل 23"/>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59C8248D-A8BB-4D83-9962-B033DFC1F4E3}" type="datetimeFigureOut">
              <a:rPr lang="ar-SA" smtClean="0"/>
              <a:pPr/>
              <a:t>24/11/33</a:t>
            </a:fld>
            <a:endParaRPr lang="ar-SA"/>
          </a:p>
        </p:txBody>
      </p:sp>
      <p:sp>
        <p:nvSpPr>
          <p:cNvPr id="29" name="عنصر نائب للتذييل 28"/>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fld id="{59C8248D-A8BB-4D83-9962-B033DFC1F4E3}" type="datetimeFigureOut">
              <a:rPr lang="ar-SA" smtClean="0"/>
              <a:pPr/>
              <a:t>24/11/33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31" name="عنصر نائب لرقم الشريحة 30"/>
          <p:cNvSpPr>
            <a:spLocks noGrp="1"/>
          </p:cNvSpPr>
          <p:nvPr>
            <p:ph type="sldNum" sz="quarter" idx="12"/>
          </p:nvPr>
        </p:nvSpPr>
        <p:spPr/>
        <p:txBody>
          <a:bodyPr/>
          <a:lstStyle/>
          <a:p>
            <a:fld id="{2BD8126C-AE7C-438B-9B12-14DDA99F006A}" type="slidenum">
              <a:rPr lang="ar-SA" smtClean="0"/>
              <a:pPr/>
              <a:t>‹#›</a:t>
            </a:fld>
            <a:endParaRPr lang="ar-SA"/>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9C8248D-A8BB-4D83-9962-B033DFC1F4E3}" type="datetimeFigureOut">
              <a:rPr lang="ar-SA" smtClean="0"/>
              <a:pPr/>
              <a:t>24/11/33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59C8248D-A8BB-4D83-9962-B033DFC1F4E3}" type="datetimeFigureOut">
              <a:rPr lang="ar-SA" smtClean="0"/>
              <a:pPr/>
              <a:t>24/11/33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2BD8126C-AE7C-438B-9B12-14DDA99F006A}"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9C8248D-A8BB-4D83-9962-B033DFC1F4E3}" type="datetimeFigureOut">
              <a:rPr lang="ar-SA" smtClean="0"/>
              <a:pPr/>
              <a:t>24/11/33</a:t>
            </a:fld>
            <a:endParaRPr lang="ar-SA"/>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ar-SA"/>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BD8126C-AE7C-438B-9B12-14DDA99F006A}" type="slidenum">
              <a:rPr lang="ar-SA" smtClean="0"/>
              <a:pPr/>
              <a:t>‹#›</a:t>
            </a:fld>
            <a:endParaRPr lang="ar-SA"/>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a:t>العوامل الخارجية  </a:t>
            </a:r>
            <a:r>
              <a:rPr lang="en-US" dirty="0"/>
              <a:t/>
            </a:r>
            <a:br>
              <a:rPr lang="en-US" dirty="0"/>
            </a:br>
            <a:endParaRPr lang="ar-SA"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404664"/>
            <a:ext cx="8686800" cy="838200"/>
          </a:xfrm>
        </p:spPr>
        <p:txBody>
          <a:bodyPr>
            <a:normAutofit fontScale="90000"/>
          </a:bodyPr>
          <a:lstStyle/>
          <a:p>
            <a:pPr lvl="0" algn="ctr"/>
            <a:r>
              <a:rPr lang="ar-SA" dirty="0" smtClean="0"/>
              <a:t>1- التحدي </a:t>
            </a:r>
            <a:r>
              <a:rPr lang="ar-SA" dirty="0" err="1"/>
              <a:t>المغولي </a:t>
            </a:r>
            <a:r>
              <a:rPr lang="ar-SA" dirty="0"/>
              <a:t>" </a:t>
            </a:r>
            <a:r>
              <a:rPr lang="ar-SA" dirty="0" err="1"/>
              <a:t>التتري</a:t>
            </a:r>
            <a:r>
              <a:rPr lang="ar-SA" dirty="0"/>
              <a:t> </a:t>
            </a:r>
            <a:r>
              <a:rPr lang="ar-SA" dirty="0" err="1"/>
              <a:t>"</a:t>
            </a:r>
            <a:r>
              <a:rPr lang="ar-SA" dirty="0"/>
              <a:t> </a:t>
            </a:r>
            <a:r>
              <a:rPr lang="en-US" dirty="0"/>
              <a:t/>
            </a:r>
            <a:br>
              <a:rPr lang="en-US" dirty="0"/>
            </a:br>
            <a:endParaRPr lang="ar-SA" dirty="0"/>
          </a:p>
        </p:txBody>
      </p:sp>
      <p:sp>
        <p:nvSpPr>
          <p:cNvPr id="3" name="عنصر نائب للمحتوى 2"/>
          <p:cNvSpPr>
            <a:spLocks noGrp="1"/>
          </p:cNvSpPr>
          <p:nvPr>
            <p:ph idx="1"/>
          </p:nvPr>
        </p:nvSpPr>
        <p:spPr/>
        <p:txBody>
          <a:bodyPr>
            <a:normAutofit fontScale="85000" lnSpcReduction="10000"/>
          </a:bodyPr>
          <a:lstStyle/>
          <a:p>
            <a:r>
              <a:rPr lang="ar-SA" sz="2800" b="1" dirty="0" smtClean="0">
                <a:solidFill>
                  <a:srgbClr val="C00000"/>
                </a:solidFill>
              </a:rPr>
              <a:t>من هم المغول </a:t>
            </a:r>
            <a:r>
              <a:rPr lang="ar-SA" sz="2800" b="1" dirty="0" smtClean="0">
                <a:solidFill>
                  <a:srgbClr val="00B050"/>
                </a:solidFill>
              </a:rPr>
              <a:t>: المغول </a:t>
            </a:r>
            <a:r>
              <a:rPr lang="ar-SA" sz="2800" b="1" dirty="0">
                <a:solidFill>
                  <a:srgbClr val="00B050"/>
                </a:solidFill>
              </a:rPr>
              <a:t>والتتار قبائل موطنهم الأصلي منغوليا </a:t>
            </a:r>
            <a:r>
              <a:rPr lang="ar-SA" sz="2800" b="1" dirty="0" smtClean="0">
                <a:solidFill>
                  <a:srgbClr val="00B050"/>
                </a:solidFill>
              </a:rPr>
              <a:t>، ديانتهم الوثنية </a:t>
            </a:r>
            <a:r>
              <a:rPr lang="ar-SA" sz="2800" b="1" dirty="0">
                <a:solidFill>
                  <a:srgbClr val="00B050"/>
                </a:solidFill>
              </a:rPr>
              <a:t>التي تعرف باسم (</a:t>
            </a:r>
            <a:r>
              <a:rPr lang="ar-SA" sz="2800" b="1" dirty="0" err="1">
                <a:solidFill>
                  <a:srgbClr val="00B050"/>
                </a:solidFill>
              </a:rPr>
              <a:t>الشامانية</a:t>
            </a:r>
            <a:r>
              <a:rPr lang="ar-SA" sz="2800" b="1" dirty="0">
                <a:solidFill>
                  <a:srgbClr val="00B050"/>
                </a:solidFill>
              </a:rPr>
              <a:t> ) </a:t>
            </a:r>
            <a:r>
              <a:rPr lang="ar-SA" sz="2800" b="1" dirty="0" smtClean="0">
                <a:solidFill>
                  <a:srgbClr val="00B050"/>
                </a:solidFill>
              </a:rPr>
              <a:t>.(معتقداتهم ) </a:t>
            </a:r>
            <a:r>
              <a:rPr lang="ar-SA" sz="2800" b="1" dirty="0" smtClean="0">
                <a:solidFill>
                  <a:srgbClr val="00B050"/>
                </a:solidFill>
              </a:rPr>
              <a:t>.</a:t>
            </a:r>
          </a:p>
          <a:p>
            <a:r>
              <a:rPr lang="ar-SA" sz="2800" b="1" dirty="0" smtClean="0">
                <a:solidFill>
                  <a:schemeClr val="tx1"/>
                </a:solidFill>
              </a:rPr>
              <a:t>تقول بوجود قوتين (الخير والنور والدفء   ، الشر الظلام البرد ) </a:t>
            </a:r>
          </a:p>
          <a:p>
            <a:r>
              <a:rPr lang="ar-SA" sz="2800" b="1" dirty="0" smtClean="0">
                <a:solidFill>
                  <a:schemeClr val="tx1"/>
                </a:solidFill>
              </a:rPr>
              <a:t>يسكن اله الخير في الشرق ، اله الشر في الغرب </a:t>
            </a:r>
          </a:p>
          <a:p>
            <a:r>
              <a:rPr lang="ar-SA" sz="2800" b="1" dirty="0" smtClean="0">
                <a:solidFill>
                  <a:schemeClr val="tx1"/>
                </a:solidFill>
              </a:rPr>
              <a:t>تقوم ممارستها على السحر.</a:t>
            </a:r>
            <a:endParaRPr lang="ar-SA" sz="2800" b="1" dirty="0" smtClean="0">
              <a:solidFill>
                <a:schemeClr val="tx1"/>
              </a:solidFill>
            </a:endParaRPr>
          </a:p>
          <a:p>
            <a:r>
              <a:rPr lang="ar-SA" sz="2800" b="1" dirty="0" smtClean="0">
                <a:solidFill>
                  <a:srgbClr val="C00000"/>
                </a:solidFill>
              </a:rPr>
              <a:t>جنكيز خان</a:t>
            </a:r>
            <a:endParaRPr lang="en-US" sz="2800" b="1" dirty="0">
              <a:solidFill>
                <a:srgbClr val="C00000"/>
              </a:solidFill>
            </a:endParaRPr>
          </a:p>
          <a:p>
            <a:r>
              <a:rPr lang="ar-SA" sz="2800" b="1" dirty="0" smtClean="0">
                <a:solidFill>
                  <a:schemeClr val="tx1"/>
                </a:solidFill>
              </a:rPr>
              <a:t>تمكن </a:t>
            </a:r>
            <a:r>
              <a:rPr lang="ar-SA" sz="2800" b="1" dirty="0" err="1" smtClean="0">
                <a:solidFill>
                  <a:schemeClr val="tx1"/>
                </a:solidFill>
              </a:rPr>
              <a:t>تيموجين</a:t>
            </a:r>
            <a:r>
              <a:rPr lang="ar-SA" sz="2800" b="1" dirty="0" smtClean="0">
                <a:solidFill>
                  <a:schemeClr val="tx1"/>
                </a:solidFill>
              </a:rPr>
              <a:t> </a:t>
            </a:r>
            <a:r>
              <a:rPr lang="ar-SA" sz="2800" b="1" dirty="0">
                <a:solidFill>
                  <a:schemeClr val="tx1"/>
                </a:solidFill>
              </a:rPr>
              <a:t>بن </a:t>
            </a:r>
            <a:r>
              <a:rPr lang="ar-SA" sz="2800" b="1" dirty="0" err="1">
                <a:solidFill>
                  <a:schemeClr val="tx1"/>
                </a:solidFill>
              </a:rPr>
              <a:t>بسوكاي</a:t>
            </a:r>
            <a:r>
              <a:rPr lang="ar-SA" sz="2800" b="1" dirty="0">
                <a:solidFill>
                  <a:schemeClr val="tx1"/>
                </a:solidFill>
              </a:rPr>
              <a:t> أن يوحد القبائل عام </a:t>
            </a:r>
            <a:r>
              <a:rPr lang="ar-SA" sz="2800" b="1" dirty="0" err="1">
                <a:solidFill>
                  <a:schemeClr val="tx1"/>
                </a:solidFill>
              </a:rPr>
              <a:t>603هـ</a:t>
            </a:r>
            <a:r>
              <a:rPr lang="ar-SA" sz="2800" b="1" dirty="0">
                <a:solidFill>
                  <a:schemeClr val="tx1"/>
                </a:solidFill>
              </a:rPr>
              <a:t> / 1206 م ووضع لهم دستورا </a:t>
            </a:r>
            <a:r>
              <a:rPr lang="ar-SA" sz="2800" b="1" dirty="0" smtClean="0">
                <a:solidFill>
                  <a:schemeClr val="tx1"/>
                </a:solidFill>
              </a:rPr>
              <a:t>اجتماعيا </a:t>
            </a:r>
            <a:r>
              <a:rPr lang="ar-SA" sz="2800" b="1" dirty="0">
                <a:solidFill>
                  <a:schemeClr val="tx1"/>
                </a:solidFill>
              </a:rPr>
              <a:t>حربيا مختصرا عرف </a:t>
            </a:r>
            <a:r>
              <a:rPr lang="ar-SA" sz="2800" b="1" dirty="0" err="1">
                <a:solidFill>
                  <a:srgbClr val="00B050"/>
                </a:solidFill>
              </a:rPr>
              <a:t>باسم </a:t>
            </a:r>
            <a:r>
              <a:rPr lang="ar-SA" sz="2800" b="1" dirty="0">
                <a:solidFill>
                  <a:srgbClr val="00B050"/>
                </a:solidFill>
              </a:rPr>
              <a:t>(</a:t>
            </a:r>
            <a:r>
              <a:rPr lang="ar-SA" sz="2800" b="1" dirty="0" err="1">
                <a:solidFill>
                  <a:srgbClr val="C00000"/>
                </a:solidFill>
              </a:rPr>
              <a:t>اليـاسة</a:t>
            </a:r>
            <a:r>
              <a:rPr lang="ar-SA" sz="2800" b="1" dirty="0">
                <a:solidFill>
                  <a:srgbClr val="C00000"/>
                </a:solidFill>
              </a:rPr>
              <a:t> </a:t>
            </a:r>
            <a:r>
              <a:rPr lang="ar-SA" sz="2800" b="1" dirty="0" err="1">
                <a:solidFill>
                  <a:srgbClr val="C00000"/>
                </a:solidFill>
              </a:rPr>
              <a:t>الكبرى </a:t>
            </a:r>
            <a:r>
              <a:rPr lang="ar-SA" sz="2800" b="1" dirty="0">
                <a:solidFill>
                  <a:srgbClr val="00B050"/>
                </a:solidFill>
              </a:rPr>
              <a:t>)  أو </a:t>
            </a:r>
            <a:r>
              <a:rPr lang="ar-SA" sz="2800" b="1" dirty="0" err="1" smtClean="0">
                <a:solidFill>
                  <a:srgbClr val="C00000"/>
                </a:solidFill>
              </a:rPr>
              <a:t>اليساق</a:t>
            </a:r>
            <a:r>
              <a:rPr lang="ar-SA" sz="2800" b="1" dirty="0" smtClean="0">
                <a:solidFill>
                  <a:srgbClr val="00B050"/>
                </a:solidFill>
              </a:rPr>
              <a:t> </a:t>
            </a:r>
            <a:r>
              <a:rPr lang="ar-SA" sz="2800" b="1" dirty="0">
                <a:solidFill>
                  <a:srgbClr val="00B050"/>
                </a:solidFill>
              </a:rPr>
              <a:t>وبعد أن وحدهم لقب </a:t>
            </a:r>
            <a:r>
              <a:rPr lang="ar-SA" sz="2800" b="1" dirty="0" err="1">
                <a:solidFill>
                  <a:srgbClr val="00B050"/>
                </a:solidFill>
              </a:rPr>
              <a:t>نفسه </a:t>
            </a:r>
            <a:r>
              <a:rPr lang="ar-SA" sz="2800" b="1" dirty="0">
                <a:solidFill>
                  <a:srgbClr val="00B050"/>
                </a:solidFill>
              </a:rPr>
              <a:t>(جنكيز </a:t>
            </a:r>
            <a:r>
              <a:rPr lang="ar-SA" sz="2800" b="1" dirty="0" err="1">
                <a:solidFill>
                  <a:srgbClr val="00B050"/>
                </a:solidFill>
              </a:rPr>
              <a:t>خان </a:t>
            </a:r>
            <a:r>
              <a:rPr lang="ar-SA" sz="2800" b="1" dirty="0">
                <a:solidFill>
                  <a:srgbClr val="00B050"/>
                </a:solidFill>
              </a:rPr>
              <a:t>) أي أعظم </a:t>
            </a:r>
            <a:r>
              <a:rPr lang="ar-SA" sz="2800" b="1" dirty="0" err="1">
                <a:solidFill>
                  <a:srgbClr val="00B050"/>
                </a:solidFill>
              </a:rPr>
              <a:t>الملوك </a:t>
            </a:r>
            <a:r>
              <a:rPr lang="ar-SA" sz="2800" b="1" dirty="0" err="1" smtClean="0">
                <a:solidFill>
                  <a:srgbClr val="00B050"/>
                </a:solidFill>
              </a:rPr>
              <a:t>.</a:t>
            </a:r>
            <a:r>
              <a:rPr lang="ar-SA" sz="2800" b="1" dirty="0" smtClean="0">
                <a:solidFill>
                  <a:srgbClr val="00B050"/>
                </a:solidFill>
              </a:rPr>
              <a:t> </a:t>
            </a:r>
          </a:p>
          <a:p>
            <a:endParaRPr lang="ar-SA"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b="1" dirty="0" smtClean="0">
                <a:solidFill>
                  <a:srgbClr val="FF0000"/>
                </a:solidFill>
              </a:rPr>
              <a:t>نشاطهم العسكري</a:t>
            </a:r>
            <a:endParaRPr lang="ar-SA" dirty="0">
              <a:solidFill>
                <a:srgbClr val="FF0000"/>
              </a:solidFill>
            </a:endParaRPr>
          </a:p>
        </p:txBody>
      </p:sp>
      <p:sp>
        <p:nvSpPr>
          <p:cNvPr id="3" name="عنصر نائب للمحتوى 2"/>
          <p:cNvSpPr>
            <a:spLocks noGrp="1"/>
          </p:cNvSpPr>
          <p:nvPr>
            <p:ph idx="1"/>
          </p:nvPr>
        </p:nvSpPr>
        <p:spPr/>
        <p:txBody>
          <a:bodyPr>
            <a:normAutofit lnSpcReduction="10000"/>
          </a:bodyPr>
          <a:lstStyle/>
          <a:p>
            <a:r>
              <a:rPr lang="ar-SA" b="1" dirty="0" err="1" smtClean="0"/>
              <a:t>:1- </a:t>
            </a:r>
            <a:r>
              <a:rPr lang="ar-SA" b="1" dirty="0" err="1" smtClean="0">
                <a:solidFill>
                  <a:srgbClr val="0070C0"/>
                </a:solidFill>
              </a:rPr>
              <a:t>(الصين </a:t>
            </a:r>
            <a:r>
              <a:rPr lang="ar-SA" b="1" dirty="0" smtClean="0">
                <a:solidFill>
                  <a:srgbClr val="0070C0"/>
                </a:solidFill>
              </a:rPr>
              <a:t>)-هاجم الصين واستولى على بكين وتعلموا استخدام البارود </a:t>
            </a:r>
          </a:p>
          <a:p>
            <a:r>
              <a:rPr lang="ar-SA" b="1" dirty="0" smtClean="0">
                <a:solidFill>
                  <a:srgbClr val="0070C0"/>
                </a:solidFill>
              </a:rPr>
              <a:t>2-قضى على </a:t>
            </a:r>
            <a:r>
              <a:rPr lang="ar-SA" b="1" dirty="0" err="1" smtClean="0">
                <a:solidFill>
                  <a:srgbClr val="0070C0"/>
                </a:solidFill>
              </a:rPr>
              <a:t>الخطا</a:t>
            </a:r>
            <a:r>
              <a:rPr lang="ar-SA" b="1" dirty="0" smtClean="0">
                <a:solidFill>
                  <a:srgbClr val="0070C0"/>
                </a:solidFill>
              </a:rPr>
              <a:t> السوداء التركية فأصبح يطرق أبواب العالم الإسلامي </a:t>
            </a:r>
            <a:r>
              <a:rPr lang="ar-SA" b="1" dirty="0" err="1" smtClean="0">
                <a:solidFill>
                  <a:srgbClr val="0070C0"/>
                </a:solidFill>
              </a:rPr>
              <a:t>ويتحداه .</a:t>
            </a:r>
            <a:r>
              <a:rPr lang="ar-SA" b="1" dirty="0" smtClean="0">
                <a:solidFill>
                  <a:srgbClr val="0070C0"/>
                </a:solidFill>
              </a:rPr>
              <a:t> </a:t>
            </a:r>
            <a:endParaRPr lang="en-US" b="1" dirty="0" smtClean="0">
              <a:solidFill>
                <a:srgbClr val="0070C0"/>
              </a:solidFill>
            </a:endParaRPr>
          </a:p>
          <a:p>
            <a:r>
              <a:rPr lang="ar-SA" b="1" dirty="0" smtClean="0">
                <a:solidFill>
                  <a:srgbClr val="0070C0"/>
                </a:solidFill>
              </a:rPr>
              <a:t>3-مهاجمة الدولة الخوارزمية مدة الحرب خمس </a:t>
            </a:r>
            <a:r>
              <a:rPr lang="ar-SA" b="1" dirty="0" err="1" smtClean="0">
                <a:solidFill>
                  <a:srgbClr val="0070C0"/>
                </a:solidFill>
              </a:rPr>
              <a:t>سنوات </a:t>
            </a:r>
            <a:r>
              <a:rPr lang="ar-SA" b="1" dirty="0" smtClean="0">
                <a:solidFill>
                  <a:srgbClr val="0070C0"/>
                </a:solidFill>
              </a:rPr>
              <a:t>،وأقاموا المجازر في بخارى </a:t>
            </a:r>
            <a:r>
              <a:rPr lang="ar-SA" b="1" dirty="0" err="1" smtClean="0">
                <a:solidFill>
                  <a:srgbClr val="0070C0"/>
                </a:solidFill>
              </a:rPr>
              <a:t>وسمرقند</a:t>
            </a:r>
            <a:r>
              <a:rPr lang="ar-SA" b="1" dirty="0" smtClean="0">
                <a:solidFill>
                  <a:srgbClr val="0070C0"/>
                </a:solidFill>
              </a:rPr>
              <a:t> </a:t>
            </a:r>
            <a:r>
              <a:rPr lang="ar-SA" b="1" dirty="0" err="1" smtClean="0">
                <a:solidFill>
                  <a:srgbClr val="0070C0"/>
                </a:solidFill>
              </a:rPr>
              <a:t>ومرو</a:t>
            </a:r>
            <a:r>
              <a:rPr lang="ar-SA" b="1" dirty="0" smtClean="0">
                <a:solidFill>
                  <a:srgbClr val="0070C0"/>
                </a:solidFill>
              </a:rPr>
              <a:t> </a:t>
            </a:r>
            <a:r>
              <a:rPr lang="ar-SA" b="1" dirty="0" err="1" smtClean="0">
                <a:solidFill>
                  <a:srgbClr val="0070C0"/>
                </a:solidFill>
              </a:rPr>
              <a:t>وبلخ</a:t>
            </a:r>
            <a:r>
              <a:rPr lang="ar-SA" b="1" dirty="0" smtClean="0">
                <a:solidFill>
                  <a:srgbClr val="0070C0"/>
                </a:solidFill>
              </a:rPr>
              <a:t> </a:t>
            </a:r>
            <a:r>
              <a:rPr lang="ar-SA" b="1" dirty="0" err="1" smtClean="0">
                <a:solidFill>
                  <a:srgbClr val="0070C0"/>
                </a:solidFill>
              </a:rPr>
              <a:t>ونيسابور</a:t>
            </a:r>
            <a:r>
              <a:rPr lang="ar-SA" b="1" dirty="0" smtClean="0">
                <a:solidFill>
                  <a:srgbClr val="0070C0"/>
                </a:solidFill>
              </a:rPr>
              <a:t>  وتهدمت ألوف المساجد ودور العلم العامرة فأباد سكانها وخرب مدنها العامرة </a:t>
            </a:r>
            <a:r>
              <a:rPr lang="ar-SA" b="1" dirty="0" err="1" smtClean="0">
                <a:solidFill>
                  <a:srgbClr val="0070C0"/>
                </a:solidFill>
              </a:rPr>
              <a:t>وأحرقها </a:t>
            </a:r>
            <a:r>
              <a:rPr lang="ar-SA" dirty="0" err="1" smtClean="0">
                <a:solidFill>
                  <a:srgbClr val="0070C0"/>
                </a:solidFill>
              </a:rPr>
              <a:t>.</a:t>
            </a:r>
            <a:r>
              <a:rPr lang="ar-SA" dirty="0" smtClean="0">
                <a:solidFill>
                  <a:srgbClr val="0070C0"/>
                </a:solidFill>
              </a:rPr>
              <a:t> </a:t>
            </a:r>
            <a:endParaRPr lang="en-US" dirty="0" smtClean="0">
              <a:solidFill>
                <a:srgbClr val="0070C0"/>
              </a:solidFill>
            </a:endParaRPr>
          </a:p>
          <a:p>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solidFill>
            <a:srgbClr val="92D050"/>
          </a:solidFill>
        </p:spPr>
        <p:txBody>
          <a:bodyPr/>
          <a:lstStyle/>
          <a:p>
            <a:pPr algn="ctr"/>
            <a:r>
              <a:rPr lang="ar-SA" b="1" dirty="0" smtClean="0"/>
              <a:t>هولاكو في بغداد</a:t>
            </a:r>
            <a:endParaRPr lang="ar-SA" b="1" dirty="0"/>
          </a:p>
        </p:txBody>
      </p:sp>
      <p:sp>
        <p:nvSpPr>
          <p:cNvPr id="3" name="عنصر نائب للمحتوى 2"/>
          <p:cNvSpPr>
            <a:spLocks noGrp="1"/>
          </p:cNvSpPr>
          <p:nvPr>
            <p:ph idx="1"/>
          </p:nvPr>
        </p:nvSpPr>
        <p:spPr>
          <a:solidFill>
            <a:schemeClr val="bg1">
              <a:lumMod val="85000"/>
            </a:schemeClr>
          </a:solidFill>
          <a:scene3d>
            <a:camera prst="perspectiveLeft"/>
            <a:lightRig rig="threePt" dir="t"/>
          </a:scene3d>
        </p:spPr>
        <p:txBody>
          <a:bodyPr>
            <a:normAutofit fontScale="92500" lnSpcReduction="20000"/>
          </a:bodyPr>
          <a:lstStyle/>
          <a:p>
            <a:r>
              <a:rPr lang="ar-SA" b="1" dirty="0" smtClean="0">
                <a:solidFill>
                  <a:srgbClr val="0070C0"/>
                </a:solidFill>
                <a:latin typeface="Times New Roman" pitchFamily="18" charset="0"/>
                <a:cs typeface="Times New Roman" pitchFamily="18" charset="0"/>
              </a:rPr>
              <a:t>توفي جنكيز خان فقام حفيده هولاكو بإتمام دوره في التحالف مع الصليبين واعتبر هولاكو نفسه محررا للنصارى من </a:t>
            </a:r>
            <a:r>
              <a:rPr lang="ar-SA" b="1" dirty="0" err="1" smtClean="0">
                <a:solidFill>
                  <a:srgbClr val="0070C0"/>
                </a:solidFill>
                <a:latin typeface="Times New Roman" pitchFamily="18" charset="0"/>
                <a:cs typeface="Times New Roman" pitchFamily="18" charset="0"/>
              </a:rPr>
              <a:t>المسلمين  .</a:t>
            </a:r>
            <a:endParaRPr lang="en-US" b="1" dirty="0" smtClean="0">
              <a:solidFill>
                <a:srgbClr val="0070C0"/>
              </a:solidFill>
              <a:latin typeface="Times New Roman" pitchFamily="18" charset="0"/>
              <a:cs typeface="Times New Roman" pitchFamily="18" charset="0"/>
            </a:endParaRPr>
          </a:p>
          <a:p>
            <a:r>
              <a:rPr lang="ar-SA" b="1" dirty="0" smtClean="0">
                <a:solidFill>
                  <a:srgbClr val="0070C0"/>
                </a:solidFill>
                <a:latin typeface="Times New Roman" pitchFamily="18" charset="0"/>
                <a:cs typeface="Times New Roman" pitchFamily="18" charset="0"/>
              </a:rPr>
              <a:t> </a:t>
            </a:r>
            <a:r>
              <a:rPr lang="ar-SA" b="1" dirty="0">
                <a:solidFill>
                  <a:srgbClr val="0070C0"/>
                </a:solidFill>
                <a:latin typeface="Times New Roman" pitchFamily="18" charset="0"/>
                <a:cs typeface="Times New Roman" pitchFamily="18" charset="0"/>
              </a:rPr>
              <a:t>قام وزير المستعصم الخليفة العباسي وهو ابن العلقمي محمد بن محمد بمكاتبة هولاكو وقوى عزمه على قصد العراق وابن العلقمي هذا رافضي شيعي قام </a:t>
            </a:r>
            <a:r>
              <a:rPr lang="ar-SA" b="1" dirty="0" smtClean="0">
                <a:solidFill>
                  <a:srgbClr val="0070C0"/>
                </a:solidFill>
                <a:latin typeface="Times New Roman" pitchFamily="18" charset="0"/>
                <a:cs typeface="Times New Roman" pitchFamily="18" charset="0"/>
              </a:rPr>
              <a:t>بإضعاف </a:t>
            </a:r>
            <a:r>
              <a:rPr lang="ar-SA" b="1" dirty="0">
                <a:solidFill>
                  <a:srgbClr val="0070C0"/>
                </a:solidFill>
                <a:latin typeface="Times New Roman" pitchFamily="18" charset="0"/>
                <a:cs typeface="Times New Roman" pitchFamily="18" charset="0"/>
              </a:rPr>
              <a:t>الخلافة العباسية بمكائده المختلفة فاستطاع هولاكو بتشجيع من النصارى والشيعة الوصول إلى بغداد عاصمة دار الإسلام وبمساعدتهم تمكن </a:t>
            </a:r>
            <a:r>
              <a:rPr lang="ar-SA" b="1" dirty="0" smtClean="0">
                <a:solidFill>
                  <a:srgbClr val="0070C0"/>
                </a:solidFill>
                <a:latin typeface="Times New Roman" pitchFamily="18" charset="0"/>
                <a:cs typeface="Times New Roman" pitchFamily="18" charset="0"/>
              </a:rPr>
              <a:t>من دخول </a:t>
            </a:r>
            <a:r>
              <a:rPr lang="ar-SA" b="1" dirty="0">
                <a:solidFill>
                  <a:srgbClr val="0070C0"/>
                </a:solidFill>
                <a:latin typeface="Times New Roman" pitchFamily="18" charset="0"/>
                <a:cs typeface="Times New Roman" pitchFamily="18" charset="0"/>
              </a:rPr>
              <a:t>بغداد بجيوشه فخربوا المساجد </a:t>
            </a:r>
            <a:r>
              <a:rPr lang="ar-SA" b="1" dirty="0" smtClean="0">
                <a:solidFill>
                  <a:srgbClr val="0070C0"/>
                </a:solidFill>
                <a:latin typeface="Times New Roman" pitchFamily="18" charset="0"/>
                <a:cs typeface="Times New Roman" pitchFamily="18" charset="0"/>
              </a:rPr>
              <a:t> </a:t>
            </a:r>
            <a:endParaRPr lang="en-US" b="1" dirty="0">
              <a:solidFill>
                <a:srgbClr val="0070C0"/>
              </a:solidFill>
              <a:latin typeface="Times New Roman" pitchFamily="18" charset="0"/>
              <a:cs typeface="Times New Roman" pitchFamily="18" charset="0"/>
            </a:endParaRPr>
          </a:p>
          <a:p>
            <a:r>
              <a:rPr lang="ar-SA" b="1" dirty="0">
                <a:solidFill>
                  <a:srgbClr val="0070C0"/>
                </a:solidFill>
                <a:latin typeface="Times New Roman" pitchFamily="18" charset="0"/>
                <a:cs typeface="Times New Roman" pitchFamily="18" charset="0"/>
              </a:rPr>
              <a:t>وأتلفوا المكتبات بإحراق الكتب أو بإلقائها في نهر دجلة وقتلوا معظم سكان بغداد دون أن يستثنوا إمرأة او طفلا </a:t>
            </a:r>
            <a:r>
              <a:rPr lang="ar-SA" b="1" dirty="0" smtClean="0">
                <a:solidFill>
                  <a:srgbClr val="0070C0"/>
                </a:solidFill>
                <a:latin typeface="Times New Roman" pitchFamily="18" charset="0"/>
                <a:cs typeface="Times New Roman" pitchFamily="18" charset="0"/>
              </a:rPr>
              <a:t>وخربوا المساجد وأتلفوا الجامعات .</a:t>
            </a:r>
            <a:endParaRPr lang="en-US" b="1" dirty="0">
              <a:solidFill>
                <a:srgbClr val="0070C0"/>
              </a:solidFill>
              <a:latin typeface="Times New Roman" pitchFamily="18" charset="0"/>
              <a:cs typeface="Times New Roman" pitchFamily="18" charset="0"/>
            </a:endParaRPr>
          </a:p>
          <a:p>
            <a:endParaRPr lang="ar-SA"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a:solidFill>
            <a:srgbClr val="92D050"/>
          </a:solidFill>
          <a:scene3d>
            <a:camera prst="perspectiveRight"/>
            <a:lightRig rig="threePt" dir="t"/>
          </a:scene3d>
        </p:spPr>
        <p:txBody>
          <a:bodyPr/>
          <a:lstStyle/>
          <a:p>
            <a:r>
              <a:rPr lang="ar-SA" b="1" dirty="0" smtClean="0">
                <a:latin typeface="Times New Roman" pitchFamily="18" charset="0"/>
                <a:cs typeface="Times New Roman" pitchFamily="18" charset="0"/>
              </a:rPr>
              <a:t> وقتل الخليفة المستعصم بتشجيع وتحريض من ابن </a:t>
            </a:r>
            <a:r>
              <a:rPr lang="ar-SA" b="1" dirty="0" err="1" smtClean="0">
                <a:latin typeface="Times New Roman" pitchFamily="18" charset="0"/>
                <a:cs typeface="Times New Roman" pitchFamily="18" charset="0"/>
              </a:rPr>
              <a:t>العلقمي</a:t>
            </a:r>
            <a:r>
              <a:rPr lang="ar-SA" b="1" dirty="0" smtClean="0">
                <a:latin typeface="Times New Roman" pitchFamily="18" charset="0"/>
                <a:cs typeface="Times New Roman" pitchFamily="18" charset="0"/>
              </a:rPr>
              <a:t> ونصير الدين الطوسي الإسماعيلي وزير ومستشار </a:t>
            </a:r>
            <a:r>
              <a:rPr lang="ar-SA" b="1" dirty="0" err="1" smtClean="0">
                <a:latin typeface="Times New Roman" pitchFamily="18" charset="0"/>
                <a:cs typeface="Times New Roman" pitchFamily="18" charset="0"/>
              </a:rPr>
              <a:t>هولاكو .</a:t>
            </a:r>
            <a:endParaRPr lang="ar-SA" b="1" dirty="0" smtClean="0">
              <a:latin typeface="Times New Roman" pitchFamily="18" charset="0"/>
              <a:cs typeface="Times New Roman" pitchFamily="18" charset="0"/>
            </a:endParaRPr>
          </a:p>
          <a:p>
            <a:endParaRPr lang="ar-SA" b="1" dirty="0" smtClean="0">
              <a:latin typeface="Times New Roman" pitchFamily="18" charset="0"/>
              <a:cs typeface="Times New Roman" pitchFamily="18" charset="0"/>
            </a:endParaRPr>
          </a:p>
          <a:p>
            <a:r>
              <a:rPr lang="ar-SA" b="1" u="sng" dirty="0" smtClean="0">
                <a:solidFill>
                  <a:srgbClr val="C00000"/>
                </a:solidFill>
                <a:latin typeface="Times New Roman" pitchFamily="18" charset="0"/>
                <a:cs typeface="Times New Roman" pitchFamily="18" charset="0"/>
              </a:rPr>
              <a:t>هولاكو في بلاد الشام</a:t>
            </a:r>
            <a:endParaRPr lang="en-US" b="1" u="sng" dirty="0" smtClean="0">
              <a:solidFill>
                <a:srgbClr val="C00000"/>
              </a:solidFill>
              <a:latin typeface="Times New Roman" pitchFamily="18" charset="0"/>
              <a:cs typeface="Times New Roman" pitchFamily="18" charset="0"/>
            </a:endParaRPr>
          </a:p>
          <a:p>
            <a:r>
              <a:rPr lang="ar-SA" b="1" dirty="0" smtClean="0">
                <a:latin typeface="Times New Roman" pitchFamily="18" charset="0"/>
                <a:cs typeface="Times New Roman" pitchFamily="18" charset="0"/>
              </a:rPr>
              <a:t>هاجم حلب ودخلها بعد حصار </a:t>
            </a:r>
            <a:r>
              <a:rPr lang="ar-SA" b="1" dirty="0" err="1" smtClean="0">
                <a:latin typeface="Times New Roman" pitchFamily="18" charset="0"/>
                <a:cs typeface="Times New Roman" pitchFamily="18" charset="0"/>
              </a:rPr>
              <a:t>شديد </a:t>
            </a:r>
            <a:r>
              <a:rPr lang="ar-SA" b="1" dirty="0" smtClean="0">
                <a:latin typeface="Times New Roman" pitchFamily="18" charset="0"/>
                <a:cs typeface="Times New Roman" pitchFamily="18" charset="0"/>
              </a:rPr>
              <a:t>،ودخل </a:t>
            </a:r>
            <a:r>
              <a:rPr lang="ar-SA" b="1" dirty="0" err="1" smtClean="0">
                <a:solidFill>
                  <a:srgbClr val="C00000"/>
                </a:solidFill>
                <a:latin typeface="Times New Roman" pitchFamily="18" charset="0"/>
                <a:cs typeface="Times New Roman" pitchFamily="18" charset="0"/>
              </a:rPr>
              <a:t>كتبغا</a:t>
            </a:r>
            <a:r>
              <a:rPr lang="ar-SA" b="1" dirty="0" smtClean="0">
                <a:solidFill>
                  <a:srgbClr val="C00000"/>
                </a:solidFill>
                <a:latin typeface="Times New Roman" pitchFamily="18" charset="0"/>
                <a:cs typeface="Times New Roman" pitchFamily="18" charset="0"/>
              </a:rPr>
              <a:t> </a:t>
            </a:r>
            <a:r>
              <a:rPr lang="ar-SA" b="1" dirty="0" smtClean="0">
                <a:latin typeface="Times New Roman" pitchFamily="18" charset="0"/>
                <a:cs typeface="Times New Roman" pitchFamily="18" charset="0"/>
              </a:rPr>
              <a:t>دمشق فسقطت حاضرة الشام صريعة تحت اقدام المغول سنة </a:t>
            </a:r>
            <a:r>
              <a:rPr lang="ar-SA" b="1" dirty="0" err="1" smtClean="0">
                <a:latin typeface="Times New Roman" pitchFamily="18" charset="0"/>
                <a:cs typeface="Times New Roman" pitchFamily="18" charset="0"/>
              </a:rPr>
              <a:t>657هـ</a:t>
            </a:r>
            <a:r>
              <a:rPr lang="ar-SA" b="1" dirty="0" smtClean="0">
                <a:latin typeface="Times New Roman" pitchFamily="18" charset="0"/>
                <a:cs typeface="Times New Roman" pitchFamily="18" charset="0"/>
              </a:rPr>
              <a:t>  </a:t>
            </a:r>
            <a:r>
              <a:rPr lang="ar-SA" b="1" dirty="0" err="1" smtClean="0">
                <a:latin typeface="Times New Roman" pitchFamily="18" charset="0"/>
                <a:cs typeface="Times New Roman" pitchFamily="18" charset="0"/>
              </a:rPr>
              <a:t>.</a:t>
            </a:r>
            <a:r>
              <a:rPr lang="ar-SA" b="1" dirty="0" smtClean="0">
                <a:latin typeface="Times New Roman" pitchFamily="18" charset="0"/>
                <a:cs typeface="Times New Roman" pitchFamily="18" charset="0"/>
              </a:rPr>
              <a:t>  </a:t>
            </a:r>
          </a:p>
          <a:p>
            <a:endParaRPr lang="ar-SA" b="1" dirty="0" smtClean="0">
              <a:latin typeface="Times New Roman" pitchFamily="18" charset="0"/>
              <a:cs typeface="Times New Roman" pitchFamily="18" charset="0"/>
            </a:endParaRPr>
          </a:p>
          <a:p>
            <a:r>
              <a:rPr lang="ar-SA" b="1" dirty="0" smtClean="0">
                <a:solidFill>
                  <a:srgbClr val="C00000"/>
                </a:solidFill>
                <a:latin typeface="Times New Roman" pitchFamily="18" charset="0"/>
                <a:cs typeface="Times New Roman" pitchFamily="18" charset="0"/>
              </a:rPr>
              <a:t>- النصارى في بلاد الشام وموقفهم من </a:t>
            </a:r>
            <a:r>
              <a:rPr lang="ar-SA" b="1" dirty="0" err="1" smtClean="0">
                <a:solidFill>
                  <a:srgbClr val="C00000"/>
                </a:solidFill>
                <a:latin typeface="Times New Roman" pitchFamily="18" charset="0"/>
                <a:cs typeface="Times New Roman" pitchFamily="18" charset="0"/>
              </a:rPr>
              <a:t>المسلمين </a:t>
            </a:r>
            <a:r>
              <a:rPr lang="ar-SA" b="1" dirty="0" smtClean="0">
                <a:solidFill>
                  <a:srgbClr val="C00000"/>
                </a:solidFill>
                <a:latin typeface="Times New Roman" pitchFamily="18" charset="0"/>
                <a:cs typeface="Times New Roman" pitchFamily="18" charset="0"/>
              </a:rPr>
              <a:t>(ابل </a:t>
            </a:r>
            <a:r>
              <a:rPr lang="ar-SA" b="1" dirty="0" err="1" smtClean="0">
                <a:solidFill>
                  <a:srgbClr val="C00000"/>
                </a:solidFill>
                <a:latin typeface="Times New Roman" pitchFamily="18" charset="0"/>
                <a:cs typeface="Times New Roman" pitchFamily="18" charset="0"/>
              </a:rPr>
              <a:t>سبان)</a:t>
            </a:r>
            <a:endParaRPr lang="ar-SA"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solidFill>
            <a:schemeClr val="bg1">
              <a:lumMod val="95000"/>
            </a:schemeClr>
          </a:solidFill>
          <a:effectLst>
            <a:glow rad="101600">
              <a:schemeClr val="accent6">
                <a:satMod val="175000"/>
                <a:alpha val="40000"/>
              </a:schemeClr>
            </a:glow>
          </a:effectLst>
          <a:scene3d>
            <a:camera prst="isometricOffAxis1Right"/>
            <a:lightRig rig="threePt" dir="t"/>
          </a:scene3d>
        </p:spPr>
        <p:txBody>
          <a:bodyPr>
            <a:noAutofit/>
          </a:bodyPr>
          <a:lstStyle/>
          <a:p>
            <a:r>
              <a:rPr lang="ar-SA" sz="2800" b="1" dirty="0">
                <a:solidFill>
                  <a:srgbClr val="0070C0"/>
                </a:solidFill>
                <a:latin typeface="Times New Roman" pitchFamily="18" charset="0"/>
                <a:cs typeface="Times New Roman" pitchFamily="18" charset="0"/>
              </a:rPr>
              <a:t>وقيض الله سبحانه وتعالى لأمة الإسلام : المماليك في مصر بقيادة قطز والظاهر بيبرس وتحركت جيوش الإسلام من مصر </a:t>
            </a:r>
            <a:r>
              <a:rPr lang="ar-SA" sz="2800" b="1" dirty="0" smtClean="0">
                <a:solidFill>
                  <a:srgbClr val="0070C0"/>
                </a:solidFill>
                <a:latin typeface="Times New Roman" pitchFamily="18" charset="0"/>
                <a:cs typeface="Times New Roman" pitchFamily="18" charset="0"/>
              </a:rPr>
              <a:t>عام 658 هـ التقت </a:t>
            </a:r>
            <a:r>
              <a:rPr lang="ar-SA" sz="2800" b="1" dirty="0">
                <a:solidFill>
                  <a:srgbClr val="0070C0"/>
                </a:solidFill>
                <a:latin typeface="Times New Roman" pitchFamily="18" charset="0"/>
                <a:cs typeface="Times New Roman" pitchFamily="18" charset="0"/>
              </a:rPr>
              <a:t>بجيوش المغول في عين جالوت </a:t>
            </a:r>
            <a:r>
              <a:rPr lang="ar-SA" sz="2800" b="1" dirty="0" smtClean="0">
                <a:solidFill>
                  <a:srgbClr val="0070C0"/>
                </a:solidFill>
                <a:latin typeface="Times New Roman" pitchFamily="18" charset="0"/>
                <a:cs typeface="Times New Roman" pitchFamily="18" charset="0"/>
              </a:rPr>
              <a:t> </a:t>
            </a:r>
            <a:r>
              <a:rPr lang="ar-SA" sz="2800" b="1" dirty="0">
                <a:solidFill>
                  <a:srgbClr val="0070C0"/>
                </a:solidFill>
                <a:latin typeface="Times New Roman" pitchFamily="18" charset="0"/>
                <a:cs typeface="Times New Roman" pitchFamily="18" charset="0"/>
              </a:rPr>
              <a:t>على أرض فلسطين وانهزم المغول هزيمة منكرة لأول مرة في تاريخهم واسترجع المماليك منهم الشام بأكملها وأسلم بركة خان حاكم القبجاق وابن عم هولاكو فساعد المسلمين ضد ابن عمه وأعلن أحمد بن هولاكو إسلامه عام </a:t>
            </a:r>
            <a:r>
              <a:rPr lang="ar-SA" sz="2800" b="1" dirty="0" err="1">
                <a:solidFill>
                  <a:srgbClr val="0070C0"/>
                </a:solidFill>
                <a:latin typeface="Times New Roman" pitchFamily="18" charset="0"/>
                <a:cs typeface="Times New Roman" pitchFamily="18" charset="0"/>
              </a:rPr>
              <a:t>680هـ</a:t>
            </a:r>
            <a:r>
              <a:rPr lang="ar-SA" sz="2800" b="1" dirty="0">
                <a:solidFill>
                  <a:srgbClr val="0070C0"/>
                </a:solidFill>
                <a:latin typeface="Times New Roman" pitchFamily="18" charset="0"/>
                <a:cs typeface="Times New Roman" pitchFamily="18" charset="0"/>
              </a:rPr>
              <a:t> </a:t>
            </a:r>
            <a:endParaRPr lang="ar-SA" sz="2800" b="1" dirty="0" smtClean="0">
              <a:solidFill>
                <a:srgbClr val="0070C0"/>
              </a:solidFill>
              <a:latin typeface="Times New Roman" pitchFamily="18" charset="0"/>
              <a:cs typeface="Times New Roman" pitchFamily="18" charset="0"/>
            </a:endParaRPr>
          </a:p>
          <a:p>
            <a:r>
              <a:rPr lang="ar-SA" sz="2800" b="1" dirty="0" smtClean="0">
                <a:solidFill>
                  <a:srgbClr val="0070C0"/>
                </a:solidFill>
                <a:latin typeface="Times New Roman" pitchFamily="18" charset="0"/>
                <a:cs typeface="Times New Roman" pitchFamily="18" charset="0"/>
              </a:rPr>
              <a:t>- </a:t>
            </a:r>
            <a:r>
              <a:rPr lang="ar-SA" sz="2800" b="1" dirty="0" err="1" smtClean="0">
                <a:solidFill>
                  <a:srgbClr val="0070C0"/>
                </a:solidFill>
                <a:latin typeface="Times New Roman" pitchFamily="18" charset="0"/>
                <a:cs typeface="Times New Roman" pitchFamily="18" charset="0"/>
              </a:rPr>
              <a:t>قازان</a:t>
            </a:r>
            <a:r>
              <a:rPr lang="ar-SA" sz="2800" b="1" dirty="0" smtClean="0">
                <a:solidFill>
                  <a:srgbClr val="0070C0"/>
                </a:solidFill>
                <a:latin typeface="Times New Roman" pitchFamily="18" charset="0"/>
                <a:cs typeface="Times New Roman" pitchFamily="18" charset="0"/>
              </a:rPr>
              <a:t> وغزوه </a:t>
            </a:r>
            <a:r>
              <a:rPr lang="ar-SA" sz="2800" b="1" dirty="0" err="1" smtClean="0">
                <a:solidFill>
                  <a:srgbClr val="0070C0"/>
                </a:solidFill>
                <a:latin typeface="Times New Roman" pitchFamily="18" charset="0"/>
                <a:cs typeface="Times New Roman" pitchFamily="18" charset="0"/>
              </a:rPr>
              <a:t>للشام  </a:t>
            </a:r>
            <a:r>
              <a:rPr lang="ar-SA" sz="2800" b="1" dirty="0" smtClean="0">
                <a:solidFill>
                  <a:srgbClr val="0070C0"/>
                </a:solidFill>
                <a:latin typeface="Times New Roman" pitchFamily="18" charset="0"/>
                <a:cs typeface="Times New Roman" pitchFamily="18" charset="0"/>
              </a:rPr>
              <a:t>، تيمور </a:t>
            </a:r>
            <a:r>
              <a:rPr lang="ar-SA" sz="2800" b="1" dirty="0" err="1" smtClean="0">
                <a:solidFill>
                  <a:srgbClr val="0070C0"/>
                </a:solidFill>
                <a:latin typeface="Times New Roman" pitchFamily="18" charset="0"/>
                <a:cs typeface="Times New Roman" pitchFamily="18" charset="0"/>
              </a:rPr>
              <a:t>لنك</a:t>
            </a:r>
            <a:r>
              <a:rPr lang="ar-SA" sz="2800" b="1" dirty="0" smtClean="0">
                <a:solidFill>
                  <a:srgbClr val="0070C0"/>
                </a:solidFill>
                <a:latin typeface="Times New Roman" pitchFamily="18" charset="0"/>
                <a:cs typeface="Times New Roman" pitchFamily="18" charset="0"/>
              </a:rPr>
              <a:t> </a:t>
            </a:r>
            <a:endParaRPr lang="en-US" sz="2800" b="1" dirty="0">
              <a:solidFill>
                <a:srgbClr val="0070C0"/>
              </a:solidFill>
              <a:latin typeface="Times New Roman" pitchFamily="18" charset="0"/>
              <a:cs typeface="Times New Roman" pitchFamily="18" charset="0"/>
            </a:endParaRPr>
          </a:p>
          <a:p>
            <a:r>
              <a:rPr lang="ar-SA" sz="2800" b="1" dirty="0" smtClean="0">
                <a:solidFill>
                  <a:srgbClr val="0070C0"/>
                </a:solidFill>
                <a:latin typeface="Times New Roman" pitchFamily="18" charset="0"/>
                <a:cs typeface="Times New Roman" pitchFamily="18" charset="0"/>
              </a:rPr>
              <a:t>واستمر </a:t>
            </a:r>
            <a:r>
              <a:rPr lang="ar-SA" sz="2800" b="1" dirty="0">
                <a:solidFill>
                  <a:srgbClr val="0070C0"/>
                </a:solidFill>
                <a:latin typeface="Times New Roman" pitchFamily="18" charset="0"/>
                <a:cs typeface="Times New Roman" pitchFamily="18" charset="0"/>
              </a:rPr>
              <a:t>العلماء يحرضون على جهادهم فكانت موقعة </a:t>
            </a:r>
            <a:r>
              <a:rPr lang="ar-SA" sz="2800" b="1" dirty="0" smtClean="0">
                <a:solidFill>
                  <a:srgbClr val="0070C0"/>
                </a:solidFill>
                <a:latin typeface="Times New Roman" pitchFamily="18" charset="0"/>
                <a:cs typeface="Times New Roman" pitchFamily="18" charset="0"/>
              </a:rPr>
              <a:t>شقحب </a:t>
            </a:r>
            <a:r>
              <a:rPr lang="ar-SA" sz="2800" b="1" dirty="0">
                <a:solidFill>
                  <a:srgbClr val="0070C0"/>
                </a:solidFill>
                <a:latin typeface="Times New Roman" pitchFamily="18" charset="0"/>
                <a:cs typeface="Times New Roman" pitchFamily="18" charset="0"/>
              </a:rPr>
              <a:t>الفاصلة سنة 702هـ التي انهزم فيها التتار هزيمة منكره </a:t>
            </a:r>
            <a:r>
              <a:rPr lang="ar-SA" sz="2800" b="1" dirty="0" smtClean="0">
                <a:solidFill>
                  <a:srgbClr val="0070C0"/>
                </a:solidFill>
                <a:latin typeface="Times New Roman" pitchFamily="18" charset="0"/>
                <a:cs typeface="Times New Roman" pitchFamily="18" charset="0"/>
              </a:rPr>
              <a:t>.</a:t>
            </a:r>
          </a:p>
          <a:p>
            <a:r>
              <a:rPr lang="ar-SA" sz="2800" b="1" dirty="0" smtClean="0">
                <a:solidFill>
                  <a:srgbClr val="0070C0"/>
                </a:solidFill>
                <a:latin typeface="Times New Roman" pitchFamily="18" charset="0"/>
                <a:cs typeface="Times New Roman" pitchFamily="18" charset="0"/>
              </a:rPr>
              <a:t>وهكذا </a:t>
            </a:r>
            <a:r>
              <a:rPr lang="ar-SA" sz="2800" b="1" dirty="0">
                <a:solidFill>
                  <a:srgbClr val="0070C0"/>
                </a:solidFill>
                <a:latin typeface="Times New Roman" pitchFamily="18" charset="0"/>
                <a:cs typeface="Times New Roman" pitchFamily="18" charset="0"/>
              </a:rPr>
              <a:t>أسهم الغزو المغولي في ضعف بلاد </a:t>
            </a:r>
            <a:r>
              <a:rPr lang="ar-SA" sz="2800" b="1" dirty="0" smtClean="0">
                <a:solidFill>
                  <a:srgbClr val="0070C0"/>
                </a:solidFill>
                <a:latin typeface="Times New Roman" pitchFamily="18" charset="0"/>
                <a:cs typeface="Times New Roman" pitchFamily="18" charset="0"/>
              </a:rPr>
              <a:t>إلإسلام </a:t>
            </a:r>
            <a:r>
              <a:rPr lang="ar-SA" sz="2800" b="1" dirty="0">
                <a:solidFill>
                  <a:srgbClr val="0070C0"/>
                </a:solidFill>
                <a:latin typeface="Times New Roman" pitchFamily="18" charset="0"/>
                <a:cs typeface="Times New Roman" pitchFamily="18" charset="0"/>
              </a:rPr>
              <a:t>وفي انهاكها  </a:t>
            </a:r>
            <a:r>
              <a:rPr lang="ar-SA" sz="2800" b="1" dirty="0" smtClean="0">
                <a:solidFill>
                  <a:srgbClr val="0070C0"/>
                </a:solidFill>
                <a:latin typeface="Times New Roman" pitchFamily="18" charset="0"/>
                <a:cs typeface="Times New Roman" pitchFamily="18" charset="0"/>
              </a:rPr>
              <a:t>. </a:t>
            </a:r>
            <a:endParaRPr lang="en-US" sz="2800" b="1" dirty="0">
              <a:solidFill>
                <a:srgbClr val="0070C0"/>
              </a:solidFill>
              <a:latin typeface="Times New Roman" pitchFamily="18" charset="0"/>
              <a:cs typeface="Times New Roman" pitchFamily="18" charset="0"/>
            </a:endParaRPr>
          </a:p>
          <a:p>
            <a:endParaRPr lang="ar-SA" sz="2800" b="1" dirty="0">
              <a:solidFill>
                <a:srgbClr val="0070C0"/>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112</TotalTime>
  <Words>405</Words>
  <Application>Microsoft Office PowerPoint</Application>
  <PresentationFormat>عرض على الشاشة (3:4)‏</PresentationFormat>
  <Paragraphs>26</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رحلة</vt:lpstr>
      <vt:lpstr>العوامل الخارجية   </vt:lpstr>
      <vt:lpstr>1- التحدي المغولي " التتري "  </vt:lpstr>
      <vt:lpstr>نشاطهم العسكري</vt:lpstr>
      <vt:lpstr>هولاكو في بغداد</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العوامل الخارجية</dc:title>
  <dc:creator>reema</dc:creator>
  <cp:lastModifiedBy>Fawzia Mohammed Alomary</cp:lastModifiedBy>
  <cp:revision>24</cp:revision>
  <dcterms:created xsi:type="dcterms:W3CDTF">2013-02-15T14:52:18Z</dcterms:created>
  <dcterms:modified xsi:type="dcterms:W3CDTF">2012-10-09T08:14:44Z</dcterms:modified>
</cp:coreProperties>
</file>