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20" r:id="rId1"/>
  </p:sld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84D0-363F-4133-AB41-8054DC17ACEE}" type="datetimeFigureOut">
              <a:rPr lang="ar-SA" smtClean="0"/>
              <a:pPr/>
              <a:t>01/12/33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AC04-EA2B-4CE9-A596-2CBF21BCC9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84D0-363F-4133-AB41-8054DC17ACEE}" type="datetimeFigureOut">
              <a:rPr lang="ar-SA" smtClean="0"/>
              <a:pPr/>
              <a:t>01/12/33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AC04-EA2B-4CE9-A596-2CBF21BCC9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84D0-363F-4133-AB41-8054DC17ACEE}" type="datetimeFigureOut">
              <a:rPr lang="ar-SA" smtClean="0"/>
              <a:pPr/>
              <a:t>01/12/33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AC04-EA2B-4CE9-A596-2CBF21BCC9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84D0-363F-4133-AB41-8054DC17ACEE}" type="datetimeFigureOut">
              <a:rPr lang="ar-SA" smtClean="0"/>
              <a:pPr/>
              <a:t>01/12/33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AC04-EA2B-4CE9-A596-2CBF21BCC9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84D0-363F-4133-AB41-8054DC17ACEE}" type="datetimeFigureOut">
              <a:rPr lang="ar-SA" smtClean="0"/>
              <a:pPr/>
              <a:t>01/12/33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AC04-EA2B-4CE9-A596-2CBF21BCC9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84D0-363F-4133-AB41-8054DC17ACEE}" type="datetimeFigureOut">
              <a:rPr lang="ar-SA" smtClean="0"/>
              <a:pPr/>
              <a:t>01/12/33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AC04-EA2B-4CE9-A596-2CBF21BCC9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84D0-363F-4133-AB41-8054DC17ACEE}" type="datetimeFigureOut">
              <a:rPr lang="ar-SA" smtClean="0"/>
              <a:pPr/>
              <a:t>01/12/33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AC04-EA2B-4CE9-A596-2CBF21BCC9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84D0-363F-4133-AB41-8054DC17ACEE}" type="datetimeFigureOut">
              <a:rPr lang="ar-SA" smtClean="0"/>
              <a:pPr/>
              <a:t>01/12/33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AC04-EA2B-4CE9-A596-2CBF21BCC9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84D0-363F-4133-AB41-8054DC17ACEE}" type="datetimeFigureOut">
              <a:rPr lang="ar-SA" smtClean="0"/>
              <a:pPr/>
              <a:t>01/12/33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A3CAC04-EA2B-4CE9-A596-2CBF21BCC9F3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84D0-363F-4133-AB41-8054DC17ACEE}" type="datetimeFigureOut">
              <a:rPr lang="ar-SA" smtClean="0"/>
              <a:pPr/>
              <a:t>01/12/33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AC04-EA2B-4CE9-A596-2CBF21BCC9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84D0-363F-4133-AB41-8054DC17ACEE}" type="datetimeFigureOut">
              <a:rPr lang="ar-SA" smtClean="0"/>
              <a:pPr/>
              <a:t>01/12/33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AC04-EA2B-4CE9-A596-2CBF21BCC9F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25B84D0-363F-4133-AB41-8054DC17ACEE}" type="datetimeFigureOut">
              <a:rPr lang="ar-SA" smtClean="0"/>
              <a:pPr/>
              <a:t>01/12/33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A3CAC04-EA2B-4CE9-A596-2CBF21BCC9F3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</a:rPr>
              <a:t>الحركة الصهيونية</a:t>
            </a:r>
            <a:endParaRPr lang="ar-SA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60000"/>
              <a:lumOff val="40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ar-SA" sz="3200" b="1" u="sng" dirty="0" smtClean="0">
                <a:solidFill>
                  <a:srgbClr val="0070C0"/>
                </a:solidFill>
              </a:rPr>
              <a:t>نشأة الصهيونية </a:t>
            </a:r>
          </a:p>
          <a:p>
            <a:pPr>
              <a:buNone/>
            </a:pPr>
            <a:r>
              <a:rPr lang="ar-SA" sz="3200" b="1" u="sng" dirty="0" smtClean="0">
                <a:solidFill>
                  <a:srgbClr val="C00000"/>
                </a:solidFill>
              </a:rPr>
              <a:t>- الثورة الصناعية في أوروبا </a:t>
            </a:r>
          </a:p>
          <a:p>
            <a:pPr algn="just">
              <a:buNone/>
            </a:pPr>
            <a:r>
              <a:rPr lang="ar-SA" sz="3200" b="1" dirty="0" smtClean="0">
                <a:solidFill>
                  <a:schemeClr val="tx1"/>
                </a:solidFill>
              </a:rPr>
              <a:t>أولا : بروز البيوتات المالية اليهودية نتيجة للثورة الصناعية ( مثال أسرة روتشيلد) . </a:t>
            </a:r>
          </a:p>
          <a:p>
            <a:pPr algn="just">
              <a:buNone/>
            </a:pPr>
            <a:r>
              <a:rPr lang="ar-SA" sz="3200" b="1" dirty="0" smtClean="0">
                <a:solidFill>
                  <a:srgbClr val="C00000"/>
                </a:solidFill>
              </a:rPr>
              <a:t>ثانيا: علاقة الصهيونية بالاستعمار </a:t>
            </a:r>
          </a:p>
          <a:p>
            <a:pPr algn="just">
              <a:buNone/>
            </a:pPr>
            <a:r>
              <a:rPr lang="ar-SA" sz="3200" b="1" dirty="0" smtClean="0">
                <a:solidFill>
                  <a:schemeClr val="tx1"/>
                </a:solidFill>
              </a:rPr>
              <a:t>- تأثير زعماء اليهود في العلاقات الدولية واستغلال الحكومات في البحث عن مستعمرات ، فتحالفت وارتبطت بالدول الاستعمارية (فرنسا ألمانيا بريطانيا الولايات المتحدة)ونشأت الصهيونية في أحضان الاستعمار .</a:t>
            </a:r>
            <a:endParaRPr lang="ar-SA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0070C0"/>
                </a:solidFill>
              </a:rPr>
              <a:t>تعريف الصهيونية وأهدافها</a:t>
            </a:r>
            <a:endParaRPr lang="ar-SA" b="1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endParaRPr lang="ar-SA" sz="3200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ar-SA" sz="3200" b="1" dirty="0" smtClean="0">
                <a:solidFill>
                  <a:srgbClr val="C00000"/>
                </a:solidFill>
              </a:rPr>
              <a:t>- هي حركة سياسية عنصرية دينية ، تهدف إلى جمع الملايين من اليهود في العالم في كيان يهودي قومي (فلسطين) ، واتخاذها نقطة انطلاق لدولة كبيرة تمتد من الفرات إلى النيل وتكوين امبراطورية صهيونية عالمية . </a:t>
            </a:r>
          </a:p>
          <a:p>
            <a:pPr>
              <a:buNone/>
            </a:pPr>
            <a:endParaRPr lang="ar-SA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ar-SA" sz="3200" b="1" dirty="0" smtClean="0">
                <a:solidFill>
                  <a:schemeClr val="accent2">
                    <a:lumMod val="75000"/>
                  </a:schemeClr>
                </a:solidFill>
              </a:rPr>
              <a:t>الصهيونية اعتبرت اليهود قومية بلا وطن وحملت أمم العالم مسؤولية إيجاد هذا الوطن واختارت فلسطين </a:t>
            </a:r>
            <a:r>
              <a:rPr lang="ar-SA" sz="3200" b="1" dirty="0" err="1" smtClean="0">
                <a:solidFill>
                  <a:schemeClr val="accent2">
                    <a:lumMod val="75000"/>
                  </a:schemeClr>
                </a:solidFill>
              </a:rPr>
              <a:t>لذلك .</a:t>
            </a:r>
            <a:endParaRPr lang="ar-SA" sz="32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buNone/>
            </a:pPr>
            <a:r>
              <a:rPr lang="ar-SA" sz="3200" b="1" dirty="0" smtClean="0">
                <a:solidFill>
                  <a:schemeClr val="accent2">
                    <a:lumMod val="75000"/>
                  </a:schemeClr>
                </a:solidFill>
              </a:rPr>
              <a:t>- </a:t>
            </a:r>
            <a:r>
              <a:rPr lang="ar-SA" sz="3200" b="1" dirty="0" smtClean="0">
                <a:solidFill>
                  <a:srgbClr val="0070C0"/>
                </a:solidFill>
              </a:rPr>
              <a:t>أخذت الفكرة العنصرية من </a:t>
            </a:r>
            <a:r>
              <a:rPr lang="ar-SA" sz="3200" b="1" dirty="0" smtClean="0">
                <a:solidFill>
                  <a:srgbClr val="00B050"/>
                </a:solidFill>
              </a:rPr>
              <a:t>التلمود الكتاب الثاني المقدس </a:t>
            </a:r>
            <a:r>
              <a:rPr lang="ar-SA" sz="3200" b="1" dirty="0" smtClean="0">
                <a:solidFill>
                  <a:srgbClr val="0070C0"/>
                </a:solidFill>
              </a:rPr>
              <a:t>عند اليهود الذي يدعوهم إلى التعالي على غيرهم والاستغلال وامتصاص دماء الشعوب </a:t>
            </a:r>
            <a:r>
              <a:rPr lang="ar-SA" sz="3200" b="1" dirty="0" smtClean="0">
                <a:solidFill>
                  <a:srgbClr val="0070C0"/>
                </a:solidFill>
              </a:rPr>
              <a:t>والافراد </a:t>
            </a:r>
            <a:r>
              <a:rPr lang="ar-SA" sz="3200" b="1" dirty="0">
                <a:solidFill>
                  <a:srgbClr val="0070C0"/>
                </a:solidFill>
              </a:rPr>
              <a:t>.</a:t>
            </a:r>
            <a:r>
              <a:rPr lang="ar-SA" sz="3200" b="1" dirty="0" smtClean="0">
                <a:solidFill>
                  <a:srgbClr val="0070C0"/>
                </a:solidFill>
              </a:rPr>
              <a:t> </a:t>
            </a:r>
            <a:endParaRPr lang="ar-SA" sz="3200" b="1" dirty="0" smtClean="0">
              <a:solidFill>
                <a:srgbClr val="0070C0"/>
              </a:solidFill>
            </a:endParaRPr>
          </a:p>
          <a:p>
            <a:pPr algn="just">
              <a:buNone/>
            </a:pPr>
            <a:r>
              <a:rPr lang="ar-SA" sz="3200" b="1" dirty="0" smtClean="0">
                <a:solidFill>
                  <a:srgbClr val="0070C0"/>
                </a:solidFill>
              </a:rPr>
              <a:t>- إثارة المشاعر الدينية فربطت الصهيونية الهدف السياسي العنصري بالدين اليهودي فحولت العلاقة التي تربط اليهود بفلسطين كالتي تربط المسلمين بمكة والمدينة وبيت المقدس والتي تربط الشيعة بكربلاء والنصارى ببيت </a:t>
            </a:r>
            <a:r>
              <a:rPr lang="ar-SA" sz="3200" b="1" dirty="0" err="1" smtClean="0">
                <a:solidFill>
                  <a:srgbClr val="0070C0"/>
                </a:solidFill>
              </a:rPr>
              <a:t>لحم </a:t>
            </a:r>
            <a:r>
              <a:rPr lang="ar-SA" sz="3200" b="1" dirty="0" err="1" smtClean="0"/>
              <a:t>.</a:t>
            </a:r>
            <a:endParaRPr lang="ar-SA" sz="3200" b="1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ar-SA" sz="3600" b="1" dirty="0" smtClean="0">
                <a:solidFill>
                  <a:srgbClr val="002060"/>
                </a:solidFill>
              </a:rPr>
              <a:t>عملت على إكساب وجود اليهود في فلسطين حقا تاريخيا بالتزوير ووضع الموسوعات والكتب بلغات مختلفة  والقصص المسرحية والسينمائية . </a:t>
            </a:r>
          </a:p>
          <a:p>
            <a:r>
              <a:rPr lang="ar-SA" sz="3600" b="1" dirty="0" smtClean="0">
                <a:solidFill>
                  <a:srgbClr val="002060"/>
                </a:solidFill>
              </a:rPr>
              <a:t>- إسرائيل هو الشعب المختار الذي واجه الاضطهاد ، واعلاء شأن اليهود والدعوة إلى السامية ، واعتبار كل من يقف في وجههم أعداء للسامية .</a:t>
            </a:r>
          </a:p>
          <a:p>
            <a:r>
              <a:rPr lang="ar-SA" sz="3600" b="1" dirty="0" smtClean="0">
                <a:solidFill>
                  <a:srgbClr val="FF0000"/>
                </a:solidFill>
              </a:rPr>
              <a:t>سبب التسمية </a:t>
            </a:r>
            <a:r>
              <a:rPr lang="ar-SA" sz="3600" b="1" dirty="0" smtClean="0">
                <a:solidFill>
                  <a:srgbClr val="002060"/>
                </a:solidFill>
              </a:rPr>
              <a:t>: </a:t>
            </a:r>
          </a:p>
          <a:p>
            <a:r>
              <a:rPr lang="ar-SA" sz="3600" b="1" dirty="0" smtClean="0">
                <a:solidFill>
                  <a:srgbClr val="002060"/>
                </a:solidFill>
              </a:rPr>
              <a:t>نسبة إلى جبل صهيون بالقدس </a:t>
            </a:r>
            <a:r>
              <a:rPr lang="ar-SA" dirty="0" smtClean="0"/>
              <a:t>.</a:t>
            </a:r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43000"/>
          </a:xfrm>
          <a:scene3d>
            <a:camera prst="isometricOffAxis1Right"/>
            <a:lightRig rig="threePt" dir="t"/>
          </a:scene3d>
        </p:spPr>
        <p:txBody>
          <a:bodyPr>
            <a:normAutofit/>
          </a:bodyPr>
          <a:lstStyle/>
          <a:p>
            <a:pPr algn="ctr"/>
            <a:r>
              <a:rPr lang="ar-SA" sz="4000" b="1" dirty="0" smtClean="0">
                <a:solidFill>
                  <a:srgbClr val="C00000"/>
                </a:solidFill>
              </a:rPr>
              <a:t>مهمتين قامت </a:t>
            </a:r>
            <a:r>
              <a:rPr lang="ar-SA" sz="4000" b="1" dirty="0" err="1" smtClean="0">
                <a:solidFill>
                  <a:srgbClr val="C00000"/>
                </a:solidFill>
              </a:rPr>
              <a:t>بها</a:t>
            </a:r>
            <a:r>
              <a:rPr lang="ar-SA" sz="4000" b="1" dirty="0" smtClean="0">
                <a:solidFill>
                  <a:srgbClr val="C00000"/>
                </a:solidFill>
              </a:rPr>
              <a:t> الصهيونية </a:t>
            </a:r>
            <a:endParaRPr lang="ar-SA" sz="4000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720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effectLst>
            <a:outerShdw blurRad="57150" dist="38100" dir="5400000" algn="ctr" rotWithShape="0">
              <a:schemeClr val="accent2">
                <a:shade val="9000"/>
                <a:satMod val="105000"/>
                <a:alpha val="48000"/>
              </a:schemeClr>
            </a:outerShdw>
            <a:reflection blurRad="6350" stA="50000" endA="300" endPos="55000" dir="5400000" sy="-100000" algn="bl" rotWithShape="0"/>
          </a:effectLst>
          <a:scene3d>
            <a:camera prst="isometricOffAxis1Right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- </a:t>
            </a:r>
            <a:r>
              <a:rPr lang="ar-SA" sz="3200" b="1" dirty="0" smtClean="0"/>
              <a:t>الصلة بالغرب ودورها في حماية المصالح الغربية في منطقة الشرق الأوسط . </a:t>
            </a:r>
          </a:p>
          <a:p>
            <a:pPr>
              <a:buNone/>
            </a:pPr>
            <a:endParaRPr lang="ar-SA" sz="3200" b="1" dirty="0" smtClean="0"/>
          </a:p>
          <a:p>
            <a:r>
              <a:rPr lang="ar-SA" sz="3200" b="1" dirty="0" smtClean="0"/>
              <a:t>ربط الصهيونية بالشيوعية واستغلال الشيوعية لتنفيذ المخططات الصهيونية </a:t>
            </a:r>
            <a:endParaRPr lang="ar-SA" sz="3200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3600" b="1" dirty="0" smtClean="0">
                <a:solidFill>
                  <a:srgbClr val="C00000"/>
                </a:solidFill>
              </a:rPr>
              <a:t>أهداف التحالف الصهيوني الاستعماري في العالم الإسلامي</a:t>
            </a:r>
            <a:endParaRPr lang="ar-SA" sz="3600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Above"/>
            <a:lightRig rig="glow" dir="tl">
              <a:rot lat="0" lon="0" rev="900000"/>
            </a:lightRig>
          </a:scene3d>
          <a:sp3d prstMaterial="powder">
            <a:bevelT w="254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>
                <a:solidFill>
                  <a:schemeClr val="tx1"/>
                </a:solidFill>
              </a:rPr>
              <a:t>- </a:t>
            </a:r>
            <a:r>
              <a:rPr lang="ar-SA" sz="3600" b="1" dirty="0" smtClean="0">
                <a:solidFill>
                  <a:schemeClr val="tx1"/>
                </a:solidFill>
              </a:rPr>
              <a:t>تمزيق وحدة العرب والمسلمين ، والحيلولة دون وحدة العالم الإسلامي .</a:t>
            </a:r>
          </a:p>
          <a:p>
            <a:r>
              <a:rPr lang="ar-SA" sz="3600" b="1" dirty="0" smtClean="0">
                <a:solidFill>
                  <a:schemeClr val="tx1"/>
                </a:solidFill>
              </a:rPr>
              <a:t>- الغزو الثقافي للعالم الإسلامي بتدمير القيم والأخلاقيات والإباحية والإلحاد </a:t>
            </a:r>
            <a:endParaRPr lang="ar-SA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effectLst>
            <a:reflection blurRad="6350" stA="50000" endA="300" endPos="55500" dist="50800" dir="5400000" sy="-100000" algn="bl" rotWithShape="0"/>
          </a:effectLst>
        </p:spPr>
        <p:txBody>
          <a:bodyPr/>
          <a:lstStyle/>
          <a:p>
            <a:pPr algn="ctr"/>
            <a:r>
              <a:rPr lang="ar-SA" b="1" dirty="0" err="1" smtClean="0">
                <a:solidFill>
                  <a:srgbClr val="00B050"/>
                </a:solidFill>
              </a:rPr>
              <a:t>الماسونية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chemeClr val="accent2">
                  <a:tint val="70000"/>
                  <a:satMod val="130000"/>
                </a:schemeClr>
              </a:gs>
              <a:gs pos="43000">
                <a:schemeClr val="accent2">
                  <a:tint val="44000"/>
                  <a:satMod val="165000"/>
                </a:schemeClr>
              </a:gs>
              <a:gs pos="93000">
                <a:schemeClr val="accent2">
                  <a:tint val="15000"/>
                  <a:satMod val="165000"/>
                </a:schemeClr>
              </a:gs>
              <a:gs pos="100000">
                <a:schemeClr val="accent2">
                  <a:tint val="5000"/>
                  <a:satMod val="250000"/>
                </a:schemeClr>
              </a:gs>
            </a:gsLst>
            <a:lin ang="10800000" scaled="1"/>
            <a:tileRect/>
          </a:gradFill>
          <a:effectLst>
            <a:glow rad="228600">
              <a:schemeClr val="accent2">
                <a:satMod val="175000"/>
                <a:alpha val="40000"/>
              </a:schemeClr>
            </a:glow>
            <a:outerShdw blurRad="57150" dist="38100" dir="5400000" algn="ctr" rotWithShape="0">
              <a:schemeClr val="accent2">
                <a:shade val="9000"/>
                <a:satMod val="105000"/>
                <a:alpha val="48000"/>
              </a:schemeClr>
            </a:outerShdw>
          </a:effectLst>
          <a:scene3d>
            <a:camera prst="perspectiveAbove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3200" b="1" dirty="0" smtClean="0">
                <a:solidFill>
                  <a:schemeClr val="bg2">
                    <a:lumMod val="25000"/>
                  </a:schemeClr>
                </a:solidFill>
              </a:rPr>
              <a:t>أفرزتها الصهيونية </a:t>
            </a:r>
            <a:r>
              <a:rPr lang="ar-SA" sz="3200" b="1" dirty="0" err="1" smtClean="0">
                <a:solidFill>
                  <a:schemeClr val="bg2">
                    <a:lumMod val="25000"/>
                  </a:schemeClr>
                </a:solidFill>
              </a:rPr>
              <a:t>وهي </a:t>
            </a:r>
            <a:r>
              <a:rPr lang="ar-SA" sz="3200" b="1" u="sng" dirty="0" smtClean="0">
                <a:solidFill>
                  <a:schemeClr val="accent1">
                    <a:lumMod val="75000"/>
                  </a:schemeClr>
                </a:solidFill>
              </a:rPr>
              <a:t>(جمعية يهودية ، تهدف إلى تدمير القيم </a:t>
            </a:r>
            <a:r>
              <a:rPr lang="ar-SA" sz="3200" b="1" u="sng" dirty="0" err="1" smtClean="0">
                <a:solidFill>
                  <a:schemeClr val="accent1">
                    <a:lumMod val="75000"/>
                  </a:schemeClr>
                </a:solidFill>
              </a:rPr>
              <a:t>والأديان ).</a:t>
            </a:r>
            <a:endParaRPr lang="ar-SA" sz="3200" b="1" u="sng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ar-SA" sz="3200" b="1" dirty="0" smtClean="0">
                <a:solidFill>
                  <a:schemeClr val="bg2">
                    <a:lumMod val="25000"/>
                  </a:schemeClr>
                </a:solidFill>
              </a:rPr>
              <a:t>- هدفها </a:t>
            </a:r>
            <a:r>
              <a:rPr lang="ar-SA" sz="3200" b="1" u="sng" dirty="0" smtClean="0">
                <a:solidFill>
                  <a:srgbClr val="C00000"/>
                </a:solidFill>
              </a:rPr>
              <a:t>إقامة مملكة إسرائيل الكبرى </a:t>
            </a:r>
            <a:r>
              <a:rPr lang="ar-SA" sz="3200" b="1" dirty="0" smtClean="0">
                <a:solidFill>
                  <a:schemeClr val="bg2">
                    <a:lumMod val="25000"/>
                  </a:schemeClr>
                </a:solidFill>
              </a:rPr>
              <a:t>وتحقيق </a:t>
            </a:r>
            <a:r>
              <a:rPr lang="ar-SA" sz="3200" b="1" dirty="0" err="1" smtClean="0">
                <a:solidFill>
                  <a:schemeClr val="bg2">
                    <a:lumMod val="25000"/>
                  </a:schemeClr>
                </a:solidFill>
              </a:rPr>
              <a:t>ماورد</a:t>
            </a:r>
            <a:r>
              <a:rPr lang="ar-SA" sz="3200" b="1" dirty="0" smtClean="0">
                <a:solidFill>
                  <a:schemeClr val="bg2">
                    <a:lumMod val="25000"/>
                  </a:schemeClr>
                </a:solidFill>
              </a:rPr>
              <a:t> في بروتوكولات حكماء صهيون من مخططات صهيونية .</a:t>
            </a:r>
          </a:p>
          <a:p>
            <a:pPr>
              <a:buNone/>
            </a:pPr>
            <a:r>
              <a:rPr lang="ar-SA" sz="3200" b="1" dirty="0" smtClean="0">
                <a:solidFill>
                  <a:schemeClr val="bg2">
                    <a:lumMod val="25000"/>
                  </a:schemeClr>
                </a:solidFill>
              </a:rPr>
              <a:t> الترجمة الحرفية </a:t>
            </a:r>
            <a:r>
              <a:rPr lang="ar-SA" sz="3200" b="1" dirty="0" smtClean="0">
                <a:solidFill>
                  <a:srgbClr val="C00000"/>
                </a:solidFill>
              </a:rPr>
              <a:t>جمعية البنائين الأحرار</a:t>
            </a:r>
            <a:r>
              <a:rPr lang="ar-SA" sz="3200" b="1" dirty="0" smtClean="0">
                <a:solidFill>
                  <a:schemeClr val="bg2">
                    <a:lumMod val="25000"/>
                  </a:schemeClr>
                </a:solidFill>
              </a:rPr>
              <a:t> وتدعي أنها مؤسسة اجتماعية فلسفية تحب الخير للإنسانية وتطبيق أسس التعاون والتآزر . </a:t>
            </a:r>
          </a:p>
          <a:p>
            <a:r>
              <a:rPr lang="ar-SA" sz="3200" b="1" dirty="0" smtClean="0">
                <a:solidFill>
                  <a:schemeClr val="bg2">
                    <a:lumMod val="25000"/>
                  </a:schemeClr>
                </a:solidFill>
              </a:rPr>
              <a:t>- شعارها الإخاء والحرية والمساواة </a:t>
            </a:r>
            <a:endParaRPr lang="ar-SA" sz="32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أهداف </a:t>
            </a:r>
            <a:r>
              <a:rPr lang="ar-SA" b="1" dirty="0" err="1" smtClean="0">
                <a:solidFill>
                  <a:srgbClr val="C00000"/>
                </a:solidFill>
              </a:rPr>
              <a:t>الماسونية</a:t>
            </a:r>
            <a:r>
              <a:rPr lang="ar-SA" b="1" dirty="0" smtClean="0">
                <a:solidFill>
                  <a:srgbClr val="C00000"/>
                </a:solidFill>
              </a:rPr>
              <a:t> </a:t>
            </a:r>
            <a:r>
              <a:rPr lang="ar-SA" b="1" dirty="0" err="1" smtClean="0">
                <a:solidFill>
                  <a:srgbClr val="C00000"/>
                </a:solidFill>
              </a:rPr>
              <a:t>الحقيقية</a:t>
            </a:r>
            <a:r>
              <a:rPr lang="ar-SA" b="1" dirty="0" smtClean="0">
                <a:solidFill>
                  <a:srgbClr val="C00000"/>
                </a:solidFill>
              </a:rPr>
              <a:t> 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cene3d>
            <a:camera prst="isometricOffAxis1Right"/>
            <a:lightRig rig="threePt" dir="t"/>
          </a:scene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/>
              <a:t>- </a:t>
            </a: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</a:rPr>
              <a:t>المحافظة على اليهودية </a:t>
            </a:r>
          </a:p>
          <a:p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</a:rPr>
              <a:t>-محاربة الأديان </a:t>
            </a:r>
          </a:p>
          <a:p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</a:rPr>
              <a:t>-بث روح الإلحاد والإباحية بين الشعوب </a:t>
            </a:r>
          </a:p>
          <a:p>
            <a:endParaRPr lang="ar-SA" sz="32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</a:rPr>
              <a:t>تعد بريطانيا أسبق الدول بإنشاء محفل </a:t>
            </a:r>
            <a:r>
              <a:rPr lang="ar-SA" sz="3200" b="1" dirty="0" err="1" smtClean="0">
                <a:solidFill>
                  <a:schemeClr val="accent1">
                    <a:lumMod val="50000"/>
                  </a:schemeClr>
                </a:solidFill>
              </a:rPr>
              <a:t>ماسوني</a:t>
            </a: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</a:rPr>
              <a:t> أعظم ثم توالى إنشاءها ودخلت العالم الإسلامي ونتج عنها البهائية </a:t>
            </a:r>
            <a:r>
              <a:rPr lang="ar-SA" sz="3200" b="1" dirty="0" err="1" smtClean="0">
                <a:solidFill>
                  <a:schemeClr val="accent1">
                    <a:lumMod val="50000"/>
                  </a:schemeClr>
                </a:solidFill>
              </a:rPr>
              <a:t>والقاديانية</a:t>
            </a: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</a:rPr>
              <a:t> ويهود </a:t>
            </a:r>
            <a:r>
              <a:rPr lang="ar-SA" sz="3200" b="1" dirty="0" err="1" smtClean="0">
                <a:solidFill>
                  <a:schemeClr val="accent1">
                    <a:lumMod val="50000"/>
                  </a:schemeClr>
                </a:solidFill>
              </a:rPr>
              <a:t>الدونمة</a:t>
            </a: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SA" sz="3200" b="1" dirty="0" err="1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ar-SA" sz="32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2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</p:spPr>
        <p:txBody>
          <a:bodyPr/>
          <a:lstStyle/>
          <a:p>
            <a:pPr algn="r"/>
            <a:r>
              <a:rPr lang="ar-SA" b="1" dirty="0" smtClean="0">
                <a:solidFill>
                  <a:srgbClr val="C00000"/>
                </a:solidFill>
              </a:rPr>
              <a:t>الحركة الشيوعية 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5181600" cy="5638800"/>
          </a:xfrm>
          <a:ln/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3200" b="1" dirty="0" smtClean="0"/>
              <a:t>الشيوعية فلسفة مادية ، تقوم على المادة ومعاداة الأديان .</a:t>
            </a:r>
          </a:p>
          <a:p>
            <a:r>
              <a:rPr lang="ar-SA" sz="3200" b="1" dirty="0" smtClean="0"/>
              <a:t>- تنسب إلى الفيلسوف الألماني وحفيد الحاخام اليهودي </a:t>
            </a:r>
            <a:r>
              <a:rPr lang="ar-SA" sz="3200" b="1" dirty="0" err="1" smtClean="0"/>
              <a:t>مردخاي</a:t>
            </a:r>
            <a:r>
              <a:rPr lang="ar-SA" sz="3200" b="1" dirty="0" smtClean="0"/>
              <a:t> ماركس  </a:t>
            </a:r>
            <a:r>
              <a:rPr lang="ar-SA" sz="3200" b="1" dirty="0" smtClean="0">
                <a:solidFill>
                  <a:srgbClr val="C00000"/>
                </a:solidFill>
              </a:rPr>
              <a:t>كارل ماركس . </a:t>
            </a:r>
          </a:p>
          <a:p>
            <a:r>
              <a:rPr lang="ar-SA" sz="3200" b="1" dirty="0" smtClean="0"/>
              <a:t>أخذ فكرته من الفيلسوف الألماني </a:t>
            </a:r>
            <a:r>
              <a:rPr lang="ar-SA" sz="3200" b="1" dirty="0" err="1" smtClean="0">
                <a:solidFill>
                  <a:srgbClr val="C00000"/>
                </a:solidFill>
              </a:rPr>
              <a:t>هيجل</a:t>
            </a:r>
            <a:r>
              <a:rPr lang="ar-SA" sz="3200" b="1" dirty="0" smtClean="0"/>
              <a:t> ومن </a:t>
            </a:r>
            <a:r>
              <a:rPr lang="ar-SA" sz="3200" b="1" dirty="0" smtClean="0">
                <a:solidFill>
                  <a:srgbClr val="C00000"/>
                </a:solidFill>
              </a:rPr>
              <a:t>موشي </a:t>
            </a:r>
            <a:r>
              <a:rPr lang="ar-SA" sz="3200" b="1" dirty="0" err="1" smtClean="0">
                <a:solidFill>
                  <a:srgbClr val="C00000"/>
                </a:solidFill>
              </a:rPr>
              <a:t>هس</a:t>
            </a:r>
            <a:r>
              <a:rPr lang="ar-SA" sz="3200" b="1" dirty="0" smtClean="0">
                <a:solidFill>
                  <a:srgbClr val="C00000"/>
                </a:solidFill>
              </a:rPr>
              <a:t> </a:t>
            </a:r>
            <a:r>
              <a:rPr lang="ar-SA" sz="3200" b="1" dirty="0" smtClean="0"/>
              <a:t>صاحب كتاب الدولة اليهودية التي </a:t>
            </a:r>
            <a:r>
              <a:rPr lang="ar-SA" sz="3200" b="1" dirty="0" err="1" smtClean="0"/>
              <a:t>ثأثر</a:t>
            </a:r>
            <a:r>
              <a:rPr lang="ar-SA" sz="3200" b="1" dirty="0" smtClean="0"/>
              <a:t> </a:t>
            </a:r>
            <a:r>
              <a:rPr lang="ar-SA" sz="3200" b="1" dirty="0" err="1" smtClean="0"/>
              <a:t>به</a:t>
            </a:r>
            <a:r>
              <a:rPr lang="ar-SA" sz="3200" b="1" dirty="0" smtClean="0"/>
              <a:t> </a:t>
            </a:r>
            <a:r>
              <a:rPr lang="ar-SA" sz="3200" b="1" dirty="0" err="1" smtClean="0">
                <a:solidFill>
                  <a:srgbClr val="C00000"/>
                </a:solidFill>
              </a:rPr>
              <a:t>هرتزل</a:t>
            </a:r>
            <a:r>
              <a:rPr lang="ar-SA" sz="3200" b="1" dirty="0" smtClean="0"/>
              <a:t> صاحب فكرة الصهيونية الحديثة . </a:t>
            </a:r>
          </a:p>
          <a:p>
            <a:endParaRPr lang="ar-SA" dirty="0"/>
          </a:p>
        </p:txBody>
      </p:sp>
      <p:pic>
        <p:nvPicPr>
          <p:cNvPr id="8" name="عنصر نائب للمحتوى 7" descr="كارل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829300" y="1600200"/>
            <a:ext cx="3009900" cy="4800600"/>
          </a:xfr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ثورة الحزب الشيوعي </a:t>
            </a:r>
            <a:endParaRPr lang="ar-SA" b="1" dirty="0">
              <a:solidFill>
                <a:srgbClr val="C00000"/>
              </a:solidFill>
            </a:endParaRPr>
          </a:p>
        </p:txBody>
      </p:sp>
      <p:pic>
        <p:nvPicPr>
          <p:cNvPr id="4" name="عنصر نائب للمحتوى 3" descr="لينين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981200"/>
            <a:ext cx="3886200" cy="4495800"/>
          </a:xfrm>
        </p:spPr>
      </p:pic>
      <p:sp>
        <p:nvSpPr>
          <p:cNvPr id="6" name="عنصر نائب للمحتوى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ar-SA" sz="3200" b="1" dirty="0" smtClean="0"/>
              <a:t>قام لينين مع قادة الحزب الشيوعي بثورة سقطت على إثرها عرش القيصرية الروسية . </a:t>
            </a:r>
          </a:p>
          <a:p>
            <a:r>
              <a:rPr lang="ar-SA" sz="3200" b="1" dirty="0" smtClean="0"/>
              <a:t>- فقامت دولة للفكر الإلحادي </a:t>
            </a:r>
            <a:r>
              <a:rPr lang="ar-SA" sz="3200" b="1" dirty="0" err="1" smtClean="0"/>
              <a:t>اللاديني</a:t>
            </a:r>
            <a:r>
              <a:rPr lang="ar-SA" sz="3200" b="1" dirty="0" smtClean="0"/>
              <a:t> لتكون منطلق الغزو التبشيري للعقيدة الماركسية في واحدة من  أكبر دول </a:t>
            </a:r>
            <a:r>
              <a:rPr lang="ar-SA" sz="3200" b="1" dirty="0" err="1" smtClean="0"/>
              <a:t>العالم </a:t>
            </a:r>
            <a:r>
              <a:rPr lang="ar-SA" dirty="0" smtClean="0"/>
              <a:t>.</a:t>
            </a:r>
            <a:endParaRPr lang="ar-SA" dirty="0"/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>
          <a:effectLst>
            <a:softEdge rad="12700"/>
          </a:effectLst>
          <a:scene3d>
            <a:camera prst="perspectiveContrastingLeftFacing"/>
            <a:lightRig rig="threePt" dir="t"/>
          </a:scene3d>
        </p:spPr>
        <p:txBody>
          <a:bodyPr/>
          <a:lstStyle/>
          <a:p>
            <a:pPr algn="ctr"/>
            <a:r>
              <a:rPr lang="ar-SA" b="1" dirty="0" err="1" smtClean="0">
                <a:solidFill>
                  <a:schemeClr val="accent1">
                    <a:lumMod val="50000"/>
                  </a:schemeClr>
                </a:solidFill>
              </a:rPr>
              <a:t>الإشتراكية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</a:rPr>
              <a:t> في العالم الإسلامي</a:t>
            </a:r>
            <a:endParaRPr lang="ar-SA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572000" cy="4953000"/>
          </a:xfrm>
          <a:scene3d>
            <a:camera prst="isometricOffAxis2Left"/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ar-SA" sz="3600" b="1" dirty="0" smtClean="0">
              <a:solidFill>
                <a:srgbClr val="C00000"/>
              </a:solidFill>
            </a:endParaRPr>
          </a:p>
          <a:p>
            <a:r>
              <a:rPr lang="ar-SA" sz="3600" b="1" dirty="0" smtClean="0">
                <a:solidFill>
                  <a:srgbClr val="C00000"/>
                </a:solidFill>
              </a:rPr>
              <a:t>بدأت بواسطة بعض الكتاب النصارى ولم يكن لهم تأثير على المجتمع منهم : </a:t>
            </a:r>
          </a:p>
          <a:p>
            <a:r>
              <a:rPr lang="ar-SA" sz="2800" b="1" dirty="0" smtClean="0">
                <a:solidFill>
                  <a:schemeClr val="tx1"/>
                </a:solidFill>
              </a:rPr>
              <a:t>1- </a:t>
            </a:r>
            <a:r>
              <a:rPr lang="ar-SA" sz="3200" b="1" dirty="0" smtClean="0">
                <a:solidFill>
                  <a:schemeClr val="tx1"/>
                </a:solidFill>
              </a:rPr>
              <a:t>النصراني السوري شبلي </a:t>
            </a:r>
            <a:r>
              <a:rPr lang="ar-SA" sz="3200" b="1" dirty="0" err="1" smtClean="0">
                <a:solidFill>
                  <a:schemeClr val="tx1"/>
                </a:solidFill>
              </a:rPr>
              <a:t>شميل</a:t>
            </a:r>
            <a:r>
              <a:rPr lang="ar-SA" sz="3200" b="1" dirty="0" smtClean="0">
                <a:solidFill>
                  <a:schemeClr val="tx1"/>
                </a:solidFill>
              </a:rPr>
              <a:t> </a:t>
            </a:r>
          </a:p>
          <a:p>
            <a:r>
              <a:rPr lang="ar-SA" sz="3200" b="1" dirty="0" smtClean="0">
                <a:solidFill>
                  <a:schemeClr val="tx1"/>
                </a:solidFill>
              </a:rPr>
              <a:t>2-النصراني المصري سلامة موسى </a:t>
            </a:r>
            <a:endParaRPr lang="ar-SA" sz="3200" b="1" dirty="0">
              <a:solidFill>
                <a:schemeClr val="tx1"/>
              </a:solidFill>
            </a:endParaRPr>
          </a:p>
        </p:txBody>
      </p:sp>
      <p:pic>
        <p:nvPicPr>
          <p:cNvPr id="8" name="عنصر نائب للمحتوى 5" descr="شعار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53000" y="2286000"/>
            <a:ext cx="3657599" cy="3886200"/>
          </a:xfrm>
        </p:spPr>
      </p:pic>
    </p:spTree>
  </p:cSld>
  <p:clrMapOvr>
    <a:masterClrMapping/>
  </p:clrMapOvr>
  <p:transition spd="med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6764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b="1" dirty="0" smtClean="0">
                <a:solidFill>
                  <a:srgbClr val="0070C0"/>
                </a:solidFill>
              </a:rPr>
              <a:t>متى وفدت الشيوعية على العالم الإسلامي وأثرت فيه</a:t>
            </a:r>
            <a:endParaRPr lang="ar-SA" b="1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SA" sz="3200" b="1" dirty="0" smtClean="0">
                <a:solidFill>
                  <a:schemeClr val="tx1"/>
                </a:solidFill>
              </a:rPr>
              <a:t>بعد سقوط الخلافة العثمانية حملها اليهود إلى مصر سنة </a:t>
            </a:r>
            <a:r>
              <a:rPr lang="ar-SA" sz="3200" b="1" dirty="0" err="1" smtClean="0">
                <a:solidFill>
                  <a:schemeClr val="tx1"/>
                </a:solidFill>
              </a:rPr>
              <a:t>1340هـ</a:t>
            </a:r>
            <a:r>
              <a:rPr lang="ar-SA" sz="3200" b="1" dirty="0" smtClean="0">
                <a:solidFill>
                  <a:schemeClr val="tx1"/>
                </a:solidFill>
              </a:rPr>
              <a:t> .</a:t>
            </a:r>
          </a:p>
          <a:p>
            <a:r>
              <a:rPr lang="ar-SA" sz="3200" b="1" dirty="0" smtClean="0">
                <a:solidFill>
                  <a:srgbClr val="C00000"/>
                </a:solidFill>
              </a:rPr>
              <a:t>المنظمات الشيوعية في مصر </a:t>
            </a:r>
            <a:r>
              <a:rPr lang="ar-SA" sz="3200" b="1" dirty="0" smtClean="0">
                <a:solidFill>
                  <a:schemeClr val="tx1"/>
                </a:solidFill>
              </a:rPr>
              <a:t>: </a:t>
            </a:r>
          </a:p>
          <a:p>
            <a:r>
              <a:rPr lang="ar-SA" sz="2800" b="1" dirty="0" smtClean="0">
                <a:solidFill>
                  <a:schemeClr val="tx1"/>
                </a:solidFill>
              </a:rPr>
              <a:t>الحركة الديمقراطية للتحرر الوطني (حدتو) بزعامة اليهودي كوريل</a:t>
            </a:r>
          </a:p>
          <a:p>
            <a:r>
              <a:rPr lang="ar-SA" sz="2800" b="1" dirty="0" smtClean="0">
                <a:solidFill>
                  <a:schemeClr val="tx1"/>
                </a:solidFill>
              </a:rPr>
              <a:t>-منظمة أسكرا بزعامة (شوارتز) مختصرها ( نحشم ) نحو حزب شيوعي مصري .</a:t>
            </a:r>
          </a:p>
          <a:p>
            <a:r>
              <a:rPr lang="ar-SA" sz="2800" b="1" dirty="0" smtClean="0">
                <a:solidFill>
                  <a:schemeClr val="tx1"/>
                </a:solidFill>
              </a:rPr>
              <a:t>-منظمة الفجر الجديد مؤسسها يوسف درويش .</a:t>
            </a:r>
          </a:p>
          <a:p>
            <a:r>
              <a:rPr lang="ar-SA" sz="2800" b="1" dirty="0" smtClean="0">
                <a:solidFill>
                  <a:schemeClr val="tx1"/>
                </a:solidFill>
              </a:rPr>
              <a:t>- المنظمة الشيوعية المصرية أسسها </a:t>
            </a:r>
            <a:r>
              <a:rPr lang="ar-SA" sz="2800" b="1" smtClean="0">
                <a:solidFill>
                  <a:schemeClr val="tx1"/>
                </a:solidFill>
              </a:rPr>
              <a:t>أوديت وزوجها </a:t>
            </a:r>
            <a:r>
              <a:rPr lang="ar-SA" sz="2800" b="1" dirty="0" err="1" smtClean="0">
                <a:solidFill>
                  <a:schemeClr val="tx1"/>
                </a:solidFill>
              </a:rPr>
              <a:t>سلامون</a:t>
            </a:r>
            <a:r>
              <a:rPr lang="ar-SA" sz="2800" b="1" dirty="0" smtClean="0">
                <a:solidFill>
                  <a:schemeClr val="tx1"/>
                </a:solidFill>
              </a:rPr>
              <a:t> سدني </a:t>
            </a:r>
          </a:p>
        </p:txBody>
      </p:sp>
    </p:spTree>
  </p:cSld>
  <p:clrMapOvr>
    <a:masterClrMapping/>
  </p:clrMapOvr>
  <p:transition spd="med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الدعاة الشيوعيون في مصر 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ar-SA" sz="3200" dirty="0" smtClean="0"/>
          </a:p>
          <a:p>
            <a:pPr algn="ctr">
              <a:buNone/>
            </a:pPr>
            <a:endParaRPr lang="ar-SA" sz="3200" b="1" dirty="0" smtClean="0"/>
          </a:p>
          <a:p>
            <a:pPr algn="ctr">
              <a:buNone/>
            </a:pPr>
            <a:r>
              <a:rPr lang="ar-SA" sz="3600" b="1" dirty="0" smtClean="0">
                <a:solidFill>
                  <a:schemeClr val="tx1"/>
                </a:solidFill>
              </a:rPr>
              <a:t>أثر الدعاة في كثير من الطلبة والعمال والمعلمين باسم </a:t>
            </a:r>
            <a:r>
              <a:rPr lang="ar-SA" sz="3600" b="1" dirty="0" smtClean="0">
                <a:solidFill>
                  <a:srgbClr val="00B050"/>
                </a:solidFill>
              </a:rPr>
              <a:t>الأماني الوطنية </a:t>
            </a:r>
            <a:r>
              <a:rPr lang="ar-SA" sz="3600" b="1" dirty="0" smtClean="0">
                <a:solidFill>
                  <a:schemeClr val="tx1"/>
                </a:solidFill>
              </a:rPr>
              <a:t>وتحرير مصر من الاستعمار زاعمين أن الشيوعية نصيرة الشعوب المستعمرة ، وانفقوا الأموال في سبيل ذلك بلا حساب </a:t>
            </a:r>
            <a:r>
              <a:rPr lang="ar-SA" sz="3600" b="1" dirty="0" smtClean="0"/>
              <a:t>.</a:t>
            </a:r>
            <a:endParaRPr lang="ar-SA" sz="3600" b="1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isometricOffAxis1Right"/>
            <a:lightRig rig="threePt" dir="t"/>
          </a:scene3d>
        </p:spPr>
        <p:txBody>
          <a:bodyPr/>
          <a:lstStyle/>
          <a:p>
            <a:pPr algn="ctr"/>
            <a:r>
              <a:rPr lang="ar-SA" b="1" dirty="0" smtClean="0">
                <a:solidFill>
                  <a:srgbClr val="7030A0"/>
                </a:solidFill>
              </a:rPr>
              <a:t>الشيوعية في دول العالم الإسلامي</a:t>
            </a:r>
            <a:endParaRPr lang="ar-SA" b="1" dirty="0">
              <a:solidFill>
                <a:srgbClr val="7030A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  <a:scene3d>
            <a:camera prst="isometricOffAxis1Right"/>
            <a:lightRig rig="threePt" dir="t"/>
          </a:scene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ar-SA" sz="3600" b="1" dirty="0" smtClean="0">
                <a:solidFill>
                  <a:schemeClr val="tx1"/>
                </a:solidFill>
              </a:rPr>
              <a:t>في العراق : حملها اليهود ومن شبابها الذين تأثروا </a:t>
            </a:r>
            <a:r>
              <a:rPr lang="ar-SA" sz="3600" b="1" dirty="0" smtClean="0">
                <a:solidFill>
                  <a:srgbClr val="C00000"/>
                </a:solidFill>
              </a:rPr>
              <a:t>بدر السياب </a:t>
            </a:r>
          </a:p>
          <a:p>
            <a:pPr algn="ctr"/>
            <a:r>
              <a:rPr lang="ar-SA" sz="3600" b="1" dirty="0" smtClean="0">
                <a:solidFill>
                  <a:schemeClr val="tx1"/>
                </a:solidFill>
              </a:rPr>
              <a:t>- في سوريا :أسس الحزب يهودي يدعى </a:t>
            </a:r>
            <a:r>
              <a:rPr lang="ar-SA" sz="3600" b="1" dirty="0" smtClean="0">
                <a:solidFill>
                  <a:srgbClr val="C00000"/>
                </a:solidFill>
              </a:rPr>
              <a:t>شامي</a:t>
            </a:r>
            <a:r>
              <a:rPr lang="ar-SA" sz="3600" b="1" dirty="0" smtClean="0">
                <a:solidFill>
                  <a:schemeClr val="tx1"/>
                </a:solidFill>
              </a:rPr>
              <a:t> يتقن العربية .</a:t>
            </a:r>
            <a:endParaRPr lang="ar-SA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أسهمت الشيوعية في انتشار الاتجاهات الفلسفية منها </a:t>
            </a:r>
            <a:r>
              <a:rPr lang="ar-SA" sz="3200" b="1" u="sng" dirty="0" smtClean="0">
                <a:solidFill>
                  <a:srgbClr val="C00000"/>
                </a:solidFill>
              </a:rPr>
              <a:t>الوجودية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</a:rPr>
              <a:t>:</a:t>
            </a:r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r>
              <a:rPr lang="ar-SA" dirty="0" smtClean="0"/>
              <a:t>- </a:t>
            </a:r>
            <a:r>
              <a:rPr lang="ar-SA" sz="3200" b="1" u="sng" dirty="0" smtClean="0">
                <a:solidFill>
                  <a:srgbClr val="00B050"/>
                </a:solidFill>
              </a:rPr>
              <a:t>وضع فلسفتها </a:t>
            </a:r>
            <a:r>
              <a:rPr lang="ar-SA" sz="3200" b="1" u="sng" dirty="0" smtClean="0">
                <a:solidFill>
                  <a:srgbClr val="0070C0"/>
                </a:solidFill>
              </a:rPr>
              <a:t>جون بول سارتر يهودي </a:t>
            </a:r>
            <a:r>
              <a:rPr lang="ar-SA" sz="3200" b="1" u="sng" dirty="0" smtClean="0">
                <a:solidFill>
                  <a:srgbClr val="00B050"/>
                </a:solidFill>
              </a:rPr>
              <a:t>النسب الذي تلتقي نظرته بالشيوعية من حيث إنكار وجود الل</a:t>
            </a:r>
            <a:r>
              <a:rPr lang="ar-SA" sz="3200" b="1" dirty="0" smtClean="0">
                <a:solidFill>
                  <a:schemeClr val="tx1"/>
                </a:solidFill>
              </a:rPr>
              <a:t>ه .</a:t>
            </a:r>
          </a:p>
          <a:p>
            <a:r>
              <a:rPr lang="ar-SA" sz="3200" b="1" dirty="0" smtClean="0">
                <a:solidFill>
                  <a:schemeClr val="tx1"/>
                </a:solidFill>
              </a:rPr>
              <a:t>- تدعو للإباحية والتحرر من الأعراف والمعتقدات والقيم والتقاليد .</a:t>
            </a:r>
          </a:p>
          <a:p>
            <a:r>
              <a:rPr lang="ar-SA" sz="3200" b="1" dirty="0" smtClean="0">
                <a:solidFill>
                  <a:schemeClr val="tx1"/>
                </a:solidFill>
              </a:rPr>
              <a:t>- الاستجابة إلى داعي الحيوانية ونبذ كل التقاليد وتحطيم القيود التي وضعتها الأديان .</a:t>
            </a:r>
          </a:p>
          <a:p>
            <a:r>
              <a:rPr lang="ar-SA" sz="3200" b="1" dirty="0" smtClean="0">
                <a:solidFill>
                  <a:schemeClr val="tx1"/>
                </a:solidFill>
              </a:rPr>
              <a:t>- زار بعض دول العالم الإسلامي لنشر فكرة الوجودية .</a:t>
            </a:r>
            <a:endParaRPr lang="ar-SA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ألوان متوسطة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403</TotalTime>
  <Words>669</Words>
  <Application>Microsoft Office PowerPoint</Application>
  <PresentationFormat>عرض على الشاشة (3:4)‏</PresentationFormat>
  <Paragraphs>65</Paragraphs>
  <Slides>15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تدفق</vt:lpstr>
      <vt:lpstr>الحركة الصهيونية</vt:lpstr>
      <vt:lpstr>تعريف الصهيونية وأهدافها</vt:lpstr>
      <vt:lpstr>عرض تقديمي في PowerPoint</vt:lpstr>
      <vt:lpstr>عرض تقديمي في PowerPoint</vt:lpstr>
      <vt:lpstr>مهمتين قامت بها الصهيونية </vt:lpstr>
      <vt:lpstr>أهداف التحالف الصهيوني الاستعماري في العالم الإسلامي</vt:lpstr>
      <vt:lpstr>الماسونية </vt:lpstr>
      <vt:lpstr>أهداف الماسونية الحقيقية </vt:lpstr>
      <vt:lpstr>الحركة الشيوعية </vt:lpstr>
      <vt:lpstr>ثورة الحزب الشيوعي </vt:lpstr>
      <vt:lpstr>الإشتراكية في العالم الإسلامي</vt:lpstr>
      <vt:lpstr>متى وفدت الشيوعية على العالم الإسلامي وأثرت فيه</vt:lpstr>
      <vt:lpstr>الدعاة الشيوعيون في مصر </vt:lpstr>
      <vt:lpstr>الشيوعية في دول العالم الإسلامي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الحركة الصهيونية</dc:title>
  <dc:creator>kfugirls</dc:creator>
  <cp:lastModifiedBy>Fawzia Mohammed Alomary</cp:lastModifiedBy>
  <cp:revision>17</cp:revision>
  <dcterms:created xsi:type="dcterms:W3CDTF">2012-03-16T19:12:30Z</dcterms:created>
  <dcterms:modified xsi:type="dcterms:W3CDTF">2012-10-15T22:30:51Z</dcterms:modified>
</cp:coreProperties>
</file>