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ar-SA"/>
  <c:chart>
    <c:autoTitleDeleted val="1"/>
    <c:view3D>
      <c:depthPercent val="100"/>
      <c:rAngAx val="1"/>
    </c:view3D>
    <c:floor>
      <c:spPr>
        <a:solidFill>
          <a:srgbClr val="C0C0C0"/>
        </a:solidFill>
        <a:ln w="3175">
          <a:solidFill>
            <a:schemeClr val="tx1"/>
          </a:solidFill>
          <a:prstDash val="solid"/>
        </a:ln>
      </c:spPr>
    </c:floor>
    <c:sideWall>
      <c:spPr>
        <a:noFill/>
        <a:ln w="25400">
          <a:noFill/>
        </a:ln>
      </c:spPr>
    </c:sideWall>
    <c:backWall>
      <c:spPr>
        <a:noFill/>
        <a:ln w="25400">
          <a:noFill/>
        </a:ln>
      </c:spPr>
    </c:backWall>
    <c:plotArea>
      <c:layout/>
      <c:bar3DChart>
        <c:barDir val="col"/>
        <c:grouping val="clustered"/>
        <c:gapDepth val="0"/>
        <c:shape val="box"/>
        <c:axId val="53431296"/>
        <c:axId val="56669696"/>
        <c:axId val="0"/>
      </c:bar3DChart>
      <c:catAx>
        <c:axId val="53431296"/>
        <c:scaling>
          <c:orientation val="minMax"/>
        </c:scaling>
        <c:axPos val="b"/>
        <c:tickLblPos val="low"/>
        <c:spPr>
          <a:ln w="1558">
            <a:solidFill>
              <a:schemeClr val="tx1"/>
            </a:solidFill>
            <a:prstDash val="solid"/>
          </a:ln>
        </c:spPr>
        <c:txPr>
          <a:bodyPr rot="0" vert="horz"/>
          <a:lstStyle/>
          <a:p>
            <a:pPr>
              <a:defRPr sz="883" b="1" i="0" u="none" strike="noStrike" baseline="0">
                <a:solidFill>
                  <a:schemeClr val="tx1"/>
                </a:solidFill>
                <a:latin typeface="Arial"/>
                <a:ea typeface="Arial"/>
                <a:cs typeface="Arial"/>
              </a:defRPr>
            </a:pPr>
            <a:endParaRPr lang="ar-SA"/>
          </a:p>
        </c:txPr>
        <c:crossAx val="56669696"/>
        <c:crosses val="autoZero"/>
        <c:auto val="1"/>
        <c:lblAlgn val="ctr"/>
        <c:lblOffset val="100"/>
        <c:tickMarkSkip val="1"/>
      </c:catAx>
      <c:valAx>
        <c:axId val="56669696"/>
        <c:scaling>
          <c:orientation val="minMax"/>
        </c:scaling>
        <c:axPos val="l"/>
        <c:majorGridlines>
          <c:spPr>
            <a:ln w="1558">
              <a:solidFill>
                <a:schemeClr val="tx1"/>
              </a:solidFill>
              <a:prstDash val="solid"/>
            </a:ln>
          </c:spPr>
        </c:majorGridlines>
        <c:tickLblPos val="nextTo"/>
        <c:spPr>
          <a:ln w="1558">
            <a:solidFill>
              <a:schemeClr val="tx1"/>
            </a:solidFill>
            <a:prstDash val="solid"/>
          </a:ln>
        </c:spPr>
        <c:txPr>
          <a:bodyPr rot="0" vert="horz"/>
          <a:lstStyle/>
          <a:p>
            <a:pPr>
              <a:defRPr sz="883" b="1" i="0" u="none" strike="noStrike" baseline="0">
                <a:solidFill>
                  <a:schemeClr val="tx1"/>
                </a:solidFill>
                <a:latin typeface="Arial"/>
                <a:ea typeface="Arial"/>
                <a:cs typeface="Arial"/>
              </a:defRPr>
            </a:pPr>
            <a:endParaRPr lang="ar-SA"/>
          </a:p>
        </c:txPr>
        <c:crossAx val="53431296"/>
        <c:crosses val="autoZero"/>
        <c:crossBetween val="between"/>
      </c:valAx>
      <c:spPr>
        <a:noFill/>
        <a:ln w="12465">
          <a:noFill/>
        </a:ln>
      </c:spPr>
    </c:plotArea>
    <c:legend>
      <c:legendPos val="r"/>
      <c:layout>
        <c:manualLayout>
          <c:xMode val="edge"/>
          <c:yMode val="edge"/>
          <c:x val="0.89812646370023397"/>
          <c:y val="0.37849462365591424"/>
          <c:w val="9.7189695550351257E-2"/>
          <c:h val="0.24301075268817204"/>
        </c:manualLayout>
      </c:layout>
      <c:spPr>
        <a:noFill/>
        <a:ln w="1558">
          <a:solidFill>
            <a:schemeClr val="tx1"/>
          </a:solidFill>
          <a:prstDash val="solid"/>
        </a:ln>
      </c:spPr>
      <c:txPr>
        <a:bodyPr/>
        <a:lstStyle/>
        <a:p>
          <a:pPr>
            <a:defRPr sz="812" b="1" i="0" u="none" strike="noStrike" baseline="0">
              <a:solidFill>
                <a:schemeClr val="tx1"/>
              </a:solidFill>
              <a:latin typeface="Arial"/>
              <a:ea typeface="Arial"/>
              <a:cs typeface="Arial"/>
            </a:defRPr>
          </a:pPr>
          <a:endParaRPr lang="ar-SA"/>
        </a:p>
      </c:txPr>
    </c:legend>
    <c:plotVisOnly val="1"/>
    <c:dispBlanksAs val="gap"/>
  </c:chart>
  <c:spPr>
    <a:noFill/>
    <a:ln>
      <a:noFill/>
    </a:ln>
  </c:spPr>
  <c:txPr>
    <a:bodyPr/>
    <a:lstStyle/>
    <a:p>
      <a:pPr>
        <a:defRPr sz="883" b="1" i="0" u="none" strike="noStrike" baseline="0">
          <a:solidFill>
            <a:schemeClr val="tx1"/>
          </a:solidFill>
          <a:latin typeface="Arial"/>
          <a:ea typeface="Arial"/>
          <a:cs typeface="Arial"/>
        </a:defRPr>
      </a:pPr>
      <a:endParaRPr lang="ar-SA"/>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58123-C6A8-4D30-895D-C0CDD2B90945}" type="doc">
      <dgm:prSet loTypeId="urn:microsoft.com/office/officeart/2005/8/layout/default" loCatId="list" qsTypeId="urn:microsoft.com/office/officeart/2005/8/quickstyle/3d2" qsCatId="3D" csTypeId="urn:microsoft.com/office/officeart/2005/8/colors/accent1_2" csCatId="accent1" phldr="1"/>
      <dgm:spPr/>
      <dgm:t>
        <a:bodyPr/>
        <a:lstStyle/>
        <a:p>
          <a:pPr rtl="1"/>
          <a:endParaRPr lang="ar-SA"/>
        </a:p>
      </dgm:t>
    </dgm:pt>
    <dgm:pt modelId="{0B684549-BB00-48C9-BF25-1B3086EAB9F2}">
      <dgm:prSet phldrT="[نص]"/>
      <dgm:spPr>
        <a:gradFill flip="none" rotWithShape="1">
          <a:gsLst>
            <a:gs pos="0">
              <a:srgbClr val="4C3218"/>
            </a:gs>
            <a:gs pos="17999">
              <a:srgbClr val="FEE7F2"/>
            </a:gs>
            <a:gs pos="36000">
              <a:srgbClr val="FAC77D"/>
            </a:gs>
            <a:gs pos="61000">
              <a:srgbClr val="FBA97D"/>
            </a:gs>
            <a:gs pos="82001">
              <a:srgbClr val="FBD49C"/>
            </a:gs>
            <a:gs pos="100000">
              <a:srgbClr val="FEE7F2"/>
            </a:gs>
          </a:gsLst>
          <a:lin ang="16200000" scaled="1"/>
          <a:tileRect/>
        </a:gradFill>
      </dgm:spPr>
      <dgm:t>
        <a:bodyPr/>
        <a:lstStyle/>
        <a:p>
          <a:pPr rtl="1"/>
          <a:r>
            <a:rPr lang="ar-SA" dirty="0" smtClean="0">
              <a:solidFill>
                <a:schemeClr val="tx1"/>
              </a:solidFill>
            </a:rPr>
            <a:t>الضغط الجوي</a:t>
          </a:r>
          <a:endParaRPr lang="ar-SA" dirty="0">
            <a:solidFill>
              <a:schemeClr val="tx1"/>
            </a:solidFill>
          </a:endParaRPr>
        </a:p>
      </dgm:t>
    </dgm:pt>
    <dgm:pt modelId="{6FD30ECF-94C4-4771-9E03-7DF07614167C}" type="sibTrans" cxnId="{E9D17AF4-C984-4342-8538-35DD90ED3E9E}">
      <dgm:prSet/>
      <dgm:spPr/>
      <dgm:t>
        <a:bodyPr/>
        <a:lstStyle/>
        <a:p>
          <a:pPr rtl="1"/>
          <a:endParaRPr lang="ar-SA"/>
        </a:p>
      </dgm:t>
    </dgm:pt>
    <dgm:pt modelId="{B6EE8E4A-39EC-436D-8A9A-4F2CC61A01F2}" type="parTrans" cxnId="{E9D17AF4-C984-4342-8538-35DD90ED3E9E}">
      <dgm:prSet/>
      <dgm:spPr/>
      <dgm:t>
        <a:bodyPr/>
        <a:lstStyle/>
        <a:p>
          <a:pPr rtl="1"/>
          <a:endParaRPr lang="ar-SA"/>
        </a:p>
      </dgm:t>
    </dgm:pt>
    <dgm:pt modelId="{5EE0C165-D3D7-470F-AD5A-4F449FC39663}">
      <dgm:prSet phldrT="[نص]"/>
      <dgm:spPr>
        <a:gradFill rotWithShape="0">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gradFill>
      </dgm:spPr>
      <dgm:t>
        <a:bodyPr/>
        <a:lstStyle/>
        <a:p>
          <a:pPr rtl="1"/>
          <a:r>
            <a:rPr lang="ar-SA" dirty="0" smtClean="0"/>
            <a:t>ا لأمطار</a:t>
          </a:r>
          <a:endParaRPr lang="ar-SA" dirty="0"/>
        </a:p>
      </dgm:t>
    </dgm:pt>
    <dgm:pt modelId="{D981EC2C-A8F5-4EC1-B82B-632626FDE8B7}" type="sibTrans" cxnId="{A951C93E-22D4-454F-8C0D-472E509C8BB7}">
      <dgm:prSet/>
      <dgm:spPr/>
      <dgm:t>
        <a:bodyPr/>
        <a:lstStyle/>
        <a:p>
          <a:pPr rtl="1"/>
          <a:endParaRPr lang="ar-SA"/>
        </a:p>
      </dgm:t>
    </dgm:pt>
    <dgm:pt modelId="{BD9E2DF6-5FCC-43DD-9665-781698348481}" type="parTrans" cxnId="{A951C93E-22D4-454F-8C0D-472E509C8BB7}">
      <dgm:prSet/>
      <dgm:spPr/>
      <dgm:t>
        <a:bodyPr/>
        <a:lstStyle/>
        <a:p>
          <a:pPr rtl="1"/>
          <a:endParaRPr lang="ar-SA"/>
        </a:p>
      </dgm:t>
    </dgm:pt>
    <dgm:pt modelId="{72F4C7B9-49FB-4EB4-A90C-0E0A164C62AC}">
      <dgm:prSet phldrT="[نص]"/>
      <dgm:spPr>
        <a:gradFill flip="none" rotWithShape="1">
          <a:gsLst>
            <a:gs pos="0">
              <a:srgbClr val="CDBA5B"/>
            </a:gs>
            <a:gs pos="12000">
              <a:srgbClr val="E6D78A"/>
            </a:gs>
            <a:gs pos="30000">
              <a:srgbClr val="C7AC4C"/>
            </a:gs>
            <a:gs pos="45000">
              <a:srgbClr val="E6D78A"/>
            </a:gs>
            <a:gs pos="77000">
              <a:srgbClr val="C7AC4C"/>
            </a:gs>
            <a:gs pos="100000">
              <a:srgbClr val="E6DCAC"/>
            </a:gs>
          </a:gsLst>
          <a:path path="circle">
            <a:fillToRect l="50000" t="50000" r="50000" b="50000"/>
          </a:path>
          <a:tileRect/>
        </a:gradFill>
      </dgm:spPr>
      <dgm:t>
        <a:bodyPr/>
        <a:lstStyle/>
        <a:p>
          <a:pPr rtl="1"/>
          <a:r>
            <a:rPr lang="ar-SA" dirty="0" smtClean="0">
              <a:solidFill>
                <a:srgbClr val="5A3B1C"/>
              </a:solidFill>
            </a:rPr>
            <a:t>الرياح</a:t>
          </a:r>
          <a:endParaRPr lang="ar-SA" dirty="0">
            <a:solidFill>
              <a:srgbClr val="5A3B1C"/>
            </a:solidFill>
          </a:endParaRPr>
        </a:p>
      </dgm:t>
    </dgm:pt>
    <dgm:pt modelId="{25B6EFBE-A27B-4F59-ADA5-E47773A913D9}" type="sibTrans" cxnId="{F02AD209-4732-43A8-837A-E38E45D79049}">
      <dgm:prSet/>
      <dgm:spPr/>
      <dgm:t>
        <a:bodyPr/>
        <a:lstStyle/>
        <a:p>
          <a:pPr rtl="1"/>
          <a:endParaRPr lang="ar-SA"/>
        </a:p>
      </dgm:t>
    </dgm:pt>
    <dgm:pt modelId="{3F458DE7-2CF0-4C05-B6B7-01E570EA31C8}" type="parTrans" cxnId="{F02AD209-4732-43A8-837A-E38E45D79049}">
      <dgm:prSet/>
      <dgm:spPr/>
      <dgm:t>
        <a:bodyPr/>
        <a:lstStyle/>
        <a:p>
          <a:pPr rtl="1"/>
          <a:endParaRPr lang="ar-SA"/>
        </a:p>
      </dgm:t>
    </dgm:pt>
    <dgm:pt modelId="{6B16464E-C28F-4E3B-8F96-DC35859CD900}">
      <dgm:prSet phldrT="[نص]"/>
      <dgm:spPr>
        <a:gradFill flip="none" rotWithShape="1">
          <a:gsLst>
            <a:gs pos="0">
              <a:srgbClr val="332062"/>
            </a:gs>
            <a:gs pos="30000">
              <a:srgbClr val="66008F"/>
            </a:gs>
            <a:gs pos="64999">
              <a:srgbClr val="BA0066"/>
            </a:gs>
            <a:gs pos="89999">
              <a:srgbClr val="FF0000"/>
            </a:gs>
            <a:gs pos="100000">
              <a:srgbClr val="FF8200"/>
            </a:gs>
          </a:gsLst>
          <a:lin ang="13500000" scaled="1"/>
          <a:tileRect/>
        </a:gradFill>
      </dgm:spPr>
      <dgm:t>
        <a:bodyPr/>
        <a:lstStyle/>
        <a:p>
          <a:pPr rtl="1"/>
          <a:r>
            <a:rPr lang="ar-SA" dirty="0" smtClean="0"/>
            <a:t>درجة الحرارة</a:t>
          </a:r>
          <a:endParaRPr lang="ar-SA" dirty="0"/>
        </a:p>
      </dgm:t>
    </dgm:pt>
    <dgm:pt modelId="{EC955141-B742-452D-92FF-B048E24F4C88}" type="sibTrans" cxnId="{A501F90A-AFE5-4E0D-875E-298A3BE550EA}">
      <dgm:prSet/>
      <dgm:spPr/>
      <dgm:t>
        <a:bodyPr/>
        <a:lstStyle/>
        <a:p>
          <a:pPr rtl="1"/>
          <a:endParaRPr lang="ar-SA"/>
        </a:p>
      </dgm:t>
    </dgm:pt>
    <dgm:pt modelId="{B373B6B0-E8AF-4543-908E-5ECABA7AF791}" type="parTrans" cxnId="{A501F90A-AFE5-4E0D-875E-298A3BE550EA}">
      <dgm:prSet/>
      <dgm:spPr/>
      <dgm:t>
        <a:bodyPr/>
        <a:lstStyle/>
        <a:p>
          <a:pPr rtl="1"/>
          <a:endParaRPr lang="ar-SA"/>
        </a:p>
      </dgm:t>
    </dgm:pt>
    <dgm:pt modelId="{49CA6A1A-96C0-477F-9F1F-D1A69BA71F87}">
      <dgm:prSet phldrT="[نص]"/>
      <dgm:spPr>
        <a:gradFill rotWithShape="0">
          <a:gsLst>
            <a:gs pos="0">
              <a:srgbClr val="FFF200"/>
            </a:gs>
            <a:gs pos="45000">
              <a:srgbClr val="FF7A00"/>
            </a:gs>
            <a:gs pos="70000">
              <a:srgbClr val="FF0300"/>
            </a:gs>
            <a:gs pos="100000">
              <a:srgbClr val="4D0808"/>
            </a:gs>
          </a:gsLst>
          <a:lin ang="5400000" scaled="0"/>
        </a:gradFill>
      </dgm:spPr>
      <dgm:t>
        <a:bodyPr/>
        <a:lstStyle/>
        <a:p>
          <a:pPr rtl="1"/>
          <a:r>
            <a:rPr lang="ar-SA" dirty="0" smtClean="0"/>
            <a:t>الإشعاع الشمسي</a:t>
          </a:r>
          <a:endParaRPr lang="ar-SA" dirty="0"/>
        </a:p>
      </dgm:t>
    </dgm:pt>
    <dgm:pt modelId="{D4FE4C2D-0873-4144-A7A3-A19E4C924FC0}" type="sibTrans" cxnId="{A3FCC36F-F9B5-42DA-9C01-5FE6933318D6}">
      <dgm:prSet/>
      <dgm:spPr/>
      <dgm:t>
        <a:bodyPr/>
        <a:lstStyle/>
        <a:p>
          <a:pPr rtl="1"/>
          <a:endParaRPr lang="ar-SA"/>
        </a:p>
      </dgm:t>
    </dgm:pt>
    <dgm:pt modelId="{7E3AA36F-2B2C-4386-87D0-13C921F79046}" type="parTrans" cxnId="{A3FCC36F-F9B5-42DA-9C01-5FE6933318D6}">
      <dgm:prSet/>
      <dgm:spPr/>
      <dgm:t>
        <a:bodyPr/>
        <a:lstStyle/>
        <a:p>
          <a:pPr rtl="1"/>
          <a:endParaRPr lang="ar-SA"/>
        </a:p>
      </dgm:t>
    </dgm:pt>
    <dgm:pt modelId="{2AFF3156-DFD5-45A0-AD80-E42D3CF9779E}" type="pres">
      <dgm:prSet presAssocID="{85158123-C6A8-4D30-895D-C0CDD2B90945}" presName="diagram" presStyleCnt="0">
        <dgm:presLayoutVars>
          <dgm:dir/>
          <dgm:resizeHandles val="exact"/>
        </dgm:presLayoutVars>
      </dgm:prSet>
      <dgm:spPr/>
      <dgm:t>
        <a:bodyPr/>
        <a:lstStyle/>
        <a:p>
          <a:pPr rtl="1"/>
          <a:endParaRPr lang="ar-SA"/>
        </a:p>
      </dgm:t>
    </dgm:pt>
    <dgm:pt modelId="{F0B576DD-F4CB-4139-96F6-15547ACCA39F}" type="pres">
      <dgm:prSet presAssocID="{0B684549-BB00-48C9-BF25-1B3086EAB9F2}" presName="node" presStyleLbl="node1" presStyleIdx="0" presStyleCnt="5">
        <dgm:presLayoutVars>
          <dgm:bulletEnabled val="1"/>
        </dgm:presLayoutVars>
      </dgm:prSet>
      <dgm:spPr/>
      <dgm:t>
        <a:bodyPr/>
        <a:lstStyle/>
        <a:p>
          <a:pPr rtl="1"/>
          <a:endParaRPr lang="ar-SA"/>
        </a:p>
      </dgm:t>
    </dgm:pt>
    <dgm:pt modelId="{B0EF9CE9-C7A1-43CF-AF8C-8278A0C6E348}" type="pres">
      <dgm:prSet presAssocID="{6FD30ECF-94C4-4771-9E03-7DF07614167C}" presName="sibTrans" presStyleCnt="0"/>
      <dgm:spPr/>
    </dgm:pt>
    <dgm:pt modelId="{7F8E964D-778E-4AB0-AA84-2B893D768E51}" type="pres">
      <dgm:prSet presAssocID="{6B16464E-C28F-4E3B-8F96-DC35859CD900}" presName="node" presStyleLbl="node1" presStyleIdx="1" presStyleCnt="5">
        <dgm:presLayoutVars>
          <dgm:bulletEnabled val="1"/>
        </dgm:presLayoutVars>
      </dgm:prSet>
      <dgm:spPr/>
      <dgm:t>
        <a:bodyPr/>
        <a:lstStyle/>
        <a:p>
          <a:pPr rtl="1"/>
          <a:endParaRPr lang="ar-SA"/>
        </a:p>
      </dgm:t>
    </dgm:pt>
    <dgm:pt modelId="{3E91C445-9404-44B4-98FF-DB57EA1453AA}" type="pres">
      <dgm:prSet presAssocID="{EC955141-B742-452D-92FF-B048E24F4C88}" presName="sibTrans" presStyleCnt="0"/>
      <dgm:spPr/>
    </dgm:pt>
    <dgm:pt modelId="{43C6F7D6-7DD8-4695-AB13-FAC2FA402995}" type="pres">
      <dgm:prSet presAssocID="{49CA6A1A-96C0-477F-9F1F-D1A69BA71F87}" presName="node" presStyleLbl="node1" presStyleIdx="2" presStyleCnt="5">
        <dgm:presLayoutVars>
          <dgm:bulletEnabled val="1"/>
        </dgm:presLayoutVars>
      </dgm:prSet>
      <dgm:spPr/>
      <dgm:t>
        <a:bodyPr/>
        <a:lstStyle/>
        <a:p>
          <a:pPr rtl="1"/>
          <a:endParaRPr lang="ar-SA"/>
        </a:p>
      </dgm:t>
    </dgm:pt>
    <dgm:pt modelId="{109C997B-05F5-4022-A7AB-3B1DE1F0474A}" type="pres">
      <dgm:prSet presAssocID="{D4FE4C2D-0873-4144-A7A3-A19E4C924FC0}" presName="sibTrans" presStyleCnt="0"/>
      <dgm:spPr/>
    </dgm:pt>
    <dgm:pt modelId="{B34D523F-9663-4179-9BB7-7FEF3267EE18}" type="pres">
      <dgm:prSet presAssocID="{72F4C7B9-49FB-4EB4-A90C-0E0A164C62AC}" presName="node" presStyleLbl="node1" presStyleIdx="3" presStyleCnt="5">
        <dgm:presLayoutVars>
          <dgm:bulletEnabled val="1"/>
        </dgm:presLayoutVars>
      </dgm:prSet>
      <dgm:spPr/>
      <dgm:t>
        <a:bodyPr/>
        <a:lstStyle/>
        <a:p>
          <a:pPr rtl="1"/>
          <a:endParaRPr lang="ar-SA"/>
        </a:p>
      </dgm:t>
    </dgm:pt>
    <dgm:pt modelId="{5D0D2AF5-8C9E-408F-868C-656F5DD88A08}" type="pres">
      <dgm:prSet presAssocID="{25B6EFBE-A27B-4F59-ADA5-E47773A913D9}" presName="sibTrans" presStyleCnt="0"/>
      <dgm:spPr/>
    </dgm:pt>
    <dgm:pt modelId="{66351CBC-0879-498C-881E-11293CD59D25}" type="pres">
      <dgm:prSet presAssocID="{5EE0C165-D3D7-470F-AD5A-4F449FC39663}" presName="node" presStyleLbl="node1" presStyleIdx="4" presStyleCnt="5">
        <dgm:presLayoutVars>
          <dgm:bulletEnabled val="1"/>
        </dgm:presLayoutVars>
      </dgm:prSet>
      <dgm:spPr/>
      <dgm:t>
        <a:bodyPr/>
        <a:lstStyle/>
        <a:p>
          <a:pPr rtl="1"/>
          <a:endParaRPr lang="ar-SA"/>
        </a:p>
      </dgm:t>
    </dgm:pt>
  </dgm:ptLst>
  <dgm:cxnLst>
    <dgm:cxn modelId="{A951C93E-22D4-454F-8C0D-472E509C8BB7}" srcId="{85158123-C6A8-4D30-895D-C0CDD2B90945}" destId="{5EE0C165-D3D7-470F-AD5A-4F449FC39663}" srcOrd="4" destOrd="0" parTransId="{BD9E2DF6-5FCC-43DD-9665-781698348481}" sibTransId="{D981EC2C-A8F5-4EC1-B82B-632626FDE8B7}"/>
    <dgm:cxn modelId="{A501F90A-AFE5-4E0D-875E-298A3BE550EA}" srcId="{85158123-C6A8-4D30-895D-C0CDD2B90945}" destId="{6B16464E-C28F-4E3B-8F96-DC35859CD900}" srcOrd="1" destOrd="0" parTransId="{B373B6B0-E8AF-4543-908E-5ECABA7AF791}" sibTransId="{EC955141-B742-452D-92FF-B048E24F4C88}"/>
    <dgm:cxn modelId="{3BBE1E23-E814-4B9C-8C26-8E6F06363E2F}" type="presOf" srcId="{49CA6A1A-96C0-477F-9F1F-D1A69BA71F87}" destId="{43C6F7D6-7DD8-4695-AB13-FAC2FA402995}" srcOrd="0" destOrd="0" presId="urn:microsoft.com/office/officeart/2005/8/layout/default"/>
    <dgm:cxn modelId="{E34EAEAC-6987-4C8F-BE99-F8B2E5308520}" type="presOf" srcId="{5EE0C165-D3D7-470F-AD5A-4F449FC39663}" destId="{66351CBC-0879-498C-881E-11293CD59D25}" srcOrd="0" destOrd="0" presId="urn:microsoft.com/office/officeart/2005/8/layout/default"/>
    <dgm:cxn modelId="{A3FCC36F-F9B5-42DA-9C01-5FE6933318D6}" srcId="{85158123-C6A8-4D30-895D-C0CDD2B90945}" destId="{49CA6A1A-96C0-477F-9F1F-D1A69BA71F87}" srcOrd="2" destOrd="0" parTransId="{7E3AA36F-2B2C-4386-87D0-13C921F79046}" sibTransId="{D4FE4C2D-0873-4144-A7A3-A19E4C924FC0}"/>
    <dgm:cxn modelId="{761D0886-DC55-4535-B090-49BE74BDF1AA}" type="presOf" srcId="{6B16464E-C28F-4E3B-8F96-DC35859CD900}" destId="{7F8E964D-778E-4AB0-AA84-2B893D768E51}" srcOrd="0" destOrd="0" presId="urn:microsoft.com/office/officeart/2005/8/layout/default"/>
    <dgm:cxn modelId="{E9D17AF4-C984-4342-8538-35DD90ED3E9E}" srcId="{85158123-C6A8-4D30-895D-C0CDD2B90945}" destId="{0B684549-BB00-48C9-BF25-1B3086EAB9F2}" srcOrd="0" destOrd="0" parTransId="{B6EE8E4A-39EC-436D-8A9A-4F2CC61A01F2}" sibTransId="{6FD30ECF-94C4-4771-9E03-7DF07614167C}"/>
    <dgm:cxn modelId="{32625BB8-8AEC-47E5-B6E1-F5DB7EFF8BC8}" type="presOf" srcId="{0B684549-BB00-48C9-BF25-1B3086EAB9F2}" destId="{F0B576DD-F4CB-4139-96F6-15547ACCA39F}" srcOrd="0" destOrd="0" presId="urn:microsoft.com/office/officeart/2005/8/layout/default"/>
    <dgm:cxn modelId="{B8E5D482-F360-43C4-94AA-A7FBB7E45699}" type="presOf" srcId="{85158123-C6A8-4D30-895D-C0CDD2B90945}" destId="{2AFF3156-DFD5-45A0-AD80-E42D3CF9779E}" srcOrd="0" destOrd="0" presId="urn:microsoft.com/office/officeart/2005/8/layout/default"/>
    <dgm:cxn modelId="{B55F2C68-8767-4C23-A0C3-2446CF2DF978}" type="presOf" srcId="{72F4C7B9-49FB-4EB4-A90C-0E0A164C62AC}" destId="{B34D523F-9663-4179-9BB7-7FEF3267EE18}" srcOrd="0" destOrd="0" presId="urn:microsoft.com/office/officeart/2005/8/layout/default"/>
    <dgm:cxn modelId="{F02AD209-4732-43A8-837A-E38E45D79049}" srcId="{85158123-C6A8-4D30-895D-C0CDD2B90945}" destId="{72F4C7B9-49FB-4EB4-A90C-0E0A164C62AC}" srcOrd="3" destOrd="0" parTransId="{3F458DE7-2CF0-4C05-B6B7-01E570EA31C8}" sibTransId="{25B6EFBE-A27B-4F59-ADA5-E47773A913D9}"/>
    <dgm:cxn modelId="{82628A69-1877-45C5-BE81-C752040C7211}" type="presParOf" srcId="{2AFF3156-DFD5-45A0-AD80-E42D3CF9779E}" destId="{F0B576DD-F4CB-4139-96F6-15547ACCA39F}" srcOrd="0" destOrd="0" presId="urn:microsoft.com/office/officeart/2005/8/layout/default"/>
    <dgm:cxn modelId="{17A4C2EF-AA7E-48C4-AC36-6809DE42470B}" type="presParOf" srcId="{2AFF3156-DFD5-45A0-AD80-E42D3CF9779E}" destId="{B0EF9CE9-C7A1-43CF-AF8C-8278A0C6E348}" srcOrd="1" destOrd="0" presId="urn:microsoft.com/office/officeart/2005/8/layout/default"/>
    <dgm:cxn modelId="{AC9E53BE-D33B-4559-B86A-3C98E43F1E7E}" type="presParOf" srcId="{2AFF3156-DFD5-45A0-AD80-E42D3CF9779E}" destId="{7F8E964D-778E-4AB0-AA84-2B893D768E51}" srcOrd="2" destOrd="0" presId="urn:microsoft.com/office/officeart/2005/8/layout/default"/>
    <dgm:cxn modelId="{87DE752B-24CC-4017-B361-D7E47F255C4E}" type="presParOf" srcId="{2AFF3156-DFD5-45A0-AD80-E42D3CF9779E}" destId="{3E91C445-9404-44B4-98FF-DB57EA1453AA}" srcOrd="3" destOrd="0" presId="urn:microsoft.com/office/officeart/2005/8/layout/default"/>
    <dgm:cxn modelId="{14CB9353-7317-461F-B691-16862A4B88B2}" type="presParOf" srcId="{2AFF3156-DFD5-45A0-AD80-E42D3CF9779E}" destId="{43C6F7D6-7DD8-4695-AB13-FAC2FA402995}" srcOrd="4" destOrd="0" presId="urn:microsoft.com/office/officeart/2005/8/layout/default"/>
    <dgm:cxn modelId="{7AA211A2-084D-4F97-832E-14227F1085D1}" type="presParOf" srcId="{2AFF3156-DFD5-45A0-AD80-E42D3CF9779E}" destId="{109C997B-05F5-4022-A7AB-3B1DE1F0474A}" srcOrd="5" destOrd="0" presId="urn:microsoft.com/office/officeart/2005/8/layout/default"/>
    <dgm:cxn modelId="{11BB7631-C37C-4953-A75E-5308B201250E}" type="presParOf" srcId="{2AFF3156-DFD5-45A0-AD80-E42D3CF9779E}" destId="{B34D523F-9663-4179-9BB7-7FEF3267EE18}" srcOrd="6" destOrd="0" presId="urn:microsoft.com/office/officeart/2005/8/layout/default"/>
    <dgm:cxn modelId="{B8D7F1B8-87E6-4D13-AED3-26B2328298AE}" type="presParOf" srcId="{2AFF3156-DFD5-45A0-AD80-E42D3CF9779E}" destId="{5D0D2AF5-8C9E-408F-868C-656F5DD88A08}" srcOrd="7" destOrd="0" presId="urn:microsoft.com/office/officeart/2005/8/layout/default"/>
    <dgm:cxn modelId="{A1E32BFE-B380-4ECB-80A8-AA5A208716F4}" type="presParOf" srcId="{2AFF3156-DFD5-45A0-AD80-E42D3CF9779E}" destId="{66351CBC-0879-498C-881E-11293CD59D25}" srcOrd="8" destOrd="0" presId="urn:microsoft.com/office/officeart/2005/8/layout/default"/>
  </dgm:cxnLst>
  <dgm:bg/>
  <dgm:whole/>
</dgm:dataModel>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F480E9C-D25F-49CE-960D-07A1570149A5}" type="datetimeFigureOut">
              <a:rPr lang="ar-SA" smtClean="0"/>
              <a:t>05/12/32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5609B58-98AF-486C-958B-7B4D1F283ED0}"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0F17E524-0775-454D-B96F-BD1B092EA4A2}" type="slidenum">
              <a:rPr lang="ar-SA" smtClean="0"/>
              <a:pPr/>
              <a:t>3</a:t>
            </a:fld>
            <a:endParaRPr lang="en-US" smtClean="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AA5733EB-4D23-4EAA-9D17-FEA554E906D5}" type="slidenum">
              <a:rPr lang="ar-SA" smtClean="0"/>
              <a:pPr/>
              <a:t>4</a:t>
            </a:fld>
            <a:endParaRPr lang="en-US"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B04394A7-D813-4F84-9A23-9296CA84D996}" type="slidenum">
              <a:rPr lang="ar-SA" smtClean="0"/>
              <a:pPr/>
              <a:t>7</a:t>
            </a:fld>
            <a:endParaRPr lang="en-US" smtClean="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8700FD65-958E-48D6-A435-211BC3261774}" type="slidenum">
              <a:rPr lang="ar-SA" smtClean="0"/>
              <a:pPr/>
              <a:t>8</a:t>
            </a:fld>
            <a:endParaRPr lang="en-US" smtClean="0"/>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DBAFBD0E-0D56-4F37-800B-1B4878ACE309}" type="slidenum">
              <a:rPr lang="ar-SA" smtClean="0"/>
              <a:pPr/>
              <a:t>9</a:t>
            </a:fld>
            <a:endParaRPr lang="en-US" smtClean="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2AC1E2C5-376B-4B82-A4A4-15704C894784}" type="slidenum">
              <a:rPr lang="ar-SA" smtClean="0"/>
              <a:pPr/>
              <a:t>10</a:t>
            </a:fld>
            <a:endParaRPr lang="en-US" smtClean="0"/>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D4B8EF85-B93B-438D-B015-A0BB586B1978}" type="slidenum">
              <a:rPr lang="ar-SA" smtClean="0"/>
              <a:pPr/>
              <a:t>11</a:t>
            </a:fld>
            <a:endParaRPr lang="en-US" smtClean="0"/>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CEE56A8B-B5EE-46B9-8E77-F454FE76745A}" type="slidenum">
              <a:rPr lang="ar-SA" smtClean="0"/>
              <a:pPr/>
              <a:t>12</a:t>
            </a:fld>
            <a:endParaRPr lang="en-US" smtClean="0"/>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36D50EE0-C850-41EB-AB8F-913A8E57A1E8}" type="slidenum">
              <a:rPr lang="ar-SA" smtClean="0"/>
              <a:pPr/>
              <a:t>13</a:t>
            </a:fld>
            <a:endParaRPr lang="en-US" smtClean="0"/>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8A15A15E-99A4-4877-9AE9-DA4136915991}" type="slidenum">
              <a:rPr lang="ar-SA" smtClean="0"/>
              <a:pPr/>
              <a:t>15</a:t>
            </a:fld>
            <a:endParaRPr lang="en-US" smtClean="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3B5770A7-16E6-427F-A6C6-E4FD4FF157CE}" type="slidenum">
              <a:rPr lang="ar-SA" smtClean="0"/>
              <a:pPr/>
              <a:t>17</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E3381641-442E-443F-8721-31A3180B4750}" type="slidenum">
              <a:rPr lang="ar-SA" smtClean="0"/>
              <a:pPr/>
              <a:t>18</a:t>
            </a:fld>
            <a:endParaRPr lang="en-US" smtClean="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64D06AC2-E9E2-4CC1-AED4-91995E32A54C}" type="slidenum">
              <a:rPr lang="ar-SA" smtClean="0"/>
              <a:pPr/>
              <a:t>19</a:t>
            </a:fld>
            <a:endParaRPr lang="en-US" smtClean="0"/>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77D58942-BC07-4C0A-9D5A-A174CFC30AE5}" type="slidenum">
              <a:rPr lang="ar-SA" smtClean="0"/>
              <a:pPr/>
              <a:t>20</a:t>
            </a:fld>
            <a:endParaRPr lang="en-US" smtClean="0"/>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999E71B7-A186-4EDE-BE28-7D37A6DC707B}" type="slidenum">
              <a:rPr lang="ar-SA" smtClean="0"/>
              <a:pPr/>
              <a:t>21</a:t>
            </a:fld>
            <a:endParaRPr lang="en-US" smtClean="0"/>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0E32F53B-499F-4ADD-950A-560E04B44704}" type="slidenum">
              <a:rPr lang="ar-SA" smtClean="0"/>
              <a:pPr/>
              <a:t>22</a:t>
            </a:fld>
            <a:endParaRPr lang="en-US" smtClean="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7AFB6B85-5F9C-48DA-B44C-B9C5687FEC6A}" type="slidenum">
              <a:rPr lang="ar-SA" smtClean="0"/>
              <a:pPr/>
              <a:t>23</a:t>
            </a:fld>
            <a:endParaRPr lang="en-US"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fld id="{90859C67-BCEC-489D-81D6-0082A2C56197}" type="slidenum">
              <a:rPr lang="ar-SA" smtClean="0"/>
              <a:pPr/>
              <a:t>24</a:t>
            </a:fld>
            <a:endParaRPr lang="en-US" smtClean="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74240E21-23FB-41D5-8A81-844683C831F9}" type="slidenum">
              <a:rPr lang="ar-SA" smtClean="0"/>
              <a:pPr/>
              <a:t>26</a:t>
            </a:fld>
            <a:endParaRPr lang="en-US" smtClean="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9EE350FA-B7B3-4F5F-81CB-8F434CACF5C6}" type="slidenum">
              <a:rPr lang="ar-SA" smtClean="0"/>
              <a:pPr/>
              <a:t>27</a:t>
            </a:fld>
            <a:endParaRPr lang="en-US" smtClean="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9AF4CAB-0561-42B3-AA18-FA52A32F3365}"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9AF4CAB-0561-42B3-AA18-FA52A32F3365}"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9AF4CAB-0561-42B3-AA18-FA52A32F3365}"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9AF4CAB-0561-42B3-AA18-FA52A32F3365}"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9AF4CAB-0561-42B3-AA18-FA52A32F3365}" type="datetimeFigureOut">
              <a:rPr lang="ar-SA" smtClean="0"/>
              <a:t>05/12/32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9AF4CAB-0561-42B3-AA18-FA52A32F3365}" type="datetimeFigureOut">
              <a:rPr lang="ar-SA" smtClean="0"/>
              <a:t>05/12/32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9AF4CAB-0561-42B3-AA18-FA52A32F3365}" type="datetimeFigureOut">
              <a:rPr lang="ar-SA" smtClean="0"/>
              <a:t>05/12/32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9AF4CAB-0561-42B3-AA18-FA52A32F3365}"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9AF4CAB-0561-42B3-AA18-FA52A32F3365}"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9AF4CAB-0561-42B3-AA18-FA52A32F3365}"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9AF4CAB-0561-42B3-AA18-FA52A32F3365}"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409437E-DD43-4E9E-963B-B08725558467}"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57200" y="1600200"/>
            <a:ext cx="8229600" cy="4525963"/>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B1CB29-A231-4E7A-A5C5-A600F247E3D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9AF4CAB-0561-42B3-AA18-FA52A32F3365}" type="datetimeFigureOut">
              <a:rPr lang="ar-SA" smtClean="0"/>
              <a:t>05/12/32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409437E-DD43-4E9E-963B-B08725558467}"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aoml.noaa.gov/hard/tcfaqA.html" TargetMode="External"/><Relationship Id="rId3" Type="http://schemas.openxmlformats.org/officeDocument/2006/relationships/hyperlink" Target="http://www.oranim.macam98.ac.il/geo/climate.html)" TargetMode="External"/><Relationship Id="rId7" Type="http://schemas.openxmlformats.org/officeDocument/2006/relationships/hyperlink" Target="http://www.weather.com/weather" TargetMode="External"/><Relationship Id="rId12" Type="http://schemas.openxmlformats.org/officeDocument/2006/relationships/hyperlink" Target="http://www.pmel.noaa.gov/tao/el-nino/hom.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wmo.ch/" TargetMode="External"/><Relationship Id="rId11" Type="http://schemas.openxmlformats.org/officeDocument/2006/relationships/hyperlink" Target="http://www.doc.ca/climate/primer/sec-1.htm)" TargetMode="External"/><Relationship Id="rId5" Type="http://schemas.openxmlformats.org/officeDocument/2006/relationships/hyperlink" Target="http://www.wmo.ch/web/arep/lib%20l/climx.html" TargetMode="External"/><Relationship Id="rId10" Type="http://schemas.openxmlformats.org/officeDocument/2006/relationships/hyperlink" Target="http://www.unep.ch/iuc/submenu/begin/beginner.htm)" TargetMode="External"/><Relationship Id="rId4" Type="http://schemas.openxmlformats.org/officeDocument/2006/relationships/hyperlink" Target="http://www.wmo.ch/web/arep/lil/meteo.html" TargetMode="External"/><Relationship Id="rId9" Type="http://schemas.openxmlformats.org/officeDocument/2006/relationships/hyperlink" Target="http://www.usatoday.com/wether/wworkso.ht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AQ81V.jpg"/>
          <p:cNvPicPr>
            <a:picLocks noChangeAspect="1"/>
          </p:cNvPicPr>
          <p:nvPr/>
        </p:nvPicPr>
        <p:blipFill>
          <a:blip r:embed="rId2"/>
          <a:srcRect/>
          <a:stretch>
            <a:fillRect/>
          </a:stretch>
        </p:blipFill>
        <p:spPr bwMode="auto">
          <a:xfrm>
            <a:off x="1979613" y="2420938"/>
            <a:ext cx="5472112" cy="2520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ar-SA" smtClean="0">
                <a:solidFill>
                  <a:srgbClr val="C00000"/>
                </a:solidFill>
                <a:cs typeface="Akhbar MT" pitchFamily="2" charset="-78"/>
              </a:rPr>
              <a:t>المحاضرة الأولى</a:t>
            </a:r>
          </a:p>
        </p:txBody>
      </p:sp>
      <p:sp>
        <p:nvSpPr>
          <p:cNvPr id="3" name="عنصر نائب للمحتوى 2"/>
          <p:cNvSpPr>
            <a:spLocks noGrp="1"/>
          </p:cNvSpPr>
          <p:nvPr>
            <p:ph idx="1"/>
          </p:nvPr>
        </p:nvSpPr>
        <p:spPr/>
        <p:txBody>
          <a:bodyPr>
            <a:normAutofit fontScale="70000" lnSpcReduction="20000"/>
          </a:bodyPr>
          <a:lstStyle/>
          <a:p>
            <a:pPr marL="274320" indent="-274320" eaLnBrk="1" fontAlgn="auto" hangingPunct="1">
              <a:spcAft>
                <a:spcPts val="0"/>
              </a:spcAft>
              <a:buClr>
                <a:schemeClr val="accent3"/>
              </a:buClr>
              <a:buFont typeface="Wingdings 2"/>
              <a:buChar char=""/>
              <a:defRPr/>
            </a:pPr>
            <a:r>
              <a:rPr lang="ar-SA" sz="3600" dirty="0" smtClean="0">
                <a:solidFill>
                  <a:srgbClr val="006600"/>
                </a:solidFill>
                <a:ea typeface="+mn-ea"/>
              </a:rPr>
              <a:t>محاور المحاضرة:</a:t>
            </a:r>
          </a:p>
          <a:p>
            <a:pPr marL="274320" indent="-274320" eaLnBrk="1" fontAlgn="auto" hangingPunct="1">
              <a:spcAft>
                <a:spcPts val="0"/>
              </a:spcAft>
              <a:buClr>
                <a:schemeClr val="accent3"/>
              </a:buClr>
              <a:buFont typeface="Wingdings 2"/>
              <a:buChar char=""/>
              <a:defRPr/>
            </a:pPr>
            <a:r>
              <a:rPr lang="ar-SA" sz="3600" dirty="0" smtClean="0">
                <a:solidFill>
                  <a:srgbClr val="C00000"/>
                </a:solidFill>
                <a:ea typeface="+mn-ea"/>
              </a:rPr>
              <a:t>علم المناخ:</a:t>
            </a:r>
          </a:p>
          <a:p>
            <a:pPr marL="274320" indent="-274320" eaLnBrk="1" fontAlgn="auto" hangingPunct="1">
              <a:spcAft>
                <a:spcPts val="0"/>
              </a:spcAft>
              <a:buClr>
                <a:schemeClr val="accent3"/>
              </a:buClr>
              <a:buFont typeface="Wingdings 2"/>
              <a:buChar char=""/>
              <a:defRPr/>
            </a:pPr>
            <a:r>
              <a:rPr lang="ar-SA" sz="3600" dirty="0" smtClean="0">
                <a:ea typeface="+mn-ea"/>
                <a:cs typeface="Akhbar MT" pitchFamily="2" charset="-78"/>
              </a:rPr>
              <a:t>1- علم المناخ والأرصاد الجوية.</a:t>
            </a:r>
          </a:p>
          <a:p>
            <a:pPr marL="274320" indent="-274320" eaLnBrk="1" fontAlgn="auto" hangingPunct="1">
              <a:spcAft>
                <a:spcPts val="0"/>
              </a:spcAft>
              <a:buClr>
                <a:schemeClr val="accent3"/>
              </a:buClr>
              <a:buFont typeface="Wingdings 2"/>
              <a:buChar char=""/>
              <a:defRPr/>
            </a:pPr>
            <a:r>
              <a:rPr lang="ar-SA" sz="3600" dirty="0" smtClean="0">
                <a:ea typeface="+mn-ea"/>
                <a:cs typeface="Akhbar MT" pitchFamily="2" charset="-78"/>
              </a:rPr>
              <a:t>2- الفرق بين الطقس والمناخ.</a:t>
            </a:r>
          </a:p>
          <a:p>
            <a:pPr marL="274320" indent="-274320" eaLnBrk="1" fontAlgn="auto" hangingPunct="1">
              <a:spcAft>
                <a:spcPts val="0"/>
              </a:spcAft>
              <a:buClr>
                <a:schemeClr val="accent3"/>
              </a:buClr>
              <a:buFont typeface="Wingdings 2"/>
              <a:buChar char=""/>
              <a:defRPr/>
            </a:pPr>
            <a:r>
              <a:rPr lang="ar-SA" sz="3600" dirty="0" smtClean="0">
                <a:ea typeface="+mn-ea"/>
                <a:cs typeface="Akhbar MT" pitchFamily="2" charset="-78"/>
              </a:rPr>
              <a:t>3- عناصر المناخ.</a:t>
            </a:r>
          </a:p>
          <a:p>
            <a:pPr marL="274320" indent="-274320" eaLnBrk="1" fontAlgn="auto" hangingPunct="1">
              <a:spcAft>
                <a:spcPts val="0"/>
              </a:spcAft>
              <a:buClr>
                <a:schemeClr val="accent3"/>
              </a:buClr>
              <a:buFont typeface="Wingdings 2"/>
              <a:buChar char=""/>
              <a:defRPr/>
            </a:pPr>
            <a:r>
              <a:rPr lang="ar-SA" sz="3600" dirty="0" smtClean="0">
                <a:ea typeface="+mn-ea"/>
                <a:cs typeface="Akhbar MT" pitchFamily="2" charset="-78"/>
              </a:rPr>
              <a:t>4- الفروع الرئيسية لعلم المناخ.</a:t>
            </a:r>
          </a:p>
          <a:p>
            <a:pPr marL="274320" indent="-274320" eaLnBrk="1" fontAlgn="auto" hangingPunct="1">
              <a:spcAft>
                <a:spcPts val="0"/>
              </a:spcAft>
              <a:buClr>
                <a:schemeClr val="accent3"/>
              </a:buClr>
              <a:buFont typeface="Wingdings 2"/>
              <a:buChar char=""/>
              <a:defRPr/>
            </a:pPr>
            <a:r>
              <a:rPr lang="ar-SA" sz="3600" dirty="0" smtClean="0">
                <a:ea typeface="+mn-ea"/>
                <a:cs typeface="Akhbar MT" pitchFamily="2" charset="-78"/>
              </a:rPr>
              <a:t>5- مواقع الطقس والمناخ.</a:t>
            </a:r>
          </a:p>
          <a:p>
            <a:pPr marL="274320" indent="-274320" eaLnBrk="1" fontAlgn="auto" hangingPunct="1">
              <a:spcAft>
                <a:spcPts val="0"/>
              </a:spcAft>
              <a:buClr>
                <a:schemeClr val="accent3"/>
              </a:buClr>
              <a:buFont typeface="Wingdings 2"/>
              <a:buChar char=""/>
              <a:defRPr/>
            </a:pPr>
            <a:r>
              <a:rPr lang="ar-SA" sz="4600" dirty="0" smtClean="0">
                <a:solidFill>
                  <a:srgbClr val="C00000"/>
                </a:solidFill>
                <a:ea typeface="+mn-ea"/>
                <a:cs typeface="Akhbar MT" pitchFamily="2" charset="-78"/>
              </a:rPr>
              <a:t>الغلاف الجوي :</a:t>
            </a:r>
          </a:p>
          <a:p>
            <a:pPr marL="742950" indent="-742950" eaLnBrk="1" fontAlgn="auto" hangingPunct="1">
              <a:spcAft>
                <a:spcPts val="0"/>
              </a:spcAft>
              <a:buClr>
                <a:schemeClr val="accent3"/>
              </a:buClr>
              <a:buFont typeface="Wingdings 2" pitchFamily="18" charset="2"/>
              <a:buNone/>
              <a:defRPr/>
            </a:pPr>
            <a:r>
              <a:rPr lang="ar-SA" sz="3600" dirty="0" smtClean="0">
                <a:ea typeface="+mn-ea"/>
                <a:cs typeface="Akhbar MT" pitchFamily="2" charset="-78"/>
              </a:rPr>
              <a:t>   1/ أصل الغلاف الجوي .    3/ طبقات الغلاف الجوي.  </a:t>
            </a:r>
            <a:r>
              <a:rPr lang="ar-SA" sz="3600" dirty="0" smtClean="0">
                <a:cs typeface="Akhbar MT" pitchFamily="2" charset="-78"/>
              </a:rPr>
              <a:t>5/ تلوث الغلاف الجوي.</a:t>
            </a:r>
            <a:endParaRPr lang="ar-SA" sz="3600" dirty="0" smtClean="0">
              <a:ea typeface="+mn-ea"/>
              <a:cs typeface="Akhbar MT" pitchFamily="2" charset="-78"/>
            </a:endParaRPr>
          </a:p>
          <a:p>
            <a:pPr marL="742950" indent="-742950" eaLnBrk="1" fontAlgn="auto" hangingPunct="1">
              <a:spcAft>
                <a:spcPts val="0"/>
              </a:spcAft>
              <a:buClr>
                <a:schemeClr val="accent3"/>
              </a:buClr>
              <a:buFont typeface="Wingdings 2" pitchFamily="18" charset="2"/>
              <a:buNone/>
              <a:defRPr/>
            </a:pPr>
            <a:r>
              <a:rPr lang="ar-SA" sz="3600" dirty="0" smtClean="0">
                <a:ea typeface="+mn-ea"/>
                <a:cs typeface="Akhbar MT" pitchFamily="2" charset="-78"/>
              </a:rPr>
              <a:t>  2/ تركيب الغلاف الجوي.    4/ الغلاف الجوي القياسي.</a:t>
            </a:r>
          </a:p>
          <a:p>
            <a:pPr marL="742950" indent="-742950" eaLnBrk="1" fontAlgn="auto" hangingPunct="1">
              <a:spcAft>
                <a:spcPts val="0"/>
              </a:spcAft>
              <a:buClr>
                <a:schemeClr val="accent3"/>
              </a:buClr>
              <a:buFont typeface="Wingdings 2" pitchFamily="18" charset="2"/>
              <a:buNone/>
              <a:defRPr/>
            </a:pPr>
            <a:r>
              <a:rPr lang="ar-SA" sz="3600" dirty="0" smtClean="0">
                <a:ea typeface="+mn-ea"/>
                <a:cs typeface="Akhbar MT" pitchFamily="2" charset="-78"/>
              </a:rPr>
              <a:t>   </a:t>
            </a:r>
          </a:p>
          <a:p>
            <a:pPr marL="742950" indent="-742950" eaLnBrk="1" fontAlgn="auto" hangingPunct="1">
              <a:spcAft>
                <a:spcPts val="0"/>
              </a:spcAft>
              <a:buClr>
                <a:schemeClr val="accent3"/>
              </a:buClr>
              <a:buFont typeface="Wingdings 2" pitchFamily="18" charset="2"/>
              <a:buNone/>
              <a:defRPr/>
            </a:pPr>
            <a:endParaRPr lang="ar-SA" sz="3600" dirty="0" smtClean="0">
              <a:ea typeface="+mn-ea"/>
              <a:cs typeface="Akhbar MT" pitchFamily="2" charset="-78"/>
            </a:endParaRPr>
          </a:p>
          <a:p>
            <a:pPr marL="274320" indent="-274320" eaLnBrk="1" fontAlgn="auto" hangingPunct="1">
              <a:spcAft>
                <a:spcPts val="0"/>
              </a:spcAft>
              <a:buClr>
                <a:schemeClr val="accent3"/>
              </a:buClr>
              <a:buFont typeface="Wingdings 2" pitchFamily="18" charset="2"/>
              <a:buNone/>
              <a:defRPr/>
            </a:pPr>
            <a:endParaRPr lang="ar-SA" sz="3600" dirty="0" smtClean="0">
              <a:ea typeface="+mn-ea"/>
              <a:cs typeface="Akhbar MT" pitchFamily="2" charset="-78"/>
            </a:endParaRPr>
          </a:p>
          <a:p>
            <a:pPr marL="274320" indent="-274320" eaLnBrk="1" fontAlgn="auto" hangingPunct="1">
              <a:spcAft>
                <a:spcPts val="0"/>
              </a:spcAft>
              <a:buClr>
                <a:schemeClr val="accent3"/>
              </a:buClr>
              <a:buFont typeface="Wingdings 2" pitchFamily="18" charset="2"/>
              <a:buNone/>
              <a:defRPr/>
            </a:pPr>
            <a:endParaRPr lang="ar-SA" dirty="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7"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7"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7" presetClass="entr" presetSubtype="4"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7" presetClass="entr" presetSubtype="4" fill="hold" grpId="0" nodeType="click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additive="base">
                                        <p:cTn id="6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1"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7" presetClass="entr" presetSubtype="4" fill="hold" grpId="0"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additive="base">
                                        <p:cTn id="66"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7" dur="2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7" presetClass="entr" presetSubtype="4" fill="hold" grpId="0" nodeType="clickEffect">
                                  <p:stCondLst>
                                    <p:cond delay="0"/>
                                  </p:stCondLst>
                                  <p:childTnLst>
                                    <p:set>
                                      <p:cBhvr>
                                        <p:cTn id="71" dur="1" fill="hold">
                                          <p:stCondLst>
                                            <p:cond delay="0"/>
                                          </p:stCondLst>
                                        </p:cTn>
                                        <p:tgtEl>
                                          <p:spTgt spid="3">
                                            <p:txEl>
                                              <p:pRg st="10" end="10"/>
                                            </p:txEl>
                                          </p:spTgt>
                                        </p:tgtEl>
                                        <p:attrNameLst>
                                          <p:attrName>style.visibility</p:attrName>
                                        </p:attrNameLst>
                                      </p:cBhvr>
                                      <p:to>
                                        <p:strVal val="visible"/>
                                      </p:to>
                                    </p:set>
                                    <p:anim calcmode="lin" valueType="num">
                                      <p:cBhvr additive="base">
                                        <p:cTn id="7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3" dur="2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3" name="Rectangle 5"/>
          <p:cNvSpPr>
            <a:spLocks noGrp="1" noChangeArrowheads="1"/>
          </p:cNvSpPr>
          <p:nvPr>
            <p:ph type="title"/>
          </p:nvPr>
        </p:nvSpPr>
        <p:spPr>
          <a:ln w="28575">
            <a:solidFill>
              <a:schemeClr val="tx1"/>
            </a:solidFill>
          </a:ln>
        </p:spPr>
        <p:txBody>
          <a:bodyPr>
            <a:normAutofit fontScale="90000"/>
          </a:bodyPr>
          <a:lstStyle/>
          <a:p>
            <a:pPr eaLnBrk="1" hangingPunct="1"/>
            <a:r>
              <a:rPr lang="ar-SA" sz="4000" smtClean="0"/>
              <a:t>علم المناخ </a:t>
            </a:r>
            <a:br>
              <a:rPr lang="ar-SA" sz="4000" smtClean="0"/>
            </a:br>
            <a:endParaRPr lang="en-US" sz="4000" smtClean="0"/>
          </a:p>
        </p:txBody>
      </p:sp>
      <p:sp>
        <p:nvSpPr>
          <p:cNvPr id="2054" name="Rectangle 6"/>
          <p:cNvSpPr>
            <a:spLocks noGrp="1" noChangeArrowheads="1"/>
          </p:cNvSpPr>
          <p:nvPr>
            <p:ph type="body" idx="1"/>
          </p:nvPr>
        </p:nvSpPr>
        <p:spPr>
          <a:xfrm>
            <a:off x="500063" y="1643063"/>
            <a:ext cx="8229600" cy="4525962"/>
          </a:xfrm>
          <a:solidFill>
            <a:schemeClr val="accent1"/>
          </a:solidFill>
          <a:ln w="28575">
            <a:solidFill>
              <a:schemeClr val="tx1"/>
            </a:solidFill>
          </a:ln>
        </p:spPr>
        <p:txBody>
          <a:bodyPr/>
          <a:lstStyle/>
          <a:p>
            <a:pPr eaLnBrk="1" hangingPunct="1"/>
            <a:r>
              <a:rPr lang="ar-SA" sz="2800" smtClean="0">
                <a:cs typeface="Andalus" pitchFamily="18" charset="-78"/>
              </a:rPr>
              <a:t>يميز الكثيرون بين علم المناخ وأرصاد الجوية فيعتقد البعض الأرصاد الجوية علم تطبيقي حديث بينما علم المناخ علم نظري محض والحقيقة أن علم المناخ والأرصاد الجوية في الوقت الحالي أصبحت العلاقة بينهما تكاملية قوية بحيث يصعب الفصل بينهما . فقسم الجغرافيا في جامعة أنديانا يطرح برنامج المناخ والأرصاد الجوية في جانبين : أحدهما للراغبين بالعمل في الهيئة الوطنية للطقس والثاني لمن تتطلب طبيعة عملهم الماما بموضوعات الطقس والمناخ ولكن لن يعملوا في الهيئة الوطنية للطقس </a:t>
            </a:r>
          </a:p>
          <a:p>
            <a:pPr eaLnBrk="1" hangingPunct="1"/>
            <a:r>
              <a:rPr lang="ar-SA" sz="2800" smtClean="0">
                <a:cs typeface="Andalus" pitchFamily="18" charset="-78"/>
              </a:rPr>
              <a:t>وتتضمن خطة المسار الأول المساقات التالية جميعها بينما يقتصرا لمسار الثاني  المساقات السبعة الأولى فقط </a:t>
            </a:r>
            <a:endParaRPr lang="en-US" sz="2800" smtClean="0">
              <a:cs typeface="Andalus" pitchFamily="18"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768" decel="100000"/>
                                        <p:tgtEl>
                                          <p:spTgt spid="2053"/>
                                        </p:tgtEl>
                                      </p:cBhvr>
                                    </p:animEffect>
                                    <p:animScale>
                                      <p:cBhvr>
                                        <p:cTn id="8" dur="768" decel="100000"/>
                                        <p:tgtEl>
                                          <p:spTgt spid="2053"/>
                                        </p:tgtEl>
                                      </p:cBhvr>
                                      <p:from x="10000" y="10000"/>
                                      <p:to x="200000" y="450000"/>
                                    </p:animScale>
                                    <p:animScale>
                                      <p:cBhvr>
                                        <p:cTn id="9" dur="1230" accel="100000" fill="hold">
                                          <p:stCondLst>
                                            <p:cond delay="768"/>
                                          </p:stCondLst>
                                        </p:cTn>
                                        <p:tgtEl>
                                          <p:spTgt spid="2053"/>
                                        </p:tgtEl>
                                      </p:cBhvr>
                                      <p:from x="200000" y="450000"/>
                                      <p:to x="100000" y="100000"/>
                                    </p:animScale>
                                    <p:set>
                                      <p:cBhvr>
                                        <p:cTn id="10" dur="768" fill="hold"/>
                                        <p:tgtEl>
                                          <p:spTgt spid="2053"/>
                                        </p:tgtEl>
                                        <p:attrNameLst>
                                          <p:attrName>ppt_x</p:attrName>
                                        </p:attrNameLst>
                                      </p:cBhvr>
                                      <p:to>
                                        <p:strVal val="(0.5)"/>
                                      </p:to>
                                    </p:set>
                                    <p:anim from="(0.5)" to="(#ppt_x)" calcmode="lin" valueType="num">
                                      <p:cBhvr>
                                        <p:cTn id="11" dur="1230" accel="100000" fill="hold">
                                          <p:stCondLst>
                                            <p:cond delay="768"/>
                                          </p:stCondLst>
                                        </p:cTn>
                                        <p:tgtEl>
                                          <p:spTgt spid="2053"/>
                                        </p:tgtEl>
                                        <p:attrNameLst>
                                          <p:attrName>ppt_x</p:attrName>
                                        </p:attrNameLst>
                                      </p:cBhvr>
                                    </p:anim>
                                    <p:set>
                                      <p:cBhvr>
                                        <p:cTn id="12" dur="768" fill="hold"/>
                                        <p:tgtEl>
                                          <p:spTgt spid="2053"/>
                                        </p:tgtEl>
                                        <p:attrNameLst>
                                          <p:attrName>ppt_y</p:attrName>
                                        </p:attrNameLst>
                                      </p:cBhvr>
                                      <p:to>
                                        <p:strVal val="(#ppt_y+0.4)"/>
                                      </p:to>
                                    </p:set>
                                    <p:anim from="(#ppt_y+0.4)" to="(#ppt_y)" calcmode="lin" valueType="num">
                                      <p:cBhvr>
                                        <p:cTn id="13" dur="1230" accel="100000" fill="hold">
                                          <p:stCondLst>
                                            <p:cond delay="768"/>
                                          </p:stCondLst>
                                        </p:cTn>
                                        <p:tgtEl>
                                          <p:spTgt spid="2053"/>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054">
                                            <p:bg/>
                                          </p:spTgt>
                                        </p:tgtEl>
                                        <p:attrNameLst>
                                          <p:attrName>style.visibility</p:attrName>
                                        </p:attrNameLst>
                                      </p:cBhvr>
                                      <p:to>
                                        <p:strVal val="visible"/>
                                      </p:to>
                                    </p:set>
                                    <p:anim calcmode="lin" valueType="num">
                                      <p:cBhvr>
                                        <p:cTn id="18" dur="500" fill="hold"/>
                                        <p:tgtEl>
                                          <p:spTgt spid="2054">
                                            <p:bg/>
                                          </p:spTgt>
                                        </p:tgtEl>
                                        <p:attrNameLst>
                                          <p:attrName>ppt_w</p:attrName>
                                        </p:attrNameLst>
                                      </p:cBhvr>
                                      <p:tavLst>
                                        <p:tav tm="0">
                                          <p:val>
                                            <p:fltVal val="0"/>
                                          </p:val>
                                        </p:tav>
                                        <p:tav tm="100000">
                                          <p:val>
                                            <p:strVal val="#ppt_w"/>
                                          </p:val>
                                        </p:tav>
                                      </p:tavLst>
                                    </p:anim>
                                    <p:anim calcmode="lin" valueType="num">
                                      <p:cBhvr>
                                        <p:cTn id="19" dur="500" fill="hold"/>
                                        <p:tgtEl>
                                          <p:spTgt spid="2054">
                                            <p:bg/>
                                          </p:spTgt>
                                        </p:tgtEl>
                                        <p:attrNameLst>
                                          <p:attrName>ppt_h</p:attrName>
                                        </p:attrNameLst>
                                      </p:cBhvr>
                                      <p:tavLst>
                                        <p:tav tm="0">
                                          <p:val>
                                            <p:fltVal val="0"/>
                                          </p:val>
                                        </p:tav>
                                        <p:tav tm="100000">
                                          <p:val>
                                            <p:strVal val="#ppt_h"/>
                                          </p:val>
                                        </p:tav>
                                      </p:tavLst>
                                    </p:anim>
                                    <p:animEffect transition="in" filter="fade">
                                      <p:cBhvr>
                                        <p:cTn id="20" dur="500"/>
                                        <p:tgtEl>
                                          <p:spTgt spid="2054">
                                            <p:bg/>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2054">
                                            <p:txEl>
                                              <p:pRg st="0" end="0"/>
                                            </p:txEl>
                                          </p:spTgt>
                                        </p:tgtEl>
                                        <p:attrNameLst>
                                          <p:attrName>style.visibility</p:attrName>
                                        </p:attrNameLst>
                                      </p:cBhvr>
                                      <p:to>
                                        <p:strVal val="visible"/>
                                      </p:to>
                                    </p:set>
                                    <p:anim calcmode="lin" valueType="num">
                                      <p:cBhvr>
                                        <p:cTn id="25" dur="500" fill="hold"/>
                                        <p:tgtEl>
                                          <p:spTgt spid="2054">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2054">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205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054">
                                            <p:txEl>
                                              <p:pRg st="1" end="1"/>
                                            </p:txEl>
                                          </p:spTgt>
                                        </p:tgtEl>
                                        <p:attrNameLst>
                                          <p:attrName>style.visibility</p:attrName>
                                        </p:attrNameLst>
                                      </p:cBhvr>
                                      <p:to>
                                        <p:strVal val="visible"/>
                                      </p:to>
                                    </p:set>
                                    <p:anim calcmode="lin" valueType="num">
                                      <p:cBhvr>
                                        <p:cTn id="32" dur="500" fill="hold"/>
                                        <p:tgtEl>
                                          <p:spTgt spid="2054">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2054">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20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p:bldP spid="2054"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12"/>
          <p:cNvSpPr>
            <a:spLocks noGrp="1" noChangeArrowheads="1"/>
          </p:cNvSpPr>
          <p:nvPr>
            <p:ph type="title"/>
          </p:nvPr>
        </p:nvSpPr>
        <p:spPr>
          <a:ln w="6350">
            <a:solidFill>
              <a:schemeClr val="tx1"/>
            </a:solidFill>
          </a:ln>
        </p:spPr>
        <p:txBody>
          <a:bodyPr/>
          <a:lstStyle/>
          <a:p>
            <a:pPr eaLnBrk="1" hangingPunct="1"/>
            <a:r>
              <a:rPr lang="ar-SA" smtClean="0"/>
              <a:t>خطة مساق الجغرافيا في جامعة أنديانا</a:t>
            </a:r>
            <a:r>
              <a:rPr lang="en-US" smtClean="0"/>
              <a:t> </a:t>
            </a:r>
          </a:p>
        </p:txBody>
      </p:sp>
      <p:graphicFrame>
        <p:nvGraphicFramePr>
          <p:cNvPr id="5" name="Object 7"/>
          <p:cNvGraphicFramePr>
            <a:graphicFrameLocks noGrp="1" noChangeAspect="1"/>
          </p:cNvGraphicFramePr>
          <p:nvPr>
            <p:ph sz="half" idx="1"/>
          </p:nvPr>
        </p:nvGraphicFramePr>
        <p:xfrm>
          <a:off x="457200" y="2752725"/>
          <a:ext cx="4038600" cy="2220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437" name="Group 317"/>
          <p:cNvGraphicFramePr>
            <a:graphicFrameLocks noGrp="1"/>
          </p:cNvGraphicFramePr>
          <p:nvPr>
            <p:ph sz="half" idx="2"/>
          </p:nvPr>
        </p:nvGraphicFramePr>
        <p:xfrm>
          <a:off x="468313" y="1600200"/>
          <a:ext cx="8218487" cy="4870771"/>
        </p:xfrm>
        <a:graphic>
          <a:graphicData uri="http://schemas.openxmlformats.org/drawingml/2006/table">
            <a:tbl>
              <a:tblPr rtl="1"/>
              <a:tblGrid>
                <a:gridCol w="5437187"/>
                <a:gridCol w="2781300"/>
              </a:tblGrid>
              <a:tr h="60007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rgbClr val="FF0000"/>
                          </a:solidFill>
                          <a:effectLst/>
                          <a:latin typeface="Times New Roman" pitchFamily="18" charset="0"/>
                          <a:cs typeface="Times New Roman" pitchFamily="18" charset="0"/>
                        </a:rPr>
                        <a:t>المساق الأول (للراغبين بالعمل في الهيئة الوطنية للطقس )</a:t>
                      </a:r>
                      <a:endParaRPr kumimoji="0" lang="ar-SA"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rgbClr val="FF0000"/>
                          </a:solidFill>
                          <a:effectLst/>
                          <a:latin typeface="Times New Roman" pitchFamily="18" charset="0"/>
                          <a:cs typeface="Times New Roman" pitchFamily="18" charset="0"/>
                        </a:rPr>
                        <a:t>المساق الثاني (لمن تتطلب طبيعة عملهم الماما بموضوعات الطقس والمناخ ولكن لن يعملوا في الهيئة الوطنية للطقس) </a:t>
                      </a:r>
                      <a:endParaRPr kumimoji="0" lang="ar-SA" sz="14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الأرصاد الجوية والمناخ الطبيعي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الأرصاد الجوية والمناخ الطبيعي</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193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التحليل الجغرافي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التحليل الجغرافي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193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المناخ الهيدرولوجي</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المناخ الهيدرولوجي</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الدينامية المناخية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الدينامية المناخية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193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مساق متقدم في أجهزة الرصد الجوي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مساق متقدم في أجهزة الرصد الجوي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تحليل البيانات الجوية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تحليل البيانات الجوية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193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علم الأرصاد الشمولي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علم الأرصاد الشمولي</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228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علم الأرصاد الديناميكي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9966"/>
                    </a:solidFill>
                  </a:tcPr>
                </a:tc>
              </a:tr>
              <a:tr h="520700">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الأرصاد التفصيلية والمناخ الطبيعي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9966"/>
                    </a:solidFill>
                  </a:tcPr>
                </a:tc>
              </a:tr>
              <a:tr h="52228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Times New Roman" pitchFamily="18" charset="0"/>
                          <a:cs typeface="Times New Roman" pitchFamily="18" charset="0"/>
                        </a:rPr>
                        <a:t>الاستشعار عن بعد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9966"/>
                    </a:solidFill>
                  </a:tcPr>
                </a:tc>
              </a:tr>
              <a:tr h="522288">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Times New Roman" pitchFamily="18" charset="0"/>
                          <a:cs typeface="Times New Roman" pitchFamily="18" charset="0"/>
                        </a:rPr>
                        <a:t>الأجهزة المناخية للتدريب الميداني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9966"/>
                    </a:solid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وان 4"/>
          <p:cNvSpPr>
            <a:spLocks noGrp="1"/>
          </p:cNvSpPr>
          <p:nvPr>
            <p:ph type="title"/>
          </p:nvPr>
        </p:nvSpPr>
        <p:spPr>
          <a:solidFill>
            <a:srgbClr val="7030A0"/>
          </a:solidFill>
        </p:spPr>
        <p:txBody>
          <a:bodyPr/>
          <a:lstStyle/>
          <a:p>
            <a:r>
              <a:rPr lang="ar-SA" smtClean="0"/>
              <a:t>الفرق بين الطقس والمناخ </a:t>
            </a:r>
          </a:p>
        </p:txBody>
      </p:sp>
      <p:sp>
        <p:nvSpPr>
          <p:cNvPr id="33795" name="عنصر نائب للمحتوى 5"/>
          <p:cNvSpPr>
            <a:spLocks noGrp="1"/>
          </p:cNvSpPr>
          <p:nvPr>
            <p:ph idx="1"/>
          </p:nvPr>
        </p:nvSpPr>
        <p:spPr>
          <a:solidFill>
            <a:srgbClr val="CC99FF"/>
          </a:solidFill>
        </p:spPr>
        <p:txBody>
          <a:bodyPr/>
          <a:lstStyle/>
          <a:p>
            <a:r>
              <a:rPr lang="ar-SA" smtClean="0"/>
              <a:t>يقصد بالطقس حالة الجوفي مكان معين خلال فترة زمنية قصيرة كاليوم أو الأسبوع.</a:t>
            </a:r>
          </a:p>
          <a:p>
            <a:r>
              <a:rPr lang="ar-SA" smtClean="0"/>
              <a:t>ويقصد بالمناخ الخصائص العامة المميزة لحالة الجو في ذلك المكان فلا يصف حالة الجو في يوم معين بل الخصائص العامة لحالة الجوفي مكان.</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وان 1"/>
          <p:cNvSpPr>
            <a:spLocks noGrp="1"/>
          </p:cNvSpPr>
          <p:nvPr>
            <p:ph type="title"/>
          </p:nvPr>
        </p:nvSpPr>
        <p:spPr/>
        <p:txBody>
          <a:bodyPr/>
          <a:lstStyle/>
          <a:p>
            <a:r>
              <a:rPr lang="ar-SA" smtClean="0"/>
              <a:t>عناصر المناخ</a:t>
            </a:r>
          </a:p>
        </p:txBody>
      </p:sp>
      <p:graphicFrame>
        <p:nvGraphicFramePr>
          <p:cNvPr id="4" name="عنصر نائب للمحتوى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gradFill rotWithShape="1">
            <a:gsLst>
              <a:gs pos="0">
                <a:srgbClr val="8C9088"/>
              </a:gs>
              <a:gs pos="50000">
                <a:srgbClr val="CACFC4"/>
              </a:gs>
              <a:gs pos="100000">
                <a:srgbClr val="F0F7E9"/>
              </a:gs>
            </a:gsLst>
            <a:lin ang="16200000" scaled="1"/>
          </a:gradFill>
          <a:ln w="28575">
            <a:solidFill>
              <a:schemeClr val="tx1"/>
            </a:solidFill>
          </a:ln>
        </p:spPr>
        <p:txBody>
          <a:bodyPr/>
          <a:lstStyle/>
          <a:p>
            <a:pPr eaLnBrk="1" hangingPunct="1"/>
            <a:r>
              <a:rPr lang="ar-SA" smtClean="0"/>
              <a:t>الفروع الرئيسية لعلم المناخ</a:t>
            </a:r>
            <a:endParaRPr lang="en-US" smtClean="0"/>
          </a:p>
        </p:txBody>
      </p:sp>
      <p:sp>
        <p:nvSpPr>
          <p:cNvPr id="35843" name="Rectangle 3"/>
          <p:cNvSpPr>
            <a:spLocks noGrp="1" noChangeArrowheads="1"/>
          </p:cNvSpPr>
          <p:nvPr>
            <p:ph type="body" idx="1"/>
          </p:nvPr>
        </p:nvSpPr>
        <p:spPr>
          <a:solidFill>
            <a:srgbClr val="F0F6EA"/>
          </a:solidFill>
          <a:ln w="28575">
            <a:solidFill>
              <a:schemeClr val="tx1"/>
            </a:solidFill>
          </a:ln>
        </p:spPr>
        <p:txBody>
          <a:bodyPr/>
          <a:lstStyle/>
          <a:p>
            <a:pPr eaLnBrk="1" hangingPunct="1"/>
            <a:endParaRPr lang="ar-SA" sz="2800" smtClean="0"/>
          </a:p>
          <a:p>
            <a:pPr eaLnBrk="1" hangingPunct="1"/>
            <a:r>
              <a:rPr lang="ar-SA" sz="2800" smtClean="0"/>
              <a:t>مبادئ المناخ والأرصاد الجوية :- </a:t>
            </a:r>
          </a:p>
          <a:p>
            <a:pPr eaLnBrk="1" hangingPunct="1"/>
            <a:r>
              <a:rPr lang="ar-SA" sz="2800" smtClean="0"/>
              <a:t>يدرس العناصر الرئيسية للمناخ مثل الإشعاع الشمسي ، درجة الحرارة ، الضغط الجوي ، الرياح ، الأمطار ، وغيرها </a:t>
            </a:r>
          </a:p>
          <a:p>
            <a:pPr eaLnBrk="1" hangingPunct="1"/>
            <a:r>
              <a:rPr lang="ar-SA" sz="2800" smtClean="0"/>
              <a:t>المناخ الإقليمي : ويبحث في التصنيفات المناخية ، تحديد الخصائص العامة للأقاليم المناخية ، بيان الأنماط العامة لتوزيعها الجغرافي . </a:t>
            </a:r>
          </a:p>
          <a:p>
            <a:pPr eaLnBrk="1" hangingPunct="1"/>
            <a:r>
              <a:rPr lang="ar-SA" sz="2800" smtClean="0"/>
              <a:t>المناخ التطبيقي :- ويبحث في تأثير المناخ على حياة الناس اليومية ،وفي تأثير المناخ الإقليمي على أنماط استغلال الأراضي ، ووسائل إجراء تعديلات مقصودة أو غير مقصودة في المناخ . </a:t>
            </a:r>
            <a:endParaRPr lang="en-US" sz="2800" smtClean="0"/>
          </a:p>
        </p:txBody>
      </p:sp>
    </p:spTree>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w="12700">
            <a:solidFill>
              <a:schemeClr val="tx1"/>
            </a:solidFill>
          </a:ln>
        </p:spPr>
        <p:txBody>
          <a:bodyPr/>
          <a:lstStyle/>
          <a:p>
            <a:pPr eaLnBrk="1" hangingPunct="1"/>
            <a:r>
              <a:rPr lang="ar-SA" smtClean="0"/>
              <a:t>مواقع الطقس والمناخ</a:t>
            </a:r>
            <a:endParaRPr lang="en-US" smtClean="0"/>
          </a:p>
        </p:txBody>
      </p:sp>
      <p:sp>
        <p:nvSpPr>
          <p:cNvPr id="36867" name="Rectangle 3"/>
          <p:cNvSpPr>
            <a:spLocks noGrp="1" noChangeArrowheads="1"/>
          </p:cNvSpPr>
          <p:nvPr>
            <p:ph type="body" idx="1"/>
          </p:nvPr>
        </p:nvSpPr>
        <p:spPr>
          <a:ln w="28575">
            <a:solidFill>
              <a:schemeClr val="tx1"/>
            </a:solidFill>
          </a:ln>
        </p:spPr>
        <p:txBody>
          <a:bodyPr/>
          <a:lstStyle/>
          <a:p>
            <a:pPr eaLnBrk="1" hangingPunct="1">
              <a:lnSpc>
                <a:spcPct val="80000"/>
              </a:lnSpc>
            </a:pPr>
            <a:r>
              <a:rPr lang="ar-SA" sz="1800" smtClean="0"/>
              <a:t>- مواقع الاتصالات المناخية :-        </a:t>
            </a:r>
            <a:r>
              <a:rPr lang="en-US" sz="1800" smtClean="0">
                <a:hlinkClick r:id="rId3"/>
              </a:rPr>
              <a:t>http://www.Oranim.macam98.ac.il/geo/climate.html)</a:t>
            </a:r>
            <a:r>
              <a:rPr lang="ar-SA" sz="1800" smtClean="0"/>
              <a:t>)</a:t>
            </a:r>
          </a:p>
          <a:p>
            <a:pPr eaLnBrk="1" hangingPunct="1">
              <a:lnSpc>
                <a:spcPct val="80000"/>
              </a:lnSpc>
            </a:pPr>
            <a:r>
              <a:rPr lang="ar-SA" sz="1800" smtClean="0"/>
              <a:t>2- مواقع منظمات الأرصاد الجوية :-  ( </a:t>
            </a:r>
            <a:r>
              <a:rPr lang="en-US" sz="1800" smtClean="0">
                <a:hlinkClick r:id="rId4"/>
              </a:rPr>
              <a:t>http://www.wmo.ch/web/arep/lil/meteo.html</a:t>
            </a:r>
            <a:r>
              <a:rPr lang="en-US" sz="1800" smtClean="0"/>
              <a:t> </a:t>
            </a:r>
            <a:r>
              <a:rPr lang="ar-SA" sz="1800" smtClean="0"/>
              <a:t>)</a:t>
            </a:r>
          </a:p>
          <a:p>
            <a:pPr eaLnBrk="1" hangingPunct="1">
              <a:lnSpc>
                <a:spcPct val="80000"/>
              </a:lnSpc>
            </a:pPr>
            <a:r>
              <a:rPr lang="ar-SA" sz="1800" smtClean="0"/>
              <a:t>4- المراكز المهمة  للمناخ والأرصاد الجوية </a:t>
            </a:r>
            <a:r>
              <a:rPr lang="en-US" sz="1800" smtClean="0"/>
              <a:t>:-  </a:t>
            </a:r>
            <a:r>
              <a:rPr lang="en-US" sz="1800" smtClean="0">
                <a:hlinkClick r:id="rId5"/>
              </a:rPr>
              <a:t>http://www.wmo.ch/web/arep/lib l/climx.html</a:t>
            </a:r>
            <a:r>
              <a:rPr lang="en-US" sz="1800" smtClean="0"/>
              <a:t>(  </a:t>
            </a:r>
            <a:endParaRPr lang="ar-SA" sz="1800" smtClean="0"/>
          </a:p>
          <a:p>
            <a:pPr eaLnBrk="1" hangingPunct="1">
              <a:lnSpc>
                <a:spcPct val="80000"/>
              </a:lnSpc>
            </a:pPr>
            <a:r>
              <a:rPr lang="ar-SA" sz="1800" smtClean="0"/>
              <a:t>5- مواقع المنظمة العالمية  للأرصاد الجوية :-  </a:t>
            </a:r>
            <a:r>
              <a:rPr lang="en-US" sz="1800" smtClean="0">
                <a:hlinkClick r:id="rId6"/>
              </a:rPr>
              <a:t>http://www.wmo.ch/</a:t>
            </a:r>
            <a:r>
              <a:rPr lang="en-US" sz="1800" smtClean="0"/>
              <a:t>    </a:t>
            </a:r>
            <a:endParaRPr lang="ar-KW" sz="1800" smtClean="0"/>
          </a:p>
          <a:p>
            <a:pPr eaLnBrk="1" hangingPunct="1">
              <a:lnSpc>
                <a:spcPct val="80000"/>
              </a:lnSpc>
            </a:pPr>
            <a:r>
              <a:rPr lang="ar-KW" sz="1800" smtClean="0"/>
              <a:t>6- مواقع محطة الأرصاد :-                      (</a:t>
            </a:r>
            <a:r>
              <a:rPr lang="en-US" sz="1800" smtClean="0">
                <a:hlinkClick r:id="rId7"/>
              </a:rPr>
              <a:t>http://www.weather.com/weather</a:t>
            </a:r>
            <a:r>
              <a:rPr lang="en-US" sz="1800" smtClean="0"/>
              <a:t> </a:t>
            </a:r>
            <a:endParaRPr lang="ar-KW" sz="1800" smtClean="0"/>
          </a:p>
          <a:p>
            <a:pPr eaLnBrk="1" hangingPunct="1">
              <a:lnSpc>
                <a:spcPct val="80000"/>
              </a:lnSpc>
            </a:pPr>
            <a:r>
              <a:rPr lang="ar-KW" sz="1800" smtClean="0"/>
              <a:t>7 </a:t>
            </a:r>
            <a:r>
              <a:rPr lang="ar-SA" sz="1800" smtClean="0"/>
              <a:t>– مواقع الأعاصير المدارية :-   </a:t>
            </a:r>
            <a:r>
              <a:rPr lang="en-US" sz="1800" smtClean="0">
                <a:hlinkClick r:id="rId8"/>
              </a:rPr>
              <a:t>http://www.aoml.noaa.gov/hard/tcfaqA.html#A1</a:t>
            </a:r>
            <a:r>
              <a:rPr lang="en-US" sz="1800" smtClean="0"/>
              <a:t>(</a:t>
            </a:r>
            <a:endParaRPr lang="ar-SA" sz="1800" smtClean="0"/>
          </a:p>
          <a:p>
            <a:pPr eaLnBrk="1" hangingPunct="1">
              <a:lnSpc>
                <a:spcPct val="80000"/>
              </a:lnSpc>
            </a:pPr>
            <a:r>
              <a:rPr lang="ar-SA" sz="1800" smtClean="0"/>
              <a:t>8- مواقع الولايات المتحدة اليوم للطقس :- </a:t>
            </a:r>
            <a:r>
              <a:rPr lang="en-US" sz="1800" smtClean="0">
                <a:hlinkClick r:id="rId9"/>
              </a:rPr>
              <a:t>http://www.usatoday.com/wether/wworkso.htm)</a:t>
            </a:r>
            <a:r>
              <a:rPr lang="ar-SA" sz="1800" smtClean="0"/>
              <a:t>) </a:t>
            </a:r>
          </a:p>
          <a:p>
            <a:pPr eaLnBrk="1" hangingPunct="1">
              <a:lnSpc>
                <a:spcPct val="80000"/>
              </a:lnSpc>
            </a:pPr>
            <a:r>
              <a:rPr lang="ar-SA" sz="1800" smtClean="0"/>
              <a:t>9- دليل الاتفاقيات الخاصة بالتغيرات المناخية :- </a:t>
            </a:r>
            <a:r>
              <a:rPr lang="en-US" sz="1800" smtClean="0">
                <a:hlinkClick r:id="rId10"/>
              </a:rPr>
              <a:t>http://www.unep.ch/iuc/submenu/begin/beginner.htm)</a:t>
            </a:r>
            <a:r>
              <a:rPr lang="ar-SA" sz="1800" smtClean="0"/>
              <a:t>)</a:t>
            </a:r>
          </a:p>
          <a:p>
            <a:pPr eaLnBrk="1" hangingPunct="1">
              <a:lnSpc>
                <a:spcPct val="80000"/>
              </a:lnSpc>
            </a:pPr>
            <a:r>
              <a:rPr lang="ar-SA" sz="1800" smtClean="0"/>
              <a:t>10- النص الكامل لاتفاقية كيتو بشأن التغير المناخي :- </a:t>
            </a:r>
            <a:r>
              <a:rPr lang="en-US" sz="1800" smtClean="0">
                <a:hlinkClick r:id="rId9"/>
              </a:rPr>
              <a:t>wysiwyg://main.66/http://www.cop3.de/fccc/climate.conv.htm)</a:t>
            </a:r>
            <a:r>
              <a:rPr lang="ar-SA" sz="1800" smtClean="0"/>
              <a:t>)</a:t>
            </a:r>
          </a:p>
          <a:p>
            <a:pPr eaLnBrk="1" hangingPunct="1">
              <a:lnSpc>
                <a:spcPct val="80000"/>
              </a:lnSpc>
            </a:pPr>
            <a:r>
              <a:rPr lang="ar-SA" sz="1800" smtClean="0"/>
              <a:t>11- الكتاب التمهيدي للتغير المناخي :- </a:t>
            </a:r>
            <a:r>
              <a:rPr lang="en-US" sz="1800" smtClean="0">
                <a:hlinkClick r:id="rId11"/>
              </a:rPr>
              <a:t>http://www.doc.ca/climate/primer/sec-1.htm)</a:t>
            </a:r>
            <a:r>
              <a:rPr lang="ar-SA" sz="1800" smtClean="0"/>
              <a:t>)</a:t>
            </a:r>
          </a:p>
          <a:p>
            <a:pPr eaLnBrk="1" hangingPunct="1">
              <a:lnSpc>
                <a:spcPct val="80000"/>
              </a:lnSpc>
            </a:pPr>
            <a:r>
              <a:rPr lang="ar-SA" sz="1800" smtClean="0"/>
              <a:t>12- الصفحة الخاصة بالنينو :- </a:t>
            </a:r>
            <a:r>
              <a:rPr lang="en-US" sz="1800" smtClean="0">
                <a:hlinkClick r:id="rId12"/>
              </a:rPr>
              <a:t>http://www.pmel.noaa.gov/tao/el-nino/hom.html)</a:t>
            </a:r>
            <a:r>
              <a:rPr lang="ar-SA" sz="1800" smtClean="0"/>
              <a:t>)</a:t>
            </a:r>
            <a:endParaRPr lang="en-US" sz="18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solidFill>
            <a:srgbClr val="CFFAA4"/>
          </a:solidFill>
          <a:ln w="28575">
            <a:solidFill>
              <a:schemeClr val="tx1"/>
            </a:solidFill>
          </a:ln>
        </p:spPr>
        <p:txBody>
          <a:bodyPr/>
          <a:lstStyle/>
          <a:p>
            <a:pPr eaLnBrk="1" hangingPunct="1"/>
            <a:r>
              <a:rPr lang="ar-SA" smtClean="0"/>
              <a:t>الغلاف </a:t>
            </a:r>
            <a:r>
              <a:rPr lang="ar-SA" smtClean="0">
                <a:solidFill>
                  <a:schemeClr val="tx1"/>
                </a:solidFill>
              </a:rPr>
              <a:t>الجوي </a:t>
            </a:r>
            <a:r>
              <a:rPr lang="en-GB" b="1" smtClean="0">
                <a:solidFill>
                  <a:schemeClr val="tx1"/>
                </a:solidFill>
              </a:rPr>
              <a:t> Atmosphere</a:t>
            </a:r>
            <a:r>
              <a:rPr lang="ar-SA" b="1" smtClean="0">
                <a:solidFill>
                  <a:srgbClr val="FF0000"/>
                </a:solidFill>
              </a:rPr>
              <a:t> </a:t>
            </a:r>
            <a:r>
              <a:rPr lang="ar-SA" smtClean="0"/>
              <a:t> </a:t>
            </a:r>
            <a:endParaRPr lang="en-US" smtClean="0"/>
          </a:p>
        </p:txBody>
      </p:sp>
      <p:sp>
        <p:nvSpPr>
          <p:cNvPr id="35843" name="Rectangle 3"/>
          <p:cNvSpPr>
            <a:spLocks noGrp="1" noChangeArrowheads="1"/>
          </p:cNvSpPr>
          <p:nvPr>
            <p:ph type="body" idx="1"/>
          </p:nvPr>
        </p:nvSpPr>
        <p:spPr>
          <a:solidFill>
            <a:srgbClr val="CFFAA4"/>
          </a:solidFill>
          <a:ln w="28575">
            <a:solidFill>
              <a:schemeClr val="tx1"/>
            </a:solidFill>
          </a:ln>
        </p:spPr>
        <p:txBody>
          <a:bodyPr/>
          <a:lstStyle/>
          <a:p>
            <a:pPr eaLnBrk="1" hangingPunct="1">
              <a:buFontTx/>
              <a:buNone/>
              <a:defRPr/>
            </a:pPr>
            <a:r>
              <a:rPr lang="ar-SA" dirty="0" smtClean="0"/>
              <a:t> </a:t>
            </a:r>
            <a:r>
              <a:rPr lang="ar-SA" dirty="0" smtClean="0">
                <a:solidFill>
                  <a:schemeClr val="accent6"/>
                </a:solidFill>
              </a:rPr>
              <a:t>1- أصل الغلاف الجوي.</a:t>
            </a:r>
          </a:p>
          <a:p>
            <a:pPr eaLnBrk="1" hangingPunct="1">
              <a:buFontTx/>
              <a:buNone/>
              <a:defRPr/>
            </a:pPr>
            <a:r>
              <a:rPr lang="ar-SA" dirty="0" smtClean="0">
                <a:solidFill>
                  <a:schemeClr val="accent6"/>
                </a:solidFill>
              </a:rPr>
              <a:t> 2- تركيب الغلاف الجوي: </a:t>
            </a:r>
          </a:p>
          <a:p>
            <a:pPr eaLnBrk="1" hangingPunct="1">
              <a:defRPr/>
            </a:pPr>
            <a:r>
              <a:rPr lang="ar-SA" dirty="0" smtClean="0">
                <a:solidFill>
                  <a:srgbClr val="FF0000"/>
                </a:solidFill>
              </a:rPr>
              <a:t>تعريف الهواء: </a:t>
            </a:r>
            <a:r>
              <a:rPr lang="ar-SA" dirty="0" smtClean="0"/>
              <a:t>يمثل الهواء النقي الجاف خليطا من الغازات التي تدخل في تركيبه لاحظي الجدول :</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468313" y="260350"/>
            <a:ext cx="8229600" cy="1143000"/>
          </a:xfrm>
          <a:solidFill>
            <a:srgbClr val="FF9900"/>
          </a:solidFill>
        </p:spPr>
        <p:txBody>
          <a:bodyPr/>
          <a:lstStyle/>
          <a:p>
            <a:pPr eaLnBrk="1" hangingPunct="1"/>
            <a:r>
              <a:rPr lang="ar-KW" sz="3200" smtClean="0"/>
              <a:t>الغازات التي تدخل في تركيب الغلاف الجوي المتجانس</a:t>
            </a:r>
            <a:endParaRPr lang="en-US" sz="3200" smtClean="0"/>
          </a:p>
        </p:txBody>
      </p:sp>
      <p:graphicFrame>
        <p:nvGraphicFramePr>
          <p:cNvPr id="34981" name="Group 165"/>
          <p:cNvGraphicFramePr>
            <a:graphicFrameLocks noGrp="1"/>
          </p:cNvGraphicFramePr>
          <p:nvPr>
            <p:ph type="tbl" idx="1"/>
          </p:nvPr>
        </p:nvGraphicFramePr>
        <p:xfrm>
          <a:off x="457200" y="1600200"/>
          <a:ext cx="8229600" cy="4525967"/>
        </p:xfrm>
        <a:graphic>
          <a:graphicData uri="http://schemas.openxmlformats.org/drawingml/2006/table">
            <a:tbl>
              <a:tblPr rtl="1"/>
              <a:tblGrid>
                <a:gridCol w="4975225"/>
                <a:gridCol w="3254375"/>
              </a:tblGrid>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MA" sz="1400" b="1" i="0" u="none" strike="noStrike" cap="none" normalizeH="0" baseline="0" smtClean="0">
                          <a:ln>
                            <a:noFill/>
                          </a:ln>
                          <a:solidFill>
                            <a:schemeClr val="tx1"/>
                          </a:solidFill>
                          <a:effectLst/>
                          <a:latin typeface="Traditional Arabic" pitchFamily="2" charset="-78"/>
                          <a:cs typeface="Times New Roman" pitchFamily="18" charset="0"/>
                        </a:rPr>
                        <a:t>الغاز</a:t>
                      </a:r>
                      <a:endParaRPr kumimoji="0" lang="ar-M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MA" sz="1400" b="1" i="0" u="none" strike="noStrike" cap="none" normalizeH="0" baseline="0" smtClean="0">
                          <a:ln>
                            <a:noFill/>
                          </a:ln>
                          <a:solidFill>
                            <a:schemeClr val="tx1"/>
                          </a:solidFill>
                          <a:effectLst/>
                          <a:latin typeface="Traditional Arabic" pitchFamily="2" charset="-78"/>
                          <a:cs typeface="Times New Roman" pitchFamily="18" charset="0"/>
                        </a:rPr>
                        <a:t>النسبة المئوية بالحجم</a:t>
                      </a:r>
                      <a:endParaRPr kumimoji="0" lang="ar-M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9250">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النتروجين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78.07</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الأوكسجين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20.95</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الأرجون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0.93</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9250">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ثاني  أكسيد الكربون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0.034</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النيون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0.0018</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dirty="0" smtClean="0">
                          <a:ln>
                            <a:noFill/>
                          </a:ln>
                          <a:solidFill>
                            <a:schemeClr val="tx1"/>
                          </a:solidFill>
                          <a:effectLst/>
                          <a:latin typeface="Traditional Arabic" pitchFamily="2" charset="-78"/>
                          <a:cs typeface="Times New Roman" pitchFamily="18" charset="0"/>
                        </a:rPr>
                        <a:t>الهيليوم</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0.00052</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الميثان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0.00014</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9250">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الكربتون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0.00010</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أكسيد النترات </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0.00005</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الهيدروجين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0.00005</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9250">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الأوزون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0.00007</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r h="347663">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الزنيون</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c>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Traditional Arabic" pitchFamily="2" charset="-78"/>
                          <a:cs typeface="Times New Roman" pitchFamily="18" charset="0"/>
                        </a:rPr>
                        <a:t>0.000009</a:t>
                      </a:r>
                      <a:endParaRPr kumimoji="0" lang="ar-SA" sz="18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FFAA4"/>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457200" y="928688"/>
            <a:ext cx="8229600" cy="5197475"/>
          </a:xfrm>
          <a:solidFill>
            <a:srgbClr val="FFCCFF"/>
          </a:solidFill>
        </p:spPr>
        <p:txBody>
          <a:bodyPr/>
          <a:lstStyle/>
          <a:p>
            <a:pPr eaLnBrk="1" hangingPunct="1"/>
            <a:r>
              <a:rPr lang="ar-SA" sz="2800" smtClean="0"/>
              <a:t>بما إن الطبقات السفلى للغلاف الغازي تشهد في كل لحظة حركات كثيرة تؤدي إلى مزج الغازات باستمرار بغض النظر عن كثافتها فان التركيب الكيميائي للغلاف الغازي يبقى متجانسا حتى ارتفاع 80 كم _بمعنى إن نسب الغازات الرئيسية تبقى ثابتة لاتتغيروتعرف هذه الطبقة بالغلاف الجوي المتجانس </a:t>
            </a:r>
          </a:p>
          <a:p>
            <a:pPr eaLnBrk="1" hangingPunct="1"/>
            <a:r>
              <a:rPr lang="ar-SA" sz="2800" smtClean="0"/>
              <a:t>ويقع فوق الغلاف الجوي المتجانس غلاف أخر غير متجانس يمتد حتى 2400كم ( تختلف فيه نسب الغازات كلما زاد الارتفاع ) ويمكن أن نقسمه إلى أربع طبقات </a:t>
            </a:r>
          </a:p>
          <a:p>
            <a:pPr eaLnBrk="1" hangingPunct="1"/>
            <a:r>
              <a:rPr lang="ar-SA" sz="2800" smtClean="0"/>
              <a:t>يتركب الغلاف الجوي غير المتجانس من :- </a:t>
            </a:r>
          </a:p>
          <a:p>
            <a:pPr eaLnBrk="1" hangingPunct="1"/>
            <a:r>
              <a:rPr lang="ar-SA" sz="2800" smtClean="0"/>
              <a:t>من أربع طبقات.</a:t>
            </a:r>
            <a:endParaRPr lang="en-US"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en-US" smtClean="0"/>
          </a:p>
        </p:txBody>
      </p:sp>
      <p:sp>
        <p:nvSpPr>
          <p:cNvPr id="40963" name="Rectangle 3"/>
          <p:cNvSpPr>
            <a:spLocks noGrp="1" noChangeArrowheads="1"/>
          </p:cNvSpPr>
          <p:nvPr>
            <p:ph type="body" idx="1"/>
          </p:nvPr>
        </p:nvSpPr>
        <p:spPr/>
        <p:txBody>
          <a:bodyPr/>
          <a:lstStyle/>
          <a:p>
            <a:pPr eaLnBrk="1" hangingPunct="1"/>
            <a:endParaRPr lang="en-US" smtClean="0"/>
          </a:p>
        </p:txBody>
      </p:sp>
      <p:pic>
        <p:nvPicPr>
          <p:cNvPr id="40964" name="Picture 4"/>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0965" name="Rectangle 5"/>
          <p:cNvSpPr>
            <a:spLocks noChangeArrowheads="1"/>
          </p:cNvSpPr>
          <p:nvPr/>
        </p:nvSpPr>
        <p:spPr bwMode="auto">
          <a:xfrm>
            <a:off x="971550" y="333375"/>
            <a:ext cx="7129463" cy="719138"/>
          </a:xfrm>
          <a:prstGeom prst="rect">
            <a:avLst/>
          </a:prstGeom>
          <a:solidFill>
            <a:schemeClr val="accent1"/>
          </a:solidFill>
          <a:ln w="9525">
            <a:solidFill>
              <a:schemeClr val="tx1"/>
            </a:solidFill>
            <a:miter lim="800000"/>
            <a:headEnd/>
            <a:tailEnd/>
          </a:ln>
        </p:spPr>
        <p:txBody>
          <a:bodyPr wrap="none" anchor="ctr"/>
          <a:lstStyle/>
          <a:p>
            <a:pPr algn="ctr"/>
            <a:r>
              <a:rPr lang="ar-KW" sz="3200"/>
              <a:t>مكونات الغلاف الجوي المتجانس </a:t>
            </a:r>
            <a:endParaRPr lang="en-US" sz="3200"/>
          </a:p>
        </p:txBody>
      </p:sp>
      <p:sp>
        <p:nvSpPr>
          <p:cNvPr id="40966" name="Rectangle 7"/>
          <p:cNvSpPr>
            <a:spLocks noChangeArrowheads="1"/>
          </p:cNvSpPr>
          <p:nvPr/>
        </p:nvSpPr>
        <p:spPr bwMode="auto">
          <a:xfrm>
            <a:off x="395288" y="6021388"/>
            <a:ext cx="8424862" cy="720725"/>
          </a:xfrm>
          <a:prstGeom prst="rect">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827088" y="1268413"/>
            <a:ext cx="7777162" cy="5113337"/>
          </a:xfrm>
          <a:prstGeom prst="rect">
            <a:avLst/>
          </a:prstGeom>
          <a:solidFill>
            <a:schemeClr val="accent1"/>
          </a:solidFill>
          <a:ln w="38100">
            <a:solidFill>
              <a:schemeClr val="tx1"/>
            </a:solidFill>
            <a:miter lim="800000"/>
            <a:headEnd/>
            <a:tailEnd/>
          </a:ln>
        </p:spPr>
        <p:txBody>
          <a:bodyPr wrap="none" anchor="ctr"/>
          <a:lstStyle/>
          <a:p>
            <a:endParaRPr lang="ar-SA"/>
          </a:p>
        </p:txBody>
      </p:sp>
      <p:sp>
        <p:nvSpPr>
          <p:cNvPr id="41987" name="Line 6"/>
          <p:cNvSpPr>
            <a:spLocks noChangeShapeType="1"/>
          </p:cNvSpPr>
          <p:nvPr/>
        </p:nvSpPr>
        <p:spPr bwMode="auto">
          <a:xfrm>
            <a:off x="827088" y="3068638"/>
            <a:ext cx="3097212" cy="3313112"/>
          </a:xfrm>
          <a:prstGeom prst="line">
            <a:avLst/>
          </a:prstGeom>
          <a:noFill/>
          <a:ln w="76200">
            <a:solidFill>
              <a:srgbClr val="660066"/>
            </a:solidFill>
            <a:round/>
            <a:headEnd/>
            <a:tailEnd/>
          </a:ln>
        </p:spPr>
        <p:txBody>
          <a:bodyPr/>
          <a:lstStyle/>
          <a:p>
            <a:endParaRPr lang="ar-SA"/>
          </a:p>
        </p:txBody>
      </p:sp>
      <p:sp>
        <p:nvSpPr>
          <p:cNvPr id="41988" name="Line 8"/>
          <p:cNvSpPr>
            <a:spLocks noChangeShapeType="1"/>
          </p:cNvSpPr>
          <p:nvPr/>
        </p:nvSpPr>
        <p:spPr bwMode="auto">
          <a:xfrm>
            <a:off x="827088" y="1412875"/>
            <a:ext cx="4752975" cy="4968875"/>
          </a:xfrm>
          <a:prstGeom prst="line">
            <a:avLst/>
          </a:prstGeom>
          <a:noFill/>
          <a:ln w="57150">
            <a:solidFill>
              <a:srgbClr val="990000"/>
            </a:solidFill>
            <a:round/>
            <a:headEnd/>
            <a:tailEnd/>
          </a:ln>
        </p:spPr>
        <p:txBody>
          <a:bodyPr/>
          <a:lstStyle/>
          <a:p>
            <a:endParaRPr lang="ar-SA"/>
          </a:p>
        </p:txBody>
      </p:sp>
      <p:sp>
        <p:nvSpPr>
          <p:cNvPr id="41989" name="Line 9"/>
          <p:cNvSpPr>
            <a:spLocks noChangeShapeType="1"/>
          </p:cNvSpPr>
          <p:nvPr/>
        </p:nvSpPr>
        <p:spPr bwMode="auto">
          <a:xfrm>
            <a:off x="2268538" y="1268413"/>
            <a:ext cx="5399087" cy="5113337"/>
          </a:xfrm>
          <a:prstGeom prst="line">
            <a:avLst/>
          </a:prstGeom>
          <a:noFill/>
          <a:ln w="38100">
            <a:solidFill>
              <a:srgbClr val="FF9900"/>
            </a:solidFill>
            <a:round/>
            <a:headEnd/>
            <a:tailEnd/>
          </a:ln>
        </p:spPr>
        <p:txBody>
          <a:bodyPr/>
          <a:lstStyle/>
          <a:p>
            <a:endParaRPr lang="ar-SA"/>
          </a:p>
        </p:txBody>
      </p:sp>
      <p:sp>
        <p:nvSpPr>
          <p:cNvPr id="41990" name="Line 10"/>
          <p:cNvSpPr>
            <a:spLocks noChangeShapeType="1"/>
          </p:cNvSpPr>
          <p:nvPr/>
        </p:nvSpPr>
        <p:spPr bwMode="auto">
          <a:xfrm>
            <a:off x="4211638" y="1268413"/>
            <a:ext cx="4321175" cy="3960812"/>
          </a:xfrm>
          <a:prstGeom prst="line">
            <a:avLst/>
          </a:prstGeom>
          <a:noFill/>
          <a:ln w="28575">
            <a:solidFill>
              <a:srgbClr val="000099"/>
            </a:solidFill>
            <a:round/>
            <a:headEnd/>
            <a:tailEnd/>
          </a:ln>
        </p:spPr>
        <p:txBody>
          <a:bodyPr/>
          <a:lstStyle/>
          <a:p>
            <a:endParaRPr lang="ar-SA"/>
          </a:p>
        </p:txBody>
      </p:sp>
      <p:sp>
        <p:nvSpPr>
          <p:cNvPr id="41991" name="Text Box 11"/>
          <p:cNvSpPr txBox="1">
            <a:spLocks noChangeArrowheads="1"/>
          </p:cNvSpPr>
          <p:nvPr/>
        </p:nvSpPr>
        <p:spPr bwMode="auto">
          <a:xfrm>
            <a:off x="2051050" y="3933825"/>
            <a:ext cx="1511300" cy="1344613"/>
          </a:xfrm>
          <a:prstGeom prst="rect">
            <a:avLst/>
          </a:prstGeom>
          <a:noFill/>
          <a:ln w="9525">
            <a:noFill/>
            <a:miter lim="800000"/>
            <a:headEnd/>
            <a:tailEnd/>
          </a:ln>
        </p:spPr>
        <p:txBody>
          <a:bodyPr>
            <a:spAutoFit/>
          </a:bodyPr>
          <a:lstStyle/>
          <a:p>
            <a:pPr algn="ctr">
              <a:spcBef>
                <a:spcPct val="50000"/>
              </a:spcBef>
            </a:pPr>
            <a:r>
              <a:rPr lang="en-US"/>
              <a:t>Na2</a:t>
            </a:r>
            <a:r>
              <a:rPr lang="ar-KW"/>
              <a:t>240كم </a:t>
            </a:r>
          </a:p>
          <a:p>
            <a:pPr algn="ctr">
              <a:spcBef>
                <a:spcPct val="50000"/>
              </a:spcBef>
            </a:pPr>
            <a:r>
              <a:rPr lang="ar-KW" sz="1600"/>
              <a:t>تتكون من أكسجين +نيتروجين </a:t>
            </a:r>
            <a:endParaRPr lang="en-US" sz="1600"/>
          </a:p>
          <a:p>
            <a:pPr algn="ctr">
              <a:spcBef>
                <a:spcPct val="50000"/>
              </a:spcBef>
            </a:pPr>
            <a:endParaRPr lang="en-US" sz="1600"/>
          </a:p>
        </p:txBody>
      </p:sp>
      <p:sp>
        <p:nvSpPr>
          <p:cNvPr id="41992" name="Text Box 12"/>
          <p:cNvSpPr txBox="1">
            <a:spLocks noChangeArrowheads="1"/>
          </p:cNvSpPr>
          <p:nvPr/>
        </p:nvSpPr>
        <p:spPr bwMode="auto">
          <a:xfrm>
            <a:off x="3348038" y="3141663"/>
            <a:ext cx="1511300" cy="1054100"/>
          </a:xfrm>
          <a:prstGeom prst="rect">
            <a:avLst/>
          </a:prstGeom>
          <a:noFill/>
          <a:ln w="9525">
            <a:noFill/>
            <a:miter lim="800000"/>
            <a:headEnd/>
            <a:tailEnd/>
          </a:ln>
        </p:spPr>
        <p:txBody>
          <a:bodyPr>
            <a:spAutoFit/>
          </a:bodyPr>
          <a:lstStyle/>
          <a:p>
            <a:pPr algn="ctr">
              <a:spcBef>
                <a:spcPct val="50000"/>
              </a:spcBef>
            </a:pPr>
            <a:r>
              <a:rPr lang="en-US"/>
              <a:t> </a:t>
            </a:r>
            <a:r>
              <a:rPr lang="ar-KW"/>
              <a:t> 960كم </a:t>
            </a:r>
            <a:r>
              <a:rPr lang="en-US"/>
              <a:t>O</a:t>
            </a:r>
            <a:endParaRPr lang="ar-KW"/>
          </a:p>
          <a:p>
            <a:pPr algn="ctr">
              <a:spcBef>
                <a:spcPct val="50000"/>
              </a:spcBef>
            </a:pPr>
            <a:r>
              <a:rPr lang="ar-KW"/>
              <a:t>تتكون من أكسجين أحادي </a:t>
            </a:r>
            <a:endParaRPr lang="en-US"/>
          </a:p>
        </p:txBody>
      </p:sp>
      <p:sp>
        <p:nvSpPr>
          <p:cNvPr id="41993" name="Text Box 13"/>
          <p:cNvSpPr txBox="1">
            <a:spLocks noChangeArrowheads="1"/>
          </p:cNvSpPr>
          <p:nvPr/>
        </p:nvSpPr>
        <p:spPr bwMode="auto">
          <a:xfrm>
            <a:off x="4427538" y="2420938"/>
            <a:ext cx="1584325" cy="1054100"/>
          </a:xfrm>
          <a:prstGeom prst="rect">
            <a:avLst/>
          </a:prstGeom>
          <a:noFill/>
          <a:ln w="9525">
            <a:noFill/>
            <a:miter lim="800000"/>
            <a:headEnd/>
            <a:tailEnd/>
          </a:ln>
        </p:spPr>
        <p:txBody>
          <a:bodyPr>
            <a:spAutoFit/>
          </a:bodyPr>
          <a:lstStyle/>
          <a:p>
            <a:pPr algn="ctr">
              <a:spcBef>
                <a:spcPct val="50000"/>
              </a:spcBef>
            </a:pPr>
            <a:r>
              <a:rPr lang="en-US"/>
              <a:t>H2</a:t>
            </a:r>
            <a:r>
              <a:rPr lang="ar-SA"/>
              <a:t>2400كم </a:t>
            </a:r>
          </a:p>
          <a:p>
            <a:pPr algn="ctr">
              <a:spcBef>
                <a:spcPct val="50000"/>
              </a:spcBef>
            </a:pPr>
            <a:r>
              <a:rPr lang="ar-SA"/>
              <a:t>تتكون من ذرات الهيليوم الخفيفة </a:t>
            </a:r>
            <a:endParaRPr lang="en-US"/>
          </a:p>
        </p:txBody>
      </p:sp>
      <p:sp>
        <p:nvSpPr>
          <p:cNvPr id="41994" name="Text Box 14"/>
          <p:cNvSpPr txBox="1">
            <a:spLocks noChangeArrowheads="1"/>
          </p:cNvSpPr>
          <p:nvPr/>
        </p:nvSpPr>
        <p:spPr bwMode="auto">
          <a:xfrm>
            <a:off x="6011863" y="1484313"/>
            <a:ext cx="2089150" cy="1054100"/>
          </a:xfrm>
          <a:prstGeom prst="rect">
            <a:avLst/>
          </a:prstGeom>
          <a:noFill/>
          <a:ln w="9525">
            <a:noFill/>
            <a:miter lim="800000"/>
            <a:headEnd/>
            <a:tailEnd/>
          </a:ln>
        </p:spPr>
        <p:txBody>
          <a:bodyPr>
            <a:spAutoFit/>
          </a:bodyPr>
          <a:lstStyle/>
          <a:p>
            <a:pPr algn="ctr">
              <a:spcBef>
                <a:spcPct val="50000"/>
              </a:spcBef>
            </a:pPr>
            <a:r>
              <a:rPr lang="ar-KW"/>
              <a:t>من 2400كم </a:t>
            </a:r>
            <a:r>
              <a:rPr lang="en-US"/>
              <a:t>H</a:t>
            </a:r>
          </a:p>
          <a:p>
            <a:pPr algn="ctr">
              <a:spcBef>
                <a:spcPct val="50000"/>
              </a:spcBef>
            </a:pPr>
            <a:r>
              <a:rPr lang="ar-KW"/>
              <a:t>تتكون من ذرات الهيدروجين الخفيفة </a:t>
            </a:r>
            <a:endParaRPr lang="en-US"/>
          </a:p>
        </p:txBody>
      </p:sp>
      <p:sp>
        <p:nvSpPr>
          <p:cNvPr id="41995" name="Text Box 15"/>
          <p:cNvSpPr txBox="1">
            <a:spLocks noChangeArrowheads="1"/>
          </p:cNvSpPr>
          <p:nvPr/>
        </p:nvSpPr>
        <p:spPr bwMode="auto">
          <a:xfrm>
            <a:off x="900113" y="4652963"/>
            <a:ext cx="1512887" cy="915987"/>
          </a:xfrm>
          <a:prstGeom prst="rect">
            <a:avLst/>
          </a:prstGeom>
          <a:noFill/>
          <a:ln w="9525">
            <a:noFill/>
            <a:miter lim="800000"/>
            <a:headEnd/>
            <a:tailEnd/>
          </a:ln>
        </p:spPr>
        <p:txBody>
          <a:bodyPr>
            <a:spAutoFit/>
          </a:bodyPr>
          <a:lstStyle/>
          <a:p>
            <a:pPr algn="ctr">
              <a:spcBef>
                <a:spcPct val="50000"/>
              </a:spcBef>
            </a:pPr>
            <a:r>
              <a:rPr lang="ar-KW"/>
              <a:t>الغلاف المتجانس </a:t>
            </a:r>
            <a:r>
              <a:rPr lang="en-US"/>
              <a:t>Na2+O2+CO2</a:t>
            </a:r>
            <a:r>
              <a:rPr lang="ar-SA"/>
              <a:t> 80-100 كم </a:t>
            </a:r>
            <a:endParaRPr lang="en-US"/>
          </a:p>
        </p:txBody>
      </p:sp>
      <p:sp>
        <p:nvSpPr>
          <p:cNvPr id="41996" name="Line 16"/>
          <p:cNvSpPr>
            <a:spLocks noChangeShapeType="1"/>
          </p:cNvSpPr>
          <p:nvPr/>
        </p:nvSpPr>
        <p:spPr bwMode="auto">
          <a:xfrm>
            <a:off x="827088" y="5445125"/>
            <a:ext cx="865187" cy="936625"/>
          </a:xfrm>
          <a:prstGeom prst="line">
            <a:avLst/>
          </a:prstGeom>
          <a:noFill/>
          <a:ln w="9525">
            <a:solidFill>
              <a:schemeClr val="accent2"/>
            </a:solidFill>
            <a:round/>
            <a:headEnd/>
            <a:tailEnd/>
          </a:ln>
        </p:spPr>
        <p:txBody>
          <a:bodyPr/>
          <a:lstStyle/>
          <a:p>
            <a:endParaRPr lang="ar-SA"/>
          </a:p>
        </p:txBody>
      </p:sp>
      <p:sp>
        <p:nvSpPr>
          <p:cNvPr id="41997" name="AutoShape 17"/>
          <p:cNvSpPr>
            <a:spLocks noChangeArrowheads="1"/>
          </p:cNvSpPr>
          <p:nvPr/>
        </p:nvSpPr>
        <p:spPr bwMode="auto">
          <a:xfrm>
            <a:off x="827088" y="5445125"/>
            <a:ext cx="865187" cy="936625"/>
          </a:xfrm>
          <a:prstGeom prst="rtTriangle">
            <a:avLst/>
          </a:prstGeom>
          <a:solidFill>
            <a:schemeClr val="hlink"/>
          </a:solidFill>
          <a:ln w="9525">
            <a:solidFill>
              <a:schemeClr val="tx1"/>
            </a:solidFill>
            <a:miter lim="800000"/>
            <a:headEnd/>
            <a:tailEnd/>
          </a:ln>
        </p:spPr>
        <p:txBody>
          <a:bodyPr wrap="none" anchor="ctr"/>
          <a:lstStyle/>
          <a:p>
            <a:endParaRPr lang="ar-SA"/>
          </a:p>
        </p:txBody>
      </p:sp>
      <p:sp>
        <p:nvSpPr>
          <p:cNvPr id="41998" name="Rectangle 19"/>
          <p:cNvSpPr>
            <a:spLocks noGrp="1" noChangeArrowheads="1"/>
          </p:cNvSpPr>
          <p:nvPr>
            <p:ph type="title"/>
          </p:nvPr>
        </p:nvSpPr>
        <p:spPr>
          <a:xfrm>
            <a:off x="1042988" y="274638"/>
            <a:ext cx="6913562" cy="706437"/>
          </a:xfrm>
          <a:solidFill>
            <a:schemeClr val="accent1"/>
          </a:solidFill>
          <a:ln w="28575">
            <a:solidFill>
              <a:schemeClr val="tx1"/>
            </a:solidFill>
          </a:ln>
        </p:spPr>
        <p:txBody>
          <a:bodyPr/>
          <a:lstStyle/>
          <a:p>
            <a:pPr eaLnBrk="1" hangingPunct="1"/>
            <a:r>
              <a:rPr lang="ar-KW" sz="3200" smtClean="0">
                <a:solidFill>
                  <a:srgbClr val="660066"/>
                </a:solidFill>
              </a:rPr>
              <a:t>مكونات  الغلاف الجوي غير المتجانس</a:t>
            </a:r>
            <a:r>
              <a:rPr lang="ar-KW" sz="4000" smtClean="0"/>
              <a:t> </a:t>
            </a:r>
            <a:endParaRPr lang="en-US" sz="40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229600" cy="1228998"/>
          </a:xfrm>
          <a:gradFill flip="none" rotWithShape="1">
            <a:gsLst>
              <a:gs pos="0">
                <a:schemeClr val="accent1">
                  <a:lumMod val="90000"/>
                  <a:shade val="30000"/>
                  <a:satMod val="115000"/>
                </a:schemeClr>
              </a:gs>
              <a:gs pos="50000">
                <a:schemeClr val="accent1">
                  <a:lumMod val="90000"/>
                  <a:shade val="67500"/>
                  <a:satMod val="115000"/>
                </a:schemeClr>
              </a:gs>
              <a:gs pos="100000">
                <a:schemeClr val="accent1">
                  <a:lumMod val="90000"/>
                  <a:shade val="100000"/>
                  <a:satMod val="115000"/>
                </a:schemeClr>
              </a:gs>
            </a:gsLst>
            <a:path path="circle">
              <a:fillToRect r="100000" b="100000"/>
            </a:path>
            <a:tileRect l="-100000" t="-100000"/>
          </a:gradFill>
        </p:spPr>
        <p:txBody>
          <a:bodyPr>
            <a:normAutofit fontScale="90000"/>
          </a:bodyPr>
          <a:lstStyle/>
          <a:p>
            <a:pPr algn="r">
              <a:defRPr/>
            </a:pPr>
            <a:r>
              <a:rPr lang="ar-SA" b="1" dirty="0" smtClean="0">
                <a:solidFill>
                  <a:srgbClr val="FF0000"/>
                </a:solidFill>
              </a:rPr>
              <a:t/>
            </a:r>
            <a:br>
              <a:rPr lang="ar-SA" b="1" dirty="0" smtClean="0">
                <a:solidFill>
                  <a:srgbClr val="FF0000"/>
                </a:solidFill>
              </a:rPr>
            </a:br>
            <a:r>
              <a:rPr lang="ar-SA" b="1" dirty="0" smtClean="0">
                <a:solidFill>
                  <a:srgbClr val="FF0000"/>
                </a:solidFill>
              </a:rPr>
              <a:t>الغلاف الجوي </a:t>
            </a:r>
            <a:r>
              <a:rPr lang="en-US" dirty="0" smtClean="0">
                <a:solidFill>
                  <a:srgbClr val="FF0000"/>
                </a:solidFill>
              </a:rPr>
              <a:t/>
            </a:r>
            <a:br>
              <a:rPr lang="en-US" dirty="0" smtClean="0">
                <a:solidFill>
                  <a:srgbClr val="FF0000"/>
                </a:solidFill>
              </a:rPr>
            </a:br>
            <a:endParaRPr lang="ar-SA" dirty="0">
              <a:solidFill>
                <a:srgbClr val="FF0000"/>
              </a:solidFill>
            </a:endParaRPr>
          </a:p>
        </p:txBody>
      </p:sp>
      <p:sp>
        <p:nvSpPr>
          <p:cNvPr id="43013" name="عنصر نائب للمحتوى 2"/>
          <p:cNvSpPr>
            <a:spLocks noGrp="1"/>
          </p:cNvSpPr>
          <p:nvPr>
            <p:ph idx="1"/>
          </p:nvPr>
        </p:nvSpPr>
        <p:spPr>
          <a:xfrm>
            <a:off x="457200" y="1268413"/>
            <a:ext cx="8229600" cy="5329237"/>
          </a:xfrm>
          <a:gradFill rotWithShape="1">
            <a:gsLst>
              <a:gs pos="0">
                <a:srgbClr val="9A9A52"/>
              </a:gs>
              <a:gs pos="50000">
                <a:srgbClr val="DDDD79"/>
              </a:gs>
              <a:gs pos="100000">
                <a:srgbClr val="FFFF91"/>
              </a:gs>
            </a:gsLst>
            <a:lin ang="18900000" scaled="1"/>
          </a:gradFill>
        </p:spPr>
        <p:txBody>
          <a:bodyPr>
            <a:normAutofit lnSpcReduction="10000"/>
          </a:bodyPr>
          <a:lstStyle/>
          <a:p>
            <a:endParaRPr lang="ar-SA" sz="2800" smtClean="0">
              <a:solidFill>
                <a:srgbClr val="C00000"/>
              </a:solidFill>
            </a:endParaRPr>
          </a:p>
          <a:p>
            <a:endParaRPr lang="ar-SA" sz="2800" smtClean="0">
              <a:solidFill>
                <a:srgbClr val="C00000"/>
              </a:solidFill>
            </a:endParaRPr>
          </a:p>
          <a:p>
            <a:r>
              <a:rPr lang="ar-SA" sz="2800" smtClean="0">
                <a:solidFill>
                  <a:srgbClr val="C00000"/>
                </a:solidFill>
              </a:rPr>
              <a:t>التعريف /</a:t>
            </a:r>
            <a:r>
              <a:rPr lang="ar-SA" sz="2800" smtClean="0"/>
              <a:t> </a:t>
            </a:r>
            <a:r>
              <a:rPr lang="ar-SA" sz="2800" smtClean="0">
                <a:solidFill>
                  <a:schemeClr val="accent2"/>
                </a:solidFill>
              </a:rPr>
              <a:t>عبارة عن مجموع الطبقات التي تحط بالكرة الأرضية و الذي يحيط الواحد بالأخر.</a:t>
            </a:r>
            <a:endParaRPr lang="en-US" sz="2800" smtClean="0">
              <a:solidFill>
                <a:schemeClr val="accent2"/>
              </a:solidFill>
            </a:endParaRPr>
          </a:p>
          <a:p>
            <a:r>
              <a:rPr lang="ar-SA" sz="2800" smtClean="0">
                <a:solidFill>
                  <a:schemeClr val="accent2"/>
                </a:solidFill>
              </a:rPr>
              <a:t>ووجد أن الغلاف يصل ارتفاعه إلى20000كيلومتر ويتكون من :</a:t>
            </a:r>
          </a:p>
          <a:p>
            <a:r>
              <a:rPr lang="ar-SA" sz="2000" smtClean="0">
                <a:solidFill>
                  <a:srgbClr val="006600"/>
                </a:solidFill>
              </a:rPr>
              <a:t>الترابوسفير </a:t>
            </a:r>
            <a:r>
              <a:rPr lang="en-GB" sz="2000" smtClean="0">
                <a:solidFill>
                  <a:srgbClr val="006600"/>
                </a:solidFill>
              </a:rPr>
              <a:t>Troposphere</a:t>
            </a:r>
            <a:endParaRPr lang="en-US" sz="2000" smtClean="0">
              <a:solidFill>
                <a:srgbClr val="006600"/>
              </a:solidFill>
            </a:endParaRPr>
          </a:p>
          <a:p>
            <a:r>
              <a:rPr lang="ar-SA" sz="2000" smtClean="0"/>
              <a:t>عبارة عن طبقة فوق الأرض مباشرة و تصل إلى 15كيلومتر</a:t>
            </a:r>
            <a:endParaRPr lang="en-US" sz="2000" smtClean="0"/>
          </a:p>
          <a:p>
            <a:r>
              <a:rPr lang="ar-SA" sz="2000" smtClean="0">
                <a:solidFill>
                  <a:srgbClr val="006600"/>
                </a:solidFill>
              </a:rPr>
              <a:t>الستراتوسفير </a:t>
            </a:r>
            <a:r>
              <a:rPr lang="en-GB" sz="2000" smtClean="0">
                <a:solidFill>
                  <a:srgbClr val="006600"/>
                </a:solidFill>
              </a:rPr>
              <a:t>Stratosphere</a:t>
            </a:r>
            <a:endParaRPr lang="en-US" sz="2000" smtClean="0">
              <a:solidFill>
                <a:srgbClr val="006600"/>
              </a:solidFill>
            </a:endParaRPr>
          </a:p>
          <a:p>
            <a:pPr lvl="1"/>
            <a:r>
              <a:rPr lang="ar-SA" sz="2000" smtClean="0"/>
              <a:t>تلي التربوسفير و تصل إلى 50 كيلومتر</a:t>
            </a:r>
          </a:p>
          <a:p>
            <a:r>
              <a:rPr lang="ar-SA" sz="2000" smtClean="0">
                <a:solidFill>
                  <a:srgbClr val="006600"/>
                </a:solidFill>
              </a:rPr>
              <a:t>الميزوسفير </a:t>
            </a:r>
            <a:r>
              <a:rPr lang="en-GB" sz="2000" smtClean="0">
                <a:solidFill>
                  <a:srgbClr val="006600"/>
                </a:solidFill>
              </a:rPr>
              <a:t>Mesosphere</a:t>
            </a:r>
            <a:endParaRPr lang="en-US" sz="2000" smtClean="0">
              <a:solidFill>
                <a:srgbClr val="006600"/>
              </a:solidFill>
            </a:endParaRPr>
          </a:p>
          <a:p>
            <a:pPr lvl="1"/>
            <a:r>
              <a:rPr lang="ar-SA" sz="2000" smtClean="0"/>
              <a:t>الارتفاع من 50 – 80 كيلومتر</a:t>
            </a:r>
            <a:endParaRPr lang="en-US" sz="2000" smtClean="0"/>
          </a:p>
          <a:p>
            <a:r>
              <a:rPr lang="ar-SA" sz="2000" smtClean="0">
                <a:solidFill>
                  <a:srgbClr val="006600"/>
                </a:solidFill>
              </a:rPr>
              <a:t>الثرموسفير </a:t>
            </a:r>
            <a:r>
              <a:rPr lang="en-GB" sz="2000" smtClean="0">
                <a:solidFill>
                  <a:srgbClr val="006600"/>
                </a:solidFill>
              </a:rPr>
              <a:t>Thermosphere</a:t>
            </a:r>
            <a:r>
              <a:rPr lang="ar-SA" sz="2000" smtClean="0">
                <a:solidFill>
                  <a:srgbClr val="006600"/>
                </a:solidFill>
              </a:rPr>
              <a:t>Hأو الإكسوسفير </a:t>
            </a:r>
            <a:r>
              <a:rPr lang="en-GB" sz="2000" smtClean="0">
                <a:solidFill>
                  <a:srgbClr val="006600"/>
                </a:solidFill>
              </a:rPr>
              <a:t>Exosphere</a:t>
            </a:r>
            <a:endParaRPr lang="en-US" sz="2000" smtClean="0">
              <a:solidFill>
                <a:srgbClr val="006600"/>
              </a:solidFill>
            </a:endParaRPr>
          </a:p>
          <a:p>
            <a:pPr lvl="1"/>
            <a:r>
              <a:rPr lang="ar-SA" sz="2000" smtClean="0"/>
              <a:t>يصل الارتفاع إلى 400 كيلومترفأكثر.</a:t>
            </a:r>
            <a:endParaRPr lang="en-US" sz="2000" smtClean="0"/>
          </a:p>
          <a:p>
            <a:pPr lvl="1"/>
            <a:endParaRPr lang="ar-SA" sz="1600" smtClean="0"/>
          </a:p>
          <a:p>
            <a:pPr lvl="1"/>
            <a:endParaRPr lang="en-US" sz="1600" smtClean="0"/>
          </a:p>
          <a:p>
            <a:pPr>
              <a:buFontTx/>
              <a:buAutoNum type="arabicPeriod"/>
            </a:pPr>
            <a:endParaRPr lang="ar-SA" sz="1600" smtClean="0"/>
          </a:p>
          <a:p>
            <a:pPr>
              <a:buFontTx/>
              <a:buNone/>
            </a:pPr>
            <a:endParaRPr lang="ar-SA" smtClean="0"/>
          </a:p>
        </p:txBody>
      </p:sp>
      <p:pic>
        <p:nvPicPr>
          <p:cNvPr id="43014" name="صورة 3" descr="1204470370clip.jpg"/>
          <p:cNvPicPr>
            <a:picLocks noChangeAspect="1"/>
          </p:cNvPicPr>
          <p:nvPr/>
        </p:nvPicPr>
        <p:blipFill>
          <a:blip r:embed="rId2"/>
          <a:srcRect/>
          <a:stretch>
            <a:fillRect/>
          </a:stretch>
        </p:blipFill>
        <p:spPr bwMode="auto">
          <a:xfrm>
            <a:off x="468313" y="188913"/>
            <a:ext cx="4751387" cy="2136775"/>
          </a:xfrm>
          <a:prstGeom prst="rect">
            <a:avLst/>
          </a:prstGeom>
          <a:noFill/>
          <a:ln w="9525">
            <a:noFill/>
            <a:miter lim="800000"/>
            <a:headEnd/>
            <a:tailEnd/>
          </a:ln>
        </p:spPr>
      </p:pic>
    </p:spTree>
  </p:cSld>
  <p:clrMapOvr>
    <a:masterClrMapping/>
  </p:clrMapOvr>
  <p:transition spd="med">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a:solidFill>
            <a:schemeClr val="accent1"/>
          </a:solidFill>
          <a:ln w="38100">
            <a:solidFill>
              <a:srgbClr val="660066"/>
            </a:solidFill>
          </a:ln>
        </p:spPr>
        <p:txBody>
          <a:bodyPr/>
          <a:lstStyle/>
          <a:p>
            <a:pPr eaLnBrk="1" hangingPunct="1"/>
            <a:r>
              <a:rPr lang="ar-SA" smtClean="0"/>
              <a:t>3- </a:t>
            </a:r>
            <a:r>
              <a:rPr lang="ar-KW" smtClean="0"/>
              <a:t>طبقات الغلاف الجوي </a:t>
            </a:r>
            <a:endParaRPr lang="en-US" smtClean="0"/>
          </a:p>
        </p:txBody>
      </p:sp>
      <p:pic>
        <p:nvPicPr>
          <p:cNvPr id="44035" name="Picture 5" descr="atm_couche"/>
          <p:cNvPicPr>
            <a:picLocks noChangeAspect="1" noChangeArrowheads="1"/>
          </p:cNvPicPr>
          <p:nvPr/>
        </p:nvPicPr>
        <p:blipFill>
          <a:blip r:embed="rId3"/>
          <a:srcRect/>
          <a:stretch>
            <a:fillRect/>
          </a:stretch>
        </p:blipFill>
        <p:spPr bwMode="auto">
          <a:xfrm>
            <a:off x="468313" y="1557338"/>
            <a:ext cx="8280400" cy="4824412"/>
          </a:xfrm>
          <a:prstGeom prst="rect">
            <a:avLst/>
          </a:prstGeom>
          <a:noFill/>
          <a:ln w="28575">
            <a:solidFill>
              <a:srgbClr val="990000"/>
            </a:solidFill>
            <a:miter lim="800000"/>
            <a:headEnd/>
            <a:tailEnd/>
          </a:ln>
        </p:spPr>
      </p:pic>
      <p:sp>
        <p:nvSpPr>
          <p:cNvPr id="44036" name="Text Box 6"/>
          <p:cNvSpPr txBox="1">
            <a:spLocks noChangeArrowheads="1"/>
          </p:cNvSpPr>
          <p:nvPr/>
        </p:nvSpPr>
        <p:spPr bwMode="auto">
          <a:xfrm>
            <a:off x="468313" y="5949950"/>
            <a:ext cx="1223962" cy="336550"/>
          </a:xfrm>
          <a:prstGeom prst="rect">
            <a:avLst/>
          </a:prstGeom>
          <a:noFill/>
          <a:ln w="9525">
            <a:noFill/>
            <a:miter lim="800000"/>
            <a:headEnd/>
            <a:tailEnd/>
          </a:ln>
        </p:spPr>
        <p:txBody>
          <a:bodyPr>
            <a:spAutoFit/>
          </a:bodyPr>
          <a:lstStyle/>
          <a:p>
            <a:pPr>
              <a:spcBef>
                <a:spcPct val="50000"/>
              </a:spcBef>
            </a:pPr>
            <a:r>
              <a:rPr lang="ar-KW" sz="1600" b="1"/>
              <a:t>درجة الحرارة مْ </a:t>
            </a:r>
            <a:endParaRPr lang="en-US" sz="1600" b="1"/>
          </a:p>
        </p:txBody>
      </p:sp>
      <p:sp>
        <p:nvSpPr>
          <p:cNvPr id="44037" name="Line 7"/>
          <p:cNvSpPr>
            <a:spLocks noChangeShapeType="1"/>
          </p:cNvSpPr>
          <p:nvPr/>
        </p:nvSpPr>
        <p:spPr bwMode="auto">
          <a:xfrm>
            <a:off x="1619250" y="5589588"/>
            <a:ext cx="7056438" cy="0"/>
          </a:xfrm>
          <a:prstGeom prst="line">
            <a:avLst/>
          </a:prstGeom>
          <a:noFill/>
          <a:ln w="19050">
            <a:solidFill>
              <a:schemeClr val="tx1"/>
            </a:solidFill>
            <a:prstDash val="lgDash"/>
            <a:round/>
            <a:headEnd/>
            <a:tailEnd/>
          </a:ln>
        </p:spPr>
        <p:txBody>
          <a:bodyPr/>
          <a:lstStyle/>
          <a:p>
            <a:endParaRPr lang="ar-SA"/>
          </a:p>
        </p:txBody>
      </p:sp>
      <p:sp>
        <p:nvSpPr>
          <p:cNvPr id="44038" name="Line 8"/>
          <p:cNvSpPr>
            <a:spLocks noChangeShapeType="1"/>
          </p:cNvSpPr>
          <p:nvPr/>
        </p:nvSpPr>
        <p:spPr bwMode="auto">
          <a:xfrm>
            <a:off x="1619250" y="4724400"/>
            <a:ext cx="7056438" cy="0"/>
          </a:xfrm>
          <a:prstGeom prst="line">
            <a:avLst/>
          </a:prstGeom>
          <a:noFill/>
          <a:ln w="19050">
            <a:solidFill>
              <a:schemeClr val="tx1"/>
            </a:solidFill>
            <a:prstDash val="lgDash"/>
            <a:round/>
            <a:headEnd/>
            <a:tailEnd/>
          </a:ln>
        </p:spPr>
        <p:txBody>
          <a:bodyPr/>
          <a:lstStyle/>
          <a:p>
            <a:endParaRPr lang="ar-SA"/>
          </a:p>
        </p:txBody>
      </p:sp>
      <p:sp>
        <p:nvSpPr>
          <p:cNvPr id="44039" name="Line 9"/>
          <p:cNvSpPr>
            <a:spLocks noChangeShapeType="1"/>
          </p:cNvSpPr>
          <p:nvPr/>
        </p:nvSpPr>
        <p:spPr bwMode="auto">
          <a:xfrm>
            <a:off x="1619250" y="3860800"/>
            <a:ext cx="7056438" cy="0"/>
          </a:xfrm>
          <a:prstGeom prst="line">
            <a:avLst/>
          </a:prstGeom>
          <a:noFill/>
          <a:ln w="19050">
            <a:solidFill>
              <a:schemeClr val="tx1"/>
            </a:solidFill>
            <a:prstDash val="lgDash"/>
            <a:round/>
            <a:headEnd/>
            <a:tailEnd/>
          </a:ln>
        </p:spPr>
        <p:txBody>
          <a:bodyPr/>
          <a:lstStyle/>
          <a:p>
            <a:endParaRPr lang="ar-SA"/>
          </a:p>
        </p:txBody>
      </p:sp>
      <p:sp>
        <p:nvSpPr>
          <p:cNvPr id="44040" name="Text Box 10"/>
          <p:cNvSpPr txBox="1">
            <a:spLocks noChangeArrowheads="1"/>
          </p:cNvSpPr>
          <p:nvPr/>
        </p:nvSpPr>
        <p:spPr bwMode="auto">
          <a:xfrm>
            <a:off x="1979613" y="5300663"/>
            <a:ext cx="1439862" cy="366712"/>
          </a:xfrm>
          <a:prstGeom prst="rect">
            <a:avLst/>
          </a:prstGeom>
          <a:noFill/>
          <a:ln w="9525">
            <a:noFill/>
            <a:miter lim="800000"/>
            <a:headEnd/>
            <a:tailEnd/>
          </a:ln>
        </p:spPr>
        <p:txBody>
          <a:bodyPr>
            <a:spAutoFit/>
          </a:bodyPr>
          <a:lstStyle/>
          <a:p>
            <a:pPr>
              <a:spcBef>
                <a:spcPct val="50000"/>
              </a:spcBef>
            </a:pPr>
            <a:r>
              <a:rPr lang="ar-KW"/>
              <a:t>التربوبوز </a:t>
            </a:r>
            <a:endParaRPr lang="en-US"/>
          </a:p>
        </p:txBody>
      </p:sp>
      <p:sp>
        <p:nvSpPr>
          <p:cNvPr id="44041" name="Text Box 11"/>
          <p:cNvSpPr txBox="1">
            <a:spLocks noChangeArrowheads="1"/>
          </p:cNvSpPr>
          <p:nvPr/>
        </p:nvSpPr>
        <p:spPr bwMode="auto">
          <a:xfrm>
            <a:off x="4140200" y="3500438"/>
            <a:ext cx="1439863" cy="366712"/>
          </a:xfrm>
          <a:prstGeom prst="rect">
            <a:avLst/>
          </a:prstGeom>
          <a:noFill/>
          <a:ln w="9525">
            <a:noFill/>
            <a:miter lim="800000"/>
            <a:headEnd/>
            <a:tailEnd/>
          </a:ln>
        </p:spPr>
        <p:txBody>
          <a:bodyPr>
            <a:spAutoFit/>
          </a:bodyPr>
          <a:lstStyle/>
          <a:p>
            <a:pPr>
              <a:spcBef>
                <a:spcPct val="50000"/>
              </a:spcBef>
            </a:pPr>
            <a:r>
              <a:rPr lang="ar-KW"/>
              <a:t>الميزوبوز </a:t>
            </a:r>
            <a:endParaRPr lang="en-US"/>
          </a:p>
        </p:txBody>
      </p:sp>
      <p:sp>
        <p:nvSpPr>
          <p:cNvPr id="44042" name="Text Box 12"/>
          <p:cNvSpPr txBox="1">
            <a:spLocks noChangeArrowheads="1"/>
          </p:cNvSpPr>
          <p:nvPr/>
        </p:nvSpPr>
        <p:spPr bwMode="auto">
          <a:xfrm>
            <a:off x="5148263" y="4365625"/>
            <a:ext cx="1439862" cy="366713"/>
          </a:xfrm>
          <a:prstGeom prst="rect">
            <a:avLst/>
          </a:prstGeom>
          <a:noFill/>
          <a:ln w="9525">
            <a:noFill/>
            <a:miter lim="800000"/>
            <a:headEnd/>
            <a:tailEnd/>
          </a:ln>
        </p:spPr>
        <p:txBody>
          <a:bodyPr>
            <a:spAutoFit/>
          </a:bodyPr>
          <a:lstStyle/>
          <a:p>
            <a:pPr>
              <a:spcBef>
                <a:spcPct val="50000"/>
              </a:spcBef>
            </a:pPr>
            <a:r>
              <a:rPr lang="ar-KW"/>
              <a:t>الاستراتوبوز  </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971600" y="476672"/>
            <a:ext cx="7416824" cy="5544616"/>
          </a:xfrm>
          <a:prstGeom prst="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defRPr/>
            </a:pPr>
            <a:endParaRPr lang="ar-SA"/>
          </a:p>
        </p:txBody>
      </p:sp>
      <p:pic>
        <p:nvPicPr>
          <p:cNvPr id="45061" name="صورة 2" descr="طبقات الغلاف الجوي.gif"/>
          <p:cNvPicPr>
            <a:picLocks noChangeAspect="1"/>
          </p:cNvPicPr>
          <p:nvPr/>
        </p:nvPicPr>
        <p:blipFill>
          <a:blip r:embed="rId2"/>
          <a:srcRect/>
          <a:stretch>
            <a:fillRect/>
          </a:stretch>
        </p:blipFill>
        <p:spPr bwMode="auto">
          <a:xfrm>
            <a:off x="1116013" y="620713"/>
            <a:ext cx="7127875" cy="5256212"/>
          </a:xfrm>
          <a:prstGeom prst="rect">
            <a:avLst/>
          </a:prstGeom>
          <a:noFill/>
          <a:ln w="28575">
            <a:solidFill>
              <a:schemeClr val="tx1"/>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6083" name="Text Box 3"/>
          <p:cNvSpPr txBox="1">
            <a:spLocks noChangeArrowheads="1"/>
          </p:cNvSpPr>
          <p:nvPr/>
        </p:nvSpPr>
        <p:spPr bwMode="auto">
          <a:xfrm>
            <a:off x="4211638" y="620713"/>
            <a:ext cx="4608512" cy="7294562"/>
          </a:xfrm>
          <a:prstGeom prst="rect">
            <a:avLst/>
          </a:prstGeom>
          <a:solidFill>
            <a:schemeClr val="accent1"/>
          </a:solidFill>
          <a:ln w="952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خصائص التربوسفير :-</a:t>
            </a:r>
          </a:p>
          <a:p>
            <a:pPr>
              <a:spcBef>
                <a:spcPct val="50000"/>
              </a:spcBef>
            </a:pPr>
            <a:r>
              <a:rPr lang="ar-KW" u="sng"/>
              <a:t>1- هي الطبقة الاولى من طبقات الغلاف الغازي.</a:t>
            </a:r>
          </a:p>
          <a:p>
            <a:pPr>
              <a:spcBef>
                <a:spcPct val="50000"/>
              </a:spcBef>
            </a:pPr>
            <a:r>
              <a:rPr lang="ar-KW" u="sng"/>
              <a:t>2- يتراوح سمكها بين 8كم عند القطبين و16 كم عند خط الاستواء .</a:t>
            </a:r>
          </a:p>
          <a:p>
            <a:pPr>
              <a:spcBef>
                <a:spcPct val="50000"/>
              </a:spcBef>
            </a:pPr>
            <a:r>
              <a:rPr lang="ar-KW" u="sng"/>
              <a:t>3- تحتوي على 75 % من الغلاف الجوي في المناطق المعتدلة . </a:t>
            </a:r>
          </a:p>
          <a:p>
            <a:pPr>
              <a:spcBef>
                <a:spcPct val="50000"/>
              </a:spcBef>
            </a:pPr>
            <a:r>
              <a:rPr lang="ar-KW" u="sng"/>
              <a:t>4- سميت بالتربوسفير لأنها أكثر طبقات الغلاف الجوي اضطرابا ً. </a:t>
            </a:r>
          </a:p>
          <a:p>
            <a:pPr>
              <a:spcBef>
                <a:spcPct val="50000"/>
              </a:spcBef>
            </a:pPr>
            <a:r>
              <a:rPr lang="ar-KW" u="sng"/>
              <a:t>5- تعد أهم طبقات الغلاف الجوي وأكثرها صلة بحياتنا اليومية . </a:t>
            </a:r>
          </a:p>
          <a:p>
            <a:pPr>
              <a:spcBef>
                <a:spcPct val="50000"/>
              </a:spcBef>
            </a:pPr>
            <a:r>
              <a:rPr lang="ar-KW" u="sng"/>
              <a:t>6- تمتاز بتناقص درجات الحرارة بالارتفاع بمقدار درجة واحدة لكل 150 متر .</a:t>
            </a:r>
          </a:p>
          <a:p>
            <a:pPr>
              <a:spcBef>
                <a:spcPct val="50000"/>
              </a:spcBef>
            </a:pPr>
            <a:r>
              <a:rPr lang="ar-KW" u="sng"/>
              <a:t>7- تنتهي طبقة التربوسفير عند المستوى الذي تتوقف فيه درجة الحرارة عن التناقص . </a:t>
            </a:r>
            <a:endParaRPr lang="ar-SA" u="sng"/>
          </a:p>
          <a:p>
            <a:pPr>
              <a:spcBef>
                <a:spcPct val="50000"/>
              </a:spcBef>
            </a:pPr>
            <a:r>
              <a:rPr lang="ar-SA" u="sng"/>
              <a:t>8- تحتوي على بخار الماء.</a:t>
            </a:r>
          </a:p>
          <a:p>
            <a:pPr>
              <a:spcBef>
                <a:spcPct val="50000"/>
              </a:spcBef>
            </a:pPr>
            <a:r>
              <a:rPr lang="ar-SA" u="sng"/>
              <a:t>9-تحدث فيها التقلبات الجوية وتتكون فيها (الغيوم,الأمطار,الرياح).</a:t>
            </a:r>
            <a:endParaRPr lang="ar-KW" u="sng"/>
          </a:p>
          <a:p>
            <a:pPr>
              <a:spcBef>
                <a:spcPct val="50000"/>
              </a:spcBef>
            </a:pPr>
            <a:endParaRPr lang="ar-KW" u="sng"/>
          </a:p>
          <a:p>
            <a:pPr>
              <a:spcBef>
                <a:spcPct val="50000"/>
              </a:spcBef>
            </a:pPr>
            <a:endParaRPr lang="ar-KW" u="sng"/>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7107" name="Text Box 3"/>
          <p:cNvSpPr txBox="1">
            <a:spLocks noChangeArrowheads="1"/>
          </p:cNvSpPr>
          <p:nvPr/>
        </p:nvSpPr>
        <p:spPr bwMode="auto">
          <a:xfrm>
            <a:off x="4140200" y="549275"/>
            <a:ext cx="4824413" cy="6167438"/>
          </a:xfrm>
          <a:prstGeom prst="rect">
            <a:avLst/>
          </a:prstGeom>
          <a:solidFill>
            <a:srgbClr val="FFFFFF"/>
          </a:solidFill>
          <a:ln w="952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خصائص التربوبوز :-</a:t>
            </a:r>
          </a:p>
          <a:p>
            <a:pPr>
              <a:spcBef>
                <a:spcPct val="50000"/>
              </a:spcBef>
            </a:pPr>
            <a:r>
              <a:rPr lang="ar-KW" sz="1600" u="sng"/>
              <a:t>1- هي طبقة انتقالية قليلة السمك .</a:t>
            </a:r>
          </a:p>
          <a:p>
            <a:pPr>
              <a:spcBef>
                <a:spcPct val="50000"/>
              </a:spcBef>
            </a:pPr>
            <a:r>
              <a:rPr lang="ar-KW" sz="1600" u="sng"/>
              <a:t>2- تجمع بين الخصائص الحرارية لطبقة التربوسفير والاستراتوسفير  .</a:t>
            </a:r>
          </a:p>
          <a:p>
            <a:pPr>
              <a:spcBef>
                <a:spcPct val="50000"/>
              </a:spcBef>
            </a:pPr>
            <a:r>
              <a:rPr lang="ar-KW" sz="1600" u="sng"/>
              <a:t>3- تشكل الحد الاعلى الذي يمكن ان تصل اليه الاضطرابات الارضية المنشأ . </a:t>
            </a:r>
          </a:p>
          <a:p>
            <a:pPr>
              <a:spcBef>
                <a:spcPct val="50000"/>
              </a:spcBef>
            </a:pPr>
            <a:r>
              <a:rPr lang="ar-KW" sz="1600" u="sng"/>
              <a:t>4- كل الطاقة الكامنة للتبخر والتكاثف تقع اسفلها . </a:t>
            </a:r>
          </a:p>
          <a:p>
            <a:pPr>
              <a:spcBef>
                <a:spcPct val="50000"/>
              </a:spcBef>
            </a:pPr>
            <a:r>
              <a:rPr lang="ar-KW" sz="1600" u="sng"/>
              <a:t>5- تمثل طبقة التربوبوز مجموعة من الطبقات الثانوية ذات خصائص مختلفة وليست طبقة واحدة متصلة  . </a:t>
            </a:r>
          </a:p>
          <a:p>
            <a:pPr>
              <a:spcBef>
                <a:spcPct val="50000"/>
              </a:spcBef>
            </a:pPr>
            <a:r>
              <a:rPr lang="ar-KW" sz="1600" u="sng"/>
              <a:t>6- يتراوح التربوبوز في المناطق القطبية بين 9-12 كم بينما يتراوح في المنطقة الاستوائية بين 16-17كم  .</a:t>
            </a:r>
          </a:p>
          <a:p>
            <a:pPr>
              <a:spcBef>
                <a:spcPct val="50000"/>
              </a:spcBef>
            </a:pPr>
            <a:r>
              <a:rPr lang="ar-KW" sz="1600" u="sng"/>
              <a:t>7- حظيت هذه الطبقة بالدراسة أكثر من طبقات الغلاف الجوي الانتقالية الاخرى  . </a:t>
            </a:r>
          </a:p>
          <a:p>
            <a:pPr>
              <a:spcBef>
                <a:spcPct val="50000"/>
              </a:spcBef>
            </a:pPr>
            <a:r>
              <a:rPr lang="ar-KW" sz="1600" u="sng"/>
              <a:t>8- يرسم لها يوميا خرائط طقس تفصيلية ( عللي ) .</a:t>
            </a:r>
          </a:p>
          <a:p>
            <a:pPr>
              <a:spcBef>
                <a:spcPct val="50000"/>
              </a:spcBef>
            </a:pPr>
            <a:r>
              <a:rPr lang="ar-SA" sz="1600" u="sng"/>
              <a:t>لأنها</a:t>
            </a:r>
            <a:r>
              <a:rPr lang="ar-KW" sz="1600" u="sng"/>
              <a:t> </a:t>
            </a:r>
            <a:r>
              <a:rPr lang="ar-SA" sz="1600" u="sng"/>
              <a:t>ت</a:t>
            </a:r>
            <a:r>
              <a:rPr lang="ar-KW" sz="1600" u="sng"/>
              <a:t>وجد علاقة قوية بين الاضطرابات الجوية ال</a:t>
            </a:r>
            <a:r>
              <a:rPr lang="ar-SA" sz="1600" u="sng"/>
              <a:t>تي </a:t>
            </a:r>
            <a:r>
              <a:rPr lang="ar-KW" sz="1600" u="sng"/>
              <a:t>تحدث على سطح الارض وبين هذه الطبقة . </a:t>
            </a:r>
          </a:p>
          <a:p>
            <a:pPr>
              <a:spcBef>
                <a:spcPct val="50000"/>
              </a:spcBef>
            </a:pPr>
            <a:r>
              <a:rPr lang="ar-SA" sz="1600" u="sng"/>
              <a:t>9-</a:t>
            </a:r>
            <a:r>
              <a:rPr lang="ar-KW" sz="1600" u="sng"/>
              <a:t> يستدل علماء الطقس من تقطع هذه الطبقة وتفاوت ارتفاعها ، واختلاف درجة حرارتها ، وظهور بعض الالتواءات فيها على حللة الجو المتوقعة </a:t>
            </a:r>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8131" name="Text Box 3"/>
          <p:cNvSpPr txBox="1">
            <a:spLocks noChangeArrowheads="1"/>
          </p:cNvSpPr>
          <p:nvPr/>
        </p:nvSpPr>
        <p:spPr bwMode="auto">
          <a:xfrm>
            <a:off x="4067175" y="549275"/>
            <a:ext cx="4968875" cy="8048625"/>
          </a:xfrm>
          <a:prstGeom prst="rect">
            <a:avLst/>
          </a:prstGeom>
          <a:solidFill>
            <a:srgbClr val="FFCCFF"/>
          </a:solidFill>
          <a:ln w="2857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الاستراتوسفير  :-</a:t>
            </a:r>
          </a:p>
          <a:p>
            <a:pPr>
              <a:spcBef>
                <a:spcPct val="50000"/>
              </a:spcBef>
            </a:pPr>
            <a:r>
              <a:rPr lang="ar-KW" sz="1600" u="sng"/>
              <a:t>1- تمتد حتى  ارتفاع 50 كم في الغلاف الجوي </a:t>
            </a:r>
            <a:r>
              <a:rPr lang="ar-SA" sz="1600" u="sng"/>
              <a:t>وهو الحد الأعلى لهذه الطبقة</a:t>
            </a:r>
            <a:r>
              <a:rPr lang="ar-KW" sz="1600" u="sng"/>
              <a:t> .</a:t>
            </a:r>
          </a:p>
          <a:p>
            <a:pPr>
              <a:spcBef>
                <a:spcPct val="50000"/>
              </a:spcBef>
            </a:pPr>
            <a:r>
              <a:rPr lang="ar-KW" sz="1600" u="sng"/>
              <a:t>2- تمتاز بثبات درجة الحرارة في الكيلو مترات العشرون الاولى   .</a:t>
            </a:r>
          </a:p>
          <a:p>
            <a:pPr>
              <a:spcBef>
                <a:spcPct val="50000"/>
              </a:spcBef>
            </a:pPr>
            <a:r>
              <a:rPr lang="ar-KW" sz="1600" u="sng"/>
              <a:t>3- تزداد درجة الحرارة زيادة كبيرة في الجزء المتبقي من هذه الطبقة </a:t>
            </a:r>
            <a:r>
              <a:rPr lang="ar-SA" sz="1600" u="sng"/>
              <a:t>وتعد مناسبة للطيران</a:t>
            </a:r>
            <a:r>
              <a:rPr lang="ar-KW" sz="1600" u="sng"/>
              <a:t> .</a:t>
            </a:r>
            <a:endParaRPr lang="ar-SA" sz="1600" u="sng"/>
          </a:p>
          <a:p>
            <a:pPr>
              <a:spcBef>
                <a:spcPct val="50000"/>
              </a:spcBef>
            </a:pPr>
            <a:r>
              <a:rPr lang="ar-SA" sz="1600" u="sng"/>
              <a:t>عللي : أن درجة حرارة الهواء على ارتفاع 50 كم تساوي معدل درجة حرارة الهواء على سطح الأرض؟ لأنه قريب من الإشعاع الشمسي.</a:t>
            </a:r>
            <a:endParaRPr lang="ar-KW" sz="1600" u="sng"/>
          </a:p>
          <a:p>
            <a:pPr>
              <a:spcBef>
                <a:spcPct val="50000"/>
              </a:spcBef>
            </a:pPr>
            <a:r>
              <a:rPr lang="ar-KW" sz="1600" u="sng"/>
              <a:t>4- المصدر الرئيسي للطاقة في هذه الطبقة الاشعة </a:t>
            </a:r>
            <a:r>
              <a:rPr lang="ar-SA" sz="1600" u="sng"/>
              <a:t>فوق </a:t>
            </a:r>
            <a:r>
              <a:rPr lang="ar-KW" sz="1600" u="sng"/>
              <a:t>البنفسجية التي يمتصها حزام الاوزون الواقع على ارتفاع 30-35 كم  . </a:t>
            </a:r>
          </a:p>
          <a:p>
            <a:pPr>
              <a:spcBef>
                <a:spcPct val="50000"/>
              </a:spcBef>
            </a:pPr>
            <a:r>
              <a:rPr lang="ar-KW" sz="1600" u="sng"/>
              <a:t>5- أثبتت الدراسات </a:t>
            </a:r>
            <a:r>
              <a:rPr lang="ar-SA" sz="1600" u="sng"/>
              <a:t>المناخية </a:t>
            </a:r>
            <a:r>
              <a:rPr lang="ar-KW" sz="1600" u="sng"/>
              <a:t>الحديثة وجود رياح مختلفة الأنواع في هذه الطبقة نفت الاعتقاد الذي كان سائدا بعدم وجود رياح أوحركة راسية للهواء في هذه الطبقة   . </a:t>
            </a:r>
          </a:p>
          <a:p>
            <a:pPr>
              <a:spcBef>
                <a:spcPct val="50000"/>
              </a:spcBef>
            </a:pPr>
            <a:r>
              <a:rPr lang="ar-SA" sz="1600" u="sng"/>
              <a:t>6- لاتحتوي على بخار الماء.</a:t>
            </a:r>
          </a:p>
          <a:p>
            <a:pPr>
              <a:spcBef>
                <a:spcPct val="50000"/>
              </a:spcBef>
            </a:pPr>
            <a:r>
              <a:rPr lang="ar-SA" sz="1600" u="sng"/>
              <a:t>7_ تحتوي على غاز الأزون ودور الأزون في حماية الكاينات الحية بعد الله.</a:t>
            </a: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9155" name="Text Box 3"/>
          <p:cNvSpPr txBox="1">
            <a:spLocks noChangeArrowheads="1"/>
          </p:cNvSpPr>
          <p:nvPr/>
        </p:nvSpPr>
        <p:spPr bwMode="auto">
          <a:xfrm>
            <a:off x="4067175" y="549275"/>
            <a:ext cx="4968875" cy="6354763"/>
          </a:xfrm>
          <a:prstGeom prst="rect">
            <a:avLst/>
          </a:prstGeom>
          <a:solidFill>
            <a:schemeClr val="bg1"/>
          </a:solidFill>
          <a:ln w="2857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طبقة الاستراتوبوز   :-</a:t>
            </a:r>
          </a:p>
          <a:p>
            <a:pPr>
              <a:spcBef>
                <a:spcPct val="50000"/>
              </a:spcBef>
            </a:pPr>
            <a:r>
              <a:rPr lang="ar-KW" sz="1600" u="sng"/>
              <a:t>1- </a:t>
            </a:r>
            <a:r>
              <a:rPr lang="ar-KW" u="sng"/>
              <a:t>يجمع خصائص من طبقة الاستراتو سفير الميزوسفير . </a:t>
            </a: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0179" name="Text Box 3"/>
          <p:cNvSpPr txBox="1">
            <a:spLocks noChangeArrowheads="1"/>
          </p:cNvSpPr>
          <p:nvPr/>
        </p:nvSpPr>
        <p:spPr bwMode="auto">
          <a:xfrm>
            <a:off x="4140200" y="549275"/>
            <a:ext cx="4824413" cy="6662738"/>
          </a:xfrm>
          <a:prstGeom prst="rect">
            <a:avLst/>
          </a:prstGeom>
          <a:solidFill>
            <a:srgbClr val="CC99FF"/>
          </a:solidFill>
          <a:ln w="952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خصائص الميزو سفير  :-</a:t>
            </a:r>
          </a:p>
          <a:p>
            <a:pPr>
              <a:spcBef>
                <a:spcPct val="50000"/>
              </a:spcBef>
            </a:pPr>
            <a:r>
              <a:rPr lang="ar-KW" sz="1600" u="sng"/>
              <a:t>1- تمتد بين مستوى 53-80 كم  .</a:t>
            </a:r>
          </a:p>
          <a:p>
            <a:pPr>
              <a:spcBef>
                <a:spcPct val="50000"/>
              </a:spcBef>
            </a:pPr>
            <a:r>
              <a:rPr lang="ar-KW" sz="1600" u="sng"/>
              <a:t>2- تمتاز بتناقص حرارتها بالارتفاع  . </a:t>
            </a:r>
          </a:p>
          <a:p>
            <a:pPr>
              <a:spcBef>
                <a:spcPct val="50000"/>
              </a:spcBef>
            </a:pPr>
            <a:r>
              <a:rPr lang="ar-KW" sz="1600" u="sng"/>
              <a:t>3- مصدر حرارة الميزو سفير هو امتصاص الاوزون لأشعة الشمس فوق البنفسجية  . </a:t>
            </a:r>
            <a:endParaRPr lang="ar-SA" sz="1600" u="sng"/>
          </a:p>
          <a:p>
            <a:pPr>
              <a:spcBef>
                <a:spcPct val="50000"/>
              </a:spcBef>
            </a:pPr>
            <a:r>
              <a:rPr lang="ar-SA" sz="1600" u="sng"/>
              <a:t>4- يحدث فيها احتراق معظم الشهب والنيازك.</a:t>
            </a:r>
            <a:endParaRPr lang="ar-KW" sz="1600" u="sng"/>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1203" name="Text Box 3"/>
          <p:cNvSpPr txBox="1">
            <a:spLocks noChangeArrowheads="1"/>
          </p:cNvSpPr>
          <p:nvPr/>
        </p:nvSpPr>
        <p:spPr bwMode="auto">
          <a:xfrm>
            <a:off x="4140200" y="549275"/>
            <a:ext cx="4824413" cy="6288088"/>
          </a:xfrm>
          <a:prstGeom prst="rect">
            <a:avLst/>
          </a:prstGeom>
          <a:solidFill>
            <a:schemeClr val="bg1"/>
          </a:solidFill>
          <a:ln w="952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خصائص الميزوبوز   :-</a:t>
            </a:r>
          </a:p>
          <a:p>
            <a:r>
              <a:rPr lang="ar-KW" u="sng"/>
              <a:t>يجمع خصائص من طبقة الميزوسفير  والثيرموسفير.</a:t>
            </a:r>
          </a:p>
          <a:p>
            <a:endParaRPr lang="ar-KW" u="sng"/>
          </a:p>
          <a:p>
            <a:endParaRPr lang="ar-KW" u="sng"/>
          </a:p>
          <a:p>
            <a:endParaRPr lang="ar-KW" u="sng"/>
          </a:p>
          <a:p>
            <a:endParaRPr lang="ar-KW" u="sng"/>
          </a:p>
          <a:p>
            <a:endParaRPr lang="ar-KW" u="sng"/>
          </a:p>
          <a:p>
            <a:endParaRPr lang="ar-KW" u="sng"/>
          </a:p>
          <a:p>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endParaRPr lang="ar-KW"/>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srcRect/>
          <a:stretch>
            <a:fillRect/>
          </a:stretch>
        </p:blipFill>
        <p:spPr bwMode="auto">
          <a:xfrm>
            <a:off x="0" y="0"/>
            <a:ext cx="9144000" cy="6858000"/>
          </a:xfrm>
          <a:prstGeom prst="rect">
            <a:avLst/>
          </a:prstGeom>
          <a:solidFill>
            <a:srgbClr val="CFFAA4"/>
          </a:solidFill>
          <a:ln w="9525">
            <a:noFill/>
            <a:miter lim="800000"/>
            <a:headEnd/>
            <a:tailEnd/>
          </a:ln>
        </p:spPr>
      </p:pic>
      <p:sp>
        <p:nvSpPr>
          <p:cNvPr id="52227" name="Text Box 3"/>
          <p:cNvSpPr txBox="1">
            <a:spLocks noChangeArrowheads="1"/>
          </p:cNvSpPr>
          <p:nvPr/>
        </p:nvSpPr>
        <p:spPr bwMode="auto">
          <a:xfrm>
            <a:off x="4067175" y="549275"/>
            <a:ext cx="4968875" cy="7062788"/>
          </a:xfrm>
          <a:prstGeom prst="rect">
            <a:avLst/>
          </a:prstGeom>
          <a:solidFill>
            <a:srgbClr val="CFFAA4"/>
          </a:solidFill>
          <a:ln w="28575">
            <a:solidFill>
              <a:srgbClr val="990000"/>
            </a:solidFill>
            <a:miter lim="800000"/>
            <a:headEnd/>
            <a:tailEnd/>
          </a:ln>
        </p:spPr>
        <p:txBody>
          <a:bodyPr>
            <a:spAutoFit/>
          </a:bodyPr>
          <a:lstStyle/>
          <a:p>
            <a:pPr>
              <a:spcBef>
                <a:spcPct val="50000"/>
              </a:spcBef>
            </a:pPr>
            <a:r>
              <a:rPr lang="ar-KW" b="1" i="1" u="sng">
                <a:solidFill>
                  <a:srgbClr val="990000"/>
                </a:solidFill>
                <a:cs typeface="Arabic Transparent" charset="0"/>
              </a:rPr>
              <a:t>الثيرمو سفير :-</a:t>
            </a:r>
          </a:p>
          <a:p>
            <a:pPr>
              <a:spcBef>
                <a:spcPct val="50000"/>
              </a:spcBef>
            </a:pPr>
            <a:r>
              <a:rPr lang="ar-KW" sz="1600" u="sng"/>
              <a:t>1- تلتقي بالطبقة الاخيرة من طبقات الغلاف الجوي  .</a:t>
            </a:r>
          </a:p>
          <a:p>
            <a:pPr>
              <a:spcBef>
                <a:spcPct val="50000"/>
              </a:spcBef>
            </a:pPr>
            <a:r>
              <a:rPr lang="ar-KW" sz="1600" u="sng"/>
              <a:t>2- تعرف هذه الطبقة احيانا بالايكوسوسفير ( الغلاف الجوي الخارجي ) .</a:t>
            </a:r>
          </a:p>
          <a:p>
            <a:pPr>
              <a:spcBef>
                <a:spcPct val="50000"/>
              </a:spcBef>
            </a:pPr>
            <a:r>
              <a:rPr lang="ar-KW" sz="1600" u="sng"/>
              <a:t>3-تمتد من ارتفاع 80-900 كم .</a:t>
            </a:r>
          </a:p>
          <a:p>
            <a:pPr>
              <a:spcBef>
                <a:spcPct val="50000"/>
              </a:spcBef>
            </a:pPr>
            <a:r>
              <a:rPr lang="ar-KW" sz="1600" u="sng"/>
              <a:t>4- تعرف أحيانا بالايونوسفسير.</a:t>
            </a:r>
          </a:p>
          <a:p>
            <a:pPr>
              <a:spcBef>
                <a:spcPct val="50000"/>
              </a:spcBef>
            </a:pPr>
            <a:r>
              <a:rPr lang="ar-KW" sz="1600" u="sng"/>
              <a:t>5- 6- لا تؤثر هذه الطبقة بشكل مباشر على الطقس .</a:t>
            </a:r>
          </a:p>
          <a:p>
            <a:pPr>
              <a:spcBef>
                <a:spcPct val="50000"/>
              </a:spcBef>
            </a:pPr>
            <a:r>
              <a:rPr lang="ar-KW" sz="1600" u="sng"/>
              <a:t>6- لها أهمية في مجال الاتصالات والبث الإذاعي . </a:t>
            </a:r>
          </a:p>
          <a:p>
            <a:pPr>
              <a:spcBef>
                <a:spcPct val="50000"/>
              </a:spcBef>
            </a:pPr>
            <a:r>
              <a:rPr lang="ar-KW" sz="1600" u="sng"/>
              <a:t>7- تعكس موجات الراديو باتجاه سطح الأرض .</a:t>
            </a:r>
            <a:endParaRPr lang="ar-SA" sz="1600" u="sng"/>
          </a:p>
          <a:p>
            <a:pPr>
              <a:spcBef>
                <a:spcPct val="50000"/>
              </a:spcBef>
            </a:pPr>
            <a:r>
              <a:rPr lang="ar-SA" sz="1600" u="sng"/>
              <a:t>8- كثافة الهواء فيها قليلة.</a:t>
            </a:r>
          </a:p>
          <a:p>
            <a:pPr>
              <a:spcBef>
                <a:spcPct val="50000"/>
              </a:spcBef>
            </a:pPr>
            <a:r>
              <a:rPr lang="ar-SA" sz="1600" u="sng"/>
              <a:t>9- الغاز الرئيسي فيها الهيدروجين.</a:t>
            </a: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endParaRPr lang="ar-KW" sz="1600" u="sng"/>
          </a:p>
          <a:p>
            <a:pPr>
              <a:spcBef>
                <a:spcPct val="50000"/>
              </a:spcBef>
            </a:pPr>
            <a:r>
              <a:rPr lang="ar-KW" sz="1600" u="sng"/>
              <a:t> </a:t>
            </a:r>
          </a:p>
          <a:p>
            <a:pPr>
              <a:spcBef>
                <a:spcPct val="50000"/>
              </a:spcBef>
            </a:pPr>
            <a:r>
              <a:rPr lang="ar-KW"/>
              <a:t> </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solidFill>
            <a:srgbClr val="D59B61"/>
          </a:solidFill>
          <a:ln w="19050">
            <a:solidFill>
              <a:schemeClr val="tx1"/>
            </a:solidFill>
          </a:ln>
        </p:spPr>
        <p:txBody>
          <a:bodyPr/>
          <a:lstStyle/>
          <a:p>
            <a:pPr eaLnBrk="1" hangingPunct="1"/>
            <a:r>
              <a:rPr lang="ar-SA" smtClean="0"/>
              <a:t>4-الغلاف الجوي القياسي </a:t>
            </a:r>
            <a:endParaRPr lang="en-US" smtClean="0"/>
          </a:p>
        </p:txBody>
      </p:sp>
      <p:sp>
        <p:nvSpPr>
          <p:cNvPr id="53251" name="Rectangle 3"/>
          <p:cNvSpPr>
            <a:spLocks noGrp="1" noChangeArrowheads="1"/>
          </p:cNvSpPr>
          <p:nvPr>
            <p:ph type="body" idx="1"/>
          </p:nvPr>
        </p:nvSpPr>
        <p:spPr>
          <a:solidFill>
            <a:srgbClr val="6FF5C8"/>
          </a:solidFill>
          <a:ln w="28575">
            <a:solidFill>
              <a:schemeClr val="tx1"/>
            </a:solidFill>
          </a:ln>
        </p:spPr>
        <p:txBody>
          <a:bodyPr/>
          <a:lstStyle/>
          <a:p>
            <a:pPr eaLnBrk="1" hangingPunct="1"/>
            <a:r>
              <a:rPr lang="ar-SA" smtClean="0"/>
              <a:t>هو غلاف نظري لا وجود له في الواقع لكنه يمثل معدلات تغير كل من درجة الحرارة والضغط الجوي وكثافة الهواء بالارتفاع في المناطق المعتدلة . اشتقت خصائصه بتطبيق قوانين فيزيائية خاصة ثم طورت عن طريق جمع البيانات بأجهزة الراديو سوند والأقمار الصناعية ويهم في دراسته مجالات الطيران وغزو الفضاء فضلا عن أهميته في دراسة الغلاف الجوي .</a:t>
            </a:r>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صورة 1" descr="images''.jpg"/>
          <p:cNvPicPr>
            <a:picLocks noChangeAspect="1"/>
          </p:cNvPicPr>
          <p:nvPr/>
        </p:nvPicPr>
        <p:blipFill>
          <a:blip r:embed="rId2"/>
          <a:srcRect/>
          <a:stretch>
            <a:fillRect/>
          </a:stretch>
        </p:blipFill>
        <p:spPr bwMode="auto">
          <a:xfrm>
            <a:off x="6156325" y="765175"/>
            <a:ext cx="2390775" cy="1914525"/>
          </a:xfrm>
          <a:prstGeom prst="rect">
            <a:avLst/>
          </a:prstGeom>
          <a:noFill/>
          <a:ln w="9525">
            <a:noFill/>
            <a:miter lim="800000"/>
            <a:headEnd/>
            <a:tailEnd/>
          </a:ln>
        </p:spPr>
      </p:pic>
      <p:pic>
        <p:nvPicPr>
          <p:cNvPr id="54275" name="صورة 2" descr="images.;k.jpg"/>
          <p:cNvPicPr>
            <a:picLocks noChangeAspect="1"/>
          </p:cNvPicPr>
          <p:nvPr/>
        </p:nvPicPr>
        <p:blipFill>
          <a:blip r:embed="rId3"/>
          <a:srcRect/>
          <a:stretch>
            <a:fillRect/>
          </a:stretch>
        </p:blipFill>
        <p:spPr bwMode="auto">
          <a:xfrm>
            <a:off x="3492500" y="2205038"/>
            <a:ext cx="2514600" cy="1819275"/>
          </a:xfrm>
          <a:prstGeom prst="rect">
            <a:avLst/>
          </a:prstGeom>
          <a:noFill/>
          <a:ln w="9525">
            <a:noFill/>
            <a:miter lim="800000"/>
            <a:headEnd/>
            <a:tailEnd/>
          </a:ln>
        </p:spPr>
      </p:pic>
      <p:pic>
        <p:nvPicPr>
          <p:cNvPr id="54276" name="صورة 3" descr="imagesCANG92S6.jpg"/>
          <p:cNvPicPr>
            <a:picLocks noChangeAspect="1"/>
          </p:cNvPicPr>
          <p:nvPr/>
        </p:nvPicPr>
        <p:blipFill>
          <a:blip r:embed="rId4"/>
          <a:srcRect/>
          <a:stretch>
            <a:fillRect/>
          </a:stretch>
        </p:blipFill>
        <p:spPr bwMode="auto">
          <a:xfrm>
            <a:off x="900113" y="908050"/>
            <a:ext cx="2409825" cy="1895475"/>
          </a:xfrm>
          <a:prstGeom prst="rect">
            <a:avLst/>
          </a:prstGeom>
          <a:noFill/>
          <a:ln w="9525">
            <a:noFill/>
            <a:miter lim="800000"/>
            <a:headEnd/>
            <a:tailEnd/>
          </a:ln>
        </p:spPr>
      </p:pic>
      <p:pic>
        <p:nvPicPr>
          <p:cNvPr id="54277" name="صورة 4" descr="imagesooooo.jpg"/>
          <p:cNvPicPr>
            <a:picLocks noChangeAspect="1"/>
          </p:cNvPicPr>
          <p:nvPr/>
        </p:nvPicPr>
        <p:blipFill>
          <a:blip r:embed="rId5"/>
          <a:srcRect/>
          <a:stretch>
            <a:fillRect/>
          </a:stretch>
        </p:blipFill>
        <p:spPr bwMode="auto">
          <a:xfrm>
            <a:off x="6804025" y="3284538"/>
            <a:ext cx="1190625" cy="1485900"/>
          </a:xfrm>
          <a:prstGeom prst="rect">
            <a:avLst/>
          </a:prstGeom>
          <a:noFill/>
          <a:ln w="9525">
            <a:noFill/>
            <a:miter lim="800000"/>
            <a:headEnd/>
            <a:tailEnd/>
          </a:ln>
        </p:spPr>
      </p:pic>
      <p:pic>
        <p:nvPicPr>
          <p:cNvPr id="54278" name="صورة 5" descr="jd2ddms3pup3.jpg"/>
          <p:cNvPicPr>
            <a:picLocks noChangeAspect="1"/>
          </p:cNvPicPr>
          <p:nvPr/>
        </p:nvPicPr>
        <p:blipFill>
          <a:blip r:embed="rId6"/>
          <a:srcRect/>
          <a:stretch>
            <a:fillRect/>
          </a:stretch>
        </p:blipFill>
        <p:spPr bwMode="auto">
          <a:xfrm>
            <a:off x="4284663" y="908050"/>
            <a:ext cx="852487" cy="1119188"/>
          </a:xfrm>
          <a:prstGeom prst="rect">
            <a:avLst/>
          </a:prstGeom>
          <a:noFill/>
          <a:ln w="9525">
            <a:noFill/>
            <a:miter lim="800000"/>
            <a:headEnd/>
            <a:tailEnd/>
          </a:ln>
        </p:spPr>
      </p:pic>
      <p:pic>
        <p:nvPicPr>
          <p:cNvPr id="54279" name="صورة 6" descr="jjjj.jpg"/>
          <p:cNvPicPr>
            <a:picLocks noChangeAspect="1"/>
          </p:cNvPicPr>
          <p:nvPr/>
        </p:nvPicPr>
        <p:blipFill>
          <a:blip r:embed="rId7"/>
          <a:srcRect/>
          <a:stretch>
            <a:fillRect/>
          </a:stretch>
        </p:blipFill>
        <p:spPr bwMode="auto">
          <a:xfrm>
            <a:off x="3851275" y="4292600"/>
            <a:ext cx="2686050" cy="1704975"/>
          </a:xfrm>
          <a:prstGeom prst="rect">
            <a:avLst/>
          </a:prstGeom>
          <a:noFill/>
          <a:ln w="9525">
            <a:noFill/>
            <a:miter lim="800000"/>
            <a:headEnd/>
            <a:tailEnd/>
          </a:ln>
        </p:spPr>
      </p:pic>
      <p:pic>
        <p:nvPicPr>
          <p:cNvPr id="54280" name="صورة 7" descr="imageskkk.jpg"/>
          <p:cNvPicPr>
            <a:picLocks noChangeAspect="1"/>
          </p:cNvPicPr>
          <p:nvPr/>
        </p:nvPicPr>
        <p:blipFill>
          <a:blip r:embed="rId8"/>
          <a:srcRect/>
          <a:stretch>
            <a:fillRect/>
          </a:stretch>
        </p:blipFill>
        <p:spPr bwMode="auto">
          <a:xfrm>
            <a:off x="827088" y="4149725"/>
            <a:ext cx="2714625" cy="1685925"/>
          </a:xfrm>
          <a:prstGeom prst="rect">
            <a:avLst/>
          </a:prstGeom>
          <a:noFill/>
          <a:ln w="9525">
            <a:noFill/>
            <a:miter lim="800000"/>
            <a:headEnd/>
            <a:tailEnd/>
          </a:ln>
        </p:spPr>
      </p:pic>
    </p:spTree>
  </p:cSld>
  <p:clrMapOvr>
    <a:masterClrMapping/>
  </p:clrMapOvr>
  <p:transition spd="med">
    <p:whee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4638"/>
            <a:ext cx="8229600" cy="490537"/>
          </a:xfrm>
        </p:spPr>
        <p:txBody>
          <a:bodyPr>
            <a:normAutofit fontScale="90000"/>
          </a:bodyPr>
          <a:lstStyle/>
          <a:p>
            <a:pPr eaLnBrk="1" hangingPunct="1"/>
            <a:r>
              <a:rPr lang="ar-SA" sz="3200" b="1" smtClean="0"/>
              <a:t>الغلاف الجوي القياسي الأمريكي</a:t>
            </a:r>
            <a:endParaRPr lang="en-US" sz="3200" b="1" smtClean="0"/>
          </a:p>
        </p:txBody>
      </p:sp>
      <p:graphicFrame>
        <p:nvGraphicFramePr>
          <p:cNvPr id="44747" name="Group 715"/>
          <p:cNvGraphicFramePr>
            <a:graphicFrameLocks noGrp="1"/>
          </p:cNvGraphicFramePr>
          <p:nvPr>
            <p:ph type="tbl" idx="1"/>
          </p:nvPr>
        </p:nvGraphicFramePr>
        <p:xfrm>
          <a:off x="457200" y="836613"/>
          <a:ext cx="8229600" cy="5855335"/>
        </p:xfrm>
        <a:graphic>
          <a:graphicData uri="http://schemas.openxmlformats.org/drawingml/2006/table">
            <a:tbl>
              <a:tblPr rtl="1"/>
              <a:tblGrid>
                <a:gridCol w="2513012"/>
                <a:gridCol w="2549525"/>
                <a:gridCol w="2032000"/>
                <a:gridCol w="1135063"/>
              </a:tblGrid>
              <a:tr h="3079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الارتفاع </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درجة الحرارة (م) </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الضغط الجوي (مليبار ) </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كثافة الهواء (كغم /م3 ) </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15.0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1013</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1.2</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1138">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8.5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900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800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3</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700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0.91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-11.0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620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0.82</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-17.5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540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.074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6</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-24.0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470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0.66</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7</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-30.5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410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0.59</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1138">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8</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-37.0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360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0.53</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9</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-43.5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310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0.47</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-50.0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260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0.41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230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0.36</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12</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190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0.31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13</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170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0.27</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140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0.23</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1138">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120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0.19</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16</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100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0.17</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17</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90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0.14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18</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75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0.12</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19</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0.10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-56.5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0.088</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21</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-55.5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47</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0.075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1138">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22</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-54.5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40</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0.064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23</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-53.5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34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0.054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24</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-52.5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29</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0.046</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r h="2127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-51.5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25</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800" b="1" i="0" u="none" strike="noStrike" cap="none" normalizeH="0" baseline="0" smtClean="0">
                          <a:ln>
                            <a:noFill/>
                          </a:ln>
                          <a:solidFill>
                            <a:schemeClr val="tx1"/>
                          </a:solidFill>
                          <a:effectLst/>
                          <a:latin typeface="Times New Roman" pitchFamily="18" charset="0"/>
                          <a:ea typeface="Times New Roman" pitchFamily="18" charset="0"/>
                          <a:cs typeface="Arabic Transparent" pitchFamily="2" charset="0"/>
                        </a:rPr>
                        <a:t>0.039</a:t>
                      </a:r>
                      <a:endParaRPr kumimoji="0" lang="ar-SA" sz="800" b="0" i="0" u="none" strike="noStrike" cap="none" normalizeH="0" baseline="0" smtClean="0">
                        <a:ln>
                          <a:noFill/>
                        </a:ln>
                        <a:solidFill>
                          <a:schemeClr val="tx1"/>
                        </a:solidFill>
                        <a:effectLst/>
                        <a:latin typeface="Arial" pitchFamily="34" charset="0"/>
                        <a:ea typeface="Times New Roman" pitchFamily="18" charset="0"/>
                        <a:cs typeface="Arabic Transparent" pitchFamily="2"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FF"/>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solidFill>
            <a:srgbClr val="BA88B4"/>
          </a:solidFill>
          <a:ln w="19050">
            <a:solidFill>
              <a:schemeClr val="tx1"/>
            </a:solidFill>
          </a:ln>
        </p:spPr>
        <p:txBody>
          <a:bodyPr/>
          <a:lstStyle/>
          <a:p>
            <a:pPr eaLnBrk="1" hangingPunct="1"/>
            <a:r>
              <a:rPr lang="ar-SA" b="1" smtClean="0"/>
              <a:t>5- تلوث الغلاف الجوي</a:t>
            </a:r>
            <a:r>
              <a:rPr lang="ar-SA" smtClean="0"/>
              <a:t> </a:t>
            </a:r>
            <a:endParaRPr lang="en-US" smtClean="0"/>
          </a:p>
        </p:txBody>
      </p:sp>
      <p:sp>
        <p:nvSpPr>
          <p:cNvPr id="56323" name="Rectangle 3"/>
          <p:cNvSpPr>
            <a:spLocks noGrp="1" noChangeArrowheads="1"/>
          </p:cNvSpPr>
          <p:nvPr>
            <p:ph type="body" idx="1"/>
          </p:nvPr>
        </p:nvSpPr>
        <p:spPr>
          <a:xfrm>
            <a:off x="457200" y="1600200"/>
            <a:ext cx="8229600" cy="4829175"/>
          </a:xfrm>
          <a:solidFill>
            <a:srgbClr val="FFCCFF"/>
          </a:solidFill>
          <a:ln w="28575">
            <a:solidFill>
              <a:schemeClr val="tx1"/>
            </a:solidFill>
          </a:ln>
        </p:spPr>
        <p:txBody>
          <a:bodyPr/>
          <a:lstStyle/>
          <a:p>
            <a:pPr eaLnBrk="1" hangingPunct="1"/>
            <a:r>
              <a:rPr lang="ar-SA" smtClean="0"/>
              <a:t>تلوث الهواء مفهوم حديث ظهر عقب انتشار الثورة الصناعية في أوروبا ويقصد به احتواء الهواء  على بعض الغازات والمركبات التي تسبب ضررا مباشر بالإنسان أو تلحق أذى بأي من عناصر البيئة الأخرى كالنبات  أو الحيوان أو المواد .</a:t>
            </a:r>
          </a:p>
          <a:p>
            <a:pPr eaLnBrk="1" hangingPunct="1"/>
            <a:r>
              <a:rPr lang="ar-SA" smtClean="0">
                <a:solidFill>
                  <a:srgbClr val="C00000"/>
                </a:solidFill>
              </a:rPr>
              <a:t>من أهم تلك الغازات في الغلاف الجوي:</a:t>
            </a:r>
          </a:p>
          <a:p>
            <a:pPr eaLnBrk="1" hangingPunct="1">
              <a:buFontTx/>
              <a:buNone/>
            </a:pPr>
            <a:r>
              <a:rPr lang="ar-SA" smtClean="0"/>
              <a:t>   (أول أكسيد الكربون ,ثاني أكسيد الكربون,ثاني أكسيد الكبريت,أكاسيد  النيتروجين,الميثان,والمواد الكلوروفلوركربونية).</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28688"/>
            <a:ext cx="8229600" cy="5197475"/>
          </a:xfrm>
          <a:solidFill>
            <a:schemeClr val="accent3">
              <a:lumMod val="75000"/>
            </a:schemeClr>
          </a:solidFill>
        </p:spPr>
        <p:txBody>
          <a:bodyPr/>
          <a:lstStyle/>
          <a:p>
            <a:pPr>
              <a:defRPr/>
            </a:pPr>
            <a:r>
              <a:rPr lang="ar-SA" dirty="0" smtClean="0">
                <a:solidFill>
                  <a:srgbClr val="C00000"/>
                </a:solidFill>
              </a:rPr>
              <a:t>الشوائب الموجودة في الغلاف الجوي :</a:t>
            </a:r>
          </a:p>
          <a:p>
            <a:pPr>
              <a:buFontTx/>
              <a:buNone/>
              <a:defRPr/>
            </a:pPr>
            <a:r>
              <a:rPr lang="ar-SA" dirty="0" smtClean="0"/>
              <a:t>   (الغبار,الدخان,الرمال,والأتربة).</a:t>
            </a:r>
          </a:p>
          <a:p>
            <a:pPr>
              <a:buFontTx/>
              <a:buNone/>
              <a:defRPr/>
            </a:pPr>
            <a:r>
              <a:rPr lang="ar-SA" dirty="0" smtClean="0"/>
              <a:t>0 من العوامل التي ساعدت على زيادة نسبة الشوائب في الجو (</a:t>
            </a:r>
            <a:r>
              <a:rPr lang="ar-SA" dirty="0" smtClean="0">
                <a:solidFill>
                  <a:srgbClr val="FFFF00"/>
                </a:solidFill>
              </a:rPr>
              <a:t>انتشار التصحر</a:t>
            </a:r>
            <a:r>
              <a:rPr lang="ar-SA" dirty="0" smtClean="0"/>
              <a:t>).</a:t>
            </a:r>
          </a:p>
          <a:p>
            <a:pPr>
              <a:buFontTx/>
              <a:buNone/>
              <a:defRPr/>
            </a:pPr>
            <a:r>
              <a:rPr lang="ar-SA" dirty="0" smtClean="0">
                <a:solidFill>
                  <a:srgbClr val="C00000"/>
                </a:solidFill>
              </a:rPr>
              <a:t>00أهم مصادر التلوث الجوي :</a:t>
            </a:r>
          </a:p>
          <a:p>
            <a:pPr>
              <a:buFontTx/>
              <a:buNone/>
              <a:defRPr/>
            </a:pPr>
            <a:r>
              <a:rPr lang="ar-SA" dirty="0" smtClean="0"/>
              <a:t> - المصانع .</a:t>
            </a:r>
          </a:p>
          <a:p>
            <a:pPr>
              <a:buFontTx/>
              <a:buNone/>
              <a:defRPr/>
            </a:pPr>
            <a:r>
              <a:rPr lang="ar-SA" dirty="0" smtClean="0"/>
              <a:t> - السيارات .</a:t>
            </a:r>
          </a:p>
          <a:p>
            <a:pPr>
              <a:buFontTx/>
              <a:buNone/>
              <a:defRPr/>
            </a:pPr>
            <a:r>
              <a:rPr lang="ar-SA" dirty="0" smtClean="0"/>
              <a:t> - محطات توليد الطاقة.</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p:cNvSpPr/>
          <p:nvPr/>
        </p:nvSpPr>
        <p:spPr>
          <a:xfrm>
            <a:off x="395288" y="4652963"/>
            <a:ext cx="8064500" cy="12239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2" name="عنوان 1"/>
          <p:cNvSpPr>
            <a:spLocks noGrp="1"/>
          </p:cNvSpPr>
          <p:nvPr>
            <p:ph type="title"/>
          </p:nvPr>
        </p:nvSpPr>
        <p:spPr>
          <a:xfrm>
            <a:off x="503238" y="4983163"/>
            <a:ext cx="8183562" cy="1052512"/>
          </a:xfrm>
        </p:spPr>
        <p:txBody>
          <a:bodyPr/>
          <a:lstStyle/>
          <a:p>
            <a:pPr fontAlgn="auto">
              <a:spcAft>
                <a:spcPts val="0"/>
              </a:spcAft>
              <a:defRPr/>
            </a:pPr>
            <a:r>
              <a:rPr lang="ar-SA" sz="5400" dirty="0" smtClean="0">
                <a:solidFill>
                  <a:srgbClr val="C00000"/>
                </a:solidFill>
                <a:latin typeface="Andalus" pitchFamily="18" charset="-78"/>
                <a:cs typeface="Andalus" pitchFamily="18" charset="-78"/>
              </a:rPr>
              <a:t>الواجب </a:t>
            </a:r>
            <a:endParaRPr lang="ar-SA" sz="5400" dirty="0">
              <a:solidFill>
                <a:srgbClr val="C00000"/>
              </a:solidFill>
              <a:latin typeface="Andalus" pitchFamily="18" charset="-78"/>
              <a:cs typeface="Andalus" pitchFamily="18" charset="-78"/>
            </a:endParaRPr>
          </a:p>
        </p:txBody>
      </p:sp>
      <p:sp>
        <p:nvSpPr>
          <p:cNvPr id="3" name="عنصر نائب للمحتوى 2"/>
          <p:cNvSpPr>
            <a:spLocks noGrp="1"/>
          </p:cNvSpPr>
          <p:nvPr>
            <p:ph idx="1"/>
          </p:nvPr>
        </p:nvSpPr>
        <p:spPr>
          <a:xfrm>
            <a:off x="457200" y="1484313"/>
            <a:ext cx="8229600" cy="2736850"/>
          </a:xfrm>
          <a:solidFill>
            <a:schemeClr val="accent1">
              <a:lumMod val="20000"/>
              <a:lumOff val="80000"/>
            </a:schemeClr>
          </a:solidFill>
        </p:spPr>
        <p:txBody>
          <a:bodyPr>
            <a:normAutofit fontScale="77500" lnSpcReduction="20000"/>
          </a:bodyPr>
          <a:lstStyle/>
          <a:p>
            <a:pPr marL="265176" indent="-265176" fontAlgn="auto">
              <a:spcAft>
                <a:spcPts val="0"/>
              </a:spcAft>
              <a:buFont typeface="Wingdings 2"/>
              <a:buChar char=""/>
              <a:defRPr/>
            </a:pPr>
            <a:endParaRPr lang="ar-SA" dirty="0" smtClean="0">
              <a:solidFill>
                <a:srgbClr val="0070C0"/>
              </a:solidFill>
            </a:endParaRPr>
          </a:p>
          <a:p>
            <a:pPr marL="265176" indent="-265176" fontAlgn="auto">
              <a:spcAft>
                <a:spcPts val="0"/>
              </a:spcAft>
              <a:buFont typeface="Wingdings 2"/>
              <a:buChar char=""/>
              <a:defRPr/>
            </a:pPr>
            <a:r>
              <a:rPr lang="ar-SA" dirty="0" smtClean="0">
                <a:solidFill>
                  <a:srgbClr val="0070C0"/>
                </a:solidFill>
              </a:rPr>
              <a:t>س1/ اكتبي تقريرمن أحدى مواقع الطقس والمناخ بحيث لايتجاوز التقرير صفحتين؟ </a:t>
            </a:r>
          </a:p>
          <a:p>
            <a:pPr marL="265176" indent="-265176" fontAlgn="auto">
              <a:spcAft>
                <a:spcPts val="0"/>
              </a:spcAft>
              <a:buFont typeface="Wingdings 2"/>
              <a:buChar char=""/>
              <a:defRPr/>
            </a:pPr>
            <a:r>
              <a:rPr lang="ar-SA" dirty="0" smtClean="0">
                <a:solidFill>
                  <a:srgbClr val="0070C0"/>
                </a:solidFill>
              </a:rPr>
              <a:t>س2/ ارسمي طبقات الغلاف الجوي </a:t>
            </a:r>
            <a:r>
              <a:rPr lang="ar-SA" dirty="0" smtClean="0">
                <a:solidFill>
                  <a:schemeClr val="accent2">
                    <a:lumMod val="60000"/>
                    <a:lumOff val="40000"/>
                  </a:schemeClr>
                </a:solidFill>
              </a:rPr>
              <a:t>؟</a:t>
            </a:r>
          </a:p>
          <a:p>
            <a:pPr marL="265176" indent="-265176" fontAlgn="auto">
              <a:spcAft>
                <a:spcPts val="0"/>
              </a:spcAft>
              <a:buFont typeface="Wingdings 2"/>
              <a:buChar char=""/>
              <a:defRPr/>
            </a:pPr>
            <a:r>
              <a:rPr lang="ar-SA" dirty="0" smtClean="0">
                <a:solidFill>
                  <a:schemeClr val="accent2">
                    <a:lumMod val="60000"/>
                    <a:lumOff val="40000"/>
                  </a:schemeClr>
                </a:solidFill>
              </a:rPr>
              <a:t> </a:t>
            </a:r>
          </a:p>
          <a:p>
            <a:pPr marL="265176" indent="-265176" algn="ctr" fontAlgn="auto">
              <a:spcAft>
                <a:spcPts val="0"/>
              </a:spcAft>
              <a:buFont typeface="Wingdings" pitchFamily="2" charset="2"/>
              <a:buNone/>
              <a:defRPr/>
            </a:pPr>
            <a:endParaRPr lang="ar-SA" dirty="0" smtClean="0">
              <a:solidFill>
                <a:srgbClr val="5A3B1C"/>
              </a:solidFill>
            </a:endParaRPr>
          </a:p>
          <a:p>
            <a:pPr marL="265176" indent="-265176" algn="ctr" fontAlgn="auto">
              <a:spcAft>
                <a:spcPts val="0"/>
              </a:spcAft>
              <a:buFont typeface="Wingdings" pitchFamily="2" charset="2"/>
              <a:buNone/>
              <a:defRPr/>
            </a:pPr>
            <a:r>
              <a:rPr lang="ar-SA" dirty="0" smtClean="0">
                <a:solidFill>
                  <a:srgbClr val="5A3B1C"/>
                </a:solidFill>
              </a:rPr>
              <a:t>  لتواصل مع الأستاذة :</a:t>
            </a:r>
            <a:r>
              <a:rPr lang="en-US" dirty="0" smtClean="0">
                <a:solidFill>
                  <a:srgbClr val="5A3B1C"/>
                </a:solidFill>
              </a:rPr>
              <a:t>jalmayan@ud.edu.sa </a:t>
            </a:r>
            <a:endParaRPr lang="ar-SA" dirty="0">
              <a:solidFill>
                <a:srgbClr val="5A3B1C"/>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لمحتوى 2"/>
          <p:cNvSpPr>
            <a:spLocks noGrp="1"/>
          </p:cNvSpPr>
          <p:nvPr>
            <p:ph idx="1"/>
          </p:nvPr>
        </p:nvSpPr>
        <p:spPr>
          <a:xfrm>
            <a:off x="0" y="0"/>
            <a:ext cx="9144000" cy="7215188"/>
          </a:xfrm>
          <a:solidFill>
            <a:srgbClr val="FFCCFF"/>
          </a:solidFill>
        </p:spPr>
        <p:txBody>
          <a:bodyPr/>
          <a:lstStyle/>
          <a:p>
            <a:pPr>
              <a:buFontTx/>
              <a:buNone/>
            </a:pPr>
            <a:r>
              <a:rPr lang="ar-SA" smtClean="0"/>
              <a:t> </a:t>
            </a:r>
          </a:p>
        </p:txBody>
      </p:sp>
      <p:sp>
        <p:nvSpPr>
          <p:cNvPr id="6" name="مستطيل 5"/>
          <p:cNvSpPr/>
          <p:nvPr/>
        </p:nvSpPr>
        <p:spPr>
          <a:xfrm>
            <a:off x="-3000375" y="2286000"/>
            <a:ext cx="15465425" cy="923925"/>
          </a:xfrm>
          <a:prstGeom prst="rect">
            <a:avLst/>
          </a:prstGeom>
          <a:noFill/>
        </p:spPr>
        <p:txBody>
          <a:bodyPr>
            <a:spAutoFit/>
          </a:bodyPr>
          <a:lstStyle/>
          <a:p>
            <a:pPr algn="ctr">
              <a:defRPr/>
            </a:pPr>
            <a:endParaRPr lang="ar-SA" sz="5400" b="1" dirty="0">
              <a:ln w="18000">
                <a:solidFill>
                  <a:schemeClr val="accent2">
                    <a:satMod val="140000"/>
                  </a:schemeClr>
                </a:solidFill>
                <a:prstDash val="solid"/>
                <a:miter lim="800000"/>
              </a:ln>
              <a:solidFill>
                <a:srgbClr val="E5F927"/>
              </a:solidFill>
              <a:effectLst>
                <a:outerShdw blurRad="25500" dist="23000" dir="7020000" algn="tl">
                  <a:srgbClr val="000000">
                    <a:alpha val="50000"/>
                  </a:srgbClr>
                </a:outerShdw>
              </a:effectLst>
            </a:endParaRPr>
          </a:p>
        </p:txBody>
      </p:sp>
      <p:pic>
        <p:nvPicPr>
          <p:cNvPr id="59396" name="صورة 3" descr="untitled.bmp"/>
          <p:cNvPicPr>
            <a:picLocks noChangeAspect="1"/>
          </p:cNvPicPr>
          <p:nvPr/>
        </p:nvPicPr>
        <p:blipFill>
          <a:blip r:embed="rId2"/>
          <a:srcRect/>
          <a:stretch>
            <a:fillRect/>
          </a:stretch>
        </p:blipFill>
        <p:spPr bwMode="auto">
          <a:xfrm>
            <a:off x="214313" y="0"/>
            <a:ext cx="8715375"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1675</Words>
  <Application>Microsoft Office PowerPoint</Application>
  <PresentationFormat>عرض على الشاشة (3:4)‏</PresentationFormat>
  <Paragraphs>392</Paragraphs>
  <Slides>30</Slides>
  <Notes>20</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سمة Office</vt:lpstr>
      <vt:lpstr>الشريحة 1</vt:lpstr>
      <vt:lpstr>المحاضرة الأولى</vt:lpstr>
      <vt:lpstr>علم المناخ  </vt:lpstr>
      <vt:lpstr>خطة مساق الجغرافيا في جامعة أنديانا </vt:lpstr>
      <vt:lpstr>الفرق بين الطقس والمناخ </vt:lpstr>
      <vt:lpstr>عناصر المناخ</vt:lpstr>
      <vt:lpstr>الفروع الرئيسية لعلم المناخ</vt:lpstr>
      <vt:lpstr>مواقع الطقس والمناخ</vt:lpstr>
      <vt:lpstr>الغلاف الجوي  Atmosphere  </vt:lpstr>
      <vt:lpstr>الغازات التي تدخل في تركيب الغلاف الجوي المتجانس</vt:lpstr>
      <vt:lpstr>الشريحة 11</vt:lpstr>
      <vt:lpstr>الشريحة 12</vt:lpstr>
      <vt:lpstr>مكونات  الغلاف الجوي غير المتجانس </vt:lpstr>
      <vt:lpstr> الغلاف الجوي  </vt:lpstr>
      <vt:lpstr>3- طبقات الغلاف الجوي </vt:lpstr>
      <vt:lpstr>الشريحة 16</vt:lpstr>
      <vt:lpstr>الشريحة 17</vt:lpstr>
      <vt:lpstr>الشريحة 18</vt:lpstr>
      <vt:lpstr>الشريحة 19</vt:lpstr>
      <vt:lpstr>الشريحة 20</vt:lpstr>
      <vt:lpstr>الشريحة 21</vt:lpstr>
      <vt:lpstr>الشريحة 22</vt:lpstr>
      <vt:lpstr>الشريحة 23</vt:lpstr>
      <vt:lpstr>4-الغلاف الجوي القياسي </vt:lpstr>
      <vt:lpstr>الشريحة 25</vt:lpstr>
      <vt:lpstr>الغلاف الجوي القياسي الأمريكي</vt:lpstr>
      <vt:lpstr>5- تلوث الغلاف الجوي </vt:lpstr>
      <vt:lpstr>الشريحة 28</vt:lpstr>
      <vt:lpstr>الواجب </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LG</dc:creator>
  <cp:lastModifiedBy>LG</cp:lastModifiedBy>
  <cp:revision>1</cp:revision>
  <dcterms:created xsi:type="dcterms:W3CDTF">2011-11-01T13:02:48Z</dcterms:created>
  <dcterms:modified xsi:type="dcterms:W3CDTF">2011-11-01T13:11:54Z</dcterms:modified>
</cp:coreProperties>
</file>