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6BEBC18-F192-4D45-A104-C7D781BD5138}" type="datetimeFigureOut">
              <a:rPr lang="ar-SA" smtClean="0"/>
              <a:t>05/12/32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7A7C6B7-44BB-4E32-AC23-29BBA4B2C6E2}"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AB0EBCA8-1818-4FD6-B621-CDAF406B10ED}" type="slidenum">
              <a:rPr lang="ar-SA" smtClean="0"/>
              <a:pPr/>
              <a:t>1</a:t>
            </a:fld>
            <a:endParaRPr lang="en-US" smtClean="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DF92CE2B-FD73-4CAD-B76A-F9845D56C2C2}" type="slidenum">
              <a:rPr lang="ar-SA" smtClean="0"/>
              <a:pPr/>
              <a:t>2</a:t>
            </a:fld>
            <a:endParaRPr lang="en-US" smtClean="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ED346197-97CC-400D-89ED-6295A7747070}" type="slidenum">
              <a:rPr lang="ar-SA" smtClean="0"/>
              <a:pPr/>
              <a:t>3</a:t>
            </a:fld>
            <a:endParaRPr lang="en-US"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FFBD3B29-F07C-4B53-9449-8415A8113256}" type="slidenum">
              <a:rPr lang="ar-SA" smtClean="0"/>
              <a:pPr/>
              <a:t>4</a:t>
            </a:fld>
            <a:endParaRPr lang="en-US" smtClean="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74CB2F78-FC54-42DF-B967-DF93680A82C6}" type="slidenum">
              <a:rPr lang="ar-SA" smtClean="0"/>
              <a:pPr/>
              <a:t>5</a:t>
            </a:fld>
            <a:endParaRPr lang="en-US" smtClean="0"/>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6CF883EA-F1E2-41D3-955B-1938326A68F4}" type="slidenum">
              <a:rPr lang="ar-SA" smtClean="0"/>
              <a:pPr/>
              <a:t>6</a:t>
            </a:fld>
            <a:endParaRPr lang="en-US" smtClean="0"/>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344D7623-8D0A-4E7C-B773-BC4753F47CAC}" type="slidenum">
              <a:rPr lang="ar-SA" smtClean="0"/>
              <a:pPr/>
              <a:t>7</a:t>
            </a:fld>
            <a:endParaRPr lang="en-US" smtClean="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ADEDB7BE-54D7-47F3-8010-2C9957F0E4AA}" type="slidenum">
              <a:rPr lang="ar-SA" smtClean="0"/>
              <a:pPr/>
              <a:t>8</a:t>
            </a:fld>
            <a:endParaRPr lang="en-US" smtClean="0"/>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F27107F5-4A14-440B-8240-466BDDCA81FE}" type="slidenum">
              <a:rPr lang="ar-SA" smtClean="0"/>
              <a:pPr/>
              <a:t>9</a:t>
            </a:fld>
            <a:endParaRPr lang="en-US" smtClean="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2DF6DE72-425C-461D-B8BE-2DCDF994A0B7}" type="slidenum">
              <a:rPr lang="ar-SA" smtClean="0"/>
              <a:pPr/>
              <a:t>10</a:t>
            </a:fld>
            <a:endParaRPr lang="en-US" smtClean="0"/>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509BBDB3-9984-4973-AEC7-9EAEF3B45E65}" type="slidenum">
              <a:rPr lang="ar-SA" smtClean="0"/>
              <a:pPr/>
              <a:t>11</a:t>
            </a:fld>
            <a:endParaRPr lang="en-US" smtClean="0"/>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17986117-053D-4B50-B5D9-42CA9AAFB7D0}" type="slidenum">
              <a:rPr lang="ar-SA" smtClean="0"/>
              <a:pPr/>
              <a:t>12</a:t>
            </a:fld>
            <a:endParaRPr lang="en-US" smtClean="0"/>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613B5753-54FA-4B89-B800-8ABE6AEF3481}" type="slidenum">
              <a:rPr lang="ar-SA" smtClean="0"/>
              <a:pPr/>
              <a:t>14</a:t>
            </a:fld>
            <a:endParaRPr lang="en-US"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p>
            <a:fld id="{E596F366-BA1E-44A4-9AB1-69235827195B}" type="slidenum">
              <a:rPr lang="ar-SA" smtClean="0"/>
              <a:pPr/>
              <a:t>15</a:t>
            </a:fld>
            <a:endParaRPr lang="en-US" smtClean="0"/>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AC5D004C-4728-4A03-98D2-B978A4183DC5}" type="slidenum">
              <a:rPr lang="ar-SA" smtClean="0"/>
              <a:pPr/>
              <a:t>16</a:t>
            </a:fld>
            <a:endParaRPr lang="en-US"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DC949E3D-8999-4883-B381-7E09B0EE5738}" type="slidenum">
              <a:rPr lang="ar-SA" smtClean="0"/>
              <a:pPr/>
              <a:t>17</a:t>
            </a:fld>
            <a:endParaRPr lang="en-US" smtClean="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668AE969-8F33-47B6-8FEA-CFBD1593B69C}" type="slidenum">
              <a:rPr lang="ar-SA" smtClean="0"/>
              <a:pPr/>
              <a:t>19</a:t>
            </a:fld>
            <a:endParaRPr lang="en-US"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ED52F5F-5DB8-46B5-96FD-CF940938A0B3}" type="slidenum">
              <a:rPr lang="ar-SA" smtClean="0"/>
              <a:pPr/>
              <a:t>21</a:t>
            </a:fld>
            <a:endParaRPr lang="en-US" smtClean="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E1C6EEBC-BAE9-4313-AB3C-4B34037158E0}" type="slidenum">
              <a:rPr lang="ar-SA" smtClean="0"/>
              <a:pPr/>
              <a:t>23</a:t>
            </a:fld>
            <a:endParaRPr lang="en-US"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B3D02FAE-81C3-4713-BC6E-8A8AB93F2322}" type="slidenum">
              <a:rPr lang="ar-SA" smtClean="0"/>
              <a:pPr/>
              <a:t>24</a:t>
            </a:fld>
            <a:endParaRPr lang="en-US" smtClean="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E41E3B09-3852-4924-A012-240FD00ED758}" type="slidenum">
              <a:rPr lang="ar-SA" smtClean="0"/>
              <a:pPr/>
              <a:t>25</a:t>
            </a:fld>
            <a:endParaRPr lang="en-US" smtClean="0"/>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4A0DE82A-71CF-4448-9F28-25948308F2DC}" type="slidenum">
              <a:rPr lang="ar-SA" smtClean="0"/>
              <a:pPr/>
              <a:t>26</a:t>
            </a:fld>
            <a:endParaRPr lang="en-US" smtClean="0"/>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EF473A24-8F5B-4861-868F-5547AC98A5ED}" type="slidenum">
              <a:rPr lang="ar-SA" smtClean="0"/>
              <a:pPr/>
              <a:t>27</a:t>
            </a:fld>
            <a:endParaRPr lang="en-US" smtClean="0"/>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3EB5F241-72F2-47B5-AD02-33620E4B11A2}" type="slidenum">
              <a:rPr lang="ar-SA" smtClean="0"/>
              <a:pPr/>
              <a:t>28</a:t>
            </a:fld>
            <a:endParaRPr lang="en-US" smtClean="0"/>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EF990123-9E62-45D4-9CFA-28D069030165}" type="slidenum">
              <a:rPr lang="ar-SA" smtClean="0"/>
              <a:pPr/>
              <a:t>29</a:t>
            </a:fld>
            <a:endParaRPr lang="en-US" smtClean="0"/>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F01EE837-0B8C-48B0-BF8F-55A2DFD9289D}" type="slidenum">
              <a:rPr lang="ar-SA" smtClean="0"/>
              <a:pPr/>
              <a:t>30</a:t>
            </a:fld>
            <a:endParaRPr lang="en-US"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479AF1F6-1C49-4B0A-885A-40E3C34DC543}" type="slidenum">
              <a:rPr lang="ar-SA" smtClean="0"/>
              <a:pPr/>
              <a:t>31</a:t>
            </a:fld>
            <a:endParaRPr lang="en-US"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0ABDCF13-39CD-4353-9CFB-02A9B4E75E17}" type="slidenum">
              <a:rPr lang="ar-SA" smtClean="0"/>
              <a:pPr/>
              <a:t>32</a:t>
            </a:fld>
            <a:endParaRPr lang="en-US" smtClean="0"/>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CC402EC7-97CD-4F8D-B4FE-12E5D5AE76E3}" type="slidenum">
              <a:rPr lang="ar-SA" smtClean="0"/>
              <a:pPr/>
              <a:t>33</a:t>
            </a:fld>
            <a:endParaRPr lang="en-US" smtClean="0"/>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C319AF05-856A-460E-99B5-21F00DD213E1}" type="slidenum">
              <a:rPr lang="ar-SA" smtClean="0"/>
              <a:pPr/>
              <a:t>34</a:t>
            </a:fld>
            <a:endParaRPr lang="en-US" smtClean="0"/>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9E20BC8E-5CFE-4224-ADED-8E0725174C58}" type="slidenum">
              <a:rPr lang="ar-SA" smtClean="0"/>
              <a:pPr/>
              <a:t>35</a:t>
            </a:fld>
            <a:endParaRPr lang="en-US" smtClean="0"/>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p:spPr>
        <p:txBody>
          <a:bodyPr/>
          <a:lstStyle/>
          <a:p>
            <a:pPr eaLnBrk="1" hangingPunct="1"/>
            <a:r>
              <a:rPr lang="ar-SA" smtClean="0"/>
              <a:t>خصائص التوزيع الجغرافي للاشعاع الشمسي :- 1- يتناقص الاشعاع الشمسي </a:t>
            </a:r>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BD2F0F26-B347-4FB4-9E31-1248921DEA59}" type="slidenum">
              <a:rPr lang="ar-SA" smtClean="0"/>
              <a:pPr/>
              <a:t>36</a:t>
            </a:fld>
            <a:endParaRPr lang="en-US" smtClean="0"/>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CD67CEFA-8C0A-4F70-BF79-9F6D62C56A62}" type="slidenum">
              <a:rPr lang="ar-SA" smtClean="0"/>
              <a:pPr/>
              <a:t>37</a:t>
            </a:fld>
            <a:endParaRPr lang="en-US" smtClean="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E0DF28D6-0E75-4CFF-8080-51E6E2F4C8D3}" type="slidenum">
              <a:rPr lang="ar-SA" smtClean="0"/>
              <a:pPr/>
              <a:t>38</a:t>
            </a:fld>
            <a:endParaRPr lang="en-US" smtClean="0"/>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4194CE1C-912E-4148-AB1C-5BE136EEA255}" type="slidenum">
              <a:rPr lang="ar-SA" smtClean="0"/>
              <a:pPr/>
              <a:t>39</a:t>
            </a:fld>
            <a:endParaRPr lang="en-US" smtClean="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84F46C46-9A69-4144-B97A-01CB43E319CE}" type="slidenum">
              <a:rPr lang="ar-SA" smtClean="0"/>
              <a:pPr/>
              <a:t>40</a:t>
            </a:fld>
            <a:endParaRPr lang="en-US" smtClean="0"/>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E09B4D79-F98F-4DFA-B0B7-871B566C7010}" type="slidenum">
              <a:rPr lang="ar-SA" smtClean="0"/>
              <a:pPr/>
              <a:t>41</a:t>
            </a:fld>
            <a:endParaRPr lang="en-US" smtClean="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49F49687-C9F3-4F10-ADE4-1B225A695727}" type="slidenum">
              <a:rPr lang="ar-SA" smtClean="0"/>
              <a:pPr/>
              <a:t>42</a:t>
            </a:fld>
            <a:endParaRPr lang="en-US" smtClean="0"/>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CD4569B-0463-4A08-B010-305356057F6C}"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CD4569B-0463-4A08-B010-305356057F6C}"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CD4569B-0463-4A08-B010-305356057F6C}"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CD4569B-0463-4A08-B010-305356057F6C}"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CD4569B-0463-4A08-B010-305356057F6C}" type="datetimeFigureOut">
              <a:rPr lang="ar-SA" smtClean="0"/>
              <a:t>05/12/32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CD4569B-0463-4A08-B010-305356057F6C}" type="datetimeFigureOut">
              <a:rPr lang="ar-SA" smtClean="0"/>
              <a:t>05/12/32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CD4569B-0463-4A08-B010-305356057F6C}" type="datetimeFigureOut">
              <a:rPr lang="ar-SA" smtClean="0"/>
              <a:t>05/12/32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CD4569B-0463-4A08-B010-305356057F6C}"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CD4569B-0463-4A08-B010-305356057F6C}"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CD4569B-0463-4A08-B010-305356057F6C}"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CD4569B-0463-4A08-B010-305356057F6C}"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550392-F470-43F6-9127-1CF5AA8B9340}"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57200" y="1600200"/>
            <a:ext cx="8229600" cy="4525963"/>
          </a:xfrm>
        </p:spPr>
        <p:txBody>
          <a:bodyPr/>
          <a:lstStyle/>
          <a:p>
            <a:pPr lvl="0"/>
            <a:endParaRPr lang="ar-S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B1CB29-A231-4E7A-A5C5-A600F247E3D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CD4569B-0463-4A08-B010-305356057F6C}" type="datetimeFigureOut">
              <a:rPr lang="ar-SA" smtClean="0"/>
              <a:t>05/12/32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9550392-F470-43F6-9127-1CF5AA8B9340}"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مستطيل 2"/>
          <p:cNvSpPr/>
          <p:nvPr/>
        </p:nvSpPr>
        <p:spPr>
          <a:xfrm>
            <a:off x="2500298" y="2428868"/>
            <a:ext cx="3914854" cy="923330"/>
          </a:xfrm>
          <a:prstGeom prst="rect">
            <a:avLst/>
          </a:prstGeom>
          <a:noFill/>
        </p:spPr>
        <p:txBody>
          <a:bodyPr wrap="none">
            <a:spAutoFit/>
          </a:bodyPr>
          <a:lstStyle/>
          <a:p>
            <a:pPr algn="ctr">
              <a:defRPr/>
            </a:pPr>
            <a:r>
              <a:rPr lang="ar-SA"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الإشعاع الشمسي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50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3"/>
                                        </p:tgtEl>
                                        <p:attrNameLst>
                                          <p:attrName>fillcolor</p:attrName>
                                        </p:attrNameLst>
                                      </p:cBhvr>
                                      <p:tavLst>
                                        <p:tav tm="0">
                                          <p:val>
                                            <p:clrVal>
                                              <a:schemeClr val="accent2"/>
                                            </p:clrVal>
                                          </p:val>
                                        </p:tav>
                                        <p:tav tm="50000">
                                          <p:val>
                                            <p:clrVal>
                                              <a:schemeClr val="hlink"/>
                                            </p:clrVal>
                                          </p:val>
                                        </p:tav>
                                      </p:tavLst>
                                    </p:anim>
                                    <p:set>
                                      <p:cBhvr>
                                        <p:cTn id="9" dur="50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274638"/>
            <a:ext cx="8229600" cy="1354137"/>
          </a:xfrm>
          <a:solidFill>
            <a:srgbClr val="BA88B4"/>
          </a:solidFill>
          <a:ln w="28575">
            <a:solidFill>
              <a:schemeClr val="tx1"/>
            </a:solidFill>
          </a:ln>
        </p:spPr>
        <p:txBody>
          <a:bodyPr>
            <a:normAutofit fontScale="90000"/>
          </a:bodyPr>
          <a:lstStyle/>
          <a:p>
            <a:pPr eaLnBrk="1" hangingPunct="1"/>
            <a:r>
              <a:rPr lang="ar-SA" b="1" smtClean="0"/>
              <a:t>المحاضرة الثانية </a:t>
            </a:r>
            <a:br>
              <a:rPr lang="ar-SA" b="1" smtClean="0"/>
            </a:br>
            <a:r>
              <a:rPr lang="ar-SA" b="1" smtClean="0"/>
              <a:t> الإشعاع الشمسي</a:t>
            </a:r>
            <a:r>
              <a:rPr lang="en-US" smtClean="0"/>
              <a:t> </a:t>
            </a:r>
          </a:p>
        </p:txBody>
      </p:sp>
      <p:sp>
        <p:nvSpPr>
          <p:cNvPr id="61443" name="Rectangle 3"/>
          <p:cNvSpPr>
            <a:spLocks noGrp="1" noChangeArrowheads="1"/>
          </p:cNvSpPr>
          <p:nvPr>
            <p:ph type="body" idx="1"/>
          </p:nvPr>
        </p:nvSpPr>
        <p:spPr>
          <a:xfrm>
            <a:off x="457200" y="1773238"/>
            <a:ext cx="8229600" cy="4535487"/>
          </a:xfrm>
          <a:solidFill>
            <a:srgbClr val="FFCCFF"/>
          </a:solidFill>
          <a:ln w="28575">
            <a:solidFill>
              <a:schemeClr val="tx1"/>
            </a:solidFill>
          </a:ln>
        </p:spPr>
        <p:txBody>
          <a:bodyPr/>
          <a:lstStyle/>
          <a:p>
            <a:pPr eaLnBrk="1" hangingPunct="1"/>
            <a:r>
              <a:rPr lang="ar-SA" b="1" smtClean="0">
                <a:solidFill>
                  <a:srgbClr val="FF0000"/>
                </a:solidFill>
              </a:rPr>
              <a:t>محاور المحاضرة:</a:t>
            </a:r>
          </a:p>
          <a:p>
            <a:pPr eaLnBrk="1" hangingPunct="1"/>
            <a:r>
              <a:rPr lang="ar-SA" b="1" smtClean="0"/>
              <a:t>طيف الإشعاع الشمسي </a:t>
            </a:r>
          </a:p>
          <a:p>
            <a:pPr eaLnBrk="1" hangingPunct="1"/>
            <a:r>
              <a:rPr lang="ar-SA" b="1" smtClean="0"/>
              <a:t>الإشعاع الأرضي </a:t>
            </a:r>
          </a:p>
          <a:p>
            <a:pPr eaLnBrk="1" hangingPunct="1"/>
            <a:r>
              <a:rPr lang="ar-SA" b="1" smtClean="0"/>
              <a:t>أثر الغلاف الجوي على الإشعاع الشمسي </a:t>
            </a:r>
          </a:p>
          <a:p>
            <a:pPr eaLnBrk="1" hangingPunct="1"/>
            <a:r>
              <a:rPr lang="ar-SA" b="1" smtClean="0"/>
              <a:t>معامل انعكاس الأشعة من سطح الأرض </a:t>
            </a:r>
          </a:p>
          <a:p>
            <a:pPr eaLnBrk="1" hangingPunct="1"/>
            <a:r>
              <a:rPr lang="ar-SA" b="1" smtClean="0"/>
              <a:t>معامل انعكاس الأشعة من الغلاف الجوي وسطح الأرض </a:t>
            </a:r>
          </a:p>
          <a:p>
            <a:pPr eaLnBrk="1" hangingPunct="1"/>
            <a:r>
              <a:rPr lang="ar-SA" b="1" smtClean="0"/>
              <a:t>التوزيع الجغرافي للإشعاع الشمسي .</a:t>
            </a:r>
            <a:r>
              <a:rPr lang="ar-SA" smtClean="0"/>
              <a:t> </a:t>
            </a: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p:cNvPicPr>
            <a:picLocks noChangeAspect="1" noChangeArrowheads="1"/>
          </p:cNvPicPr>
          <p:nvPr/>
        </p:nvPicPr>
        <p:blipFill>
          <a:blip r:embed="rId3"/>
          <a:srcRect/>
          <a:stretch>
            <a:fillRect/>
          </a:stretch>
        </p:blipFill>
        <p:spPr bwMode="auto">
          <a:xfrm>
            <a:off x="0" y="-171450"/>
            <a:ext cx="9144000" cy="7345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Grp="1" noChangeAspect="1" noChangeArrowheads="1"/>
          </p:cNvPicPr>
          <p:nvPr>
            <p:ph type="title"/>
          </p:nvPr>
        </p:nvPicPr>
        <p:blipFill>
          <a:blip r:embed="rId3"/>
          <a:srcRect/>
          <a:stretch>
            <a:fillRect/>
          </a:stretch>
        </p:blipFill>
        <p:spPr>
          <a:xfrm>
            <a:off x="0" y="571500"/>
            <a:ext cx="9144000" cy="6858000"/>
          </a:xfrm>
          <a:noFill/>
        </p:spPr>
      </p:pic>
      <p:sp>
        <p:nvSpPr>
          <p:cNvPr id="63491" name="Rectangle 3"/>
          <p:cNvSpPr>
            <a:spLocks noGrp="1" noChangeArrowheads="1"/>
          </p:cNvSpPr>
          <p:nvPr>
            <p:ph type="body" idx="1"/>
          </p:nvPr>
        </p:nvSpPr>
        <p:spPr>
          <a:xfrm>
            <a:off x="457200" y="714375"/>
            <a:ext cx="8229600" cy="5715000"/>
          </a:xfrm>
          <a:solidFill>
            <a:srgbClr val="FFCCFF"/>
          </a:solidFill>
          <a:ln w="28575">
            <a:solidFill>
              <a:schemeClr val="tx1"/>
            </a:solidFill>
          </a:ln>
        </p:spPr>
        <p:txBody>
          <a:bodyPr/>
          <a:lstStyle/>
          <a:p>
            <a:pPr eaLnBrk="1" hangingPunct="1">
              <a:lnSpc>
                <a:spcPct val="90000"/>
              </a:lnSpc>
            </a:pPr>
            <a:r>
              <a:rPr lang="ar-SA" sz="2400" smtClean="0"/>
              <a:t>الإشعاع الشمسي الشمس كتلة ضخمة من الغازات الملتهبة يزيد قطرها على 1.300.000 كيلو متر – أي بما يزيد عن قطر الأرض بمائة ضعف ، وأهم الغازات التي تتكون منها الشمس غاز الهيدروجين ، والهليوم ويمثلان 90 % من كتلة الشمس . ويبلغ متوسط درجة حرارة الشمس 7500 ْم . بينما تصل الحرارة في جوفها إلى 15 مليون درجة مئوية تقريباً . </a:t>
            </a:r>
          </a:p>
          <a:p>
            <a:pPr eaLnBrk="1" hangingPunct="1">
              <a:lnSpc>
                <a:spcPct val="90000"/>
              </a:lnSpc>
            </a:pPr>
            <a:r>
              <a:rPr lang="ar-SA" sz="2400" smtClean="0"/>
              <a:t>تنتقل الطاقة الشمسية عبر موجات كهرومغناطيسية تسير بسرعة 300.000 كيلو متر في الثانية . وبما أن المسافة بين الشمس والأرض 152 مليون كيلو متر فان الأشعة تصل إلى سطح الأرض بعد شروق الشمس ب8 دقائق . ويمكن أن نقدر ما يشعه سطح الشمس وفقا لقانون ستيفن – بولتز مان والذي ينص على ( أن الطاقة التي يشعها الجسم الأسود تتناسب طردا مع القوة الرابعة لدرجة الحرارة المطلقة لذلك الجسم وفقا للقانون التالي :- </a:t>
            </a:r>
          </a:p>
          <a:p>
            <a:pPr eaLnBrk="1" hangingPunct="1">
              <a:lnSpc>
                <a:spcPct val="90000"/>
              </a:lnSpc>
            </a:pPr>
            <a:r>
              <a:rPr lang="ar-SA" sz="2400" smtClean="0"/>
              <a:t>                          (ف = ث ح</a:t>
            </a:r>
            <a:r>
              <a:rPr lang="ar-SA" sz="2000" smtClean="0"/>
              <a:t>4</a:t>
            </a:r>
            <a:r>
              <a:rPr lang="ar-SA" sz="2400" smtClean="0"/>
              <a:t>)   </a:t>
            </a:r>
          </a:p>
          <a:p>
            <a:pPr eaLnBrk="1" hangingPunct="1">
              <a:lnSpc>
                <a:spcPct val="90000"/>
              </a:lnSpc>
            </a:pPr>
            <a:r>
              <a:rPr lang="ar-SA" sz="2400" smtClean="0">
                <a:solidFill>
                  <a:srgbClr val="FF0000"/>
                </a:solidFill>
              </a:rPr>
              <a:t>تعريف الجسم الأسود:</a:t>
            </a:r>
            <a:r>
              <a:rPr lang="ar-SA" sz="2400" smtClean="0"/>
              <a:t>هو خاصية</a:t>
            </a:r>
            <a:r>
              <a:rPr lang="ar-SA" sz="2400" smtClean="0">
                <a:solidFill>
                  <a:srgbClr val="FF0000"/>
                </a:solidFill>
              </a:rPr>
              <a:t> </a:t>
            </a:r>
            <a:r>
              <a:rPr lang="ar-SA" sz="2400" smtClean="0"/>
              <a:t>فيزيائية تنطبق على الأجسام التي تمتص كل الأشعة التي تسقط عليها ولاتعكس منها شيئاً.وأهم الأجسام السوداء سطح الشمس,ما سطح الأرض فليس جسماً أسود تماما لأنه لايمتص كل الإشعاع الشمسي الذي يصل إليه بل إن جزء من ذلك الإشعاع ينعكس إلى أعلى مرة ثانية.</a:t>
            </a:r>
          </a:p>
          <a:p>
            <a:pPr eaLnBrk="1" hangingPunct="1">
              <a:lnSpc>
                <a:spcPct val="90000"/>
              </a:lnSpc>
            </a:pPr>
            <a:endParaRPr lang="en-US" sz="2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body" idx="1"/>
          </p:nvPr>
        </p:nvSpPr>
        <p:spPr>
          <a:xfrm>
            <a:off x="457200" y="214313"/>
            <a:ext cx="8229600" cy="5911850"/>
          </a:xfrm>
          <a:solidFill>
            <a:srgbClr val="D59B61"/>
          </a:solidFill>
          <a:ln w="19050">
            <a:solidFill>
              <a:schemeClr val="tx1"/>
            </a:solidFill>
          </a:ln>
        </p:spPr>
        <p:txBody>
          <a:bodyPr/>
          <a:lstStyle/>
          <a:p>
            <a:pPr eaLnBrk="1" hangingPunct="1">
              <a:defRPr/>
            </a:pPr>
            <a:r>
              <a:rPr lang="ar-SA" sz="2800" dirty="0" smtClean="0"/>
              <a:t>ف = </a:t>
            </a:r>
            <a:r>
              <a:rPr lang="ar-SA" sz="2800" dirty="0" err="1" smtClean="0"/>
              <a:t>ث</a:t>
            </a:r>
            <a:r>
              <a:rPr lang="ar-SA" sz="2800" dirty="0" smtClean="0"/>
              <a:t> ح 4</a:t>
            </a:r>
          </a:p>
          <a:p>
            <a:pPr eaLnBrk="1" hangingPunct="1">
              <a:defRPr/>
            </a:pPr>
            <a:r>
              <a:rPr lang="ar-SA" sz="2800" dirty="0" smtClean="0"/>
              <a:t>ف= تمثل الطاقة الإشعاعية (</a:t>
            </a:r>
            <a:r>
              <a:rPr lang="en-US" sz="2800" dirty="0" smtClean="0"/>
              <a:t>Emissive power </a:t>
            </a:r>
            <a:r>
              <a:rPr lang="ar-SA" sz="2800" dirty="0" smtClean="0"/>
              <a:t> ) </a:t>
            </a:r>
          </a:p>
          <a:p>
            <a:pPr eaLnBrk="1" hangingPunct="1">
              <a:defRPr/>
            </a:pPr>
            <a:r>
              <a:rPr lang="ar-SA" sz="2800" dirty="0" smtClean="0"/>
              <a:t>ث= </a:t>
            </a:r>
            <a:r>
              <a:rPr lang="ar-SA" sz="2800" dirty="0" err="1" smtClean="0"/>
              <a:t>ثابت</a:t>
            </a:r>
            <a:r>
              <a:rPr lang="ar-SA" sz="2800" dirty="0" smtClean="0"/>
              <a:t> ستيفن </a:t>
            </a:r>
            <a:r>
              <a:rPr lang="ar-SA" sz="2800" dirty="0" err="1" smtClean="0"/>
              <a:t>بولتزمان</a:t>
            </a:r>
            <a:r>
              <a:rPr lang="ar-SA" sz="2800" dirty="0" smtClean="0"/>
              <a:t> ويساوي 8.17 *10أس 11 سعر /سم 2 </a:t>
            </a:r>
          </a:p>
          <a:p>
            <a:pPr eaLnBrk="1" hangingPunct="1">
              <a:defRPr/>
            </a:pPr>
            <a:r>
              <a:rPr lang="ar-SA" sz="2800" dirty="0" smtClean="0"/>
              <a:t>ح= درجة الحرارة المطلقة للسطح المشع (3) </a:t>
            </a:r>
          </a:p>
          <a:p>
            <a:pPr eaLnBrk="1" hangingPunct="1">
              <a:defRPr/>
            </a:pPr>
            <a:r>
              <a:rPr lang="ar-SA" sz="2800" dirty="0" smtClean="0">
                <a:solidFill>
                  <a:schemeClr val="accent6">
                    <a:lumMod val="75000"/>
                  </a:schemeClr>
                </a:solidFill>
              </a:rPr>
              <a:t>تعريف </a:t>
            </a:r>
            <a:r>
              <a:rPr lang="ar-SA" sz="2800" dirty="0" smtClean="0">
                <a:solidFill>
                  <a:srgbClr val="FF0000"/>
                </a:solidFill>
              </a:rPr>
              <a:t>الطاقة الإشعاعية </a:t>
            </a:r>
            <a:r>
              <a:rPr lang="ar-SA" sz="2800" dirty="0" smtClean="0">
                <a:solidFill>
                  <a:schemeClr val="accent6">
                    <a:lumMod val="75000"/>
                  </a:schemeClr>
                </a:solidFill>
              </a:rPr>
              <a:t>لأي جسم هي الطاقة التي يشعها السنتمتر المربع الواحد من سطح ذلك الجسم في الدقيقة ,وهي تساوي الطاقة الامتصاصية للجسم.</a:t>
            </a:r>
          </a:p>
          <a:p>
            <a:pPr eaLnBrk="1" hangingPunct="1">
              <a:defRPr/>
            </a:pPr>
            <a:r>
              <a:rPr lang="ar-SA" sz="2800" dirty="0" smtClean="0"/>
              <a:t>ينتج عن اندماج كل أربع ذرات هيدروجين ذرة </a:t>
            </a:r>
            <a:r>
              <a:rPr lang="ar-SA" sz="2800" dirty="0" err="1" smtClean="0"/>
              <a:t>هيليوم</a:t>
            </a:r>
            <a:r>
              <a:rPr lang="ar-SA" sz="2800" dirty="0" smtClean="0"/>
              <a:t> واحدة ، ولكن كتلة ذرة الهيليوم تقل قليلا عن كتلة أربع ذرات هيدروجين ، ويتم تحول الفائض من المادة إلى طاقة هائلة هي الطاقة الشمسية ويتم اندماج 800 مليون طن من الهيدروجين في كل ثانية وتحلها إلى هليوم ويتحول فائض المادة إلى طاقة وفقا لقانون اينشتين التالي </a:t>
            </a:r>
            <a:endParaRPr lang="en-US"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a:xfrm>
            <a:off x="457200" y="214313"/>
            <a:ext cx="8229600" cy="6357937"/>
          </a:xfrm>
          <a:solidFill>
            <a:srgbClr val="CFFAA4"/>
          </a:solidFill>
          <a:ln w="28575">
            <a:solidFill>
              <a:schemeClr val="tx1"/>
            </a:solidFill>
          </a:ln>
        </p:spPr>
        <p:txBody>
          <a:bodyPr/>
          <a:lstStyle/>
          <a:p>
            <a:pPr eaLnBrk="1" hangingPunct="1">
              <a:buFontTx/>
              <a:buNone/>
            </a:pPr>
            <a:r>
              <a:rPr lang="ar-SA" smtClean="0"/>
              <a:t> - الطاقة = المادة *س2 </a:t>
            </a:r>
          </a:p>
          <a:p>
            <a:pPr eaLnBrk="1" hangingPunct="1"/>
            <a:r>
              <a:rPr lang="ar-SA" smtClean="0"/>
              <a:t>حيث س = سرعة الضوء وتبلغ 300000 كم / الثانية بمعنى أن الطاقة التي تصل إلى سطح الأرض في كل 40 دقيقة ( أقل من الساعة ) تعادل ما يستهلكه العالم من الطاقة خلال 100 عام .</a:t>
            </a:r>
          </a:p>
          <a:p>
            <a:pPr eaLnBrk="1" hangingPunct="1"/>
            <a:r>
              <a:rPr lang="ar-SA" smtClean="0"/>
              <a:t>أما درجة الحرارة المطلقة فتساوي درجة الحرارة المئوية مضافاً إليها273درجة. </a:t>
            </a:r>
          </a:p>
          <a:p>
            <a:pPr eaLnBrk="1" hangingPunct="1"/>
            <a:r>
              <a:rPr lang="ar-SA" smtClean="0">
                <a:solidFill>
                  <a:srgbClr val="FF0000"/>
                </a:solidFill>
              </a:rPr>
              <a:t>الثابت الشمسي :</a:t>
            </a:r>
            <a:r>
              <a:rPr lang="ar-SA" smtClean="0"/>
              <a:t>هو مقدار الطاقة المرسلة من الشمس إلى الأرض ويقدرها </a:t>
            </a:r>
            <a:r>
              <a:rPr lang="en-US" smtClean="0"/>
              <a:t>aboot</a:t>
            </a:r>
            <a:r>
              <a:rPr lang="ar-SA" smtClean="0"/>
              <a:t>ب1,94سعرحراري/سم</a:t>
            </a:r>
            <a:r>
              <a:rPr lang="ar-SA" sz="2400" smtClean="0"/>
              <a:t>2 </a:t>
            </a:r>
            <a:r>
              <a:rPr lang="ar-SA" smtClean="0"/>
              <a:t>في الدقيقة الواحدة وتقل في الصيف نتيجة لموقع الأرض في منطقة الذنب وتزيد في الشتاء نتيجة لموقع الأرض في منطقة الرأس.</a:t>
            </a: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ar-SA" smtClean="0"/>
              <a:t>أولاً:طيف الإشعاع الشمسي</a:t>
            </a:r>
            <a:endParaRPr lang="en-US" smtClean="0"/>
          </a:p>
        </p:txBody>
      </p:sp>
      <p:sp>
        <p:nvSpPr>
          <p:cNvPr id="66563" name="Rectangle 3"/>
          <p:cNvSpPr>
            <a:spLocks noGrp="1" noChangeArrowheads="1"/>
          </p:cNvSpPr>
          <p:nvPr>
            <p:ph type="body" idx="1"/>
          </p:nvPr>
        </p:nvSpPr>
        <p:spPr>
          <a:xfrm>
            <a:off x="250825" y="1484313"/>
            <a:ext cx="8569325" cy="5040312"/>
          </a:xfrm>
          <a:solidFill>
            <a:srgbClr val="71BFC5"/>
          </a:solidFill>
          <a:ln w="28575">
            <a:solidFill>
              <a:schemeClr val="tx1"/>
            </a:solidFill>
          </a:ln>
        </p:spPr>
        <p:txBody>
          <a:bodyPr/>
          <a:lstStyle/>
          <a:p>
            <a:pPr eaLnBrk="1" hangingPunct="1">
              <a:lnSpc>
                <a:spcPct val="80000"/>
              </a:lnSpc>
            </a:pPr>
            <a:r>
              <a:rPr lang="ar-SA" sz="2000" smtClean="0"/>
              <a:t>:- يتكون الإشعاع الشمسي من مجموعات لا حصر لها من الأشعة ذات الأطوال المختلفة تعرف بطيف الإشعاع الشمسي تتشكل من :</a:t>
            </a:r>
          </a:p>
          <a:p>
            <a:pPr eaLnBrk="1" hangingPunct="1">
              <a:lnSpc>
                <a:spcPct val="80000"/>
              </a:lnSpc>
            </a:pPr>
            <a:endParaRPr lang="ar-SA" sz="2000" smtClean="0"/>
          </a:p>
          <a:p>
            <a:pPr eaLnBrk="1" hangingPunct="1">
              <a:lnSpc>
                <a:spcPct val="80000"/>
              </a:lnSpc>
            </a:pPr>
            <a:r>
              <a:rPr lang="ar-SA" sz="2000" smtClean="0"/>
              <a:t>1- الأشعة الضوئية وتمثل حوالي 41% </a:t>
            </a:r>
          </a:p>
          <a:p>
            <a:pPr eaLnBrk="1" hangingPunct="1">
              <a:lnSpc>
                <a:spcPct val="80000"/>
              </a:lnSpc>
            </a:pPr>
            <a:r>
              <a:rPr lang="ar-SA" sz="2000" smtClean="0"/>
              <a:t>ويمثل الباقي</a:t>
            </a:r>
          </a:p>
          <a:p>
            <a:pPr eaLnBrk="1" hangingPunct="1">
              <a:lnSpc>
                <a:spcPct val="80000"/>
              </a:lnSpc>
            </a:pPr>
            <a:r>
              <a:rPr lang="ar-SA" sz="2000" smtClean="0"/>
              <a:t>2- أشعة الراديو </a:t>
            </a:r>
          </a:p>
          <a:p>
            <a:pPr eaLnBrk="1" hangingPunct="1">
              <a:lnSpc>
                <a:spcPct val="80000"/>
              </a:lnSpc>
            </a:pPr>
            <a:r>
              <a:rPr lang="ar-SA" sz="2000" smtClean="0"/>
              <a:t>3- أشعة المايكروويف </a:t>
            </a:r>
          </a:p>
          <a:p>
            <a:pPr eaLnBrk="1" hangingPunct="1">
              <a:lnSpc>
                <a:spcPct val="80000"/>
              </a:lnSpc>
            </a:pPr>
            <a:r>
              <a:rPr lang="ar-SA" sz="2000" smtClean="0"/>
              <a:t>4- الأشعة تحت الحمراء </a:t>
            </a:r>
          </a:p>
          <a:p>
            <a:pPr eaLnBrk="1" hangingPunct="1">
              <a:lnSpc>
                <a:spcPct val="80000"/>
              </a:lnSpc>
            </a:pPr>
            <a:r>
              <a:rPr lang="ar-SA" sz="2000" smtClean="0"/>
              <a:t>4- الأشعة البنفسجية </a:t>
            </a:r>
          </a:p>
          <a:p>
            <a:pPr eaLnBrk="1" hangingPunct="1">
              <a:lnSpc>
                <a:spcPct val="80000"/>
              </a:lnSpc>
            </a:pPr>
            <a:r>
              <a:rPr lang="ar-SA" sz="2000" smtClean="0"/>
              <a:t>5- الأشعة السينية </a:t>
            </a:r>
          </a:p>
          <a:p>
            <a:pPr eaLnBrk="1" hangingPunct="1">
              <a:lnSpc>
                <a:spcPct val="80000"/>
              </a:lnSpc>
            </a:pPr>
            <a:r>
              <a:rPr lang="ar-SA" sz="2000" smtClean="0"/>
              <a:t>6- أشعة جاما </a:t>
            </a:r>
          </a:p>
          <a:p>
            <a:pPr eaLnBrk="1" hangingPunct="1">
              <a:lnSpc>
                <a:spcPct val="80000"/>
              </a:lnSpc>
            </a:pPr>
            <a:endParaRPr lang="ar-SA" sz="2000" smtClean="0"/>
          </a:p>
          <a:p>
            <a:pPr eaLnBrk="1" hangingPunct="1">
              <a:lnSpc>
                <a:spcPct val="80000"/>
              </a:lnSpc>
            </a:pPr>
            <a:endParaRPr lang="ar-SA" sz="2000" smtClean="0"/>
          </a:p>
          <a:p>
            <a:pPr eaLnBrk="1" hangingPunct="1">
              <a:lnSpc>
                <a:spcPct val="80000"/>
              </a:lnSpc>
            </a:pPr>
            <a:r>
              <a:rPr lang="ar-SA" sz="2800" smtClean="0"/>
              <a:t>ومعظمها موجات قصيرة بالغة القصر لا يتعدى معظمها أجزاء بسيطة من المليمتر . ولكن لتلك الموجات أهمية بالغة في الحياة اليومية . </a:t>
            </a:r>
            <a:endParaRPr lang="en-US" sz="2800" smtClean="0"/>
          </a:p>
        </p:txBody>
      </p:sp>
      <p:pic>
        <p:nvPicPr>
          <p:cNvPr id="66564" name="صورة 4" descr="1204471666clip_25.jpg"/>
          <p:cNvPicPr>
            <a:picLocks noChangeAspect="1"/>
          </p:cNvPicPr>
          <p:nvPr/>
        </p:nvPicPr>
        <p:blipFill>
          <a:blip r:embed="rId3"/>
          <a:srcRect/>
          <a:stretch>
            <a:fillRect/>
          </a:stretch>
        </p:blipFill>
        <p:spPr bwMode="auto">
          <a:xfrm>
            <a:off x="395288" y="1916113"/>
            <a:ext cx="4752975" cy="3313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6"/>
          <p:cNvPicPr>
            <a:picLocks noChangeAspect="1" noChangeArrowheads="1"/>
          </p:cNvPicPr>
          <p:nvPr/>
        </p:nvPicPr>
        <p:blipFill>
          <a:blip r:embed="rId3">
            <a:lum bright="100000" contrast="54000"/>
          </a:blip>
          <a:srcRect/>
          <a:stretch>
            <a:fillRect/>
          </a:stretch>
        </p:blipFill>
        <p:spPr bwMode="auto">
          <a:xfrm>
            <a:off x="0" y="0"/>
            <a:ext cx="9144000" cy="6858000"/>
          </a:xfrm>
          <a:prstGeom prst="rect">
            <a:avLst/>
          </a:prstGeom>
          <a:noFill/>
          <a:ln w="9525">
            <a:noFill/>
            <a:miter lim="800000"/>
            <a:headEnd/>
            <a:tailEnd/>
          </a:ln>
        </p:spPr>
      </p:pic>
      <p:sp>
        <p:nvSpPr>
          <p:cNvPr id="67587" name="Rectangle 2"/>
          <p:cNvSpPr>
            <a:spLocks noGrp="1" noChangeArrowheads="1"/>
          </p:cNvSpPr>
          <p:nvPr>
            <p:ph type="title"/>
          </p:nvPr>
        </p:nvSpPr>
        <p:spPr/>
        <p:txBody>
          <a:bodyPr>
            <a:normAutofit fontScale="90000"/>
          </a:bodyPr>
          <a:lstStyle/>
          <a:p>
            <a:pPr eaLnBrk="1" hangingPunct="1"/>
            <a:r>
              <a:rPr lang="ar-SA" sz="4000" smtClean="0"/>
              <a:t>ويقاس طول الموجة بحساب المسافة التي تفصل بين قمتين أو قاعين </a:t>
            </a:r>
            <a:endParaRPr lang="en-US" sz="4000" smtClean="0"/>
          </a:p>
        </p:txBody>
      </p:sp>
      <p:sp>
        <p:nvSpPr>
          <p:cNvPr id="67588" name="Line 5"/>
          <p:cNvSpPr>
            <a:spLocks noChangeShapeType="1"/>
          </p:cNvSpPr>
          <p:nvPr/>
        </p:nvSpPr>
        <p:spPr bwMode="auto">
          <a:xfrm>
            <a:off x="4859338" y="4076700"/>
            <a:ext cx="1657350" cy="0"/>
          </a:xfrm>
          <a:prstGeom prst="line">
            <a:avLst/>
          </a:prstGeom>
          <a:noFill/>
          <a:ln w="9525">
            <a:solidFill>
              <a:schemeClr val="accent2"/>
            </a:solidFill>
            <a:prstDash val="lgDash"/>
            <a:round/>
            <a:headEnd/>
            <a:tailEnd/>
          </a:ln>
        </p:spPr>
        <p:txBody>
          <a:bodyPr/>
          <a:lstStyle/>
          <a:p>
            <a:endParaRPr lang="ar-SA"/>
          </a:p>
        </p:txBody>
      </p:sp>
      <p:sp>
        <p:nvSpPr>
          <p:cNvPr id="67589" name="Text Box 6"/>
          <p:cNvSpPr txBox="1">
            <a:spLocks noChangeArrowheads="1"/>
          </p:cNvSpPr>
          <p:nvPr/>
        </p:nvSpPr>
        <p:spPr bwMode="auto">
          <a:xfrm>
            <a:off x="4427538" y="3573463"/>
            <a:ext cx="2663825" cy="366712"/>
          </a:xfrm>
          <a:prstGeom prst="rect">
            <a:avLst/>
          </a:prstGeom>
          <a:noFill/>
          <a:ln w="9525">
            <a:noFill/>
            <a:miter lim="800000"/>
            <a:headEnd/>
            <a:tailEnd/>
          </a:ln>
        </p:spPr>
        <p:txBody>
          <a:bodyPr>
            <a:spAutoFit/>
          </a:bodyPr>
          <a:lstStyle/>
          <a:p>
            <a:pPr>
              <a:spcBef>
                <a:spcPct val="50000"/>
              </a:spcBef>
            </a:pPr>
            <a:r>
              <a:rPr lang="ar-SA">
                <a:solidFill>
                  <a:schemeClr val="accent2"/>
                </a:solidFill>
              </a:rPr>
              <a:t>طول الموجة </a:t>
            </a:r>
            <a:endParaRPr lang="en-US">
              <a:solidFill>
                <a:schemeClr val="accent2"/>
              </a:solidFill>
            </a:endParaRPr>
          </a:p>
        </p:txBody>
      </p:sp>
      <p:sp>
        <p:nvSpPr>
          <p:cNvPr id="67590" name="Freeform 7"/>
          <p:cNvSpPr>
            <a:spLocks/>
          </p:cNvSpPr>
          <p:nvPr/>
        </p:nvSpPr>
        <p:spPr bwMode="auto">
          <a:xfrm>
            <a:off x="1476375" y="4005263"/>
            <a:ext cx="6119813" cy="1728787"/>
          </a:xfrm>
          <a:custGeom>
            <a:avLst/>
            <a:gdLst>
              <a:gd name="T0" fmla="*/ 0 w 3311"/>
              <a:gd name="T1" fmla="*/ 2147483647 h 506"/>
              <a:gd name="T2" fmla="*/ 2147483647 w 3311"/>
              <a:gd name="T3" fmla="*/ 2147483647 h 506"/>
              <a:gd name="T4" fmla="*/ 2147483647 w 3311"/>
              <a:gd name="T5" fmla="*/ 2147483647 h 506"/>
              <a:gd name="T6" fmla="*/ 2147483647 w 3311"/>
              <a:gd name="T7" fmla="*/ 2147483647 h 506"/>
              <a:gd name="T8" fmla="*/ 2147483647 w 3311"/>
              <a:gd name="T9" fmla="*/ 2147483647 h 506"/>
              <a:gd name="T10" fmla="*/ 2147483647 w 3311"/>
              <a:gd name="T11" fmla="*/ 2147483647 h 506"/>
              <a:gd name="T12" fmla="*/ 2147483647 w 3311"/>
              <a:gd name="T13" fmla="*/ 2147483647 h 506"/>
              <a:gd name="T14" fmla="*/ 2147483647 w 3311"/>
              <a:gd name="T15" fmla="*/ 2147483647 h 506"/>
              <a:gd name="T16" fmla="*/ 0 60000 65536"/>
              <a:gd name="T17" fmla="*/ 0 60000 65536"/>
              <a:gd name="T18" fmla="*/ 0 60000 65536"/>
              <a:gd name="T19" fmla="*/ 0 60000 65536"/>
              <a:gd name="T20" fmla="*/ 0 60000 65536"/>
              <a:gd name="T21" fmla="*/ 0 60000 65536"/>
              <a:gd name="T22" fmla="*/ 0 60000 65536"/>
              <a:gd name="T23" fmla="*/ 0 60000 65536"/>
              <a:gd name="T24" fmla="*/ 0 w 3311"/>
              <a:gd name="T25" fmla="*/ 0 h 506"/>
              <a:gd name="T26" fmla="*/ 3311 w 3311"/>
              <a:gd name="T27" fmla="*/ 506 h 5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11" h="506">
                <a:moveTo>
                  <a:pt x="0" y="302"/>
                </a:moveTo>
                <a:cubicBezTo>
                  <a:pt x="302" y="151"/>
                  <a:pt x="604" y="0"/>
                  <a:pt x="816" y="30"/>
                </a:cubicBezTo>
                <a:cubicBezTo>
                  <a:pt x="1028" y="60"/>
                  <a:pt x="1111" y="483"/>
                  <a:pt x="1270" y="483"/>
                </a:cubicBezTo>
                <a:cubicBezTo>
                  <a:pt x="1429" y="483"/>
                  <a:pt x="1603" y="37"/>
                  <a:pt x="1769" y="30"/>
                </a:cubicBezTo>
                <a:cubicBezTo>
                  <a:pt x="1935" y="23"/>
                  <a:pt x="2109" y="431"/>
                  <a:pt x="2268" y="438"/>
                </a:cubicBezTo>
                <a:cubicBezTo>
                  <a:pt x="2427" y="445"/>
                  <a:pt x="2562" y="75"/>
                  <a:pt x="2721" y="75"/>
                </a:cubicBezTo>
                <a:cubicBezTo>
                  <a:pt x="2880" y="75"/>
                  <a:pt x="3129" y="370"/>
                  <a:pt x="3220" y="438"/>
                </a:cubicBezTo>
                <a:cubicBezTo>
                  <a:pt x="3311" y="506"/>
                  <a:pt x="3288" y="494"/>
                  <a:pt x="3266" y="483"/>
                </a:cubicBezTo>
              </a:path>
            </a:pathLst>
          </a:custGeom>
          <a:noFill/>
          <a:ln w="28575">
            <a:solidFill>
              <a:srgbClr val="A50021"/>
            </a:solidFill>
            <a:round/>
            <a:headEnd/>
            <a:tailEnd/>
          </a:ln>
        </p:spPr>
        <p:txBody>
          <a:bodyPr/>
          <a:lstStyle/>
          <a:p>
            <a:endParaRPr lang="ar-SA"/>
          </a:p>
        </p:txBody>
      </p:sp>
      <p:sp>
        <p:nvSpPr>
          <p:cNvPr id="67591" name="Line 8"/>
          <p:cNvSpPr>
            <a:spLocks noChangeShapeType="1"/>
          </p:cNvSpPr>
          <p:nvPr/>
        </p:nvSpPr>
        <p:spPr bwMode="auto">
          <a:xfrm flipH="1">
            <a:off x="3995738" y="5589588"/>
            <a:ext cx="1655762" cy="144462"/>
          </a:xfrm>
          <a:prstGeom prst="line">
            <a:avLst/>
          </a:prstGeom>
          <a:noFill/>
          <a:ln w="9525">
            <a:solidFill>
              <a:schemeClr val="accent2"/>
            </a:solidFill>
            <a:prstDash val="dash"/>
            <a:round/>
            <a:headEnd/>
            <a:tailEnd/>
          </a:ln>
        </p:spPr>
        <p:txBody>
          <a:bodyPr/>
          <a:lstStyle/>
          <a:p>
            <a:endParaRPr lang="ar-SA"/>
          </a:p>
        </p:txBody>
      </p:sp>
      <p:sp>
        <p:nvSpPr>
          <p:cNvPr id="67592" name="Text Box 9"/>
          <p:cNvSpPr txBox="1">
            <a:spLocks noChangeArrowheads="1"/>
          </p:cNvSpPr>
          <p:nvPr/>
        </p:nvSpPr>
        <p:spPr bwMode="auto">
          <a:xfrm>
            <a:off x="2987675" y="5589588"/>
            <a:ext cx="936625" cy="366712"/>
          </a:xfrm>
          <a:prstGeom prst="rect">
            <a:avLst/>
          </a:prstGeom>
          <a:noFill/>
          <a:ln w="9525">
            <a:noFill/>
            <a:miter lim="800000"/>
            <a:headEnd/>
            <a:tailEnd/>
          </a:ln>
        </p:spPr>
        <p:txBody>
          <a:bodyPr>
            <a:spAutoFit/>
          </a:bodyPr>
          <a:lstStyle/>
          <a:p>
            <a:pPr>
              <a:spcBef>
                <a:spcPct val="50000"/>
              </a:spcBef>
            </a:pPr>
            <a:r>
              <a:rPr lang="ar-SA"/>
              <a:t>قاع</a:t>
            </a:r>
            <a:endParaRPr lang="en-US"/>
          </a:p>
        </p:txBody>
      </p:sp>
      <p:sp>
        <p:nvSpPr>
          <p:cNvPr id="67593" name="Text Box 12"/>
          <p:cNvSpPr>
            <a:spLocks noGrp="1" noChangeArrowheads="1"/>
          </p:cNvSpPr>
          <p:nvPr>
            <p:ph type="body" idx="1"/>
          </p:nvPr>
        </p:nvSpPr>
        <p:spPr>
          <a:noFill/>
          <a:ln w="28575">
            <a:solidFill>
              <a:schemeClr val="tx1"/>
            </a:solidFill>
          </a:ln>
        </p:spPr>
        <p:txBody>
          <a:bodyPr/>
          <a:lstStyle/>
          <a:p>
            <a:pPr eaLnBrk="1" hangingPunct="1">
              <a:spcBef>
                <a:spcPct val="50000"/>
              </a:spcBef>
              <a:buFontTx/>
              <a:buNone/>
            </a:pPr>
            <a:r>
              <a:rPr lang="ar-SA" u="sng" smtClean="0"/>
              <a:t>موجات الاشعاع الشمسي :- </a:t>
            </a:r>
            <a:endParaRPr lang="en-US" u="sng" smtClean="0"/>
          </a:p>
        </p:txBody>
      </p:sp>
      <p:sp>
        <p:nvSpPr>
          <p:cNvPr id="67594" name="Text Box 13"/>
          <p:cNvSpPr txBox="1">
            <a:spLocks noChangeArrowheads="1"/>
          </p:cNvSpPr>
          <p:nvPr/>
        </p:nvSpPr>
        <p:spPr bwMode="auto">
          <a:xfrm>
            <a:off x="6011863" y="5445125"/>
            <a:ext cx="503237" cy="366713"/>
          </a:xfrm>
          <a:prstGeom prst="rect">
            <a:avLst/>
          </a:prstGeom>
          <a:noFill/>
          <a:ln w="9525">
            <a:noFill/>
            <a:miter lim="800000"/>
            <a:headEnd/>
            <a:tailEnd/>
          </a:ln>
        </p:spPr>
        <p:txBody>
          <a:bodyPr>
            <a:spAutoFit/>
          </a:bodyPr>
          <a:lstStyle/>
          <a:p>
            <a:pPr>
              <a:spcBef>
                <a:spcPct val="50000"/>
              </a:spcBef>
            </a:pPr>
            <a:r>
              <a:rPr lang="ar-SA"/>
              <a:t>قاع</a:t>
            </a:r>
            <a:endParaRPr lang="en-US"/>
          </a:p>
        </p:txBody>
      </p:sp>
      <p:sp>
        <p:nvSpPr>
          <p:cNvPr id="67595" name="Text Box 14"/>
          <p:cNvSpPr txBox="1">
            <a:spLocks noChangeArrowheads="1"/>
          </p:cNvSpPr>
          <p:nvPr/>
        </p:nvSpPr>
        <p:spPr bwMode="auto">
          <a:xfrm>
            <a:off x="4067175" y="4076700"/>
            <a:ext cx="649288" cy="366713"/>
          </a:xfrm>
          <a:prstGeom prst="rect">
            <a:avLst/>
          </a:prstGeom>
          <a:noFill/>
          <a:ln w="9525">
            <a:noFill/>
            <a:miter lim="800000"/>
            <a:headEnd/>
            <a:tailEnd/>
          </a:ln>
        </p:spPr>
        <p:txBody>
          <a:bodyPr>
            <a:spAutoFit/>
          </a:bodyPr>
          <a:lstStyle/>
          <a:p>
            <a:pPr>
              <a:spcBef>
                <a:spcPct val="50000"/>
              </a:spcBef>
            </a:pPr>
            <a:r>
              <a:rPr lang="ar-SA"/>
              <a:t>قمة </a:t>
            </a:r>
            <a:endParaRPr lang="en-US"/>
          </a:p>
        </p:txBody>
      </p:sp>
      <p:sp>
        <p:nvSpPr>
          <p:cNvPr id="67596" name="Text Box 15"/>
          <p:cNvSpPr txBox="1">
            <a:spLocks noChangeArrowheads="1"/>
          </p:cNvSpPr>
          <p:nvPr/>
        </p:nvSpPr>
        <p:spPr bwMode="auto">
          <a:xfrm>
            <a:off x="6227763" y="4149725"/>
            <a:ext cx="647700" cy="366713"/>
          </a:xfrm>
          <a:prstGeom prst="rect">
            <a:avLst/>
          </a:prstGeom>
          <a:noFill/>
          <a:ln w="9525">
            <a:noFill/>
            <a:miter lim="800000"/>
            <a:headEnd/>
            <a:tailEnd/>
          </a:ln>
        </p:spPr>
        <p:txBody>
          <a:bodyPr>
            <a:spAutoFit/>
          </a:bodyPr>
          <a:lstStyle/>
          <a:p>
            <a:pPr>
              <a:spcBef>
                <a:spcPct val="50000"/>
              </a:spcBef>
            </a:pPr>
            <a:r>
              <a:rPr lang="ar-SA"/>
              <a:t>قمة </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ln w="28575">
            <a:solidFill>
              <a:schemeClr val="tx1"/>
            </a:solidFill>
          </a:ln>
        </p:spPr>
        <p:txBody>
          <a:bodyPr/>
          <a:lstStyle/>
          <a:p>
            <a:pPr eaLnBrk="1" hangingPunct="1"/>
            <a:r>
              <a:rPr lang="ar-SA" smtClean="0"/>
              <a:t>كيف يقاس طول الموجة الاشعاعية </a:t>
            </a:r>
            <a:endParaRPr lang="en-US" smtClean="0"/>
          </a:p>
        </p:txBody>
      </p:sp>
      <p:sp>
        <p:nvSpPr>
          <p:cNvPr id="68611" name="Rectangle 3"/>
          <p:cNvSpPr>
            <a:spLocks noGrp="1" noChangeArrowheads="1"/>
          </p:cNvSpPr>
          <p:nvPr>
            <p:ph type="body" idx="1"/>
          </p:nvPr>
        </p:nvSpPr>
        <p:spPr>
          <a:solidFill>
            <a:srgbClr val="FFCCFF"/>
          </a:solidFill>
          <a:ln w="28575">
            <a:solidFill>
              <a:schemeClr val="tx1"/>
            </a:solidFill>
          </a:ln>
        </p:spPr>
        <p:txBody>
          <a:bodyPr/>
          <a:lstStyle/>
          <a:p>
            <a:pPr eaLnBrk="1" hangingPunct="1"/>
            <a:r>
              <a:rPr lang="ar-SA" sz="2800" smtClean="0"/>
              <a:t>ويقاس طول الموجة بحساب المسافة التي تفصل بين قمتين أو قاعين بينما يقاس تردد الموجات بعدد القمم أو القيعان التي تمر من خلال نقطة واحدة في الثانية ،ويعرف مرور الموجة الواحدة بالدورة ويطلق على الدورة الكاملة في الثانية بالهيرتز . وبناء على ذلك فان ترددا لموجات يتناسب عكسيا مع أطوالها ، فالموجات الأقصر ذات التردد أعلى والموجات الطويلة ذات تردد منخفض . وكلما كان تردد الموجة أعلى كلما كانت الطاقة الناتجة أكبر . اما الموجات المنخفضة التردد فموجات قليلة الطاقة . </a:t>
            </a:r>
          </a:p>
          <a:p>
            <a:pPr eaLnBrk="1" hangingPunct="1"/>
            <a:r>
              <a:rPr lang="ar-SA" sz="2800" smtClean="0"/>
              <a:t>وتمتاز الموجات في الطيف الشمسي التي سبقت الاشارة لها بالاتي :</a:t>
            </a:r>
            <a:endParaRPr lang="en-US" sz="28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ln w="19050">
            <a:solidFill>
              <a:schemeClr val="tx1"/>
            </a:solidFill>
          </a:ln>
        </p:spPr>
        <p:txBody>
          <a:bodyPr/>
          <a:lstStyle/>
          <a:p>
            <a:pPr eaLnBrk="1" hangingPunct="1"/>
            <a:r>
              <a:rPr lang="ar-SA" smtClean="0"/>
              <a:t>أهم أنواع الاشعاع الشمسي في علم المناخ </a:t>
            </a:r>
            <a:endParaRPr lang="en-US" smtClean="0"/>
          </a:p>
        </p:txBody>
      </p:sp>
      <p:sp>
        <p:nvSpPr>
          <p:cNvPr id="69635" name="Rectangle 3"/>
          <p:cNvSpPr>
            <a:spLocks noGrp="1" noChangeArrowheads="1"/>
          </p:cNvSpPr>
          <p:nvPr>
            <p:ph type="body" idx="1"/>
          </p:nvPr>
        </p:nvSpPr>
        <p:spPr>
          <a:solidFill>
            <a:schemeClr val="folHlink"/>
          </a:solidFill>
          <a:ln w="28575">
            <a:solidFill>
              <a:schemeClr val="tx1"/>
            </a:solidFill>
          </a:ln>
        </p:spPr>
        <p:txBody>
          <a:bodyPr/>
          <a:lstStyle/>
          <a:p>
            <a:pPr eaLnBrk="1" hangingPunct="1">
              <a:lnSpc>
                <a:spcPct val="80000"/>
              </a:lnSpc>
            </a:pPr>
            <a:r>
              <a:rPr lang="ar-SA" sz="2400" smtClean="0">
                <a:solidFill>
                  <a:srgbClr val="A50021"/>
                </a:solidFill>
              </a:rPr>
              <a:t>1- الأشعة فوق البنفسجية  :-</a:t>
            </a:r>
            <a:r>
              <a:rPr lang="ar-SA" sz="2400" smtClean="0"/>
              <a:t> </a:t>
            </a:r>
          </a:p>
          <a:p>
            <a:pPr eaLnBrk="1" hangingPunct="1">
              <a:lnSpc>
                <a:spcPct val="80000"/>
              </a:lnSpc>
            </a:pPr>
            <a:r>
              <a:rPr lang="ar-SA" sz="2400" smtClean="0"/>
              <a:t>خصائصها :- </a:t>
            </a:r>
          </a:p>
          <a:p>
            <a:pPr eaLnBrk="1" hangingPunct="1">
              <a:lnSpc>
                <a:spcPct val="80000"/>
              </a:lnSpc>
            </a:pPr>
            <a:r>
              <a:rPr lang="ar-SA" sz="2400" smtClean="0"/>
              <a:t>أ- هي أشعة قصيرة تشمل جميع الأشعة التي يقل طولها عن0.4 ميكرون 6-7% من الأشعة الشمسية ,وهي أكبر ترددا وأكبر طاقة. </a:t>
            </a:r>
          </a:p>
          <a:p>
            <a:pPr eaLnBrk="1" hangingPunct="1">
              <a:lnSpc>
                <a:spcPct val="80000"/>
              </a:lnSpc>
            </a:pPr>
            <a:r>
              <a:rPr lang="ar-SA" sz="2400" smtClean="0"/>
              <a:t>ب- مفيدة بالنسبة للإنسان عندما تصله بكميات قليلة . </a:t>
            </a:r>
          </a:p>
          <a:p>
            <a:pPr eaLnBrk="1" hangingPunct="1">
              <a:lnSpc>
                <a:spcPct val="80000"/>
              </a:lnSpc>
            </a:pPr>
            <a:r>
              <a:rPr lang="ar-SA" sz="2400" smtClean="0"/>
              <a:t>ت-تساعد على علاج أمراض لين العظام والكساح . </a:t>
            </a:r>
          </a:p>
          <a:p>
            <a:pPr eaLnBrk="1" hangingPunct="1">
              <a:lnSpc>
                <a:spcPct val="80000"/>
              </a:lnSpc>
            </a:pPr>
            <a:r>
              <a:rPr lang="ar-SA" sz="2400" smtClean="0"/>
              <a:t>ث-تضفي اللون البرونزي للبشرة البيضاء . </a:t>
            </a:r>
          </a:p>
          <a:p>
            <a:pPr eaLnBrk="1" hangingPunct="1">
              <a:lnSpc>
                <a:spcPct val="80000"/>
              </a:lnSpc>
            </a:pPr>
            <a:r>
              <a:rPr lang="ar-SA" sz="2400" smtClean="0"/>
              <a:t>ج-لها مضار كبيرة إذا زاد التعرض لها . لايصل إلى الأرض إلا كميات قليلة منها .حيث تمتصها طبقة الأوزون . </a:t>
            </a:r>
          </a:p>
          <a:p>
            <a:pPr eaLnBrk="1" hangingPunct="1">
              <a:lnSpc>
                <a:spcPct val="80000"/>
              </a:lnSpc>
            </a:pPr>
            <a:r>
              <a:rPr lang="ar-SA" sz="2400" smtClean="0"/>
              <a:t>ح- تتلوث هذه الطبقة بفعل الطيران المرتفع ومن بعض النشاطات البشرية .مثل الغازات المستعملة في التبريد ومن اسطوانات البخ المستعملة في دهان السيارات ، وعلب المبيدات الحشرية ، ومواد تصفيف الشعر وغيرها .</a:t>
            </a:r>
          </a:p>
          <a:p>
            <a:pPr eaLnBrk="1" hangingPunct="1">
              <a:lnSpc>
                <a:spcPct val="80000"/>
              </a:lnSpc>
            </a:pPr>
            <a:endParaRPr lang="en-US" sz="2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70659" name="Rectangle 2"/>
          <p:cNvSpPr>
            <a:spLocks noGrp="1" noChangeArrowheads="1"/>
          </p:cNvSpPr>
          <p:nvPr>
            <p:ph type="title"/>
          </p:nvPr>
        </p:nvSpPr>
        <p:spPr>
          <a:ln w="19050">
            <a:solidFill>
              <a:schemeClr val="tx1"/>
            </a:solidFill>
          </a:ln>
        </p:spPr>
        <p:txBody>
          <a:bodyPr/>
          <a:lstStyle/>
          <a:p>
            <a:pPr eaLnBrk="1" hangingPunct="1"/>
            <a:r>
              <a:rPr lang="ar-SA" smtClean="0"/>
              <a:t>أهم أنواع الاشعاع الشمسي في علم المناخ </a:t>
            </a:r>
            <a:endParaRPr lang="en-US" smtClean="0"/>
          </a:p>
        </p:txBody>
      </p:sp>
      <p:sp>
        <p:nvSpPr>
          <p:cNvPr id="70660" name="Rectangle 3"/>
          <p:cNvSpPr>
            <a:spLocks noGrp="1" noChangeArrowheads="1"/>
          </p:cNvSpPr>
          <p:nvPr>
            <p:ph type="body" idx="1"/>
          </p:nvPr>
        </p:nvSpPr>
        <p:spPr>
          <a:noFill/>
          <a:ln w="28575">
            <a:solidFill>
              <a:schemeClr val="tx1"/>
            </a:solidFill>
          </a:ln>
        </p:spPr>
        <p:txBody>
          <a:bodyPr/>
          <a:lstStyle/>
          <a:p>
            <a:pPr eaLnBrk="1" hangingPunct="1"/>
            <a:r>
              <a:rPr lang="ar-SA" sz="2800" smtClean="0">
                <a:solidFill>
                  <a:srgbClr val="A50021"/>
                </a:solidFill>
              </a:rPr>
              <a:t>2- الاشعة الضوئية .</a:t>
            </a:r>
            <a:r>
              <a:rPr lang="ar-SA" sz="2800" smtClean="0"/>
              <a:t> </a:t>
            </a:r>
          </a:p>
          <a:p>
            <a:pPr eaLnBrk="1" hangingPunct="1"/>
            <a:r>
              <a:rPr lang="ar-SA" sz="2800" smtClean="0"/>
              <a:t>خصائصها :- </a:t>
            </a:r>
          </a:p>
          <a:p>
            <a:pPr eaLnBrk="1" hangingPunct="1"/>
            <a:r>
              <a:rPr lang="ar-SA" sz="2800" smtClean="0"/>
              <a:t>أ- هي أشعة تجعلنا نرى الضوء. </a:t>
            </a:r>
          </a:p>
          <a:p>
            <a:pPr eaLnBrk="1" hangingPunct="1"/>
            <a:r>
              <a:rPr lang="ar-SA" sz="2800" smtClean="0"/>
              <a:t>ب- تتكون من مجموعة من الاشعة التي تتراوح أطواها بين 0.40-0.74 ميكرون ، وتكون 41%-42% من الاشعاع الشمسي  . </a:t>
            </a:r>
          </a:p>
          <a:p>
            <a:pPr eaLnBrk="1" hangingPunct="1"/>
            <a:r>
              <a:rPr lang="ar-SA" sz="2800" smtClean="0"/>
              <a:t>ت-يمكن أن نميز ضمن  الاشعة الضوئية ،الاشعة الزرقاء والحمراء والصفراء والخضراء والبنفسجية والبرتقالية وغيرها من الأشعة التي يتكون الضوء من امتزاجها  . </a:t>
            </a:r>
          </a:p>
          <a:p>
            <a:pPr eaLnBrk="1" hangingPunct="1"/>
            <a:r>
              <a:rPr lang="ar-SA" sz="2800" smtClean="0"/>
              <a:t>ث- تعتبر الاشعة الضوئية مهمة جدا لقيام النباتات .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descr="gallery14"/>
          <p:cNvPicPr>
            <a:picLocks noChangeAspect="1" noChangeArrowheads="1"/>
          </p:cNvPicPr>
          <p:nvPr/>
        </p:nvPicPr>
        <p:blipFill>
          <a:blip r:embed="rId3"/>
          <a:srcRect/>
          <a:stretch>
            <a:fillRect/>
          </a:stretch>
        </p:blipFill>
        <p:spPr bwMode="auto">
          <a:xfrm>
            <a:off x="468313" y="620713"/>
            <a:ext cx="8064500" cy="5761037"/>
          </a:xfrm>
          <a:prstGeom prst="rect">
            <a:avLst/>
          </a:prstGeom>
          <a:noFill/>
          <a:ln w="57150">
            <a:solidFill>
              <a:srgbClr val="000000"/>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صورة 1" descr="1204470766clip_5.jpg"/>
          <p:cNvPicPr>
            <a:picLocks noChangeAspect="1"/>
          </p:cNvPicPr>
          <p:nvPr/>
        </p:nvPicPr>
        <p:blipFill>
          <a:blip r:embed="rId2"/>
          <a:srcRect/>
          <a:stretch>
            <a:fillRect/>
          </a:stretch>
        </p:blipFill>
        <p:spPr bwMode="auto">
          <a:xfrm>
            <a:off x="1763713" y="188913"/>
            <a:ext cx="5788025" cy="2735262"/>
          </a:xfrm>
          <a:prstGeom prst="rect">
            <a:avLst/>
          </a:prstGeom>
          <a:noFill/>
          <a:ln w="9525">
            <a:noFill/>
            <a:miter lim="800000"/>
            <a:headEnd/>
            <a:tailEnd/>
          </a:ln>
        </p:spPr>
      </p:pic>
      <p:pic>
        <p:nvPicPr>
          <p:cNvPr id="72707" name="صورة 2" descr="1204470614clip_4.jpg"/>
          <p:cNvPicPr>
            <a:picLocks noChangeAspect="1"/>
          </p:cNvPicPr>
          <p:nvPr/>
        </p:nvPicPr>
        <p:blipFill>
          <a:blip r:embed="rId3"/>
          <a:srcRect/>
          <a:stretch>
            <a:fillRect/>
          </a:stretch>
        </p:blipFill>
        <p:spPr bwMode="auto">
          <a:xfrm>
            <a:off x="1763713" y="3068638"/>
            <a:ext cx="5761037" cy="3097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73731" name="Rectangle 2"/>
          <p:cNvSpPr>
            <a:spLocks noGrp="1" noChangeArrowheads="1"/>
          </p:cNvSpPr>
          <p:nvPr>
            <p:ph type="title"/>
          </p:nvPr>
        </p:nvSpPr>
        <p:spPr>
          <a:ln w="19050">
            <a:solidFill>
              <a:schemeClr val="tx1"/>
            </a:solidFill>
          </a:ln>
        </p:spPr>
        <p:txBody>
          <a:bodyPr/>
          <a:lstStyle/>
          <a:p>
            <a:pPr eaLnBrk="1" hangingPunct="1"/>
            <a:r>
              <a:rPr lang="ar-SA" smtClean="0"/>
              <a:t>أهم أنواع الاشعاع الشمسي في علم المناخ </a:t>
            </a:r>
            <a:endParaRPr lang="en-US" smtClean="0"/>
          </a:p>
        </p:txBody>
      </p:sp>
      <p:sp>
        <p:nvSpPr>
          <p:cNvPr id="73732" name="Rectangle 3"/>
          <p:cNvSpPr>
            <a:spLocks noGrp="1" noChangeArrowheads="1"/>
          </p:cNvSpPr>
          <p:nvPr>
            <p:ph type="body" idx="1"/>
          </p:nvPr>
        </p:nvSpPr>
        <p:spPr>
          <a:solidFill>
            <a:schemeClr val="bg1"/>
          </a:solidFill>
          <a:ln w="28575">
            <a:solidFill>
              <a:schemeClr val="tx1"/>
            </a:solidFill>
          </a:ln>
        </p:spPr>
        <p:txBody>
          <a:bodyPr>
            <a:normAutofit lnSpcReduction="10000"/>
          </a:bodyPr>
          <a:lstStyle/>
          <a:p>
            <a:pPr eaLnBrk="1" hangingPunct="1"/>
            <a:r>
              <a:rPr lang="ar-SA" sz="2800" smtClean="0">
                <a:solidFill>
                  <a:srgbClr val="A50021"/>
                </a:solidFill>
              </a:rPr>
              <a:t>3- تحت الحمراء أو الاشعة الحرارية  :-</a:t>
            </a:r>
            <a:r>
              <a:rPr lang="ar-SA" sz="2800" smtClean="0"/>
              <a:t> </a:t>
            </a:r>
          </a:p>
          <a:p>
            <a:pPr eaLnBrk="1" hangingPunct="1"/>
            <a:r>
              <a:rPr lang="ar-SA" sz="2800" smtClean="0"/>
              <a:t>خصائصها :- </a:t>
            </a:r>
          </a:p>
          <a:p>
            <a:pPr eaLnBrk="1" hangingPunct="1"/>
            <a:r>
              <a:rPr lang="ar-SA" sz="2800" smtClean="0"/>
              <a:t>أ- تكون الاشعة تحت الحمراء 51% من مجموع الاشعاع الشمسي  . </a:t>
            </a:r>
          </a:p>
          <a:p>
            <a:pPr eaLnBrk="1" hangingPunct="1"/>
            <a:r>
              <a:rPr lang="ar-SA" sz="2800" smtClean="0"/>
              <a:t>ب- هي أكثر اشعاعات الشمس طولا ً . </a:t>
            </a:r>
          </a:p>
          <a:p>
            <a:pPr eaLnBrk="1" hangingPunct="1"/>
            <a:r>
              <a:rPr lang="ar-SA" sz="2800" smtClean="0"/>
              <a:t>ت- يتراوح طولها من 0.75-4 ميكرون  . </a:t>
            </a:r>
          </a:p>
          <a:p>
            <a:pPr eaLnBrk="1" hangingPunct="1"/>
            <a:r>
              <a:rPr lang="ar-SA" sz="2800" smtClean="0"/>
              <a:t>ث يستخدم الجزء الاكبر منها في رفع درجة حرارة سطح الارض والغلاف الجوي  . </a:t>
            </a:r>
          </a:p>
          <a:p>
            <a:pPr eaLnBrk="1" hangingPunct="1"/>
            <a:r>
              <a:rPr lang="ar-SA" sz="2800" smtClean="0"/>
              <a:t>ج- ذات أهمية كبيرة في الدراسات المناخية  .</a:t>
            </a:r>
          </a:p>
          <a:p>
            <a:pPr eaLnBrk="1" hangingPunct="1"/>
            <a:r>
              <a:rPr lang="ar-SA" sz="2800" smtClean="0"/>
              <a:t>أنها تصل في وقت قصير وطاقتها أكبر.</a:t>
            </a:r>
          </a:p>
          <a:p>
            <a:pPr eaLnBrk="1" hangingPunct="1"/>
            <a:endParaRPr lang="en-US" sz="28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74755" name="Rectangle 3"/>
          <p:cNvSpPr>
            <a:spLocks noGrp="1" noChangeArrowheads="1"/>
          </p:cNvSpPr>
          <p:nvPr>
            <p:ph type="body" idx="1"/>
          </p:nvPr>
        </p:nvSpPr>
        <p:spPr>
          <a:solidFill>
            <a:schemeClr val="bg1"/>
          </a:solidFill>
          <a:ln w="28575">
            <a:solidFill>
              <a:schemeClr val="tx1"/>
            </a:solidFill>
          </a:ln>
        </p:spPr>
        <p:txBody>
          <a:bodyPr/>
          <a:lstStyle/>
          <a:p>
            <a:pPr eaLnBrk="1" hangingPunct="1"/>
            <a:r>
              <a:rPr lang="ar-SA" sz="2800" smtClean="0"/>
              <a:t> وهو انعكاس أشعاع الشمس على سطح الأرض.</a:t>
            </a:r>
          </a:p>
          <a:p>
            <a:pPr eaLnBrk="1" hangingPunct="1"/>
            <a:r>
              <a:rPr lang="ar-SA" sz="2800" smtClean="0"/>
              <a:t>الإشعاع الأرضي :هو إشعاع حراري طويل الموجات.</a:t>
            </a:r>
          </a:p>
          <a:p>
            <a:pPr eaLnBrk="1" hangingPunct="1"/>
            <a:r>
              <a:rPr lang="ar-SA" sz="2800" smtClean="0"/>
              <a:t>طول الإشعاع الأرضي يصل إلى 10 ميكرون  . </a:t>
            </a:r>
          </a:p>
          <a:p>
            <a:pPr eaLnBrk="1" hangingPunct="1"/>
            <a:r>
              <a:rPr lang="ar-SA" sz="2800" smtClean="0"/>
              <a:t>يعرف بالأشعة طويلة الموجات بعكس الإشعاع الشمسي   . </a:t>
            </a:r>
          </a:p>
          <a:p>
            <a:pPr eaLnBrk="1" hangingPunct="1"/>
            <a:r>
              <a:rPr lang="ar-SA" sz="2800" smtClean="0"/>
              <a:t>يتواصل الإشعاع الأرضي ويستمر خلال الليل والنهار بعكس الاشعاع الشمسي  .</a:t>
            </a:r>
          </a:p>
          <a:p>
            <a:pPr eaLnBrk="1" hangingPunct="1"/>
            <a:r>
              <a:rPr lang="ar-SA" sz="2800" smtClean="0"/>
              <a:t>ج- يعرف الإشعاع الأرضي أحيانا بالإشعاع الليلي تميزا له عن الإشعاع الشمسي . </a:t>
            </a:r>
          </a:p>
          <a:p>
            <a:pPr eaLnBrk="1" hangingPunct="1"/>
            <a:endParaRPr lang="ar-SA" sz="2800" smtClean="0"/>
          </a:p>
          <a:p>
            <a:pPr eaLnBrk="1" hangingPunct="1"/>
            <a:endParaRPr lang="en-US" sz="2800" smtClean="0"/>
          </a:p>
        </p:txBody>
      </p:sp>
      <p:sp>
        <p:nvSpPr>
          <p:cNvPr id="74756" name="عنوان 4"/>
          <p:cNvSpPr>
            <a:spLocks noGrp="1"/>
          </p:cNvSpPr>
          <p:nvPr>
            <p:ph type="title"/>
          </p:nvPr>
        </p:nvSpPr>
        <p:spPr/>
        <p:txBody>
          <a:bodyPr/>
          <a:lstStyle/>
          <a:p>
            <a:r>
              <a:rPr lang="ar-SA" smtClean="0">
                <a:solidFill>
                  <a:srgbClr val="A50021"/>
                </a:solidFill>
              </a:rPr>
              <a:t>ثانياً:الإشعاع الأرضي</a:t>
            </a:r>
            <a:endParaRPr lang="ar-SA"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75779" name="Rectangle 2"/>
          <p:cNvSpPr>
            <a:spLocks noGrp="1" noChangeArrowheads="1"/>
          </p:cNvSpPr>
          <p:nvPr>
            <p:ph type="title"/>
          </p:nvPr>
        </p:nvSpPr>
        <p:spPr>
          <a:ln w="28575">
            <a:solidFill>
              <a:schemeClr val="tx1"/>
            </a:solidFill>
          </a:ln>
        </p:spPr>
        <p:txBody>
          <a:bodyPr/>
          <a:lstStyle/>
          <a:p>
            <a:pPr eaLnBrk="1" hangingPunct="1"/>
            <a:r>
              <a:rPr lang="ar-SA" smtClean="0"/>
              <a:t>أثر الغلاف الجوي على الاشعاع الشمسي </a:t>
            </a:r>
            <a:endParaRPr lang="en-US" smtClean="0"/>
          </a:p>
        </p:txBody>
      </p:sp>
      <p:sp>
        <p:nvSpPr>
          <p:cNvPr id="75780" name="Rectangle 3"/>
          <p:cNvSpPr>
            <a:spLocks noGrp="1" noChangeArrowheads="1"/>
          </p:cNvSpPr>
          <p:nvPr>
            <p:ph type="body" idx="1"/>
          </p:nvPr>
        </p:nvSpPr>
        <p:spPr>
          <a:ln w="38100">
            <a:solidFill>
              <a:schemeClr val="tx1"/>
            </a:solidFill>
          </a:ln>
        </p:spPr>
        <p:txBody>
          <a:bodyPr/>
          <a:lstStyle/>
          <a:p>
            <a:pPr eaLnBrk="1" hangingPunct="1"/>
            <a:r>
              <a:rPr lang="ar-SA" smtClean="0"/>
              <a:t>أهم العمليات التي يتعرض لها الإشعاع الشمسي أثناء مروره في الغلاف الجوي هي العمليات التالية :- </a:t>
            </a:r>
          </a:p>
          <a:p>
            <a:pPr eaLnBrk="1" hangingPunct="1"/>
            <a:r>
              <a:rPr lang="ar-SA" smtClean="0"/>
              <a:t>1- الامتصاص.</a:t>
            </a:r>
          </a:p>
          <a:p>
            <a:pPr eaLnBrk="1" hangingPunct="1"/>
            <a:r>
              <a:rPr lang="ar-SA" smtClean="0"/>
              <a:t>2- الانتشار.</a:t>
            </a:r>
          </a:p>
          <a:p>
            <a:pPr eaLnBrk="1" hangingPunct="1"/>
            <a:r>
              <a:rPr lang="ar-SA" smtClean="0"/>
              <a:t>3- الانعكاس.</a:t>
            </a:r>
            <a:endParaRPr lang="en-US" smtClean="0"/>
          </a:p>
        </p:txBody>
      </p:sp>
      <p:pic>
        <p:nvPicPr>
          <p:cNvPr id="75781" name="صورة 4" descr="imagesCAM7UNE0.jpg"/>
          <p:cNvPicPr>
            <a:picLocks noChangeAspect="1"/>
          </p:cNvPicPr>
          <p:nvPr/>
        </p:nvPicPr>
        <p:blipFill>
          <a:blip r:embed="rId4"/>
          <a:srcRect/>
          <a:stretch>
            <a:fillRect/>
          </a:stretch>
        </p:blipFill>
        <p:spPr bwMode="auto">
          <a:xfrm>
            <a:off x="827088" y="2636838"/>
            <a:ext cx="5184775" cy="3455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76803" name="Rectangle 2"/>
          <p:cNvSpPr>
            <a:spLocks noGrp="1" noChangeArrowheads="1"/>
          </p:cNvSpPr>
          <p:nvPr>
            <p:ph type="title"/>
          </p:nvPr>
        </p:nvSpPr>
        <p:spPr/>
        <p:txBody>
          <a:bodyPr/>
          <a:lstStyle/>
          <a:p>
            <a:pPr eaLnBrk="1" hangingPunct="1"/>
            <a:r>
              <a:rPr lang="ar-SA" smtClean="0"/>
              <a:t>الامتصاص </a:t>
            </a:r>
            <a:endParaRPr lang="en-US" smtClean="0"/>
          </a:p>
        </p:txBody>
      </p:sp>
      <p:sp>
        <p:nvSpPr>
          <p:cNvPr id="76804" name="Rectangle 3"/>
          <p:cNvSpPr>
            <a:spLocks noGrp="1" noChangeArrowheads="1"/>
          </p:cNvSpPr>
          <p:nvPr>
            <p:ph type="body" idx="1"/>
          </p:nvPr>
        </p:nvSpPr>
        <p:spPr>
          <a:xfrm>
            <a:off x="457200" y="1341438"/>
            <a:ext cx="8229600" cy="5183187"/>
          </a:xfrm>
          <a:ln w="28575">
            <a:solidFill>
              <a:schemeClr val="tx1"/>
            </a:solidFill>
          </a:ln>
        </p:spPr>
        <p:txBody>
          <a:bodyPr/>
          <a:lstStyle/>
          <a:p>
            <a:pPr eaLnBrk="1" hangingPunct="1">
              <a:lnSpc>
                <a:spcPct val="80000"/>
              </a:lnSpc>
            </a:pPr>
            <a:endParaRPr lang="ar-SA" sz="2800" smtClean="0"/>
          </a:p>
          <a:p>
            <a:pPr eaLnBrk="1" hangingPunct="1">
              <a:lnSpc>
                <a:spcPct val="80000"/>
              </a:lnSpc>
            </a:pPr>
            <a:r>
              <a:rPr lang="en-US" sz="2800" u="sng" smtClean="0"/>
              <a:t>Absorption</a:t>
            </a:r>
            <a:r>
              <a:rPr lang="en-US" sz="2800" smtClean="0"/>
              <a:t> </a:t>
            </a:r>
            <a:r>
              <a:rPr lang="ar-SA" sz="2800" smtClean="0"/>
              <a:t>:- </a:t>
            </a:r>
          </a:p>
          <a:p>
            <a:pPr eaLnBrk="1" hangingPunct="1">
              <a:lnSpc>
                <a:spcPct val="80000"/>
              </a:lnSpc>
            </a:pPr>
            <a:r>
              <a:rPr lang="ar-SA" sz="2800" smtClean="0"/>
              <a:t>1- تمتص الأشعة الشمسية بواسطة </a:t>
            </a:r>
            <a:r>
              <a:rPr lang="ar-SA" sz="2800" u="sng" smtClean="0"/>
              <a:t>الأوزون</a:t>
            </a:r>
            <a:r>
              <a:rPr lang="ar-SA" sz="2800" smtClean="0"/>
              <a:t> حيث يمتص كمية كبيرة من الأشعة القصيرة الموجات ولا يسمح إلا لجزء ضئيل منها أن يصل إلى سطح الأرض ، وتقدر نسبة الإشعاع الشمسي التي يمتصها الأوزون بـ2%.</a:t>
            </a:r>
          </a:p>
          <a:p>
            <a:pPr eaLnBrk="1" hangingPunct="1">
              <a:lnSpc>
                <a:spcPct val="80000"/>
              </a:lnSpc>
            </a:pPr>
            <a:r>
              <a:rPr lang="ar-SA" sz="2800" smtClean="0"/>
              <a:t>2- يمتص </a:t>
            </a:r>
            <a:r>
              <a:rPr lang="ar-SA" sz="2800" u="sng" smtClean="0"/>
              <a:t>بخار الماء</a:t>
            </a:r>
            <a:r>
              <a:rPr lang="ar-SA" sz="2800" smtClean="0"/>
              <a:t> بين 6-8 % من الاشعاع الشمسي ويعتبر بخار الماء جيد الامتصاص للأشعة التي يتراوح طولها بين 4-4.5 ميكرون والأشعة التي يتراوح طولها بين 11-30 ميكرون . </a:t>
            </a:r>
          </a:p>
          <a:p>
            <a:pPr eaLnBrk="1" hangingPunct="1">
              <a:lnSpc>
                <a:spcPct val="80000"/>
              </a:lnSpc>
            </a:pPr>
            <a:r>
              <a:rPr lang="ar-SA" sz="2800" smtClean="0"/>
              <a:t>3- ذرات الغبار تمتص 2% من الإشعاع الشمسي . وبهذا يمكن القول إن 12% من الأشعة الشمسية التي تعبر الغلاف الجوي يمتصها كل من الأوزون وبخار الماء وذرات الأتربة والغبار .  </a:t>
            </a:r>
            <a:endParaRPr lang="en-US" sz="2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اشعاع الشمسي.jpg"/>
          <p:cNvPicPr>
            <a:picLocks noChangeAspect="1"/>
          </p:cNvPicPr>
          <p:nvPr/>
        </p:nvPicPr>
        <p:blipFill>
          <a:blip r:embed="rId2" cstate="print"/>
          <a:stretch>
            <a:fillRect/>
          </a:stretch>
        </p:blipFill>
        <p:spPr>
          <a:xfrm>
            <a:off x="1187624" y="1340768"/>
            <a:ext cx="6912768" cy="48965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78851" name="Rectangle 2"/>
          <p:cNvSpPr>
            <a:spLocks noGrp="1" noChangeArrowheads="1"/>
          </p:cNvSpPr>
          <p:nvPr>
            <p:ph type="title"/>
          </p:nvPr>
        </p:nvSpPr>
        <p:spPr/>
        <p:txBody>
          <a:bodyPr/>
          <a:lstStyle/>
          <a:p>
            <a:pPr eaLnBrk="1" hangingPunct="1"/>
            <a:r>
              <a:rPr lang="ar-SA" smtClean="0"/>
              <a:t>انتشار الاشعة  </a:t>
            </a:r>
            <a:endParaRPr lang="en-US" smtClean="0"/>
          </a:p>
        </p:txBody>
      </p:sp>
      <p:sp>
        <p:nvSpPr>
          <p:cNvPr id="78852" name="Rectangle 3"/>
          <p:cNvSpPr>
            <a:spLocks noGrp="1" noChangeArrowheads="1"/>
          </p:cNvSpPr>
          <p:nvPr>
            <p:ph type="body" idx="1"/>
          </p:nvPr>
        </p:nvSpPr>
        <p:spPr>
          <a:ln w="28575">
            <a:solidFill>
              <a:schemeClr val="tx1"/>
            </a:solidFill>
          </a:ln>
        </p:spPr>
        <p:txBody>
          <a:bodyPr/>
          <a:lstStyle/>
          <a:p>
            <a:pPr eaLnBrk="1" hangingPunct="1">
              <a:lnSpc>
                <a:spcPct val="80000"/>
              </a:lnSpc>
            </a:pPr>
            <a:r>
              <a:rPr lang="en-US" sz="2800" u="sng" smtClean="0"/>
              <a:t>scattering</a:t>
            </a:r>
            <a:r>
              <a:rPr lang="en-US" sz="2800" smtClean="0"/>
              <a:t> </a:t>
            </a:r>
            <a:r>
              <a:rPr lang="ar-SA" sz="2800" smtClean="0"/>
              <a:t>:- </a:t>
            </a:r>
          </a:p>
          <a:p>
            <a:pPr eaLnBrk="1" hangingPunct="1">
              <a:lnSpc>
                <a:spcPct val="80000"/>
              </a:lnSpc>
            </a:pPr>
            <a:r>
              <a:rPr lang="ar-SA" sz="2800" smtClean="0"/>
              <a:t>1- ينتشر الإشعاع الشمسي بواسطة جزيئات الهواء وبخار الماء وذرات الغبار والدخان والأتربة والأملاح وغيرها من الشوائب العالقة بالهواء.</a:t>
            </a:r>
          </a:p>
          <a:p>
            <a:pPr eaLnBrk="1" hangingPunct="1">
              <a:lnSpc>
                <a:spcPct val="80000"/>
              </a:lnSpc>
            </a:pPr>
            <a:r>
              <a:rPr lang="ar-SA" sz="2800" smtClean="0"/>
              <a:t>2- يعتبر انتشار الأشعة أكثر فاعلية في الأشعة قصيرة الموجات خاصة الأشعة الزرقاء التي تعد أقصر أنواع الأشعة الضوئية .  . </a:t>
            </a:r>
          </a:p>
          <a:p>
            <a:pPr eaLnBrk="1" hangingPunct="1">
              <a:lnSpc>
                <a:spcPct val="80000"/>
              </a:lnSpc>
            </a:pPr>
            <a:r>
              <a:rPr lang="ar-SA" sz="2800" smtClean="0"/>
              <a:t>3- تزيد نسبة الأشعة المنتشرة عن  9% من مجموع الأشعة  الشمسية وهذه النسبة تختلف من مكان إلى أخر ومن وقت لأخر تبعا لاختلاف درجة العرض ونسبة التغيم . </a:t>
            </a:r>
          </a:p>
          <a:p>
            <a:pPr eaLnBrk="1" hangingPunct="1">
              <a:lnSpc>
                <a:spcPct val="80000"/>
              </a:lnSpc>
            </a:pPr>
            <a:r>
              <a:rPr lang="ar-SA" sz="2800" smtClean="0"/>
              <a:t>4- وجد أن  نسبة الأشعة المنتشرة إلى مجموع الأشعة الشمسية تتراوح في الأيام ذات السماء الصافية بين 16%و28% . </a:t>
            </a:r>
            <a:endParaRPr lang="en-US" sz="28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صورة 1" descr="حرارة الشمس تصل الينا بالاشعاع.jpg"/>
          <p:cNvPicPr>
            <a:picLocks noChangeAspect="1"/>
          </p:cNvPicPr>
          <p:nvPr/>
        </p:nvPicPr>
        <p:blipFill>
          <a:blip r:embed="rId2"/>
          <a:srcRect/>
          <a:stretch>
            <a:fillRect/>
          </a:stretch>
        </p:blipFill>
        <p:spPr bwMode="auto">
          <a:xfrm>
            <a:off x="6350" y="0"/>
            <a:ext cx="9131300"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80899" name="Rectangle 2"/>
          <p:cNvSpPr>
            <a:spLocks noGrp="1" noChangeArrowheads="1"/>
          </p:cNvSpPr>
          <p:nvPr>
            <p:ph type="title"/>
          </p:nvPr>
        </p:nvSpPr>
        <p:spPr/>
        <p:txBody>
          <a:bodyPr/>
          <a:lstStyle/>
          <a:p>
            <a:pPr eaLnBrk="1" hangingPunct="1"/>
            <a:r>
              <a:rPr lang="ar-SA" smtClean="0"/>
              <a:t>انعكاس الاشعة  </a:t>
            </a:r>
            <a:endParaRPr lang="en-US" smtClean="0"/>
          </a:p>
        </p:txBody>
      </p:sp>
      <p:sp>
        <p:nvSpPr>
          <p:cNvPr id="56324" name="Rectangle 3"/>
          <p:cNvSpPr>
            <a:spLocks noGrp="1" noChangeArrowheads="1"/>
          </p:cNvSpPr>
          <p:nvPr>
            <p:ph type="body" idx="1"/>
          </p:nvPr>
        </p:nvSpPr>
        <p:spPr>
          <a:xfrm>
            <a:off x="457200" y="1214438"/>
            <a:ext cx="8229600" cy="5214937"/>
          </a:xfrm>
          <a:ln w="28575">
            <a:solidFill>
              <a:schemeClr val="tx1"/>
            </a:solidFill>
          </a:ln>
        </p:spPr>
        <p:txBody>
          <a:bodyPr/>
          <a:lstStyle/>
          <a:p>
            <a:pPr eaLnBrk="1" hangingPunct="1">
              <a:lnSpc>
                <a:spcPct val="80000"/>
              </a:lnSpc>
              <a:defRPr/>
            </a:pPr>
            <a:r>
              <a:rPr lang="en-US" sz="2000" u="sng" dirty="0" smtClean="0"/>
              <a:t>Reflection</a:t>
            </a:r>
            <a:r>
              <a:rPr lang="en-US" sz="2000" dirty="0" smtClean="0"/>
              <a:t> </a:t>
            </a:r>
            <a:r>
              <a:rPr lang="ar-SA" sz="2000" dirty="0" smtClean="0"/>
              <a:t>:- </a:t>
            </a:r>
          </a:p>
          <a:p>
            <a:pPr eaLnBrk="1" hangingPunct="1">
              <a:lnSpc>
                <a:spcPct val="80000"/>
              </a:lnSpc>
              <a:defRPr/>
            </a:pPr>
            <a:r>
              <a:rPr lang="ar-SA" sz="2400" dirty="0" smtClean="0">
                <a:solidFill>
                  <a:srgbClr val="A50021"/>
                </a:solidFill>
              </a:rPr>
              <a:t>يعرف </a:t>
            </a:r>
            <a:r>
              <a:rPr lang="ar-SA" sz="2400" dirty="0" smtClean="0">
                <a:solidFill>
                  <a:schemeClr val="accent6">
                    <a:lumMod val="75000"/>
                  </a:schemeClr>
                </a:solidFill>
              </a:rPr>
              <a:t>معامل الانعكاس </a:t>
            </a:r>
            <a:r>
              <a:rPr lang="ar-SA" sz="2400" dirty="0" smtClean="0">
                <a:solidFill>
                  <a:srgbClr val="006600"/>
                </a:solidFill>
              </a:rPr>
              <a:t>بأنه النسبة بين الأشعة التي يعكسها الجسم ومجموع </a:t>
            </a:r>
            <a:r>
              <a:rPr lang="ar-SA" sz="2400" dirty="0" err="1" smtClean="0">
                <a:solidFill>
                  <a:srgbClr val="006600"/>
                </a:solidFill>
              </a:rPr>
              <a:t>الاشعة</a:t>
            </a:r>
            <a:r>
              <a:rPr lang="ar-SA" sz="2400" dirty="0" smtClean="0">
                <a:solidFill>
                  <a:srgbClr val="006600"/>
                </a:solidFill>
              </a:rPr>
              <a:t> التي تصل إليه </a:t>
            </a:r>
            <a:r>
              <a:rPr lang="ar-SA" sz="2400" dirty="0" smtClean="0">
                <a:solidFill>
                  <a:srgbClr val="A50021"/>
                </a:solidFill>
              </a:rPr>
              <a:t>. فمثلا إذا كان معامل الانعكاس من جسم معين 15% فان ذلك يعني أن 15% من الأشعة التي تصل ذلك السطح يقوم بعكسها إلى أعلى</a:t>
            </a:r>
            <a:r>
              <a:rPr lang="ar-SA" sz="2400" dirty="0" smtClean="0"/>
              <a:t> . </a:t>
            </a:r>
          </a:p>
          <a:p>
            <a:pPr eaLnBrk="1" hangingPunct="1">
              <a:lnSpc>
                <a:spcPct val="80000"/>
              </a:lnSpc>
              <a:defRPr/>
            </a:pPr>
            <a:r>
              <a:rPr lang="ar-SA" sz="2400" dirty="0" smtClean="0"/>
              <a:t>1- تعتبر السحب هي العامل الرئيس الذي يعكس الجزء الأكبر من الاشعاع الشمسي   . </a:t>
            </a:r>
          </a:p>
          <a:p>
            <a:pPr eaLnBrk="1" hangingPunct="1">
              <a:lnSpc>
                <a:spcPct val="80000"/>
              </a:lnSpc>
              <a:defRPr/>
            </a:pPr>
            <a:r>
              <a:rPr lang="ar-SA" sz="2400" dirty="0" smtClean="0"/>
              <a:t>2- يزيد معامل انعكاس الأشعة من سحب المزن الركامي عن 90%. </a:t>
            </a:r>
          </a:p>
          <a:p>
            <a:pPr eaLnBrk="1" hangingPunct="1">
              <a:lnSpc>
                <a:spcPct val="80000"/>
              </a:lnSpc>
              <a:defRPr/>
            </a:pPr>
            <a:r>
              <a:rPr lang="ar-SA" sz="2400" dirty="0" smtClean="0"/>
              <a:t>3- لا تعكس السحب الرقية والمرتفعة ( شديدة الارتفاع ) إلا الجزء البسيط من الأشعة الشمسية .</a:t>
            </a:r>
          </a:p>
          <a:p>
            <a:pPr eaLnBrk="1" hangingPunct="1">
              <a:lnSpc>
                <a:spcPct val="80000"/>
              </a:lnSpc>
              <a:defRPr/>
            </a:pPr>
            <a:r>
              <a:rPr lang="ar-SA" sz="2400" dirty="0" smtClean="0"/>
              <a:t>4- يتراوح معامل انعكاس الأشعة من السحب عموما بين 20% من السحب المرتفعة و80% من السحب المنخفضة السميكة .</a:t>
            </a:r>
          </a:p>
          <a:p>
            <a:pPr eaLnBrk="1" hangingPunct="1">
              <a:lnSpc>
                <a:spcPct val="80000"/>
              </a:lnSpc>
              <a:defRPr/>
            </a:pPr>
            <a:r>
              <a:rPr lang="ar-SA" sz="2400" dirty="0" smtClean="0"/>
              <a:t>5- العلاقة بين معامل انعكاس الأشعة من السحب وسمكها وارتفاعها علاقة طردية قوية. </a:t>
            </a:r>
          </a:p>
          <a:p>
            <a:pPr eaLnBrk="1" hangingPunct="1">
              <a:lnSpc>
                <a:spcPct val="80000"/>
              </a:lnSpc>
              <a:defRPr/>
            </a:pPr>
            <a:r>
              <a:rPr lang="ar-SA" sz="2400" dirty="0" smtClean="0"/>
              <a:t>6- بما إن المعدل العام لنسبة تغطية السحب في العالم لا يزيد عن 54% فان 24% من الاشعاع الشمسي ينعكس من تلك السحب .</a:t>
            </a:r>
            <a:endParaRPr lang="en-US" sz="24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5266WD.jpg"/>
          <p:cNvPicPr>
            <a:picLocks noChangeAspect="1"/>
          </p:cNvPicPr>
          <p:nvPr/>
        </p:nvPicPr>
        <p:blipFill>
          <a:blip r:embed="rId2" cstate="print"/>
          <a:stretch>
            <a:fillRect/>
          </a:stretch>
        </p:blipFill>
        <p:spPr>
          <a:xfrm>
            <a:off x="1331640" y="1340768"/>
            <a:ext cx="6264696" cy="46085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10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82947" name="Rectangle 2"/>
          <p:cNvSpPr>
            <a:spLocks noGrp="1" noChangeArrowheads="1"/>
          </p:cNvSpPr>
          <p:nvPr>
            <p:ph type="title"/>
          </p:nvPr>
        </p:nvSpPr>
        <p:spPr/>
        <p:txBody>
          <a:bodyPr>
            <a:normAutofit fontScale="90000"/>
          </a:bodyPr>
          <a:lstStyle/>
          <a:p>
            <a:pPr eaLnBrk="1" hangingPunct="1"/>
            <a:r>
              <a:rPr lang="ar-SA" sz="4000" smtClean="0"/>
              <a:t>العلاقة بين نسبة تغيم السماء ونوع الغيوم ومعامل انعكاس الاشعاع الشمسي </a:t>
            </a:r>
            <a:endParaRPr lang="en-US" sz="4000" smtClean="0"/>
          </a:p>
        </p:txBody>
      </p:sp>
      <p:graphicFrame>
        <p:nvGraphicFramePr>
          <p:cNvPr id="72806" name="Group 102"/>
          <p:cNvGraphicFramePr>
            <a:graphicFrameLocks noGrp="1"/>
          </p:cNvGraphicFramePr>
          <p:nvPr>
            <p:ph type="tbl" idx="1"/>
          </p:nvPr>
        </p:nvGraphicFramePr>
        <p:xfrm>
          <a:off x="457200" y="1600200"/>
          <a:ext cx="8229600" cy="4525964"/>
        </p:xfrm>
        <a:graphic>
          <a:graphicData uri="http://schemas.openxmlformats.org/drawingml/2006/table">
            <a:tbl>
              <a:tblPr rtl="1"/>
              <a:tblGrid>
                <a:gridCol w="2900362"/>
                <a:gridCol w="2665413"/>
                <a:gridCol w="2663825"/>
              </a:tblGrid>
              <a:tr h="166370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نوع السحب </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نسبة تغيم السماء </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الأشعة المعكوسة / الأشعة التي تصل السطح ( معامل انعكاس الأشعة ) </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7143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ركام طبقي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مغطاة كلها بالسحب</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56%- 81%</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r>
              <a:tr h="71596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طبقي متوسط الارتفاع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في السماء فجوات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17%-34%</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r>
              <a:tr h="71596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طبقي متوسط الارتفاع</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مغطاة كلها بالسحب</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39%-59%</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r>
              <a:tr h="71596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طبقي عال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مغطاة كلها بالسحب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44%-64%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214313" y="71438"/>
            <a:ext cx="9144001" cy="6858000"/>
          </a:xfrm>
          <a:prstGeom prst="rect">
            <a:avLst/>
          </a:prstGeom>
          <a:solidFill>
            <a:schemeClr val="accent1"/>
          </a:solidFill>
          <a:ln w="9525">
            <a:noFill/>
            <a:miter lim="800000"/>
            <a:headEnd/>
            <a:tailEnd/>
          </a:ln>
        </p:spPr>
      </p:pic>
      <p:sp>
        <p:nvSpPr>
          <p:cNvPr id="83971" name="Rectangle 2"/>
          <p:cNvSpPr>
            <a:spLocks noGrp="1" noChangeArrowheads="1"/>
          </p:cNvSpPr>
          <p:nvPr>
            <p:ph type="title"/>
          </p:nvPr>
        </p:nvSpPr>
        <p:spPr>
          <a:ln w="28575">
            <a:solidFill>
              <a:schemeClr val="tx1"/>
            </a:solidFill>
          </a:ln>
        </p:spPr>
        <p:txBody>
          <a:bodyPr/>
          <a:lstStyle/>
          <a:p>
            <a:pPr eaLnBrk="1" hangingPunct="1"/>
            <a:r>
              <a:rPr lang="ar-SA" smtClean="0"/>
              <a:t>معامل انعكاس الاشعة من سطح الارض </a:t>
            </a:r>
            <a:endParaRPr lang="en-US" smtClean="0"/>
          </a:p>
        </p:txBody>
      </p:sp>
      <p:sp>
        <p:nvSpPr>
          <p:cNvPr id="83972" name="Rectangle 3"/>
          <p:cNvSpPr>
            <a:spLocks noGrp="1" noChangeArrowheads="1"/>
          </p:cNvSpPr>
          <p:nvPr>
            <p:ph type="body" idx="1"/>
          </p:nvPr>
        </p:nvSpPr>
        <p:spPr>
          <a:ln w="28575">
            <a:solidFill>
              <a:schemeClr val="tx1"/>
            </a:solidFill>
          </a:ln>
        </p:spPr>
        <p:txBody>
          <a:bodyPr/>
          <a:lstStyle/>
          <a:p>
            <a:pPr eaLnBrk="1" hangingPunct="1"/>
            <a:r>
              <a:rPr lang="ar-SA" smtClean="0"/>
              <a:t>عندما تصل أشعة الشمس الى سطح الارض ، فان جزء منها ينعكس الى أعلى ثانية ، بينما يمتص سطح الارض الجزء الباقي ، ويختلف معامل انعكاس الاشعة من سطح الارض تبعا للأسباب التالية :- </a:t>
            </a:r>
          </a:p>
          <a:p>
            <a:pPr eaLnBrk="1" hangingPunct="1"/>
            <a:r>
              <a:rPr lang="ar-SA" smtClean="0"/>
              <a:t>أ- زاوية سقوط الاشعة</a:t>
            </a:r>
            <a:r>
              <a:rPr lang="ar-SA" sz="2000" smtClean="0"/>
              <a:t>(</a:t>
            </a:r>
            <a:r>
              <a:rPr lang="ar-SA" sz="2000" smtClean="0">
                <a:solidFill>
                  <a:srgbClr val="FF0000"/>
                </a:solidFill>
              </a:rPr>
              <a:t>درجة العرض</a:t>
            </a:r>
            <a:r>
              <a:rPr lang="ar-SA" sz="2000" smtClean="0"/>
              <a:t>).</a:t>
            </a:r>
            <a:r>
              <a:rPr lang="ar-SA" smtClean="0"/>
              <a:t>      ب- طبيعة السطح . </a:t>
            </a:r>
          </a:p>
          <a:p>
            <a:pPr eaLnBrk="1" hangingPunct="1"/>
            <a:r>
              <a:rPr lang="ar-SA" smtClean="0"/>
              <a:t>ت- لون السطح(</a:t>
            </a:r>
            <a:r>
              <a:rPr lang="ar-SA" sz="2000" smtClean="0">
                <a:solidFill>
                  <a:srgbClr val="FF0000"/>
                </a:solidFill>
              </a:rPr>
              <a:t>الألبيدو الأرضي لون الصخور</a:t>
            </a:r>
            <a:r>
              <a:rPr lang="ar-SA" sz="2000" smtClean="0"/>
              <a:t>).  </a:t>
            </a:r>
            <a:r>
              <a:rPr lang="ar-SA" smtClean="0"/>
              <a:t>ث- رطوبة التربة .</a:t>
            </a:r>
          </a:p>
          <a:p>
            <a:pPr eaLnBrk="1" hangingPunct="1"/>
            <a:r>
              <a:rPr lang="ar-SA" smtClean="0"/>
              <a:t>ج- الغطاء النباتي .                    ح- استخدام الارض . </a:t>
            </a:r>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p:txBody>
          <a:bodyPr/>
          <a:lstStyle/>
          <a:p>
            <a:pPr eaLnBrk="1" hangingPunct="1"/>
            <a:endParaRPr lang="en-US" smtClean="0"/>
          </a:p>
        </p:txBody>
      </p:sp>
      <p:pic>
        <p:nvPicPr>
          <p:cNvPr id="84995" name="Picture 4"/>
          <p:cNvPicPr>
            <a:picLocks noGrp="1" noChangeAspect="1" noChangeArrowheads="1"/>
          </p:cNvPicPr>
          <p:nvPr>
            <p:ph type="title"/>
          </p:nvPr>
        </p:nvPicPr>
        <p:blipFill>
          <a:blip r:embed="rId3"/>
          <a:srcRect/>
          <a:stretch>
            <a:fillRect/>
          </a:stretch>
        </p:blipFill>
        <p:spPr>
          <a:xfrm>
            <a:off x="0" y="0"/>
            <a:ext cx="9144000" cy="6858000"/>
          </a:xfr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58"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86019" name="Rectangle 2"/>
          <p:cNvSpPr>
            <a:spLocks noGrp="1" noChangeArrowheads="1"/>
          </p:cNvSpPr>
          <p:nvPr>
            <p:ph type="title"/>
          </p:nvPr>
        </p:nvSpPr>
        <p:spPr>
          <a:xfrm>
            <a:off x="468313" y="476250"/>
            <a:ext cx="8229600" cy="1143000"/>
          </a:xfrm>
        </p:spPr>
        <p:txBody>
          <a:bodyPr>
            <a:normAutofit fontScale="90000"/>
          </a:bodyPr>
          <a:lstStyle/>
          <a:p>
            <a:pPr eaLnBrk="1" hangingPunct="1"/>
            <a:r>
              <a:rPr lang="ar-SA" sz="3200" smtClean="0"/>
              <a:t>أ-زاوية سقوط اشعة الشمس</a:t>
            </a:r>
            <a:br>
              <a:rPr lang="ar-SA" sz="3200" smtClean="0"/>
            </a:br>
            <a:r>
              <a:rPr lang="ar-SA" sz="3200" smtClean="0"/>
              <a:t>كلما كانت أشعة الشمس مائلة كن معامل انعكاس الاشعة أكبر </a:t>
            </a:r>
            <a:r>
              <a:rPr lang="en-US" sz="3200" smtClean="0"/>
              <a:t/>
            </a:r>
            <a:br>
              <a:rPr lang="en-US" sz="3200" smtClean="0"/>
            </a:br>
            <a:r>
              <a:rPr lang="ar-SA" sz="4000" smtClean="0"/>
              <a:t> </a:t>
            </a:r>
            <a:endParaRPr lang="en-US" sz="4000" smtClean="0"/>
          </a:p>
        </p:txBody>
      </p:sp>
      <p:sp>
        <p:nvSpPr>
          <p:cNvPr id="86020" name="Rectangle 3"/>
          <p:cNvSpPr>
            <a:spLocks noGrp="1" noChangeArrowheads="1"/>
          </p:cNvSpPr>
          <p:nvPr>
            <p:ph type="body" idx="4294967295"/>
          </p:nvPr>
        </p:nvSpPr>
        <p:spPr>
          <a:xfrm>
            <a:off x="107950" y="1628775"/>
            <a:ext cx="8785225" cy="4525963"/>
          </a:xfrm>
          <a:ln w="38100">
            <a:solidFill>
              <a:schemeClr val="tx1"/>
            </a:solidFill>
          </a:ln>
        </p:spPr>
        <p:txBody>
          <a:bodyPr/>
          <a:lstStyle/>
          <a:p>
            <a:pPr algn="ctr" eaLnBrk="1" hangingPunct="1"/>
            <a:r>
              <a:rPr lang="ar-SA" smtClean="0">
                <a:solidFill>
                  <a:srgbClr val="A50021"/>
                </a:solidFill>
              </a:rPr>
              <a:t>العلاقة بين معامل انعكاس الاشعة الشمسية ودرجة العرض </a:t>
            </a:r>
            <a:endParaRPr lang="en-US" smtClean="0">
              <a:solidFill>
                <a:srgbClr val="A50021"/>
              </a:solidFill>
            </a:endParaRPr>
          </a:p>
        </p:txBody>
      </p:sp>
      <p:graphicFrame>
        <p:nvGraphicFramePr>
          <p:cNvPr id="78081" name="Group 257"/>
          <p:cNvGraphicFramePr>
            <a:graphicFrameLocks noGrp="1"/>
          </p:cNvGraphicFramePr>
          <p:nvPr>
            <p:ph type="tbl" idx="1"/>
          </p:nvPr>
        </p:nvGraphicFramePr>
        <p:xfrm>
          <a:off x="250825" y="2420938"/>
          <a:ext cx="8424863" cy="2159000"/>
        </p:xfrm>
        <a:graphic>
          <a:graphicData uri="http://schemas.openxmlformats.org/drawingml/2006/table">
            <a:tbl>
              <a:tblPr rtl="1"/>
              <a:tblGrid>
                <a:gridCol w="1033463"/>
                <a:gridCol w="814387"/>
                <a:gridCol w="817563"/>
                <a:gridCol w="815975"/>
                <a:gridCol w="817562"/>
                <a:gridCol w="814388"/>
                <a:gridCol w="817562"/>
                <a:gridCol w="814388"/>
                <a:gridCol w="814387"/>
                <a:gridCol w="865188"/>
              </a:tblGrid>
              <a:tr h="61118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Times New Roman" pitchFamily="18" charset="0"/>
                          <a:cs typeface="Times New Roman" pitchFamily="18" charset="0"/>
                        </a:rPr>
                        <a:t>درجة العرض (ش) </a:t>
                      </a:r>
                      <a:endParaRPr kumimoji="0" lang="ar-SA" sz="1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Times New Roman" pitchFamily="18" charset="0"/>
                          <a:cs typeface="Times New Roman" pitchFamily="18" charset="0"/>
                        </a:rPr>
                        <a:t>80-90</a:t>
                      </a:r>
                      <a:endParaRPr kumimoji="0" lang="ar-SA" sz="1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Times New Roman" pitchFamily="18" charset="0"/>
                          <a:cs typeface="Times New Roman" pitchFamily="18" charset="0"/>
                        </a:rPr>
                        <a:t>70-80</a:t>
                      </a:r>
                      <a:endParaRPr kumimoji="0" lang="ar-SA" sz="1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60-70</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50-60</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40-50</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30-40</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20-30</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10-20</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0-10</a:t>
                      </a:r>
                      <a:endParaRPr kumimoji="0" lang="ar-SA" sz="18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r>
              <a:tr h="124460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Times New Roman" pitchFamily="18" charset="0"/>
                          <a:cs typeface="Times New Roman" pitchFamily="18" charset="0"/>
                        </a:rPr>
                        <a:t>معامل الانعكاس</a:t>
                      </a:r>
                      <a:r>
                        <a:rPr kumimoji="0" lang="ar-SA"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ar-SA" sz="1600" b="0" i="0" u="none" strike="noStrike" cap="none" normalizeH="0" baseline="0" dirty="0" err="1" smtClean="0">
                          <a:ln>
                            <a:noFill/>
                          </a:ln>
                          <a:solidFill>
                            <a:srgbClr val="C00000"/>
                          </a:solidFill>
                          <a:effectLst/>
                          <a:latin typeface="Times New Roman" pitchFamily="18" charset="0"/>
                          <a:cs typeface="Times New Roman" pitchFamily="18" charset="0"/>
                        </a:rPr>
                        <a:t>يزيدطبقاً</a:t>
                      </a:r>
                      <a:r>
                        <a:rPr kumimoji="0" lang="ar-SA" sz="1600" b="0" i="0" u="none" strike="noStrike" cap="none" normalizeH="0" baseline="0" dirty="0" smtClean="0">
                          <a:ln>
                            <a:noFill/>
                          </a:ln>
                          <a:solidFill>
                            <a:srgbClr val="C00000"/>
                          </a:solidFill>
                          <a:effectLst/>
                          <a:latin typeface="Times New Roman" pitchFamily="18" charset="0"/>
                          <a:cs typeface="Times New Roman" pitchFamily="18" charset="0"/>
                        </a:rPr>
                        <a:t> لخط العرض</a:t>
                      </a:r>
                      <a:endParaRPr kumimoji="0" lang="ar-SA" sz="1600" b="0" i="0" u="none" strike="noStrike" cap="none" normalizeH="0" baseline="0" dirty="0" smtClean="0">
                        <a:ln>
                          <a:noFill/>
                        </a:ln>
                        <a:solidFill>
                          <a:srgbClr val="C00000"/>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Times New Roman" pitchFamily="18" charset="0"/>
                          <a:cs typeface="Times New Roman" pitchFamily="18" charset="0"/>
                        </a:rPr>
                        <a:t>61</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Times New Roman" pitchFamily="18" charset="0"/>
                          <a:cs typeface="Times New Roman" pitchFamily="18" charset="0"/>
                        </a:rPr>
                        <a:t>46</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Times New Roman" pitchFamily="18" charset="0"/>
                          <a:cs typeface="Times New Roman" pitchFamily="18" charset="0"/>
                        </a:rPr>
                        <a:t>14</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Times New Roman" pitchFamily="18" charset="0"/>
                          <a:cs typeface="Times New Roman" pitchFamily="18" charset="0"/>
                        </a:rPr>
                        <a:t>8</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5"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pic>
        <p:nvPicPr>
          <p:cNvPr id="87043" name="Picture 4" descr="geo1_sa10"/>
          <p:cNvPicPr>
            <a:picLocks noGrp="1" noChangeAspect="1" noChangeArrowheads="1"/>
          </p:cNvPicPr>
          <p:nvPr>
            <p:ph type="body" idx="4294967295"/>
          </p:nvPr>
        </p:nvPicPr>
        <p:blipFill>
          <a:blip r:embed="rId4"/>
          <a:srcRect/>
          <a:stretch>
            <a:fillRect/>
          </a:stretch>
        </p:blipFill>
        <p:spPr>
          <a:xfrm>
            <a:off x="468313" y="260350"/>
            <a:ext cx="8064500" cy="6192838"/>
          </a:xfrm>
          <a:noFill/>
          <a:ln w="28575">
            <a:solidFill>
              <a:srgbClr val="000000"/>
            </a:solid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88067" name="Rectangle 2"/>
          <p:cNvSpPr>
            <a:spLocks noGrp="1" noChangeArrowheads="1"/>
          </p:cNvSpPr>
          <p:nvPr>
            <p:ph type="title"/>
          </p:nvPr>
        </p:nvSpPr>
        <p:spPr/>
        <p:txBody>
          <a:bodyPr/>
          <a:lstStyle/>
          <a:p>
            <a:pPr eaLnBrk="1" hangingPunct="1"/>
            <a:r>
              <a:rPr lang="ar-SA" smtClean="0"/>
              <a:t>ب- طبيعة السطح </a:t>
            </a:r>
            <a:endParaRPr lang="en-US" smtClean="0"/>
          </a:p>
        </p:txBody>
      </p:sp>
      <p:sp>
        <p:nvSpPr>
          <p:cNvPr id="88068" name="Rectangle 3"/>
          <p:cNvSpPr>
            <a:spLocks noGrp="1" noChangeArrowheads="1"/>
          </p:cNvSpPr>
          <p:nvPr>
            <p:ph type="body" idx="1"/>
          </p:nvPr>
        </p:nvSpPr>
        <p:spPr>
          <a:ln w="28575">
            <a:solidFill>
              <a:schemeClr val="tx1"/>
            </a:solidFill>
          </a:ln>
        </p:spPr>
        <p:txBody>
          <a:bodyPr/>
          <a:lstStyle/>
          <a:p>
            <a:pPr eaLnBrk="1" hangingPunct="1"/>
            <a:r>
              <a:rPr lang="ar-SA" smtClean="0"/>
              <a:t>كلما كان سطح الارض املس ومصقول كلما زاد انعكاس الاشعة .</a:t>
            </a:r>
          </a:p>
          <a:p>
            <a:pPr eaLnBrk="1" hangingPunct="1"/>
            <a:r>
              <a:rPr lang="ar-SA" smtClean="0"/>
              <a:t>كلما كان سطح الارض سهلي  كلما زاد انعكاس الاشعة .</a:t>
            </a:r>
          </a:p>
          <a:p>
            <a:pPr eaLnBrk="1" hangingPunct="1"/>
            <a:r>
              <a:rPr lang="ar-SA" smtClean="0"/>
              <a:t>كلما كان سطح الارض جبلي ووعر  كلما قل انعكاس الاشعة </a:t>
            </a:r>
          </a:p>
          <a:p>
            <a:pPr eaLnBrk="1" hangingPunct="1"/>
            <a:endParaRPr lang="ar-SA" smtClean="0"/>
          </a:p>
          <a:p>
            <a:pPr eaLnBrk="1" hangingPunct="1"/>
            <a:endParaRPr lang="ar-SA" smtClean="0"/>
          </a:p>
          <a:p>
            <a:pPr eaLnBrk="1" hangingPunct="1"/>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89091" name="Rectangle 2"/>
          <p:cNvSpPr>
            <a:spLocks noGrp="1" noChangeArrowheads="1"/>
          </p:cNvSpPr>
          <p:nvPr>
            <p:ph type="title"/>
          </p:nvPr>
        </p:nvSpPr>
        <p:spPr/>
        <p:txBody>
          <a:bodyPr/>
          <a:lstStyle/>
          <a:p>
            <a:pPr eaLnBrk="1" hangingPunct="1"/>
            <a:r>
              <a:rPr lang="ar-SA" smtClean="0"/>
              <a:t>ت- لون  السطح </a:t>
            </a:r>
            <a:endParaRPr lang="en-US" smtClean="0"/>
          </a:p>
        </p:txBody>
      </p:sp>
      <p:sp>
        <p:nvSpPr>
          <p:cNvPr id="89092" name="Rectangle 3"/>
          <p:cNvSpPr>
            <a:spLocks noGrp="1" noChangeArrowheads="1"/>
          </p:cNvSpPr>
          <p:nvPr>
            <p:ph type="body" idx="1"/>
          </p:nvPr>
        </p:nvSpPr>
        <p:spPr>
          <a:solidFill>
            <a:srgbClr val="B1F7A7"/>
          </a:solidFill>
          <a:ln w="38100">
            <a:solidFill>
              <a:schemeClr val="tx1"/>
            </a:solidFill>
          </a:ln>
        </p:spPr>
        <p:txBody>
          <a:bodyPr/>
          <a:lstStyle/>
          <a:p>
            <a:pPr eaLnBrk="1" hangingPunct="1"/>
            <a:r>
              <a:rPr lang="ar-SA" smtClean="0"/>
              <a:t>كلما كان سطح الارض فاتح اللون كالرمال الصفراء وبعض الاتربة  كلما زاد انعكاس الاشعة .</a:t>
            </a:r>
          </a:p>
          <a:p>
            <a:pPr eaLnBrk="1" hangingPunct="1"/>
            <a:r>
              <a:rPr lang="ar-SA" smtClean="0"/>
              <a:t>كلما كان سطح الارض غامق اللون مثل التربة السوداء والسمراء والصخور البازلتية والغرانيتية   كلما زاد امتصاص الاشعة .</a:t>
            </a:r>
          </a:p>
          <a:p>
            <a:pPr eaLnBrk="1" hangingPunct="1">
              <a:buFontTx/>
              <a:buNone/>
            </a:pPr>
            <a:endParaRPr lang="ar-SA" smtClean="0"/>
          </a:p>
          <a:p>
            <a:pPr eaLnBrk="1" hangingPunct="1"/>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90115" name="Rectangle 2"/>
          <p:cNvSpPr>
            <a:spLocks noGrp="1" noChangeArrowheads="1"/>
          </p:cNvSpPr>
          <p:nvPr>
            <p:ph type="title"/>
          </p:nvPr>
        </p:nvSpPr>
        <p:spPr/>
        <p:txBody>
          <a:bodyPr/>
          <a:lstStyle/>
          <a:p>
            <a:pPr eaLnBrk="1" hangingPunct="1"/>
            <a:r>
              <a:rPr lang="ar-SA" smtClean="0"/>
              <a:t>ث- رطوبة التربة</a:t>
            </a:r>
            <a:endParaRPr lang="en-US" smtClean="0"/>
          </a:p>
        </p:txBody>
      </p:sp>
      <p:sp>
        <p:nvSpPr>
          <p:cNvPr id="90116" name="Rectangle 3"/>
          <p:cNvSpPr>
            <a:spLocks noGrp="1" noChangeArrowheads="1"/>
          </p:cNvSpPr>
          <p:nvPr>
            <p:ph type="body" idx="1"/>
          </p:nvPr>
        </p:nvSpPr>
        <p:spPr>
          <a:solidFill>
            <a:srgbClr val="B1F7A7"/>
          </a:solidFill>
          <a:ln w="38100">
            <a:solidFill>
              <a:schemeClr val="tx1"/>
            </a:solidFill>
          </a:ln>
        </p:spPr>
        <p:txBody>
          <a:bodyPr/>
          <a:lstStyle/>
          <a:p>
            <a:pPr eaLnBrk="1" hangingPunct="1"/>
            <a:r>
              <a:rPr lang="ar-SA" smtClean="0"/>
              <a:t>كلما كانت رطوبة  التربة مرتفعة   كلما قل معامل  انعكاس الاشعة .</a:t>
            </a:r>
          </a:p>
          <a:p>
            <a:pPr eaLnBrk="1" hangingPunct="1">
              <a:buFontTx/>
              <a:buNone/>
            </a:pPr>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91139" name="Rectangle 2"/>
          <p:cNvSpPr>
            <a:spLocks noGrp="1" noChangeArrowheads="1"/>
          </p:cNvSpPr>
          <p:nvPr>
            <p:ph type="title"/>
          </p:nvPr>
        </p:nvSpPr>
        <p:spPr/>
        <p:txBody>
          <a:bodyPr/>
          <a:lstStyle/>
          <a:p>
            <a:pPr eaLnBrk="1" hangingPunct="1"/>
            <a:r>
              <a:rPr lang="ar-SA" smtClean="0"/>
              <a:t>ج- الغطاء النباتي </a:t>
            </a:r>
            <a:endParaRPr lang="en-US" smtClean="0"/>
          </a:p>
        </p:txBody>
      </p:sp>
      <p:sp>
        <p:nvSpPr>
          <p:cNvPr id="91140" name="Rectangle 3"/>
          <p:cNvSpPr>
            <a:spLocks noGrp="1" noChangeArrowheads="1"/>
          </p:cNvSpPr>
          <p:nvPr>
            <p:ph type="body" idx="1"/>
          </p:nvPr>
        </p:nvSpPr>
        <p:spPr>
          <a:solidFill>
            <a:srgbClr val="B1F7A7"/>
          </a:solidFill>
          <a:ln w="38100">
            <a:solidFill>
              <a:schemeClr val="tx1"/>
            </a:solidFill>
          </a:ln>
        </p:spPr>
        <p:txBody>
          <a:bodyPr/>
          <a:lstStyle/>
          <a:p>
            <a:pPr eaLnBrk="1" hangingPunct="1"/>
            <a:r>
              <a:rPr lang="ar-SA" smtClean="0"/>
              <a:t>تتوقف شدة التاثير  في معامل انعكاس الاشعة من النباتات على عدد من العوامل المرتبطة بالغطاء النباتي نفسه ، وأهمها عاملان هما </a:t>
            </a:r>
            <a:r>
              <a:rPr lang="ar-SA" smtClean="0">
                <a:solidFill>
                  <a:srgbClr val="A50021"/>
                </a:solidFill>
              </a:rPr>
              <a:t>نوع النبات ومرحلة نموه</a:t>
            </a:r>
            <a:r>
              <a:rPr lang="ar-SA" smtClean="0"/>
              <a:t>  ونسبة تغطيته لسطح الارض وخصائصه الفيزيولوجية .</a:t>
            </a:r>
          </a:p>
          <a:p>
            <a:pPr eaLnBrk="1" hangingPunct="1"/>
            <a:r>
              <a:rPr lang="ar-SA" smtClean="0"/>
              <a:t>كلما كانت متباعدة ومفرقة كلما قل معامل  انعكاس الاشعة .</a:t>
            </a:r>
          </a:p>
          <a:p>
            <a:pPr eaLnBrk="1" hangingPunct="1"/>
            <a:r>
              <a:rPr lang="ar-SA" smtClean="0"/>
              <a:t>كلما كانت متقاربة وكثيفة كلما زاد معامل  انعكاس الاشعة .</a:t>
            </a:r>
          </a:p>
          <a:p>
            <a:pPr eaLnBrk="1" hangingPunct="1"/>
            <a:endParaRPr lang="ar-SA" smtClean="0"/>
          </a:p>
          <a:p>
            <a:pPr eaLnBrk="1" hangingPunct="1">
              <a:buFontTx/>
              <a:buNone/>
            </a:pPr>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92163" name="Rectangle 2"/>
          <p:cNvSpPr>
            <a:spLocks noGrp="1" noChangeArrowheads="1"/>
          </p:cNvSpPr>
          <p:nvPr>
            <p:ph type="title"/>
          </p:nvPr>
        </p:nvSpPr>
        <p:spPr>
          <a:ln w="28575">
            <a:solidFill>
              <a:schemeClr val="tx1"/>
            </a:solidFill>
          </a:ln>
        </p:spPr>
        <p:txBody>
          <a:bodyPr/>
          <a:lstStyle/>
          <a:p>
            <a:pPr eaLnBrk="1" hangingPunct="1"/>
            <a:r>
              <a:rPr lang="ar-SA" smtClean="0"/>
              <a:t>طبيعة استخدام سطح الارض </a:t>
            </a:r>
            <a:endParaRPr lang="en-US" smtClean="0"/>
          </a:p>
        </p:txBody>
      </p:sp>
      <p:sp>
        <p:nvSpPr>
          <p:cNvPr id="92164" name="Rectangle 3"/>
          <p:cNvSpPr>
            <a:spLocks noGrp="1" noChangeArrowheads="1"/>
          </p:cNvSpPr>
          <p:nvPr>
            <p:ph type="body" idx="1"/>
          </p:nvPr>
        </p:nvSpPr>
        <p:spPr>
          <a:ln w="28575">
            <a:solidFill>
              <a:schemeClr val="tx1"/>
            </a:solidFill>
          </a:ln>
        </p:spPr>
        <p:txBody>
          <a:bodyPr/>
          <a:lstStyle/>
          <a:p>
            <a:pPr eaLnBrk="1" hangingPunct="1"/>
            <a:r>
              <a:rPr lang="ar-SA" smtClean="0"/>
              <a:t>يختلف معامل انعكاس الاشعة من سطح الارض اختلافا كبيرا تبعا لاختلاف طبيعة استغلال الانسان لسطح الارض .</a:t>
            </a:r>
          </a:p>
          <a:p>
            <a:pPr eaLnBrk="1" hangingPunct="1"/>
            <a:r>
              <a:rPr lang="ar-SA" smtClean="0"/>
              <a:t>فمعامل انعكاس الاشعة المدهونة بالقار والطرق المعبدة يختلف عن معامل انعكاس الاشعة من الاراضي المزروعة أو المحروثة .  </a:t>
            </a:r>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3186" name="Picture 460"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84996" name="Rectangle 4"/>
          <p:cNvSpPr>
            <a:spLocks noGrp="1" noChangeArrowheads="1"/>
          </p:cNvSpPr>
          <p:nvPr>
            <p:ph type="title"/>
          </p:nvPr>
        </p:nvSpPr>
        <p:spPr>
          <a:ln w="28575">
            <a:solidFill>
              <a:schemeClr val="tx1"/>
            </a:solidFill>
          </a:ln>
        </p:spPr>
        <p:txBody>
          <a:bodyPr/>
          <a:lstStyle/>
          <a:p>
            <a:pPr eaLnBrk="1" hangingPunct="1"/>
            <a:r>
              <a:rPr lang="ar-SA" smtClean="0"/>
              <a:t>معامل انعكاس الاشعة من بعض السطوح </a:t>
            </a:r>
            <a:endParaRPr lang="en-US" smtClean="0"/>
          </a:p>
        </p:txBody>
      </p:sp>
      <p:graphicFrame>
        <p:nvGraphicFramePr>
          <p:cNvPr id="85451" name="Group 459"/>
          <p:cNvGraphicFramePr>
            <a:graphicFrameLocks noGrp="1"/>
          </p:cNvGraphicFramePr>
          <p:nvPr>
            <p:ph type="tbl" idx="1"/>
          </p:nvPr>
        </p:nvGraphicFramePr>
        <p:xfrm>
          <a:off x="457200" y="1600200"/>
          <a:ext cx="8229600" cy="4572000"/>
        </p:xfrm>
        <a:graphic>
          <a:graphicData uri="http://schemas.openxmlformats.org/drawingml/2006/table">
            <a:tbl>
              <a:tblPr rtl="1"/>
              <a:tblGrid>
                <a:gridCol w="1809750"/>
                <a:gridCol w="933450"/>
                <a:gridCol w="1803400"/>
                <a:gridCol w="1079500"/>
                <a:gridCol w="1368425"/>
                <a:gridCol w="1235075"/>
              </a:tblGrid>
              <a:tr h="2032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السطح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معامل الانعكاس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السطح</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معامل الانعكاس</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السطح</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معامل الانعكاس</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شتاء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مناطق جرداء وتربة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أسطح طبيعية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المسطحات المائية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ثلج حديث السقوط</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75-95</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الصحراء</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99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20-30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99FF"/>
                    </a:solid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خط الاستواء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6</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ثلج سقط منذ بضعة أيام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40-70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F7A7"/>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السافانا (الفصل الجاف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25-30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دائرة عرض 30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9</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كثبان رملية جافة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35-45</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السافانا (الفصل الرطب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10-20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FF5C8"/>
                    </a:solid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دائرة عرض 60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21</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كثبان رملية رطبة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20-30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الحقول الخضراء</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10-20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صيفا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تربة سوداء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5-15</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الغابات النفضية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59B6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10-20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59B61"/>
                    </a:solid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خط الاستواء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6</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تربة رملية رطبة أو صلصالية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10-20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الغابات الصنوبرية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59B6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5-15</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59B61"/>
                    </a:solidFill>
                  </a:tcPr>
                </a:tc>
              </a:tr>
              <a:tr h="27463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دائرة عرض 30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6</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99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طرق معبدة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5-10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التندرا</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59B6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15-20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59B61"/>
                    </a:solidFill>
                  </a:tcPr>
                </a:tc>
              </a:tr>
              <a:tr h="27463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دائرة عرض 60</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7</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99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المحاصيل الزراعية </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15-25</a:t>
                      </a:r>
                      <a:endParaRPr kumimoji="0" lang="ar-SA"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4996">
                                            <p:txEl>
                                              <p:charRg st="4294967295" end="4294967295"/>
                                            </p:txEl>
                                          </p:spTgt>
                                        </p:tgtEl>
                                        <p:attrNameLst>
                                          <p:attrName>style.visibility</p:attrName>
                                        </p:attrNameLst>
                                      </p:cBhvr>
                                      <p:to>
                                        <p:strVal val="visible"/>
                                      </p:to>
                                    </p:set>
                                    <p:anim calcmode="lin" valueType="num">
                                      <p:cBhvr>
                                        <p:cTn id="7" dur="1000" fill="hold"/>
                                        <p:tgtEl>
                                          <p:spTgt spid="84996">
                                            <p:txEl>
                                              <p:charRg st="4294967295" end="4294967295"/>
                                            </p:txEl>
                                          </p:spTgt>
                                        </p:tgtEl>
                                        <p:attrNameLst>
                                          <p:attrName>ppt_x</p:attrName>
                                        </p:attrNameLst>
                                      </p:cBhvr>
                                      <p:tavLst>
                                        <p:tav tm="0">
                                          <p:val>
                                            <p:strVal val="#ppt_x-.2"/>
                                          </p:val>
                                        </p:tav>
                                        <p:tav tm="100000">
                                          <p:val>
                                            <p:strVal val="#ppt_x"/>
                                          </p:val>
                                        </p:tav>
                                      </p:tavLst>
                                    </p:anim>
                                    <p:anim calcmode="lin" valueType="num">
                                      <p:cBhvr>
                                        <p:cTn id="8" dur="1000" fill="hold"/>
                                        <p:tgtEl>
                                          <p:spTgt spid="84996">
                                            <p:txEl>
                                              <p:charRg st="4294967295" end="4294967295"/>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8499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357188"/>
            <a:ext cx="9144000" cy="6858000"/>
          </a:xfrm>
          <a:prstGeom prst="rect">
            <a:avLst/>
          </a:prstGeom>
          <a:solidFill>
            <a:schemeClr val="accent1"/>
          </a:solidFill>
          <a:ln w="9525">
            <a:noFill/>
            <a:miter lim="800000"/>
            <a:headEnd/>
            <a:tailEnd/>
          </a:ln>
        </p:spPr>
      </p:pic>
      <p:sp>
        <p:nvSpPr>
          <p:cNvPr id="94211" name="Rectangle 2"/>
          <p:cNvSpPr>
            <a:spLocks noGrp="1" noChangeArrowheads="1"/>
          </p:cNvSpPr>
          <p:nvPr>
            <p:ph type="title"/>
          </p:nvPr>
        </p:nvSpPr>
        <p:spPr>
          <a:ln w="28575">
            <a:solidFill>
              <a:schemeClr val="tx1"/>
            </a:solidFill>
          </a:ln>
        </p:spPr>
        <p:txBody>
          <a:bodyPr>
            <a:normAutofit fontScale="90000"/>
          </a:bodyPr>
          <a:lstStyle/>
          <a:p>
            <a:pPr eaLnBrk="1" hangingPunct="1"/>
            <a:r>
              <a:rPr lang="ar-SA" sz="4000" smtClean="0"/>
              <a:t>معامل انعكاس الاشعة من الغلاف الجوي وسطح الارض </a:t>
            </a:r>
            <a:endParaRPr lang="en-US" sz="4000" smtClean="0"/>
          </a:p>
        </p:txBody>
      </p:sp>
      <p:sp>
        <p:nvSpPr>
          <p:cNvPr id="94212" name="Rectangle 3"/>
          <p:cNvSpPr>
            <a:spLocks noGrp="1" noChangeArrowheads="1"/>
          </p:cNvSpPr>
          <p:nvPr>
            <p:ph type="body" idx="1"/>
          </p:nvPr>
        </p:nvSpPr>
        <p:spPr>
          <a:ln w="28575">
            <a:solidFill>
              <a:schemeClr val="tx1"/>
            </a:solidFill>
          </a:ln>
        </p:spPr>
        <p:txBody>
          <a:bodyPr/>
          <a:lstStyle/>
          <a:p>
            <a:pPr eaLnBrk="1" hangingPunct="1"/>
            <a:r>
              <a:rPr lang="ar-SA" sz="2800" smtClean="0"/>
              <a:t>ينعكس جزء كبير من الاشعاع الشمسي أثناء مروره في الغلاف الجوي سواء من قبل السحب أو بخار الماء أو الشوائب العالقة في الهواء ، كما إن جزءا أخر ينعكس من سطح الأرض نفسه . ولكي </a:t>
            </a:r>
            <a:r>
              <a:rPr lang="ar-SA" sz="2800" b="1" u="sng" smtClean="0"/>
              <a:t>نقدر الطاقة المتوفرة في الغلاف الجوي وعلى سطح الارض</a:t>
            </a:r>
            <a:r>
              <a:rPr lang="ar-SA" sz="2800" smtClean="0"/>
              <a:t> </a:t>
            </a:r>
            <a:r>
              <a:rPr lang="ar-SA" sz="2800" b="1" u="sng" smtClean="0">
                <a:solidFill>
                  <a:srgbClr val="A50021"/>
                </a:solidFill>
              </a:rPr>
              <a:t>لابد ان نقدر معامل انعكاس الاشعة من الغلاف الجوي وسطح الارض معاً وهذه يمكن قياسها باسطة :</a:t>
            </a:r>
          </a:p>
          <a:p>
            <a:pPr eaLnBrk="1" hangingPunct="1"/>
            <a:r>
              <a:rPr lang="ar-SA" sz="2800" b="1" u="sng" smtClean="0">
                <a:solidFill>
                  <a:srgbClr val="A50021"/>
                </a:solidFill>
              </a:rPr>
              <a:t>الاقمار الصناعية التي تدور على ارتفاعات تقع خارج نطاق الغلاف الغازي ويقدر معامل انعكاس الاشعة من سطح الارض والغلاف الجوي معاً بـ 35% تقريبا </a:t>
            </a:r>
            <a:endParaRPr lang="en-US" sz="2800" b="1" u="sng" smtClean="0">
              <a:solidFill>
                <a:srgbClr val="A5002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95235" name="Rectangle 2"/>
          <p:cNvSpPr>
            <a:spLocks noGrp="1" noChangeArrowheads="1"/>
          </p:cNvSpPr>
          <p:nvPr>
            <p:ph type="title"/>
          </p:nvPr>
        </p:nvSpPr>
        <p:spPr>
          <a:xfrm>
            <a:off x="457200" y="0"/>
            <a:ext cx="8229600" cy="1143000"/>
          </a:xfrm>
        </p:spPr>
        <p:txBody>
          <a:bodyPr/>
          <a:lstStyle/>
          <a:p>
            <a:pPr eaLnBrk="1" hangingPunct="1"/>
            <a:r>
              <a:rPr lang="ar-SA" smtClean="0"/>
              <a:t>التوزيع الجغرافي للإشعاع الشمسي </a:t>
            </a:r>
            <a:endParaRPr lang="en-US" smtClean="0"/>
          </a:p>
        </p:txBody>
      </p:sp>
      <p:sp>
        <p:nvSpPr>
          <p:cNvPr id="95236" name="Rectangle 3"/>
          <p:cNvSpPr>
            <a:spLocks noGrp="1" noChangeArrowheads="1"/>
          </p:cNvSpPr>
          <p:nvPr>
            <p:ph type="body" idx="1"/>
          </p:nvPr>
        </p:nvSpPr>
        <p:spPr>
          <a:xfrm>
            <a:off x="214313" y="1071563"/>
            <a:ext cx="8472487" cy="5572125"/>
          </a:xfrm>
          <a:ln w="38100">
            <a:solidFill>
              <a:schemeClr val="tx1"/>
            </a:solidFill>
          </a:ln>
        </p:spPr>
        <p:txBody>
          <a:bodyPr/>
          <a:lstStyle/>
          <a:p>
            <a:pPr eaLnBrk="1" hangingPunct="1"/>
            <a:r>
              <a:rPr lang="ar-SA" smtClean="0"/>
              <a:t>يتناقص الاشعاع الشمسي في المناطق المعتدلة والباردة تناقصا مطردا كلما اتجهنا نحو القطبين.بحيث لايزيد في معظم تلك المناطق عن 160 واط /م2 / السنة.</a:t>
            </a:r>
          </a:p>
          <a:p>
            <a:pPr eaLnBrk="1" hangingPunct="1"/>
            <a:r>
              <a:rPr lang="ar-SA" smtClean="0"/>
              <a:t>أما المناطق الاستوائية فإن المعدل السنوي في معظم أجزائها لايتجاوزعن 160 واط /م2 / السنة(عللي) </a:t>
            </a:r>
            <a:r>
              <a:rPr lang="ar-SA" sz="2400" smtClean="0">
                <a:solidFill>
                  <a:srgbClr val="006600"/>
                </a:solidFill>
              </a:rPr>
              <a:t>بسبب كثرة تغطية السماء في تلك المنطقة بالسحب. </a:t>
            </a:r>
          </a:p>
          <a:p>
            <a:pPr eaLnBrk="1" hangingPunct="1"/>
            <a:r>
              <a:rPr lang="ar-SA" smtClean="0"/>
              <a:t>يختلف مقدار ما يصل من الاشعة الشمسية من مكان لآخر .</a:t>
            </a:r>
          </a:p>
          <a:p>
            <a:pPr eaLnBrk="1" hangingPunct="1"/>
            <a:r>
              <a:rPr lang="ar-SA" sz="2800" smtClean="0">
                <a:solidFill>
                  <a:srgbClr val="C00000"/>
                </a:solidFill>
              </a:rPr>
              <a:t>أهم العوامل التي تتحكم في معدل الاشعاع الشمسي الذي يصل إلى سطح الأرض هي:</a:t>
            </a:r>
          </a:p>
          <a:p>
            <a:pPr eaLnBrk="1" hangingPunct="1">
              <a:buFontTx/>
              <a:buNone/>
            </a:pPr>
            <a:r>
              <a:rPr lang="ar-SA" smtClean="0"/>
              <a:t>  </a:t>
            </a:r>
            <a:r>
              <a:rPr lang="ar-SA" sz="2400" smtClean="0"/>
              <a:t>- زاوية سقوط أشعة الشمس.  -طول الليل والنهار</a:t>
            </a:r>
          </a:p>
          <a:p>
            <a:pPr eaLnBrk="1" hangingPunct="1">
              <a:buFontTx/>
              <a:buNone/>
            </a:pPr>
            <a:r>
              <a:rPr lang="ar-SA" sz="2400" smtClean="0"/>
              <a:t>  - صفاء الجو وتغيم السماء.   -اتجاه السفوح الجبلية ودرجة انحدارها. </a:t>
            </a:r>
            <a:endParaRPr lang="en-US" sz="24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214313"/>
            <a:ext cx="8229600" cy="1428750"/>
          </a:xfrm>
          <a:ln cap="rnd">
            <a:solidFill>
              <a:schemeClr val="tx1"/>
            </a:solidFill>
            <a:prstDash val="sysDot"/>
          </a:ln>
        </p:spPr>
        <p:txBody>
          <a:bodyPr>
            <a:normAutofit fontScale="90000"/>
          </a:bodyPr>
          <a:lstStyle/>
          <a:p>
            <a:pPr eaLnBrk="1" hangingPunct="1"/>
            <a:r>
              <a:rPr lang="ar-SA" sz="2800" smtClean="0">
                <a:solidFill>
                  <a:srgbClr val="C00000"/>
                </a:solidFill>
              </a:rPr>
              <a:t>زاوية سقوط الأشعة</a:t>
            </a:r>
            <a:r>
              <a:rPr lang="ar-SA" sz="2800" smtClean="0"/>
              <a:t/>
            </a:r>
            <a:br>
              <a:rPr lang="ar-SA" sz="2800" smtClean="0"/>
            </a:br>
            <a:r>
              <a:rPr lang="ar-SA" sz="2800" smtClean="0"/>
              <a:t> تعرف زاوية سقوط الأشعة بأنها الزاوية المحصورة بين أشعة الشمس وسطح الأرض وهي تتراوح بين صفر و90 ْ</a:t>
            </a:r>
            <a:r>
              <a:rPr lang="ar-SA" sz="4000" smtClean="0"/>
              <a:t> </a:t>
            </a:r>
            <a:endParaRPr lang="en-US" sz="4000" smtClean="0"/>
          </a:p>
        </p:txBody>
      </p:sp>
      <p:sp>
        <p:nvSpPr>
          <p:cNvPr id="96259" name="Rectangle 3"/>
          <p:cNvSpPr>
            <a:spLocks noGrp="1" noChangeArrowheads="1"/>
          </p:cNvSpPr>
          <p:nvPr>
            <p:ph type="body" idx="1"/>
          </p:nvPr>
        </p:nvSpPr>
        <p:spPr>
          <a:xfrm>
            <a:off x="457200" y="1714500"/>
            <a:ext cx="8229600" cy="4929188"/>
          </a:xfrm>
        </p:spPr>
        <p:txBody>
          <a:bodyPr/>
          <a:lstStyle/>
          <a:p>
            <a:pPr eaLnBrk="1" hangingPunct="1"/>
            <a:r>
              <a:rPr lang="ar-SA" smtClean="0"/>
              <a:t>زاوية سقوط الأشعة على خط 40 شمالا يوم الانقلاب الشتوي والصيفي </a:t>
            </a:r>
            <a:endParaRPr lang="en-US" smtClean="0"/>
          </a:p>
        </p:txBody>
      </p:sp>
      <p:sp>
        <p:nvSpPr>
          <p:cNvPr id="96260" name="Line 4"/>
          <p:cNvSpPr>
            <a:spLocks noChangeShapeType="1"/>
          </p:cNvSpPr>
          <p:nvPr/>
        </p:nvSpPr>
        <p:spPr bwMode="auto">
          <a:xfrm>
            <a:off x="7740650" y="3068638"/>
            <a:ext cx="0" cy="2592387"/>
          </a:xfrm>
          <a:prstGeom prst="line">
            <a:avLst/>
          </a:prstGeom>
          <a:noFill/>
          <a:ln w="9525">
            <a:solidFill>
              <a:srgbClr val="A50021"/>
            </a:solidFill>
            <a:round/>
            <a:headEnd/>
            <a:tailEnd/>
          </a:ln>
        </p:spPr>
        <p:txBody>
          <a:bodyPr/>
          <a:lstStyle/>
          <a:p>
            <a:endParaRPr lang="ar-SA"/>
          </a:p>
        </p:txBody>
      </p:sp>
      <p:sp>
        <p:nvSpPr>
          <p:cNvPr id="96261" name="Line 5"/>
          <p:cNvSpPr>
            <a:spLocks noChangeShapeType="1"/>
          </p:cNvSpPr>
          <p:nvPr/>
        </p:nvSpPr>
        <p:spPr bwMode="auto">
          <a:xfrm flipH="1">
            <a:off x="5219700" y="5661025"/>
            <a:ext cx="2520950" cy="0"/>
          </a:xfrm>
          <a:prstGeom prst="line">
            <a:avLst/>
          </a:prstGeom>
          <a:noFill/>
          <a:ln w="9525">
            <a:solidFill>
              <a:srgbClr val="A50021"/>
            </a:solidFill>
            <a:round/>
            <a:headEnd/>
            <a:tailEnd/>
          </a:ln>
        </p:spPr>
        <p:txBody>
          <a:bodyPr/>
          <a:lstStyle/>
          <a:p>
            <a:endParaRPr lang="ar-SA"/>
          </a:p>
        </p:txBody>
      </p:sp>
      <p:sp>
        <p:nvSpPr>
          <p:cNvPr id="96262" name="Line 6"/>
          <p:cNvSpPr>
            <a:spLocks noChangeShapeType="1"/>
          </p:cNvSpPr>
          <p:nvPr/>
        </p:nvSpPr>
        <p:spPr bwMode="auto">
          <a:xfrm>
            <a:off x="3779838" y="2997200"/>
            <a:ext cx="0" cy="2879725"/>
          </a:xfrm>
          <a:prstGeom prst="line">
            <a:avLst/>
          </a:prstGeom>
          <a:noFill/>
          <a:ln w="9525">
            <a:solidFill>
              <a:schemeClr val="accent2"/>
            </a:solidFill>
            <a:round/>
            <a:headEnd/>
            <a:tailEnd/>
          </a:ln>
        </p:spPr>
        <p:txBody>
          <a:bodyPr/>
          <a:lstStyle/>
          <a:p>
            <a:endParaRPr lang="ar-SA"/>
          </a:p>
        </p:txBody>
      </p:sp>
      <p:sp>
        <p:nvSpPr>
          <p:cNvPr id="96263" name="Line 7"/>
          <p:cNvSpPr>
            <a:spLocks noChangeShapeType="1"/>
          </p:cNvSpPr>
          <p:nvPr/>
        </p:nvSpPr>
        <p:spPr bwMode="auto">
          <a:xfrm flipH="1">
            <a:off x="755650" y="5876925"/>
            <a:ext cx="3024188" cy="0"/>
          </a:xfrm>
          <a:prstGeom prst="line">
            <a:avLst/>
          </a:prstGeom>
          <a:noFill/>
          <a:ln w="9525">
            <a:solidFill>
              <a:schemeClr val="accent2"/>
            </a:solidFill>
            <a:round/>
            <a:headEnd/>
            <a:tailEnd/>
          </a:ln>
        </p:spPr>
        <p:txBody>
          <a:bodyPr/>
          <a:lstStyle/>
          <a:p>
            <a:endParaRPr lang="ar-SA"/>
          </a:p>
        </p:txBody>
      </p:sp>
      <p:sp>
        <p:nvSpPr>
          <p:cNvPr id="93192" name="Line 8"/>
          <p:cNvSpPr>
            <a:spLocks noChangeShapeType="1"/>
          </p:cNvSpPr>
          <p:nvPr/>
        </p:nvSpPr>
        <p:spPr bwMode="auto">
          <a:xfrm flipH="1" flipV="1">
            <a:off x="827088" y="5013325"/>
            <a:ext cx="2952750" cy="863600"/>
          </a:xfrm>
          <a:prstGeom prst="line">
            <a:avLst/>
          </a:prstGeom>
          <a:noFill/>
          <a:ln w="28575">
            <a:solidFill>
              <a:schemeClr val="accent2"/>
            </a:solidFill>
            <a:prstDash val="lgDash"/>
            <a:round/>
            <a:headEnd/>
            <a:tailEnd/>
          </a:ln>
        </p:spPr>
        <p:txBody>
          <a:bodyPr/>
          <a:lstStyle/>
          <a:p>
            <a:endParaRPr lang="ar-SA"/>
          </a:p>
        </p:txBody>
      </p:sp>
      <p:sp>
        <p:nvSpPr>
          <p:cNvPr id="93193" name="Line 9"/>
          <p:cNvSpPr>
            <a:spLocks noChangeShapeType="1"/>
          </p:cNvSpPr>
          <p:nvPr/>
        </p:nvSpPr>
        <p:spPr bwMode="auto">
          <a:xfrm flipH="1" flipV="1">
            <a:off x="7092950" y="3141663"/>
            <a:ext cx="647700" cy="2519362"/>
          </a:xfrm>
          <a:prstGeom prst="line">
            <a:avLst/>
          </a:prstGeom>
          <a:noFill/>
          <a:ln w="28575">
            <a:solidFill>
              <a:srgbClr val="A50021"/>
            </a:solidFill>
            <a:prstDash val="lgDash"/>
            <a:round/>
            <a:headEnd/>
            <a:tailEnd/>
          </a:ln>
        </p:spPr>
        <p:txBody>
          <a:bodyPr/>
          <a:lstStyle/>
          <a:p>
            <a:endParaRPr lang="ar-SA"/>
          </a:p>
        </p:txBody>
      </p:sp>
      <p:sp>
        <p:nvSpPr>
          <p:cNvPr id="96266" name="Arc 10"/>
          <p:cNvSpPr>
            <a:spLocks/>
          </p:cNvSpPr>
          <p:nvPr/>
        </p:nvSpPr>
        <p:spPr bwMode="auto">
          <a:xfrm flipH="1">
            <a:off x="7308850" y="5229225"/>
            <a:ext cx="431800" cy="4318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A50021"/>
          </a:solidFill>
          <a:ln w="9525">
            <a:solidFill>
              <a:schemeClr val="tx1"/>
            </a:solidFill>
            <a:round/>
            <a:headEnd/>
            <a:tailEnd/>
          </a:ln>
        </p:spPr>
        <p:txBody>
          <a:bodyPr wrap="none" anchor="ctr"/>
          <a:lstStyle/>
          <a:p>
            <a:endParaRPr lang="ar-SA"/>
          </a:p>
        </p:txBody>
      </p:sp>
      <p:sp>
        <p:nvSpPr>
          <p:cNvPr id="96267" name="Arc 11"/>
          <p:cNvSpPr>
            <a:spLocks/>
          </p:cNvSpPr>
          <p:nvPr/>
        </p:nvSpPr>
        <p:spPr bwMode="auto">
          <a:xfrm flipH="1">
            <a:off x="3132138" y="5300663"/>
            <a:ext cx="647700" cy="576262"/>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2"/>
          </a:solidFill>
          <a:ln w="9525">
            <a:solidFill>
              <a:srgbClr val="A50021"/>
            </a:solidFill>
            <a:round/>
            <a:headEnd/>
            <a:tailEnd/>
          </a:ln>
        </p:spPr>
        <p:txBody>
          <a:bodyPr wrap="none" anchor="ctr"/>
          <a:lstStyle/>
          <a:p>
            <a:endParaRPr lang="ar-SA"/>
          </a:p>
        </p:txBody>
      </p:sp>
      <p:sp>
        <p:nvSpPr>
          <p:cNvPr id="96268" name="Text Box 12"/>
          <p:cNvSpPr txBox="1">
            <a:spLocks noChangeArrowheads="1"/>
          </p:cNvSpPr>
          <p:nvPr/>
        </p:nvSpPr>
        <p:spPr bwMode="auto">
          <a:xfrm>
            <a:off x="4643438" y="5013325"/>
            <a:ext cx="2305050" cy="366713"/>
          </a:xfrm>
          <a:prstGeom prst="rect">
            <a:avLst/>
          </a:prstGeom>
          <a:noFill/>
          <a:ln w="9525">
            <a:noFill/>
            <a:miter lim="800000"/>
            <a:headEnd/>
            <a:tailEnd/>
          </a:ln>
        </p:spPr>
        <p:txBody>
          <a:bodyPr>
            <a:spAutoFit/>
          </a:bodyPr>
          <a:lstStyle/>
          <a:p>
            <a:pPr>
              <a:spcBef>
                <a:spcPct val="50000"/>
              </a:spcBef>
            </a:pPr>
            <a:r>
              <a:rPr lang="ar-SA"/>
              <a:t>72.5 ْ زاوية سقوط الاشعة </a:t>
            </a:r>
            <a:endParaRPr lang="en-US"/>
          </a:p>
        </p:txBody>
      </p:sp>
      <p:sp>
        <p:nvSpPr>
          <p:cNvPr id="96269" name="Text Box 13"/>
          <p:cNvSpPr txBox="1">
            <a:spLocks noChangeArrowheads="1"/>
          </p:cNvSpPr>
          <p:nvPr/>
        </p:nvSpPr>
        <p:spPr bwMode="auto">
          <a:xfrm>
            <a:off x="5867400" y="3573463"/>
            <a:ext cx="1296988" cy="366712"/>
          </a:xfrm>
          <a:prstGeom prst="rect">
            <a:avLst/>
          </a:prstGeom>
          <a:noFill/>
          <a:ln w="9525">
            <a:noFill/>
            <a:miter lim="800000"/>
            <a:headEnd/>
            <a:tailEnd/>
          </a:ln>
        </p:spPr>
        <p:txBody>
          <a:bodyPr>
            <a:spAutoFit/>
          </a:bodyPr>
          <a:lstStyle/>
          <a:p>
            <a:pPr>
              <a:spcBef>
                <a:spcPct val="50000"/>
              </a:spcBef>
            </a:pPr>
            <a:r>
              <a:rPr lang="ar-SA"/>
              <a:t>أشعة الشمس </a:t>
            </a:r>
            <a:endParaRPr lang="en-US"/>
          </a:p>
        </p:txBody>
      </p:sp>
      <p:sp>
        <p:nvSpPr>
          <p:cNvPr id="96270" name="Line 14"/>
          <p:cNvSpPr>
            <a:spLocks noChangeShapeType="1"/>
          </p:cNvSpPr>
          <p:nvPr/>
        </p:nvSpPr>
        <p:spPr bwMode="auto">
          <a:xfrm flipH="1">
            <a:off x="7667625" y="5373688"/>
            <a:ext cx="360363" cy="0"/>
          </a:xfrm>
          <a:prstGeom prst="line">
            <a:avLst/>
          </a:prstGeom>
          <a:noFill/>
          <a:ln w="9525">
            <a:solidFill>
              <a:schemeClr val="tx1"/>
            </a:solidFill>
            <a:round/>
            <a:headEnd/>
            <a:tailEnd type="triangle" w="med" len="med"/>
          </a:ln>
        </p:spPr>
        <p:txBody>
          <a:bodyPr/>
          <a:lstStyle/>
          <a:p>
            <a:endParaRPr lang="ar-SA"/>
          </a:p>
        </p:txBody>
      </p:sp>
      <p:sp>
        <p:nvSpPr>
          <p:cNvPr id="96271" name="Text Box 15"/>
          <p:cNvSpPr txBox="1">
            <a:spLocks noChangeArrowheads="1"/>
          </p:cNvSpPr>
          <p:nvPr/>
        </p:nvSpPr>
        <p:spPr bwMode="auto">
          <a:xfrm>
            <a:off x="7667625" y="4724400"/>
            <a:ext cx="1042988" cy="1190625"/>
          </a:xfrm>
          <a:prstGeom prst="rect">
            <a:avLst/>
          </a:prstGeom>
          <a:noFill/>
          <a:ln w="9525">
            <a:noFill/>
            <a:miter lim="800000"/>
            <a:headEnd/>
            <a:tailEnd/>
          </a:ln>
        </p:spPr>
        <p:txBody>
          <a:bodyPr>
            <a:spAutoFit/>
          </a:bodyPr>
          <a:lstStyle/>
          <a:p>
            <a:pPr>
              <a:spcBef>
                <a:spcPct val="50000"/>
              </a:spcBef>
            </a:pPr>
            <a:r>
              <a:rPr lang="ar-SA"/>
              <a:t>زاوية ميلان الاشعة =17.5</a:t>
            </a:r>
            <a:endParaRPr lang="en-US"/>
          </a:p>
        </p:txBody>
      </p:sp>
      <p:sp>
        <p:nvSpPr>
          <p:cNvPr id="96272" name="Text Box 16"/>
          <p:cNvSpPr txBox="1">
            <a:spLocks noChangeArrowheads="1"/>
          </p:cNvSpPr>
          <p:nvPr/>
        </p:nvSpPr>
        <p:spPr bwMode="auto">
          <a:xfrm>
            <a:off x="6948488" y="2708275"/>
            <a:ext cx="1403350" cy="366713"/>
          </a:xfrm>
          <a:prstGeom prst="rect">
            <a:avLst/>
          </a:prstGeom>
          <a:noFill/>
          <a:ln w="9525">
            <a:noFill/>
            <a:miter lim="800000"/>
            <a:headEnd/>
            <a:tailEnd/>
          </a:ln>
        </p:spPr>
        <p:txBody>
          <a:bodyPr>
            <a:spAutoFit/>
          </a:bodyPr>
          <a:lstStyle/>
          <a:p>
            <a:pPr>
              <a:spcBef>
                <a:spcPct val="50000"/>
              </a:spcBef>
            </a:pPr>
            <a:r>
              <a:rPr lang="ar-SA"/>
              <a:t>سمت المكان </a:t>
            </a:r>
            <a:endParaRPr lang="en-US"/>
          </a:p>
        </p:txBody>
      </p:sp>
      <p:sp>
        <p:nvSpPr>
          <p:cNvPr id="96273" name="Text Box 17"/>
          <p:cNvSpPr txBox="1">
            <a:spLocks noChangeArrowheads="1"/>
          </p:cNvSpPr>
          <p:nvPr/>
        </p:nvSpPr>
        <p:spPr bwMode="auto">
          <a:xfrm>
            <a:off x="3203575" y="2636838"/>
            <a:ext cx="1403350" cy="366712"/>
          </a:xfrm>
          <a:prstGeom prst="rect">
            <a:avLst/>
          </a:prstGeom>
          <a:noFill/>
          <a:ln w="9525">
            <a:noFill/>
            <a:miter lim="800000"/>
            <a:headEnd/>
            <a:tailEnd/>
          </a:ln>
        </p:spPr>
        <p:txBody>
          <a:bodyPr>
            <a:spAutoFit/>
          </a:bodyPr>
          <a:lstStyle/>
          <a:p>
            <a:pPr>
              <a:spcBef>
                <a:spcPct val="50000"/>
              </a:spcBef>
            </a:pPr>
            <a:r>
              <a:rPr lang="ar-SA"/>
              <a:t>سمت المكان </a:t>
            </a:r>
            <a:endParaRPr lang="en-US"/>
          </a:p>
        </p:txBody>
      </p:sp>
      <p:sp>
        <p:nvSpPr>
          <p:cNvPr id="96274" name="Text Box 18"/>
          <p:cNvSpPr txBox="1">
            <a:spLocks noChangeArrowheads="1"/>
          </p:cNvSpPr>
          <p:nvPr/>
        </p:nvSpPr>
        <p:spPr bwMode="auto">
          <a:xfrm>
            <a:off x="684213" y="4581525"/>
            <a:ext cx="1296987" cy="366713"/>
          </a:xfrm>
          <a:prstGeom prst="rect">
            <a:avLst/>
          </a:prstGeom>
          <a:noFill/>
          <a:ln w="9525">
            <a:noFill/>
            <a:miter lim="800000"/>
            <a:headEnd/>
            <a:tailEnd/>
          </a:ln>
        </p:spPr>
        <p:txBody>
          <a:bodyPr>
            <a:spAutoFit/>
          </a:bodyPr>
          <a:lstStyle/>
          <a:p>
            <a:pPr>
              <a:spcBef>
                <a:spcPct val="50000"/>
              </a:spcBef>
            </a:pPr>
            <a:r>
              <a:rPr lang="ar-SA"/>
              <a:t>أشعة الشمس </a:t>
            </a:r>
            <a:endParaRPr lang="en-US"/>
          </a:p>
        </p:txBody>
      </p:sp>
      <p:sp>
        <p:nvSpPr>
          <p:cNvPr id="96275" name="Line 20"/>
          <p:cNvSpPr>
            <a:spLocks noChangeShapeType="1"/>
          </p:cNvSpPr>
          <p:nvPr/>
        </p:nvSpPr>
        <p:spPr bwMode="auto">
          <a:xfrm flipH="1">
            <a:off x="3563938" y="5516563"/>
            <a:ext cx="647700" cy="0"/>
          </a:xfrm>
          <a:prstGeom prst="line">
            <a:avLst/>
          </a:prstGeom>
          <a:noFill/>
          <a:ln w="9525">
            <a:solidFill>
              <a:schemeClr val="tx1"/>
            </a:solidFill>
            <a:round/>
            <a:headEnd/>
            <a:tailEnd type="triangle" w="med" len="med"/>
          </a:ln>
        </p:spPr>
        <p:txBody>
          <a:bodyPr/>
          <a:lstStyle/>
          <a:p>
            <a:endParaRPr lang="ar-SA"/>
          </a:p>
        </p:txBody>
      </p:sp>
      <p:sp>
        <p:nvSpPr>
          <p:cNvPr id="96276" name="Text Box 22"/>
          <p:cNvSpPr txBox="1">
            <a:spLocks noChangeArrowheads="1"/>
          </p:cNvSpPr>
          <p:nvPr/>
        </p:nvSpPr>
        <p:spPr bwMode="auto">
          <a:xfrm>
            <a:off x="468313" y="5516563"/>
            <a:ext cx="2305050" cy="366712"/>
          </a:xfrm>
          <a:prstGeom prst="rect">
            <a:avLst/>
          </a:prstGeom>
          <a:noFill/>
          <a:ln w="9525">
            <a:noFill/>
            <a:miter lim="800000"/>
            <a:headEnd/>
            <a:tailEnd/>
          </a:ln>
        </p:spPr>
        <p:txBody>
          <a:bodyPr>
            <a:spAutoFit/>
          </a:bodyPr>
          <a:lstStyle/>
          <a:p>
            <a:pPr>
              <a:spcBef>
                <a:spcPct val="50000"/>
              </a:spcBef>
            </a:pPr>
            <a:r>
              <a:rPr lang="ar-SA"/>
              <a:t>26.5 ْ زاوية سقوط الاشعة </a:t>
            </a:r>
            <a:endParaRPr lang="en-US"/>
          </a:p>
        </p:txBody>
      </p:sp>
      <p:sp>
        <p:nvSpPr>
          <p:cNvPr id="96277" name="Text Box 23"/>
          <p:cNvSpPr txBox="1">
            <a:spLocks noChangeArrowheads="1"/>
          </p:cNvSpPr>
          <p:nvPr/>
        </p:nvSpPr>
        <p:spPr bwMode="auto">
          <a:xfrm>
            <a:off x="5508625" y="5949950"/>
            <a:ext cx="2159000" cy="395288"/>
          </a:xfrm>
          <a:prstGeom prst="rect">
            <a:avLst/>
          </a:prstGeom>
          <a:noFill/>
          <a:ln w="28575">
            <a:solidFill>
              <a:schemeClr val="tx1"/>
            </a:solidFill>
            <a:prstDash val="sysDot"/>
            <a:miter lim="800000"/>
            <a:headEnd/>
            <a:tailEnd/>
          </a:ln>
        </p:spPr>
        <p:txBody>
          <a:bodyPr>
            <a:spAutoFit/>
          </a:bodyPr>
          <a:lstStyle/>
          <a:p>
            <a:pPr>
              <a:spcBef>
                <a:spcPct val="50000"/>
              </a:spcBef>
            </a:pPr>
            <a:r>
              <a:rPr lang="ar-SA"/>
              <a:t>الانقلاب الصيفي 21 يونيو </a:t>
            </a:r>
            <a:endParaRPr lang="en-US"/>
          </a:p>
        </p:txBody>
      </p:sp>
      <p:sp>
        <p:nvSpPr>
          <p:cNvPr id="96278" name="Text Box 24"/>
          <p:cNvSpPr txBox="1">
            <a:spLocks noChangeArrowheads="1"/>
          </p:cNvSpPr>
          <p:nvPr/>
        </p:nvSpPr>
        <p:spPr bwMode="auto">
          <a:xfrm>
            <a:off x="971550" y="6165850"/>
            <a:ext cx="2447925" cy="395288"/>
          </a:xfrm>
          <a:prstGeom prst="rect">
            <a:avLst/>
          </a:prstGeom>
          <a:noFill/>
          <a:ln w="28575">
            <a:solidFill>
              <a:schemeClr val="tx1"/>
            </a:solidFill>
            <a:prstDash val="sysDot"/>
            <a:miter lim="800000"/>
            <a:headEnd/>
            <a:tailEnd/>
          </a:ln>
        </p:spPr>
        <p:txBody>
          <a:bodyPr>
            <a:spAutoFit/>
          </a:bodyPr>
          <a:lstStyle/>
          <a:p>
            <a:pPr>
              <a:spcBef>
                <a:spcPct val="50000"/>
              </a:spcBef>
            </a:pPr>
            <a:r>
              <a:rPr lang="ar-SA"/>
              <a:t>الانقلاب الشتوي 21 يناير </a:t>
            </a:r>
            <a:endParaRPr lang="en-US"/>
          </a:p>
        </p:txBody>
      </p:sp>
      <p:sp>
        <p:nvSpPr>
          <p:cNvPr id="96279" name="Text Box 25"/>
          <p:cNvSpPr txBox="1">
            <a:spLocks noChangeArrowheads="1"/>
          </p:cNvSpPr>
          <p:nvPr/>
        </p:nvSpPr>
        <p:spPr bwMode="auto">
          <a:xfrm>
            <a:off x="3708400" y="4365625"/>
            <a:ext cx="1042988" cy="1190625"/>
          </a:xfrm>
          <a:prstGeom prst="rect">
            <a:avLst/>
          </a:prstGeom>
          <a:noFill/>
          <a:ln w="9525">
            <a:noFill/>
            <a:miter lim="800000"/>
            <a:headEnd/>
            <a:tailEnd/>
          </a:ln>
        </p:spPr>
        <p:txBody>
          <a:bodyPr>
            <a:spAutoFit/>
          </a:bodyPr>
          <a:lstStyle/>
          <a:p>
            <a:pPr>
              <a:spcBef>
                <a:spcPct val="50000"/>
              </a:spcBef>
            </a:pPr>
            <a:r>
              <a:rPr lang="ar-SA"/>
              <a:t>زاوية ميلان الاشعة =63.5</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3192"/>
                                        </p:tgtEl>
                                        <p:attrNameLst>
                                          <p:attrName>style.visibility</p:attrName>
                                        </p:attrNameLst>
                                      </p:cBhvr>
                                      <p:to>
                                        <p:strVal val="visible"/>
                                      </p:to>
                                    </p:set>
                                    <p:anim calcmode="lin" valueType="num">
                                      <p:cBhvr additive="base">
                                        <p:cTn id="7" dur="500" fill="hold"/>
                                        <p:tgtEl>
                                          <p:spTgt spid="93192"/>
                                        </p:tgtEl>
                                        <p:attrNameLst>
                                          <p:attrName>ppt_x</p:attrName>
                                        </p:attrNameLst>
                                      </p:cBhvr>
                                      <p:tavLst>
                                        <p:tav tm="0">
                                          <p:val>
                                            <p:strVal val="#ppt_x"/>
                                          </p:val>
                                        </p:tav>
                                        <p:tav tm="100000">
                                          <p:val>
                                            <p:strVal val="#ppt_x"/>
                                          </p:val>
                                        </p:tav>
                                      </p:tavLst>
                                    </p:anim>
                                    <p:anim calcmode="lin" valueType="num">
                                      <p:cBhvr additive="base">
                                        <p:cTn id="8" dur="500" fill="hold"/>
                                        <p:tgtEl>
                                          <p:spTgt spid="931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mph" presetSubtype="0" fill="hold" grpId="0" nodeType="clickEffect">
                                  <p:stCondLst>
                                    <p:cond delay="0"/>
                                  </p:stCondLst>
                                  <p:childTnLst>
                                    <p:animRot by="21600000">
                                      <p:cBhvr>
                                        <p:cTn id="12" dur="2000" fill="hold"/>
                                        <p:tgtEl>
                                          <p:spTgt spid="93193"/>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grpId="1" nodeType="clickEffect">
                                  <p:stCondLst>
                                    <p:cond delay="0"/>
                                  </p:stCondLst>
                                  <p:childTnLst>
                                    <p:animRot by="21600000">
                                      <p:cBhvr>
                                        <p:cTn id="16" dur="2000" fill="hold"/>
                                        <p:tgtEl>
                                          <p:spTgt spid="9319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2" grpId="0" animBg="1"/>
      <p:bldP spid="93192" grpId="1" animBg="1"/>
      <p:bldP spid="9319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noFill/>
          <a:ln w="9525">
            <a:noFill/>
            <a:miter lim="800000"/>
            <a:headEnd/>
            <a:tailEnd/>
          </a:ln>
        </p:spPr>
      </p:pic>
      <p:sp>
        <p:nvSpPr>
          <p:cNvPr id="97283" name="Rectangle 2"/>
          <p:cNvSpPr>
            <a:spLocks noGrp="1" noChangeArrowheads="1"/>
          </p:cNvSpPr>
          <p:nvPr>
            <p:ph type="title"/>
          </p:nvPr>
        </p:nvSpPr>
        <p:spPr>
          <a:xfrm>
            <a:off x="457200" y="142875"/>
            <a:ext cx="8229600" cy="1428750"/>
          </a:xfrm>
          <a:solidFill>
            <a:srgbClr val="FFFF99"/>
          </a:solidFill>
          <a:ln w="28575">
            <a:solidFill>
              <a:schemeClr val="tx1"/>
            </a:solidFill>
          </a:ln>
        </p:spPr>
        <p:txBody>
          <a:bodyPr/>
          <a:lstStyle/>
          <a:p>
            <a:pPr algn="r" eaLnBrk="1" hangingPunct="1"/>
            <a:r>
              <a:rPr lang="ar-SA" sz="3200" smtClean="0">
                <a:solidFill>
                  <a:srgbClr val="C00000"/>
                </a:solidFill>
              </a:rPr>
              <a:t>تعريف زاوية ميلان الأشعة: </a:t>
            </a:r>
            <a:r>
              <a:rPr lang="ar-SA" sz="3200" smtClean="0"/>
              <a:t>هي الزاوية المحصورة بين الأشعة وسمت المكان,وهي الزاوية التي تكمل زاوية سقوط الشمس</a:t>
            </a:r>
            <a:endParaRPr lang="en-US" sz="3200" smtClean="0"/>
          </a:p>
        </p:txBody>
      </p:sp>
      <p:sp>
        <p:nvSpPr>
          <p:cNvPr id="72708" name="Rectangle 3"/>
          <p:cNvSpPr>
            <a:spLocks noGrp="1" noChangeArrowheads="1"/>
          </p:cNvSpPr>
          <p:nvPr>
            <p:ph type="body" idx="1"/>
          </p:nvPr>
        </p:nvSpPr>
        <p:spPr>
          <a:xfrm>
            <a:off x="457200" y="1689100"/>
            <a:ext cx="8229600" cy="4811713"/>
          </a:xfrm>
          <a:solidFill>
            <a:srgbClr val="FFC000"/>
          </a:solidFill>
          <a:ln cap="flat">
            <a:solidFill>
              <a:schemeClr val="tx1"/>
            </a:solidFill>
            <a:prstDash val="lgDash"/>
          </a:ln>
        </p:spPr>
        <p:txBody>
          <a:bodyPr>
            <a:normAutofit fontScale="92500" lnSpcReduction="20000"/>
          </a:bodyPr>
          <a:lstStyle/>
          <a:p>
            <a:pPr eaLnBrk="1" hangingPunct="1">
              <a:defRPr/>
            </a:pPr>
            <a:r>
              <a:rPr lang="ar-SA" dirty="0" smtClean="0">
                <a:solidFill>
                  <a:schemeClr val="accent6">
                    <a:lumMod val="75000"/>
                  </a:schemeClr>
                </a:solidFill>
              </a:rPr>
              <a:t>وتكمن أهمية زاوية سقوط </a:t>
            </a:r>
            <a:r>
              <a:rPr lang="ar-SA" dirty="0" err="1" smtClean="0">
                <a:solidFill>
                  <a:schemeClr val="accent6">
                    <a:lumMod val="75000"/>
                  </a:schemeClr>
                </a:solidFill>
              </a:rPr>
              <a:t>الاشعة</a:t>
            </a:r>
            <a:r>
              <a:rPr lang="ar-SA" dirty="0" smtClean="0">
                <a:solidFill>
                  <a:schemeClr val="accent6">
                    <a:lumMod val="75000"/>
                  </a:schemeClr>
                </a:solidFill>
              </a:rPr>
              <a:t> في أنها :-</a:t>
            </a:r>
          </a:p>
          <a:p>
            <a:pPr eaLnBrk="1" hangingPunct="1">
              <a:defRPr/>
            </a:pPr>
            <a:r>
              <a:rPr lang="ar-SA" dirty="0" smtClean="0">
                <a:solidFill>
                  <a:srgbClr val="259325"/>
                </a:solidFill>
              </a:rPr>
              <a:t>أ- تتحكم في شدة الأشعة الشمسية </a:t>
            </a:r>
            <a:r>
              <a:rPr lang="ar-SA" dirty="0" smtClean="0">
                <a:solidFill>
                  <a:srgbClr val="A50021"/>
                </a:solidFill>
              </a:rPr>
              <a:t>.</a:t>
            </a:r>
            <a:r>
              <a:rPr lang="ar-SA" dirty="0" smtClean="0"/>
              <a:t> </a:t>
            </a:r>
          </a:p>
          <a:p>
            <a:pPr eaLnBrk="1" hangingPunct="1">
              <a:defRPr/>
            </a:pPr>
            <a:r>
              <a:rPr lang="ar-SA" dirty="0" smtClean="0"/>
              <a:t>فكلما كانت الأشعة عاموديه أو قريبة من العمودية كانت تلك الأشعة أقوي واشد  تركيزا .  (عللي ) </a:t>
            </a:r>
          </a:p>
          <a:p>
            <a:pPr eaLnBrk="1" hangingPunct="1">
              <a:defRPr/>
            </a:pPr>
            <a:r>
              <a:rPr lang="ar-SA" dirty="0" smtClean="0"/>
              <a:t>1- تقطع الأشعة العامودية الغلاف الجوي في مسافة أقصر . </a:t>
            </a:r>
          </a:p>
          <a:p>
            <a:pPr eaLnBrk="1" hangingPunct="1">
              <a:defRPr/>
            </a:pPr>
            <a:r>
              <a:rPr lang="ar-SA" dirty="0" smtClean="0"/>
              <a:t>2- تتوزع حزم الأشعة العمودية على مساحة قليلة . </a:t>
            </a:r>
          </a:p>
          <a:p>
            <a:pPr eaLnBrk="1" hangingPunct="1">
              <a:defRPr/>
            </a:pPr>
            <a:r>
              <a:rPr lang="ar-SA" dirty="0" smtClean="0">
                <a:solidFill>
                  <a:srgbClr val="259325"/>
                </a:solidFill>
              </a:rPr>
              <a:t>ب-تختلف باختلاف الفصول وحركة الشمس الظاهرية ومن ساعة لأخرى خلال النهار .</a:t>
            </a:r>
          </a:p>
          <a:p>
            <a:pPr eaLnBrk="1" hangingPunct="1">
              <a:defRPr/>
            </a:pPr>
            <a:endParaRPr lang="ar-SA" dirty="0" smtClean="0">
              <a:solidFill>
                <a:srgbClr val="A50021"/>
              </a:solidFill>
            </a:endParaRPr>
          </a:p>
          <a:p>
            <a:pPr eaLnBrk="1" hangingPunct="1">
              <a:defRPr/>
            </a:pPr>
            <a:r>
              <a:rPr lang="ar-SA" dirty="0" smtClean="0">
                <a:solidFill>
                  <a:srgbClr val="A50021"/>
                </a:solidFill>
              </a:rPr>
              <a:t>  </a:t>
            </a:r>
            <a:endParaRPr lang="en-US" dirty="0" smtClean="0">
              <a:solidFill>
                <a:srgbClr val="A5002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3"/>
          <p:cNvSpPr>
            <a:spLocks noGrp="1" noChangeArrowheads="1"/>
          </p:cNvSpPr>
          <p:nvPr>
            <p:ph type="title"/>
          </p:nvPr>
        </p:nvSpPr>
        <p:spPr>
          <a:ln w="28575">
            <a:solidFill>
              <a:schemeClr val="tx1"/>
            </a:solidFill>
          </a:ln>
        </p:spPr>
        <p:txBody>
          <a:bodyPr/>
          <a:lstStyle/>
          <a:p>
            <a:pPr eaLnBrk="1" hangingPunct="1"/>
            <a:r>
              <a:rPr lang="ar-SA" smtClean="0"/>
              <a:t>وتكمن أهمية زاوية سقوط الاشعة في أنها :-</a:t>
            </a:r>
            <a:endParaRPr lang="en-US" smtClean="0"/>
          </a:p>
        </p:txBody>
      </p:sp>
      <p:sp>
        <p:nvSpPr>
          <p:cNvPr id="95236" name="Rectangle 4"/>
          <p:cNvSpPr>
            <a:spLocks noGrp="1" noChangeArrowheads="1"/>
          </p:cNvSpPr>
          <p:nvPr>
            <p:ph type="body" idx="1"/>
          </p:nvPr>
        </p:nvSpPr>
        <p:spPr>
          <a:ln cap="flat">
            <a:solidFill>
              <a:schemeClr val="tx1"/>
            </a:solidFill>
            <a:prstDash val="lgDash"/>
          </a:ln>
        </p:spPr>
        <p:txBody>
          <a:bodyPr/>
          <a:lstStyle/>
          <a:p>
            <a:pPr eaLnBrk="1" hangingPunct="1"/>
            <a:r>
              <a:rPr lang="ar-SA" smtClean="0">
                <a:solidFill>
                  <a:srgbClr val="A50021"/>
                </a:solidFill>
              </a:rPr>
              <a:t>.  </a:t>
            </a:r>
            <a:endParaRPr lang="en-US" smtClean="0">
              <a:solidFill>
                <a:srgbClr val="A50021"/>
              </a:solidFill>
            </a:endParaRPr>
          </a:p>
        </p:txBody>
      </p:sp>
      <p:pic>
        <p:nvPicPr>
          <p:cNvPr id="98308" name="Picture 5"/>
          <p:cNvPicPr>
            <a:picLocks noChangeAspect="1" noChangeArrowheads="1"/>
          </p:cNvPicPr>
          <p:nvPr/>
        </p:nvPicPr>
        <p:blipFill>
          <a:blip r:embed="rId3"/>
          <a:srcRect/>
          <a:stretch>
            <a:fillRect/>
          </a:stretch>
        </p:blipFill>
        <p:spPr bwMode="auto">
          <a:xfrm>
            <a:off x="0" y="-315913"/>
            <a:ext cx="9144000" cy="6858001"/>
          </a:xfrm>
          <a:prstGeom prst="rect">
            <a:avLst/>
          </a:prstGeom>
          <a:noFill/>
          <a:ln w="9525">
            <a:noFill/>
            <a:miter lim="800000"/>
            <a:headEnd/>
            <a:tailEnd/>
          </a:ln>
        </p:spPr>
      </p:pic>
      <p:pic>
        <p:nvPicPr>
          <p:cNvPr id="98309" name="Picture 2" descr="اسمااااااااااااااااااااااء"/>
          <p:cNvPicPr>
            <a:picLocks noChangeAspect="1" noChangeArrowheads="1"/>
          </p:cNvPicPr>
          <p:nvPr/>
        </p:nvPicPr>
        <p:blipFill>
          <a:blip r:embed="rId4">
            <a:lum contrast="-42000"/>
          </a:blip>
          <a:srcRect/>
          <a:stretch>
            <a:fillRect/>
          </a:stretch>
        </p:blipFill>
        <p:spPr bwMode="auto">
          <a:xfrm>
            <a:off x="250825" y="-171450"/>
            <a:ext cx="8713788" cy="4679950"/>
          </a:xfrm>
          <a:prstGeom prst="rect">
            <a:avLst/>
          </a:prstGeom>
          <a:noFill/>
          <a:ln w="9525">
            <a:noFill/>
            <a:miter lim="800000"/>
            <a:headEnd/>
            <a:tailEnd/>
          </a:ln>
        </p:spPr>
      </p:pic>
      <p:sp>
        <p:nvSpPr>
          <p:cNvPr id="98310" name="Text Box 7"/>
          <p:cNvSpPr txBox="1">
            <a:spLocks noChangeArrowheads="1"/>
          </p:cNvSpPr>
          <p:nvPr/>
        </p:nvSpPr>
        <p:spPr bwMode="auto">
          <a:xfrm>
            <a:off x="971550" y="1125538"/>
            <a:ext cx="7488238" cy="701675"/>
          </a:xfrm>
          <a:prstGeom prst="rect">
            <a:avLst/>
          </a:prstGeom>
          <a:noFill/>
          <a:ln w="9525">
            <a:noFill/>
            <a:miter lim="800000"/>
            <a:headEnd/>
            <a:tailEnd/>
          </a:ln>
        </p:spPr>
        <p:txBody>
          <a:bodyPr>
            <a:spAutoFit/>
          </a:bodyPr>
          <a:lstStyle/>
          <a:p>
            <a:pPr>
              <a:spcBef>
                <a:spcPct val="50000"/>
              </a:spcBef>
            </a:pPr>
            <a:r>
              <a:rPr lang="ar-SA" sz="4000" b="1"/>
              <a:t>الدورة الفصلية واليومية للإشعاع الشمسي</a:t>
            </a:r>
            <a:r>
              <a:rPr lang="ar-SA" sz="2400" b="1"/>
              <a:t> </a:t>
            </a:r>
            <a:endParaRPr lang="en-US" sz="2400" b="1"/>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95235">
                                            <p:txEl>
                                              <p:charRg st="4294967295" end="4294967295"/>
                                            </p:txEl>
                                          </p:spTgt>
                                        </p:tgtEl>
                                        <p:attrNameLst>
                                          <p:attrName>style.visibility</p:attrName>
                                        </p:attrNameLst>
                                      </p:cBhvr>
                                      <p:to>
                                        <p:strVal val="visible"/>
                                      </p:to>
                                    </p:set>
                                    <p:anim calcmode="lin" valueType="num">
                                      <p:cBhvr>
                                        <p:cTn id="7" dur="1000" fill="hold"/>
                                        <p:tgtEl>
                                          <p:spTgt spid="95235">
                                            <p:txEl>
                                              <p:charRg st="4294967295" end="4294967295"/>
                                            </p:txEl>
                                          </p:spTgt>
                                        </p:tgtEl>
                                        <p:attrNameLst>
                                          <p:attrName>ppt_w</p:attrName>
                                        </p:attrNameLst>
                                      </p:cBhvr>
                                      <p:tavLst>
                                        <p:tav tm="0">
                                          <p:val>
                                            <p:strVal val="#ppt_w+.3"/>
                                          </p:val>
                                        </p:tav>
                                        <p:tav tm="100000">
                                          <p:val>
                                            <p:strVal val="#ppt_w"/>
                                          </p:val>
                                        </p:tav>
                                      </p:tavLst>
                                    </p:anim>
                                    <p:anim calcmode="lin" valueType="num">
                                      <p:cBhvr>
                                        <p:cTn id="8" dur="1000" fill="hold"/>
                                        <p:tgtEl>
                                          <p:spTgt spid="95235">
                                            <p:txEl>
                                              <p:charRg st="4294967295" end="4294967295"/>
                                            </p:txEl>
                                          </p:spTgt>
                                        </p:tgtEl>
                                        <p:attrNameLst>
                                          <p:attrName>ppt_h</p:attrName>
                                        </p:attrNameLst>
                                      </p:cBhvr>
                                      <p:tavLst>
                                        <p:tav tm="0">
                                          <p:val>
                                            <p:strVal val="#ppt_h"/>
                                          </p:val>
                                        </p:tav>
                                        <p:tav tm="100000">
                                          <p:val>
                                            <p:strVal val="#ppt_h"/>
                                          </p:val>
                                        </p:tav>
                                      </p:tavLst>
                                    </p:anim>
                                    <p:animEffect transition="in" filter="fade">
                                      <p:cBhvr>
                                        <p:cTn id="9" dur="1000"/>
                                        <p:tgtEl>
                                          <p:spTgt spid="95235">
                                            <p:txEl>
                                              <p:charRg st="4294967295" end="429496729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95236">
                                            <p:txEl>
                                              <p:pRg st="0" end="0"/>
                                            </p:txEl>
                                          </p:spTgt>
                                        </p:tgtEl>
                                        <p:attrNameLst>
                                          <p:attrName>style.visibility</p:attrName>
                                        </p:attrNameLst>
                                      </p:cBhvr>
                                      <p:to>
                                        <p:strVal val="visible"/>
                                      </p:to>
                                    </p:set>
                                    <p:anim calcmode="lin" valueType="num">
                                      <p:cBhvr>
                                        <p:cTn id="14" dur="1000" fill="hold"/>
                                        <p:tgtEl>
                                          <p:spTgt spid="95236">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95236">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52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p:bldP spid="9523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99331" name="Rectangle 2"/>
          <p:cNvSpPr>
            <a:spLocks noGrp="1" noChangeArrowheads="1"/>
          </p:cNvSpPr>
          <p:nvPr>
            <p:ph type="title"/>
          </p:nvPr>
        </p:nvSpPr>
        <p:spPr/>
        <p:txBody>
          <a:bodyPr>
            <a:normAutofit fontScale="90000"/>
          </a:bodyPr>
          <a:lstStyle/>
          <a:p>
            <a:pPr eaLnBrk="1" hangingPunct="1"/>
            <a:r>
              <a:rPr lang="ar-SA" sz="4000" smtClean="0"/>
              <a:t>اختلاف طول الليل والنهار</a:t>
            </a:r>
            <a:r>
              <a:rPr lang="en-US" sz="4000" smtClean="0"/>
              <a:t/>
            </a:r>
            <a:br>
              <a:rPr lang="en-US" sz="4000" smtClean="0"/>
            </a:br>
            <a:endParaRPr lang="en-US" sz="4000" smtClean="0"/>
          </a:p>
        </p:txBody>
      </p:sp>
      <p:sp>
        <p:nvSpPr>
          <p:cNvPr id="99332" name="Rectangle 3"/>
          <p:cNvSpPr>
            <a:spLocks noGrp="1" noChangeArrowheads="1"/>
          </p:cNvSpPr>
          <p:nvPr>
            <p:ph type="body" idx="1"/>
          </p:nvPr>
        </p:nvSpPr>
        <p:spPr>
          <a:ln w="28575">
            <a:solidFill>
              <a:schemeClr val="tx1"/>
            </a:solidFill>
          </a:ln>
        </p:spPr>
        <p:txBody>
          <a:bodyPr/>
          <a:lstStyle/>
          <a:p>
            <a:pPr eaLnBrk="1" hangingPunct="1"/>
            <a:r>
              <a:rPr lang="ar-SA" smtClean="0"/>
              <a:t>اختلاف طول الليل والنهار له دور كبير في اختلاف كمية الاشعاع الشمسي ففي المناطق المدارية حيث يتساوى تقريبا طول الليل والنهار ويقل الفرق بينهما كلما بعدنا عن المناطق المدارية مما يجعل الفرق في درجات الحرارة لا يكون كبيرا في المناطق المدارية كما هو الحال في المناطق المعتدلة حيث يقصر النهار ويطول الليل في الشتاء والعكس في الصيف . </a:t>
            </a:r>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100355" name="Rectangle 2"/>
          <p:cNvSpPr>
            <a:spLocks noGrp="1" noChangeArrowheads="1"/>
          </p:cNvSpPr>
          <p:nvPr>
            <p:ph type="title"/>
          </p:nvPr>
        </p:nvSpPr>
        <p:spPr/>
        <p:txBody>
          <a:bodyPr/>
          <a:lstStyle/>
          <a:p>
            <a:pPr eaLnBrk="1" hangingPunct="1"/>
            <a:r>
              <a:rPr lang="ar-SA" smtClean="0"/>
              <a:t>صفاء الجو ونسب تغيم السماء </a:t>
            </a:r>
            <a:endParaRPr lang="en-US" smtClean="0"/>
          </a:p>
        </p:txBody>
      </p:sp>
      <p:sp>
        <p:nvSpPr>
          <p:cNvPr id="100356" name="Rectangle 3"/>
          <p:cNvSpPr>
            <a:spLocks noGrp="1" noChangeArrowheads="1"/>
          </p:cNvSpPr>
          <p:nvPr>
            <p:ph type="body" idx="1"/>
          </p:nvPr>
        </p:nvSpPr>
        <p:spPr>
          <a:ln w="28575">
            <a:solidFill>
              <a:schemeClr val="tx1"/>
            </a:solidFill>
          </a:ln>
        </p:spPr>
        <p:txBody>
          <a:bodyPr/>
          <a:lstStyle/>
          <a:p>
            <a:pPr eaLnBrk="1" hangingPunct="1"/>
            <a:r>
              <a:rPr lang="ar-SA" smtClean="0"/>
              <a:t>1- كلما كان الجو نظيفا خاليا من الدخان والغبار والرمال والشوائب كلما ساعد ذلك على وصول كميات كبيرة من الاشعاع الشمسي والعكس .</a:t>
            </a:r>
          </a:p>
          <a:p>
            <a:pPr eaLnBrk="1" hangingPunct="1"/>
            <a:r>
              <a:rPr lang="ar-SA" smtClean="0"/>
              <a:t>2- كلما كان الجو ملبدا بالغيوم كلما قلت كمية الاشعاع الشمسي الواصلة لسطح الارض </a:t>
            </a:r>
            <a:endParaRPr lang="en-US"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4" descr="اسمااااااااااااااااااااااء"/>
          <p:cNvPicPr>
            <a:picLocks noChangeAspect="1" noChangeArrowheads="1"/>
          </p:cNvPicPr>
          <p:nvPr/>
        </p:nvPicPr>
        <p:blipFill>
          <a:blip r:embed="rId3">
            <a:lum bright="54000" contrast="-72000"/>
          </a:blip>
          <a:srcRect/>
          <a:stretch>
            <a:fillRect/>
          </a:stretch>
        </p:blipFill>
        <p:spPr bwMode="auto">
          <a:xfrm>
            <a:off x="0" y="0"/>
            <a:ext cx="9144000" cy="6858000"/>
          </a:xfrm>
          <a:prstGeom prst="rect">
            <a:avLst/>
          </a:prstGeom>
          <a:solidFill>
            <a:schemeClr val="accent1"/>
          </a:solidFill>
          <a:ln w="9525">
            <a:noFill/>
            <a:miter lim="800000"/>
            <a:headEnd/>
            <a:tailEnd/>
          </a:ln>
        </p:spPr>
      </p:pic>
      <p:sp>
        <p:nvSpPr>
          <p:cNvPr id="101379" name="Rectangle 2"/>
          <p:cNvSpPr>
            <a:spLocks noGrp="1" noChangeArrowheads="1"/>
          </p:cNvSpPr>
          <p:nvPr>
            <p:ph type="title"/>
          </p:nvPr>
        </p:nvSpPr>
        <p:spPr/>
        <p:txBody>
          <a:bodyPr>
            <a:normAutofit fontScale="90000"/>
          </a:bodyPr>
          <a:lstStyle/>
          <a:p>
            <a:pPr eaLnBrk="1" hangingPunct="1"/>
            <a:r>
              <a:rPr lang="ar-SA" sz="4000" smtClean="0"/>
              <a:t>اتجاه السفوح الجبلية ودرجة انحدارها </a:t>
            </a:r>
            <a:r>
              <a:rPr lang="en-US" sz="4000" smtClean="0"/>
              <a:t/>
            </a:r>
            <a:br>
              <a:rPr lang="en-US" sz="4000" smtClean="0"/>
            </a:br>
            <a:endParaRPr lang="en-US" sz="4000" smtClean="0"/>
          </a:p>
        </p:txBody>
      </p:sp>
      <p:sp>
        <p:nvSpPr>
          <p:cNvPr id="101380" name="Rectangle 3"/>
          <p:cNvSpPr>
            <a:spLocks noGrp="1" noChangeArrowheads="1"/>
          </p:cNvSpPr>
          <p:nvPr>
            <p:ph type="body" idx="1"/>
          </p:nvPr>
        </p:nvSpPr>
        <p:spPr>
          <a:ln w="38100">
            <a:solidFill>
              <a:schemeClr val="tx1"/>
            </a:solidFill>
          </a:ln>
        </p:spPr>
        <p:txBody>
          <a:bodyPr/>
          <a:lstStyle/>
          <a:p>
            <a:pPr eaLnBrk="1" hangingPunct="1">
              <a:lnSpc>
                <a:spcPct val="90000"/>
              </a:lnSpc>
            </a:pPr>
            <a:r>
              <a:rPr lang="ar-SA" smtClean="0"/>
              <a:t>السفوح الجبلية الشمالية والجنوبية في المناطق المدارية تتساوى كمية الاشعاع الشمسي الواصلة اليها . </a:t>
            </a:r>
          </a:p>
          <a:p>
            <a:pPr eaLnBrk="1" hangingPunct="1">
              <a:lnSpc>
                <a:spcPct val="90000"/>
              </a:lnSpc>
            </a:pPr>
            <a:r>
              <a:rPr lang="ar-SA" smtClean="0"/>
              <a:t>السفوح الجبلية الشمالية والجنوبية في المناطق المعتدلة لا تتساوى كمية الاشعاع الشمسي الواصلة اليها . </a:t>
            </a:r>
          </a:p>
          <a:p>
            <a:pPr eaLnBrk="1" hangingPunct="1">
              <a:lnSpc>
                <a:spcPct val="90000"/>
              </a:lnSpc>
            </a:pPr>
            <a:r>
              <a:rPr lang="ar-SA" smtClean="0"/>
              <a:t>السفوح شديدة الانحدار تسقط عليها الاشعة بزوايا قائمة فتزيد كمية الاشعاع الشمسي الواصلة اليها .</a:t>
            </a:r>
          </a:p>
          <a:p>
            <a:pPr eaLnBrk="1" hangingPunct="1">
              <a:lnSpc>
                <a:spcPct val="90000"/>
              </a:lnSpc>
            </a:pPr>
            <a:r>
              <a:rPr lang="ar-SA" smtClean="0"/>
              <a:t> السفوح المنبسطة  تسقط عليها الاشعة بزوايا مائلة  فتقل كمية الاشعاع الشمسي الواصلة اليها خاصة في الصباح الباكر وعند الغروب .</a:t>
            </a:r>
          </a:p>
          <a:p>
            <a:pPr eaLnBrk="1" hangingPunct="1">
              <a:lnSpc>
                <a:spcPct val="90000"/>
              </a:lnSpc>
            </a:pPr>
            <a:endParaRPr lang="ar-SA" smtClean="0"/>
          </a:p>
          <a:p>
            <a:pPr eaLnBrk="1" hangingPunct="1">
              <a:lnSpc>
                <a:spcPct val="90000"/>
              </a:lnSpc>
            </a:pPr>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050" name="Object 4"/>
          <p:cNvGraphicFramePr>
            <a:graphicFrameLocks noChangeAspect="1"/>
          </p:cNvGraphicFramePr>
          <p:nvPr/>
        </p:nvGraphicFramePr>
        <p:xfrm>
          <a:off x="0" y="0"/>
          <a:ext cx="9144000" cy="6858000"/>
        </p:xfrm>
        <a:graphic>
          <a:graphicData uri="http://schemas.openxmlformats.org/presentationml/2006/ole">
            <p:oleObj spid="_x0000_s1026" name="SmartDraw" r:id="rId4" imgW="7369920" imgH="7356240" progId="">
              <p:embed/>
            </p:oleObj>
          </a:graphicData>
        </a:graphic>
      </p:graphicFrame>
      <p:sp>
        <p:nvSpPr>
          <p:cNvPr id="169990" name="Rectangle 6"/>
          <p:cNvSpPr>
            <a:spLocks noChangeArrowheads="1"/>
          </p:cNvSpPr>
          <p:nvPr/>
        </p:nvSpPr>
        <p:spPr bwMode="auto">
          <a:xfrm>
            <a:off x="107950" y="3141663"/>
            <a:ext cx="8928100" cy="574675"/>
          </a:xfrm>
          <a:prstGeom prst="rect">
            <a:avLst/>
          </a:prstGeom>
          <a:solidFill>
            <a:srgbClr val="FF3300">
              <a:alpha val="43921"/>
            </a:srgbClr>
          </a:solidFill>
          <a:ln w="19050">
            <a:solidFill>
              <a:srgbClr val="FF3300"/>
            </a:solidFill>
            <a:miter lim="800000"/>
            <a:headEnd/>
            <a:tailEnd/>
          </a:ln>
        </p:spPr>
        <p:txBody>
          <a:bodyPr wrap="none" anchor="ctr"/>
          <a:lstStyle/>
          <a:p>
            <a:endParaRPr lang="ar-SA"/>
          </a:p>
        </p:txBody>
      </p:sp>
      <p:sp>
        <p:nvSpPr>
          <p:cNvPr id="169991" name="Rectangle 7"/>
          <p:cNvSpPr>
            <a:spLocks noChangeArrowheads="1"/>
          </p:cNvSpPr>
          <p:nvPr/>
        </p:nvSpPr>
        <p:spPr bwMode="auto">
          <a:xfrm>
            <a:off x="107950" y="2852738"/>
            <a:ext cx="8928100" cy="287337"/>
          </a:xfrm>
          <a:prstGeom prst="rect">
            <a:avLst/>
          </a:prstGeom>
          <a:solidFill>
            <a:srgbClr val="FFCCFF">
              <a:alpha val="61960"/>
            </a:srgbClr>
          </a:solidFill>
          <a:ln w="19050">
            <a:solidFill>
              <a:srgbClr val="FFCCFF"/>
            </a:solidFill>
            <a:miter lim="800000"/>
            <a:headEnd/>
            <a:tailEnd/>
          </a:ln>
        </p:spPr>
        <p:txBody>
          <a:bodyPr wrap="none" anchor="ctr"/>
          <a:lstStyle/>
          <a:p>
            <a:endParaRPr lang="ar-SA"/>
          </a:p>
        </p:txBody>
      </p:sp>
      <p:sp>
        <p:nvSpPr>
          <p:cNvPr id="169993" name="Rectangle 9"/>
          <p:cNvSpPr>
            <a:spLocks noChangeArrowheads="1"/>
          </p:cNvSpPr>
          <p:nvPr/>
        </p:nvSpPr>
        <p:spPr bwMode="auto">
          <a:xfrm>
            <a:off x="107950" y="2492375"/>
            <a:ext cx="8928100" cy="360363"/>
          </a:xfrm>
          <a:prstGeom prst="rect">
            <a:avLst/>
          </a:prstGeom>
          <a:solidFill>
            <a:schemeClr val="accent2">
              <a:alpha val="32156"/>
            </a:schemeClr>
          </a:solidFill>
          <a:ln w="19050">
            <a:solidFill>
              <a:schemeClr val="hlink"/>
            </a:solidFill>
            <a:miter lim="800000"/>
            <a:headEnd/>
            <a:tailEnd/>
          </a:ln>
        </p:spPr>
        <p:txBody>
          <a:bodyPr wrap="none" anchor="ctr"/>
          <a:lstStyle/>
          <a:p>
            <a:endParaRPr lang="ar-SA"/>
          </a:p>
        </p:txBody>
      </p:sp>
      <p:sp>
        <p:nvSpPr>
          <p:cNvPr id="169995" name="Rectangle 11"/>
          <p:cNvSpPr>
            <a:spLocks noChangeArrowheads="1"/>
          </p:cNvSpPr>
          <p:nvPr/>
        </p:nvSpPr>
        <p:spPr bwMode="auto">
          <a:xfrm>
            <a:off x="107950" y="1989138"/>
            <a:ext cx="8928100" cy="503237"/>
          </a:xfrm>
          <a:prstGeom prst="rect">
            <a:avLst/>
          </a:prstGeom>
          <a:solidFill>
            <a:schemeClr val="hlink">
              <a:alpha val="45097"/>
            </a:schemeClr>
          </a:solidFill>
          <a:ln w="12700">
            <a:solidFill>
              <a:schemeClr val="tx1"/>
            </a:solidFill>
            <a:miter lim="800000"/>
            <a:headEnd/>
            <a:tailEnd/>
          </a:ln>
        </p:spPr>
        <p:txBody>
          <a:bodyPr wrap="none" anchor="ctr"/>
          <a:lstStyle/>
          <a:p>
            <a:pPr algn="ctr"/>
            <a:endParaRPr lang="en-US">
              <a:solidFill>
                <a:schemeClr val="accent2"/>
              </a:solidFill>
            </a:endParaRPr>
          </a:p>
        </p:txBody>
      </p:sp>
      <p:sp>
        <p:nvSpPr>
          <p:cNvPr id="169996" name="Rectangle 12"/>
          <p:cNvSpPr>
            <a:spLocks noChangeArrowheads="1"/>
          </p:cNvSpPr>
          <p:nvPr/>
        </p:nvSpPr>
        <p:spPr bwMode="auto">
          <a:xfrm>
            <a:off x="107950" y="115888"/>
            <a:ext cx="8928100" cy="1873250"/>
          </a:xfrm>
          <a:prstGeom prst="rect">
            <a:avLst/>
          </a:prstGeom>
          <a:solidFill>
            <a:schemeClr val="accent1">
              <a:alpha val="45882"/>
            </a:schemeClr>
          </a:solidFill>
          <a:ln w="19050">
            <a:solidFill>
              <a:schemeClr val="folHlink"/>
            </a:solidFill>
            <a:miter lim="800000"/>
            <a:headEnd/>
            <a:tailEnd/>
          </a:ln>
        </p:spPr>
        <p:txBody>
          <a:bodyPr wrap="none" anchor="ctr"/>
          <a:lstStyle/>
          <a:p>
            <a:endParaRPr lang="ar-SA"/>
          </a:p>
        </p:txBody>
      </p:sp>
      <p:sp>
        <p:nvSpPr>
          <p:cNvPr id="169997" name="Rectangle 13"/>
          <p:cNvSpPr>
            <a:spLocks noChangeArrowheads="1"/>
          </p:cNvSpPr>
          <p:nvPr/>
        </p:nvSpPr>
        <p:spPr bwMode="auto">
          <a:xfrm>
            <a:off x="107950" y="3716338"/>
            <a:ext cx="8928100" cy="287337"/>
          </a:xfrm>
          <a:prstGeom prst="rect">
            <a:avLst/>
          </a:prstGeom>
          <a:solidFill>
            <a:srgbClr val="FFCCFF">
              <a:alpha val="61960"/>
            </a:srgbClr>
          </a:solidFill>
          <a:ln w="19050">
            <a:solidFill>
              <a:srgbClr val="FFCCFF"/>
            </a:solidFill>
            <a:miter lim="800000"/>
            <a:headEnd/>
            <a:tailEnd/>
          </a:ln>
        </p:spPr>
        <p:txBody>
          <a:bodyPr wrap="none" anchor="ctr"/>
          <a:lstStyle/>
          <a:p>
            <a:endParaRPr lang="ar-SA"/>
          </a:p>
        </p:txBody>
      </p:sp>
      <p:sp>
        <p:nvSpPr>
          <p:cNvPr id="169998" name="Rectangle 14"/>
          <p:cNvSpPr>
            <a:spLocks noChangeArrowheads="1"/>
          </p:cNvSpPr>
          <p:nvPr/>
        </p:nvSpPr>
        <p:spPr bwMode="auto">
          <a:xfrm>
            <a:off x="107950" y="4005263"/>
            <a:ext cx="8928100" cy="360362"/>
          </a:xfrm>
          <a:prstGeom prst="rect">
            <a:avLst/>
          </a:prstGeom>
          <a:solidFill>
            <a:schemeClr val="accent2">
              <a:alpha val="32156"/>
            </a:schemeClr>
          </a:solidFill>
          <a:ln w="19050">
            <a:solidFill>
              <a:schemeClr val="hlink"/>
            </a:solidFill>
            <a:miter lim="800000"/>
            <a:headEnd/>
            <a:tailEnd/>
          </a:ln>
        </p:spPr>
        <p:txBody>
          <a:bodyPr wrap="none" anchor="ctr"/>
          <a:lstStyle/>
          <a:p>
            <a:endParaRPr lang="ar-SA"/>
          </a:p>
        </p:txBody>
      </p:sp>
      <p:sp>
        <p:nvSpPr>
          <p:cNvPr id="169999" name="Rectangle 15"/>
          <p:cNvSpPr>
            <a:spLocks noChangeArrowheads="1"/>
          </p:cNvSpPr>
          <p:nvPr/>
        </p:nvSpPr>
        <p:spPr bwMode="auto">
          <a:xfrm>
            <a:off x="107950" y="4365625"/>
            <a:ext cx="8928100" cy="503238"/>
          </a:xfrm>
          <a:prstGeom prst="rect">
            <a:avLst/>
          </a:prstGeom>
          <a:solidFill>
            <a:schemeClr val="hlink">
              <a:alpha val="45097"/>
            </a:schemeClr>
          </a:solidFill>
          <a:ln w="12700">
            <a:solidFill>
              <a:schemeClr val="tx1"/>
            </a:solidFill>
            <a:miter lim="800000"/>
            <a:headEnd/>
            <a:tailEnd/>
          </a:ln>
        </p:spPr>
        <p:txBody>
          <a:bodyPr wrap="none" anchor="ctr"/>
          <a:lstStyle/>
          <a:p>
            <a:pPr algn="ctr"/>
            <a:endParaRPr lang="en-US">
              <a:solidFill>
                <a:schemeClr val="accent2"/>
              </a:solidFill>
            </a:endParaRPr>
          </a:p>
        </p:txBody>
      </p:sp>
      <p:sp>
        <p:nvSpPr>
          <p:cNvPr id="170000" name="Rectangle 16"/>
          <p:cNvSpPr>
            <a:spLocks noChangeArrowheads="1"/>
          </p:cNvSpPr>
          <p:nvPr/>
        </p:nvSpPr>
        <p:spPr bwMode="auto">
          <a:xfrm>
            <a:off x="107950" y="4868863"/>
            <a:ext cx="8928100" cy="1873250"/>
          </a:xfrm>
          <a:prstGeom prst="rect">
            <a:avLst/>
          </a:prstGeom>
          <a:solidFill>
            <a:schemeClr val="accent1">
              <a:alpha val="45882"/>
            </a:schemeClr>
          </a:solidFill>
          <a:ln w="19050">
            <a:solidFill>
              <a:schemeClr val="folHlink"/>
            </a:solidFill>
            <a:miter lim="800000"/>
            <a:headEnd/>
            <a:tailEnd/>
          </a:ln>
        </p:spPr>
        <p:txBody>
          <a:bodyPr wrap="none" anchor="ctr"/>
          <a:lstStyle/>
          <a:p>
            <a:endParaRPr lang="ar-SA"/>
          </a:p>
        </p:txBody>
      </p:sp>
      <p:sp>
        <p:nvSpPr>
          <p:cNvPr id="2060" name="Text Box 17"/>
          <p:cNvSpPr txBox="1">
            <a:spLocks noChangeArrowheads="1"/>
          </p:cNvSpPr>
          <p:nvPr/>
        </p:nvSpPr>
        <p:spPr bwMode="auto">
          <a:xfrm>
            <a:off x="4140200" y="5300663"/>
            <a:ext cx="4752975" cy="908050"/>
          </a:xfrm>
          <a:prstGeom prst="rect">
            <a:avLst/>
          </a:prstGeom>
          <a:solidFill>
            <a:schemeClr val="hlink"/>
          </a:solidFill>
          <a:ln w="38100">
            <a:solidFill>
              <a:schemeClr val="tx1"/>
            </a:solidFill>
            <a:miter lim="800000"/>
            <a:headEnd/>
            <a:tailEnd/>
          </a:ln>
        </p:spPr>
        <p:txBody>
          <a:bodyPr>
            <a:spAutoFit/>
          </a:bodyPr>
          <a:lstStyle/>
          <a:p>
            <a:pPr>
              <a:spcBef>
                <a:spcPct val="50000"/>
              </a:spcBef>
            </a:pPr>
            <a:r>
              <a:rPr lang="ar-SA" sz="2400"/>
              <a:t>التوزيع الجغرافي النظري للإشعاع الشمسي </a:t>
            </a:r>
          </a:p>
          <a:p>
            <a:pPr>
              <a:spcBef>
                <a:spcPct val="50000"/>
              </a:spcBef>
            </a:pPr>
            <a:endParaRPr lang="en-US"/>
          </a:p>
        </p:txBody>
      </p:sp>
      <p:sp>
        <p:nvSpPr>
          <p:cNvPr id="2061" name="Text Box 18"/>
          <p:cNvSpPr txBox="1">
            <a:spLocks noChangeArrowheads="1"/>
          </p:cNvSpPr>
          <p:nvPr/>
        </p:nvSpPr>
        <p:spPr bwMode="auto">
          <a:xfrm>
            <a:off x="107950" y="3284538"/>
            <a:ext cx="1871663" cy="366712"/>
          </a:xfrm>
          <a:prstGeom prst="rect">
            <a:avLst/>
          </a:prstGeom>
          <a:noFill/>
          <a:ln w="9525">
            <a:noFill/>
            <a:miter lim="800000"/>
            <a:headEnd/>
            <a:tailEnd/>
          </a:ln>
        </p:spPr>
        <p:txBody>
          <a:bodyPr>
            <a:spAutoFit/>
          </a:bodyPr>
          <a:lstStyle/>
          <a:p>
            <a:pPr algn="l">
              <a:spcBef>
                <a:spcPct val="50000"/>
              </a:spcBef>
            </a:pPr>
            <a:r>
              <a:rPr lang="ar-SA"/>
              <a:t>الاقليم الاستوائي </a:t>
            </a:r>
            <a:endParaRPr lang="en-US"/>
          </a:p>
        </p:txBody>
      </p:sp>
      <p:sp>
        <p:nvSpPr>
          <p:cNvPr id="2062" name="Text Box 19"/>
          <p:cNvSpPr txBox="1">
            <a:spLocks noChangeArrowheads="1"/>
          </p:cNvSpPr>
          <p:nvPr/>
        </p:nvSpPr>
        <p:spPr bwMode="auto">
          <a:xfrm>
            <a:off x="107950" y="2852738"/>
            <a:ext cx="1655763" cy="366712"/>
          </a:xfrm>
          <a:prstGeom prst="rect">
            <a:avLst/>
          </a:prstGeom>
          <a:noFill/>
          <a:ln w="9525">
            <a:noFill/>
            <a:miter lim="800000"/>
            <a:headEnd/>
            <a:tailEnd/>
          </a:ln>
        </p:spPr>
        <p:txBody>
          <a:bodyPr>
            <a:spAutoFit/>
          </a:bodyPr>
          <a:lstStyle/>
          <a:p>
            <a:pPr algn="l">
              <a:spcBef>
                <a:spcPct val="50000"/>
              </a:spcBef>
            </a:pPr>
            <a:r>
              <a:rPr lang="ar-SA"/>
              <a:t>الاقليم المداري </a:t>
            </a:r>
            <a:endParaRPr lang="en-US"/>
          </a:p>
        </p:txBody>
      </p:sp>
      <p:sp>
        <p:nvSpPr>
          <p:cNvPr id="2063" name="Text Box 20"/>
          <p:cNvSpPr txBox="1">
            <a:spLocks noChangeArrowheads="1"/>
          </p:cNvSpPr>
          <p:nvPr/>
        </p:nvSpPr>
        <p:spPr bwMode="auto">
          <a:xfrm>
            <a:off x="107950" y="3644900"/>
            <a:ext cx="1655763" cy="366713"/>
          </a:xfrm>
          <a:prstGeom prst="rect">
            <a:avLst/>
          </a:prstGeom>
          <a:noFill/>
          <a:ln w="9525">
            <a:noFill/>
            <a:miter lim="800000"/>
            <a:headEnd/>
            <a:tailEnd/>
          </a:ln>
        </p:spPr>
        <p:txBody>
          <a:bodyPr>
            <a:spAutoFit/>
          </a:bodyPr>
          <a:lstStyle/>
          <a:p>
            <a:pPr algn="l">
              <a:spcBef>
                <a:spcPct val="50000"/>
              </a:spcBef>
            </a:pPr>
            <a:r>
              <a:rPr lang="ar-SA"/>
              <a:t>الاقليم المداري </a:t>
            </a:r>
            <a:endParaRPr lang="en-US"/>
          </a:p>
        </p:txBody>
      </p:sp>
      <p:sp>
        <p:nvSpPr>
          <p:cNvPr id="2064" name="Text Box 21"/>
          <p:cNvSpPr txBox="1">
            <a:spLocks noChangeArrowheads="1"/>
          </p:cNvSpPr>
          <p:nvPr/>
        </p:nvSpPr>
        <p:spPr bwMode="auto">
          <a:xfrm>
            <a:off x="107950" y="2492375"/>
            <a:ext cx="2519363" cy="366713"/>
          </a:xfrm>
          <a:prstGeom prst="rect">
            <a:avLst/>
          </a:prstGeom>
          <a:noFill/>
          <a:ln w="9525">
            <a:noFill/>
            <a:miter lim="800000"/>
            <a:headEnd/>
            <a:tailEnd/>
          </a:ln>
        </p:spPr>
        <p:txBody>
          <a:bodyPr>
            <a:spAutoFit/>
          </a:bodyPr>
          <a:lstStyle/>
          <a:p>
            <a:pPr algn="l">
              <a:spcBef>
                <a:spcPct val="50000"/>
              </a:spcBef>
            </a:pPr>
            <a:r>
              <a:rPr lang="ar-SA"/>
              <a:t>الاقليم المعتدل الدافئ </a:t>
            </a:r>
            <a:endParaRPr lang="en-US"/>
          </a:p>
        </p:txBody>
      </p:sp>
      <p:sp>
        <p:nvSpPr>
          <p:cNvPr id="2065" name="Text Box 22"/>
          <p:cNvSpPr txBox="1">
            <a:spLocks noChangeArrowheads="1"/>
          </p:cNvSpPr>
          <p:nvPr/>
        </p:nvSpPr>
        <p:spPr bwMode="auto">
          <a:xfrm>
            <a:off x="107950" y="4005263"/>
            <a:ext cx="2519363" cy="366712"/>
          </a:xfrm>
          <a:prstGeom prst="rect">
            <a:avLst/>
          </a:prstGeom>
          <a:noFill/>
          <a:ln w="9525">
            <a:noFill/>
            <a:miter lim="800000"/>
            <a:headEnd/>
            <a:tailEnd/>
          </a:ln>
        </p:spPr>
        <p:txBody>
          <a:bodyPr>
            <a:spAutoFit/>
          </a:bodyPr>
          <a:lstStyle/>
          <a:p>
            <a:pPr algn="l">
              <a:spcBef>
                <a:spcPct val="50000"/>
              </a:spcBef>
            </a:pPr>
            <a:r>
              <a:rPr lang="ar-SA"/>
              <a:t>الاقليم المعتدل الدافئ </a:t>
            </a:r>
            <a:endParaRPr lang="en-US"/>
          </a:p>
        </p:txBody>
      </p:sp>
      <p:sp>
        <p:nvSpPr>
          <p:cNvPr id="2066" name="Text Box 23"/>
          <p:cNvSpPr txBox="1">
            <a:spLocks noChangeArrowheads="1"/>
          </p:cNvSpPr>
          <p:nvPr/>
        </p:nvSpPr>
        <p:spPr bwMode="auto">
          <a:xfrm>
            <a:off x="107950" y="2060575"/>
            <a:ext cx="1873250" cy="366713"/>
          </a:xfrm>
          <a:prstGeom prst="rect">
            <a:avLst/>
          </a:prstGeom>
          <a:noFill/>
          <a:ln w="9525">
            <a:noFill/>
            <a:miter lim="800000"/>
            <a:headEnd/>
            <a:tailEnd/>
          </a:ln>
        </p:spPr>
        <p:txBody>
          <a:bodyPr>
            <a:spAutoFit/>
          </a:bodyPr>
          <a:lstStyle/>
          <a:p>
            <a:pPr algn="l">
              <a:spcBef>
                <a:spcPct val="50000"/>
              </a:spcBef>
            </a:pPr>
            <a:r>
              <a:rPr lang="ar-SA"/>
              <a:t>المعتدل البارد </a:t>
            </a:r>
            <a:endParaRPr lang="en-US"/>
          </a:p>
        </p:txBody>
      </p:sp>
      <p:sp>
        <p:nvSpPr>
          <p:cNvPr id="2067" name="Text Box 24"/>
          <p:cNvSpPr txBox="1">
            <a:spLocks noChangeArrowheads="1"/>
          </p:cNvSpPr>
          <p:nvPr/>
        </p:nvSpPr>
        <p:spPr bwMode="auto">
          <a:xfrm>
            <a:off x="107950" y="4437063"/>
            <a:ext cx="1873250" cy="366712"/>
          </a:xfrm>
          <a:prstGeom prst="rect">
            <a:avLst/>
          </a:prstGeom>
          <a:noFill/>
          <a:ln w="9525">
            <a:noFill/>
            <a:miter lim="800000"/>
            <a:headEnd/>
            <a:tailEnd/>
          </a:ln>
        </p:spPr>
        <p:txBody>
          <a:bodyPr>
            <a:spAutoFit/>
          </a:bodyPr>
          <a:lstStyle/>
          <a:p>
            <a:pPr algn="l">
              <a:spcBef>
                <a:spcPct val="50000"/>
              </a:spcBef>
            </a:pPr>
            <a:r>
              <a:rPr lang="ar-SA"/>
              <a:t>المعتدل البارد </a:t>
            </a:r>
            <a:endParaRPr lang="en-US"/>
          </a:p>
        </p:txBody>
      </p:sp>
      <p:sp>
        <p:nvSpPr>
          <p:cNvPr id="2068" name="Text Box 25"/>
          <p:cNvSpPr txBox="1">
            <a:spLocks noChangeArrowheads="1"/>
          </p:cNvSpPr>
          <p:nvPr/>
        </p:nvSpPr>
        <p:spPr bwMode="auto">
          <a:xfrm>
            <a:off x="107950" y="836613"/>
            <a:ext cx="2520950" cy="366712"/>
          </a:xfrm>
          <a:prstGeom prst="rect">
            <a:avLst/>
          </a:prstGeom>
          <a:noFill/>
          <a:ln w="9525">
            <a:noFill/>
            <a:miter lim="800000"/>
            <a:headEnd/>
            <a:tailEnd/>
          </a:ln>
        </p:spPr>
        <p:txBody>
          <a:bodyPr>
            <a:spAutoFit/>
          </a:bodyPr>
          <a:lstStyle/>
          <a:p>
            <a:pPr algn="l">
              <a:spcBef>
                <a:spcPct val="50000"/>
              </a:spcBef>
            </a:pPr>
            <a:r>
              <a:rPr lang="ar-SA"/>
              <a:t>الاقليم البارد </a:t>
            </a:r>
            <a:endParaRPr lang="en-US"/>
          </a:p>
        </p:txBody>
      </p:sp>
      <p:sp>
        <p:nvSpPr>
          <p:cNvPr id="2069" name="Text Box 26"/>
          <p:cNvSpPr txBox="1">
            <a:spLocks noChangeArrowheads="1"/>
          </p:cNvSpPr>
          <p:nvPr/>
        </p:nvSpPr>
        <p:spPr bwMode="auto">
          <a:xfrm>
            <a:off x="1116013" y="5589588"/>
            <a:ext cx="2520950" cy="366712"/>
          </a:xfrm>
          <a:prstGeom prst="rect">
            <a:avLst/>
          </a:prstGeom>
          <a:noFill/>
          <a:ln w="9525">
            <a:noFill/>
            <a:miter lim="800000"/>
            <a:headEnd/>
            <a:tailEnd/>
          </a:ln>
        </p:spPr>
        <p:txBody>
          <a:bodyPr>
            <a:spAutoFit/>
          </a:bodyPr>
          <a:lstStyle/>
          <a:p>
            <a:pPr>
              <a:spcBef>
                <a:spcPct val="50000"/>
              </a:spcBef>
            </a:pPr>
            <a:r>
              <a:rPr lang="ar-SA"/>
              <a:t>الاقليم البارد </a:t>
            </a:r>
            <a:endParaRPr lang="en-US"/>
          </a:p>
        </p:txBody>
      </p:sp>
      <p:sp>
        <p:nvSpPr>
          <p:cNvPr id="2070" name="Text Box 27"/>
          <p:cNvSpPr txBox="1">
            <a:spLocks noChangeArrowheads="1"/>
          </p:cNvSpPr>
          <p:nvPr/>
        </p:nvSpPr>
        <p:spPr bwMode="auto">
          <a:xfrm>
            <a:off x="8532813" y="0"/>
            <a:ext cx="431800" cy="366713"/>
          </a:xfrm>
          <a:prstGeom prst="rect">
            <a:avLst/>
          </a:prstGeom>
          <a:noFill/>
          <a:ln w="9525">
            <a:noFill/>
            <a:miter lim="800000"/>
            <a:headEnd/>
            <a:tailEnd/>
          </a:ln>
        </p:spPr>
        <p:txBody>
          <a:bodyPr>
            <a:spAutoFit/>
          </a:bodyPr>
          <a:lstStyle/>
          <a:p>
            <a:pPr>
              <a:spcBef>
                <a:spcPct val="50000"/>
              </a:spcBef>
            </a:pPr>
            <a:r>
              <a:rPr lang="ar-SA"/>
              <a:t>90 </a:t>
            </a:r>
            <a:endParaRPr lang="en-US"/>
          </a:p>
        </p:txBody>
      </p:sp>
      <p:sp>
        <p:nvSpPr>
          <p:cNvPr id="2071" name="Text Box 28"/>
          <p:cNvSpPr txBox="1">
            <a:spLocks noChangeArrowheads="1"/>
          </p:cNvSpPr>
          <p:nvPr/>
        </p:nvSpPr>
        <p:spPr bwMode="auto">
          <a:xfrm>
            <a:off x="8604250" y="2636838"/>
            <a:ext cx="431800" cy="366712"/>
          </a:xfrm>
          <a:prstGeom prst="rect">
            <a:avLst/>
          </a:prstGeom>
          <a:noFill/>
          <a:ln w="9525">
            <a:noFill/>
            <a:miter lim="800000"/>
            <a:headEnd/>
            <a:tailEnd/>
          </a:ln>
        </p:spPr>
        <p:txBody>
          <a:bodyPr>
            <a:spAutoFit/>
          </a:bodyPr>
          <a:lstStyle/>
          <a:p>
            <a:pPr>
              <a:spcBef>
                <a:spcPct val="50000"/>
              </a:spcBef>
            </a:pPr>
            <a:r>
              <a:rPr lang="ar-SA"/>
              <a:t>30 </a:t>
            </a:r>
            <a:endParaRPr lang="en-US"/>
          </a:p>
        </p:txBody>
      </p:sp>
      <p:sp>
        <p:nvSpPr>
          <p:cNvPr id="2072" name="Text Box 29"/>
          <p:cNvSpPr txBox="1">
            <a:spLocks noChangeArrowheads="1"/>
          </p:cNvSpPr>
          <p:nvPr/>
        </p:nvSpPr>
        <p:spPr bwMode="auto">
          <a:xfrm>
            <a:off x="8604250" y="3213100"/>
            <a:ext cx="431800" cy="366713"/>
          </a:xfrm>
          <a:prstGeom prst="rect">
            <a:avLst/>
          </a:prstGeom>
          <a:noFill/>
          <a:ln w="9525">
            <a:noFill/>
            <a:miter lim="800000"/>
            <a:headEnd/>
            <a:tailEnd/>
          </a:ln>
        </p:spPr>
        <p:txBody>
          <a:bodyPr>
            <a:spAutoFit/>
          </a:bodyPr>
          <a:lstStyle/>
          <a:p>
            <a:pPr>
              <a:spcBef>
                <a:spcPct val="50000"/>
              </a:spcBef>
            </a:pPr>
            <a:r>
              <a:rPr lang="ar-SA"/>
              <a:t>0 </a:t>
            </a:r>
            <a:endParaRPr lang="en-US"/>
          </a:p>
        </p:txBody>
      </p:sp>
      <p:sp>
        <p:nvSpPr>
          <p:cNvPr id="2073" name="Text Box 30"/>
          <p:cNvSpPr txBox="1">
            <a:spLocks noChangeArrowheads="1"/>
          </p:cNvSpPr>
          <p:nvPr/>
        </p:nvSpPr>
        <p:spPr bwMode="auto">
          <a:xfrm>
            <a:off x="8604250" y="2924175"/>
            <a:ext cx="431800" cy="366713"/>
          </a:xfrm>
          <a:prstGeom prst="rect">
            <a:avLst/>
          </a:prstGeom>
          <a:noFill/>
          <a:ln w="9525">
            <a:noFill/>
            <a:miter lim="800000"/>
            <a:headEnd/>
            <a:tailEnd/>
          </a:ln>
        </p:spPr>
        <p:txBody>
          <a:bodyPr>
            <a:spAutoFit/>
          </a:bodyPr>
          <a:lstStyle/>
          <a:p>
            <a:pPr>
              <a:spcBef>
                <a:spcPct val="50000"/>
              </a:spcBef>
            </a:pPr>
            <a:r>
              <a:rPr lang="ar-SA"/>
              <a:t>20 </a:t>
            </a:r>
            <a:endParaRPr lang="en-US"/>
          </a:p>
        </p:txBody>
      </p:sp>
      <p:sp>
        <p:nvSpPr>
          <p:cNvPr id="2074" name="Text Box 31"/>
          <p:cNvSpPr txBox="1">
            <a:spLocks noChangeArrowheads="1"/>
          </p:cNvSpPr>
          <p:nvPr/>
        </p:nvSpPr>
        <p:spPr bwMode="auto">
          <a:xfrm>
            <a:off x="9396413" y="1339850"/>
            <a:ext cx="431800" cy="366713"/>
          </a:xfrm>
          <a:prstGeom prst="rect">
            <a:avLst/>
          </a:prstGeom>
          <a:noFill/>
          <a:ln w="9525">
            <a:noFill/>
            <a:miter lim="800000"/>
            <a:headEnd/>
            <a:tailEnd/>
          </a:ln>
        </p:spPr>
        <p:txBody>
          <a:bodyPr>
            <a:spAutoFit/>
          </a:bodyPr>
          <a:lstStyle/>
          <a:p>
            <a:pPr>
              <a:spcBef>
                <a:spcPct val="50000"/>
              </a:spcBef>
            </a:pPr>
            <a:r>
              <a:rPr lang="ar-SA"/>
              <a:t>90 </a:t>
            </a:r>
            <a:endParaRPr lang="en-US"/>
          </a:p>
        </p:txBody>
      </p:sp>
      <p:sp>
        <p:nvSpPr>
          <p:cNvPr id="2075" name="Text Box 32"/>
          <p:cNvSpPr txBox="1">
            <a:spLocks noChangeArrowheads="1"/>
          </p:cNvSpPr>
          <p:nvPr/>
        </p:nvSpPr>
        <p:spPr bwMode="auto">
          <a:xfrm>
            <a:off x="8604250" y="2276475"/>
            <a:ext cx="431800" cy="366713"/>
          </a:xfrm>
          <a:prstGeom prst="rect">
            <a:avLst/>
          </a:prstGeom>
          <a:noFill/>
          <a:ln w="9525">
            <a:noFill/>
            <a:miter lim="800000"/>
            <a:headEnd/>
            <a:tailEnd/>
          </a:ln>
        </p:spPr>
        <p:txBody>
          <a:bodyPr>
            <a:spAutoFit/>
          </a:bodyPr>
          <a:lstStyle/>
          <a:p>
            <a:pPr>
              <a:spcBef>
                <a:spcPct val="50000"/>
              </a:spcBef>
            </a:pPr>
            <a:r>
              <a:rPr lang="ar-SA"/>
              <a:t>40 </a:t>
            </a:r>
            <a:endParaRPr lang="en-US"/>
          </a:p>
        </p:txBody>
      </p:sp>
      <p:sp>
        <p:nvSpPr>
          <p:cNvPr id="2076" name="Text Box 33"/>
          <p:cNvSpPr txBox="1">
            <a:spLocks noChangeArrowheads="1"/>
          </p:cNvSpPr>
          <p:nvPr/>
        </p:nvSpPr>
        <p:spPr bwMode="auto">
          <a:xfrm>
            <a:off x="8532813" y="1773238"/>
            <a:ext cx="431800" cy="366712"/>
          </a:xfrm>
          <a:prstGeom prst="rect">
            <a:avLst/>
          </a:prstGeom>
          <a:noFill/>
          <a:ln w="9525">
            <a:noFill/>
            <a:miter lim="800000"/>
            <a:headEnd/>
            <a:tailEnd/>
          </a:ln>
        </p:spPr>
        <p:txBody>
          <a:bodyPr>
            <a:spAutoFit/>
          </a:bodyPr>
          <a:lstStyle/>
          <a:p>
            <a:pPr>
              <a:spcBef>
                <a:spcPct val="50000"/>
              </a:spcBef>
            </a:pPr>
            <a:r>
              <a:rPr lang="ar-SA"/>
              <a:t>60 </a:t>
            </a:r>
            <a:endParaRPr lang="en-US"/>
          </a:p>
        </p:txBody>
      </p:sp>
      <p:sp>
        <p:nvSpPr>
          <p:cNvPr id="2077" name="Text Box 34"/>
          <p:cNvSpPr txBox="1">
            <a:spLocks noChangeArrowheads="1"/>
          </p:cNvSpPr>
          <p:nvPr/>
        </p:nvSpPr>
        <p:spPr bwMode="auto">
          <a:xfrm>
            <a:off x="8712200" y="3573463"/>
            <a:ext cx="431800" cy="366712"/>
          </a:xfrm>
          <a:prstGeom prst="rect">
            <a:avLst/>
          </a:prstGeom>
          <a:noFill/>
          <a:ln w="9525">
            <a:noFill/>
            <a:miter lim="800000"/>
            <a:headEnd/>
            <a:tailEnd/>
          </a:ln>
        </p:spPr>
        <p:txBody>
          <a:bodyPr>
            <a:spAutoFit/>
          </a:bodyPr>
          <a:lstStyle/>
          <a:p>
            <a:pPr>
              <a:spcBef>
                <a:spcPct val="50000"/>
              </a:spcBef>
            </a:pPr>
            <a:r>
              <a:rPr lang="ar-SA"/>
              <a:t>20 </a:t>
            </a:r>
            <a:endParaRPr lang="en-US"/>
          </a:p>
        </p:txBody>
      </p:sp>
      <p:sp>
        <p:nvSpPr>
          <p:cNvPr id="2078" name="Text Box 35"/>
          <p:cNvSpPr txBox="1">
            <a:spLocks noChangeArrowheads="1"/>
          </p:cNvSpPr>
          <p:nvPr/>
        </p:nvSpPr>
        <p:spPr bwMode="auto">
          <a:xfrm>
            <a:off x="8604250" y="4149725"/>
            <a:ext cx="431800" cy="366713"/>
          </a:xfrm>
          <a:prstGeom prst="rect">
            <a:avLst/>
          </a:prstGeom>
          <a:noFill/>
          <a:ln w="9525">
            <a:noFill/>
            <a:miter lim="800000"/>
            <a:headEnd/>
            <a:tailEnd/>
          </a:ln>
        </p:spPr>
        <p:txBody>
          <a:bodyPr>
            <a:spAutoFit/>
          </a:bodyPr>
          <a:lstStyle/>
          <a:p>
            <a:pPr>
              <a:spcBef>
                <a:spcPct val="50000"/>
              </a:spcBef>
            </a:pPr>
            <a:r>
              <a:rPr lang="ar-SA"/>
              <a:t>40 </a:t>
            </a:r>
            <a:endParaRPr lang="en-US"/>
          </a:p>
        </p:txBody>
      </p:sp>
      <p:sp>
        <p:nvSpPr>
          <p:cNvPr id="2079" name="Text Box 36"/>
          <p:cNvSpPr txBox="1">
            <a:spLocks noChangeArrowheads="1"/>
          </p:cNvSpPr>
          <p:nvPr/>
        </p:nvSpPr>
        <p:spPr bwMode="auto">
          <a:xfrm>
            <a:off x="8604250" y="4652963"/>
            <a:ext cx="431800" cy="366712"/>
          </a:xfrm>
          <a:prstGeom prst="rect">
            <a:avLst/>
          </a:prstGeom>
          <a:noFill/>
          <a:ln w="9525">
            <a:noFill/>
            <a:miter lim="800000"/>
            <a:headEnd/>
            <a:tailEnd/>
          </a:ln>
        </p:spPr>
        <p:txBody>
          <a:bodyPr>
            <a:spAutoFit/>
          </a:bodyPr>
          <a:lstStyle/>
          <a:p>
            <a:pPr>
              <a:spcBef>
                <a:spcPct val="50000"/>
              </a:spcBef>
            </a:pPr>
            <a:r>
              <a:rPr lang="ar-SA"/>
              <a:t>60 </a:t>
            </a:r>
            <a:endParaRPr lang="en-US"/>
          </a:p>
        </p:txBody>
      </p:sp>
      <p:sp>
        <p:nvSpPr>
          <p:cNvPr id="2080" name="Text Box 37"/>
          <p:cNvSpPr txBox="1">
            <a:spLocks noChangeArrowheads="1"/>
          </p:cNvSpPr>
          <p:nvPr/>
        </p:nvSpPr>
        <p:spPr bwMode="auto">
          <a:xfrm>
            <a:off x="8604250" y="6491288"/>
            <a:ext cx="431800" cy="366712"/>
          </a:xfrm>
          <a:prstGeom prst="rect">
            <a:avLst/>
          </a:prstGeom>
          <a:noFill/>
          <a:ln w="9525">
            <a:noFill/>
            <a:miter lim="800000"/>
            <a:headEnd/>
            <a:tailEnd/>
          </a:ln>
        </p:spPr>
        <p:txBody>
          <a:bodyPr>
            <a:spAutoFit/>
          </a:bodyPr>
          <a:lstStyle/>
          <a:p>
            <a:pPr>
              <a:spcBef>
                <a:spcPct val="50000"/>
              </a:spcBef>
            </a:pPr>
            <a:r>
              <a:rPr lang="ar-SA"/>
              <a:t>90 </a:t>
            </a:r>
            <a:endParaRPr lang="en-US"/>
          </a:p>
        </p:txBody>
      </p:sp>
      <p:sp>
        <p:nvSpPr>
          <p:cNvPr id="2081" name="Text Box 38"/>
          <p:cNvSpPr txBox="1">
            <a:spLocks noChangeArrowheads="1"/>
          </p:cNvSpPr>
          <p:nvPr/>
        </p:nvSpPr>
        <p:spPr bwMode="auto">
          <a:xfrm>
            <a:off x="8712200" y="3789363"/>
            <a:ext cx="431800" cy="366712"/>
          </a:xfrm>
          <a:prstGeom prst="rect">
            <a:avLst/>
          </a:prstGeom>
          <a:noFill/>
          <a:ln w="9525">
            <a:noFill/>
            <a:miter lim="800000"/>
            <a:headEnd/>
            <a:tailEnd/>
          </a:ln>
        </p:spPr>
        <p:txBody>
          <a:bodyPr>
            <a:spAutoFit/>
          </a:bodyPr>
          <a:lstStyle/>
          <a:p>
            <a:pPr>
              <a:spcBef>
                <a:spcPct val="50000"/>
              </a:spcBef>
            </a:pPr>
            <a:r>
              <a:rPr lang="ar-SA"/>
              <a:t>30 </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9990"/>
                                        </p:tgtEl>
                                        <p:attrNameLst>
                                          <p:attrName>style.visibility</p:attrName>
                                        </p:attrNameLst>
                                      </p:cBhvr>
                                      <p:to>
                                        <p:strVal val="visible"/>
                                      </p:to>
                                    </p:set>
                                    <p:anim calcmode="lin" valueType="num">
                                      <p:cBhvr additive="base">
                                        <p:cTn id="7" dur="500" fill="hold"/>
                                        <p:tgtEl>
                                          <p:spTgt spid="169990"/>
                                        </p:tgtEl>
                                        <p:attrNameLst>
                                          <p:attrName>ppt_x</p:attrName>
                                        </p:attrNameLst>
                                      </p:cBhvr>
                                      <p:tavLst>
                                        <p:tav tm="0">
                                          <p:val>
                                            <p:strVal val="#ppt_x"/>
                                          </p:val>
                                        </p:tav>
                                        <p:tav tm="100000">
                                          <p:val>
                                            <p:strVal val="#ppt_x"/>
                                          </p:val>
                                        </p:tav>
                                      </p:tavLst>
                                    </p:anim>
                                    <p:anim calcmode="lin" valueType="num">
                                      <p:cBhvr additive="base">
                                        <p:cTn id="8" dur="500" fill="hold"/>
                                        <p:tgtEl>
                                          <p:spTgt spid="1699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9991"/>
                                        </p:tgtEl>
                                        <p:attrNameLst>
                                          <p:attrName>style.visibility</p:attrName>
                                        </p:attrNameLst>
                                      </p:cBhvr>
                                      <p:to>
                                        <p:strVal val="visible"/>
                                      </p:to>
                                    </p:set>
                                    <p:anim calcmode="lin" valueType="num">
                                      <p:cBhvr additive="base">
                                        <p:cTn id="13" dur="500" fill="hold"/>
                                        <p:tgtEl>
                                          <p:spTgt spid="169991"/>
                                        </p:tgtEl>
                                        <p:attrNameLst>
                                          <p:attrName>ppt_x</p:attrName>
                                        </p:attrNameLst>
                                      </p:cBhvr>
                                      <p:tavLst>
                                        <p:tav tm="0">
                                          <p:val>
                                            <p:strVal val="#ppt_x"/>
                                          </p:val>
                                        </p:tav>
                                        <p:tav tm="100000">
                                          <p:val>
                                            <p:strVal val="#ppt_x"/>
                                          </p:val>
                                        </p:tav>
                                      </p:tavLst>
                                    </p:anim>
                                    <p:anim calcmode="lin" valueType="num">
                                      <p:cBhvr additive="base">
                                        <p:cTn id="14" dur="500" fill="hold"/>
                                        <p:tgtEl>
                                          <p:spTgt spid="16999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9997"/>
                                        </p:tgtEl>
                                        <p:attrNameLst>
                                          <p:attrName>style.visibility</p:attrName>
                                        </p:attrNameLst>
                                      </p:cBhvr>
                                      <p:to>
                                        <p:strVal val="visible"/>
                                      </p:to>
                                    </p:set>
                                    <p:anim calcmode="lin" valueType="num">
                                      <p:cBhvr additive="base">
                                        <p:cTn id="19" dur="500" fill="hold"/>
                                        <p:tgtEl>
                                          <p:spTgt spid="169997"/>
                                        </p:tgtEl>
                                        <p:attrNameLst>
                                          <p:attrName>ppt_x</p:attrName>
                                        </p:attrNameLst>
                                      </p:cBhvr>
                                      <p:tavLst>
                                        <p:tav tm="0">
                                          <p:val>
                                            <p:strVal val="#ppt_x"/>
                                          </p:val>
                                        </p:tav>
                                        <p:tav tm="100000">
                                          <p:val>
                                            <p:strVal val="#ppt_x"/>
                                          </p:val>
                                        </p:tav>
                                      </p:tavLst>
                                    </p:anim>
                                    <p:anim calcmode="lin" valueType="num">
                                      <p:cBhvr additive="base">
                                        <p:cTn id="20" dur="500" fill="hold"/>
                                        <p:tgtEl>
                                          <p:spTgt spid="16999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9993"/>
                                        </p:tgtEl>
                                        <p:attrNameLst>
                                          <p:attrName>style.visibility</p:attrName>
                                        </p:attrNameLst>
                                      </p:cBhvr>
                                      <p:to>
                                        <p:strVal val="visible"/>
                                      </p:to>
                                    </p:set>
                                    <p:anim calcmode="lin" valueType="num">
                                      <p:cBhvr additive="base">
                                        <p:cTn id="25" dur="500" fill="hold"/>
                                        <p:tgtEl>
                                          <p:spTgt spid="169993"/>
                                        </p:tgtEl>
                                        <p:attrNameLst>
                                          <p:attrName>ppt_x</p:attrName>
                                        </p:attrNameLst>
                                      </p:cBhvr>
                                      <p:tavLst>
                                        <p:tav tm="0">
                                          <p:val>
                                            <p:strVal val="#ppt_x"/>
                                          </p:val>
                                        </p:tav>
                                        <p:tav tm="100000">
                                          <p:val>
                                            <p:strVal val="#ppt_x"/>
                                          </p:val>
                                        </p:tav>
                                      </p:tavLst>
                                    </p:anim>
                                    <p:anim calcmode="lin" valueType="num">
                                      <p:cBhvr additive="base">
                                        <p:cTn id="26" dur="500" fill="hold"/>
                                        <p:tgtEl>
                                          <p:spTgt spid="16999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9998"/>
                                        </p:tgtEl>
                                        <p:attrNameLst>
                                          <p:attrName>style.visibility</p:attrName>
                                        </p:attrNameLst>
                                      </p:cBhvr>
                                      <p:to>
                                        <p:strVal val="visible"/>
                                      </p:to>
                                    </p:set>
                                    <p:anim calcmode="lin" valueType="num">
                                      <p:cBhvr additive="base">
                                        <p:cTn id="31" dur="500" fill="hold"/>
                                        <p:tgtEl>
                                          <p:spTgt spid="169998"/>
                                        </p:tgtEl>
                                        <p:attrNameLst>
                                          <p:attrName>ppt_x</p:attrName>
                                        </p:attrNameLst>
                                      </p:cBhvr>
                                      <p:tavLst>
                                        <p:tav tm="0">
                                          <p:val>
                                            <p:strVal val="#ppt_x"/>
                                          </p:val>
                                        </p:tav>
                                        <p:tav tm="100000">
                                          <p:val>
                                            <p:strVal val="#ppt_x"/>
                                          </p:val>
                                        </p:tav>
                                      </p:tavLst>
                                    </p:anim>
                                    <p:anim calcmode="lin" valueType="num">
                                      <p:cBhvr additive="base">
                                        <p:cTn id="32" dur="500" fill="hold"/>
                                        <p:tgtEl>
                                          <p:spTgt spid="16999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9995"/>
                                        </p:tgtEl>
                                        <p:attrNameLst>
                                          <p:attrName>style.visibility</p:attrName>
                                        </p:attrNameLst>
                                      </p:cBhvr>
                                      <p:to>
                                        <p:strVal val="visible"/>
                                      </p:to>
                                    </p:set>
                                    <p:anim calcmode="lin" valueType="num">
                                      <p:cBhvr additive="base">
                                        <p:cTn id="37" dur="500" fill="hold"/>
                                        <p:tgtEl>
                                          <p:spTgt spid="169995"/>
                                        </p:tgtEl>
                                        <p:attrNameLst>
                                          <p:attrName>ppt_x</p:attrName>
                                        </p:attrNameLst>
                                      </p:cBhvr>
                                      <p:tavLst>
                                        <p:tav tm="0">
                                          <p:val>
                                            <p:strVal val="#ppt_x"/>
                                          </p:val>
                                        </p:tav>
                                        <p:tav tm="100000">
                                          <p:val>
                                            <p:strVal val="#ppt_x"/>
                                          </p:val>
                                        </p:tav>
                                      </p:tavLst>
                                    </p:anim>
                                    <p:anim calcmode="lin" valueType="num">
                                      <p:cBhvr additive="base">
                                        <p:cTn id="38" dur="500" fill="hold"/>
                                        <p:tgtEl>
                                          <p:spTgt spid="16999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9999"/>
                                        </p:tgtEl>
                                        <p:attrNameLst>
                                          <p:attrName>style.visibility</p:attrName>
                                        </p:attrNameLst>
                                      </p:cBhvr>
                                      <p:to>
                                        <p:strVal val="visible"/>
                                      </p:to>
                                    </p:set>
                                    <p:anim calcmode="lin" valueType="num">
                                      <p:cBhvr additive="base">
                                        <p:cTn id="43" dur="500" fill="hold"/>
                                        <p:tgtEl>
                                          <p:spTgt spid="169999"/>
                                        </p:tgtEl>
                                        <p:attrNameLst>
                                          <p:attrName>ppt_x</p:attrName>
                                        </p:attrNameLst>
                                      </p:cBhvr>
                                      <p:tavLst>
                                        <p:tav tm="0">
                                          <p:val>
                                            <p:strVal val="#ppt_x"/>
                                          </p:val>
                                        </p:tav>
                                        <p:tav tm="100000">
                                          <p:val>
                                            <p:strVal val="#ppt_x"/>
                                          </p:val>
                                        </p:tav>
                                      </p:tavLst>
                                    </p:anim>
                                    <p:anim calcmode="lin" valueType="num">
                                      <p:cBhvr additive="base">
                                        <p:cTn id="44" dur="500" fill="hold"/>
                                        <p:tgtEl>
                                          <p:spTgt spid="16999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9996"/>
                                        </p:tgtEl>
                                        <p:attrNameLst>
                                          <p:attrName>style.visibility</p:attrName>
                                        </p:attrNameLst>
                                      </p:cBhvr>
                                      <p:to>
                                        <p:strVal val="visible"/>
                                      </p:to>
                                    </p:set>
                                    <p:anim calcmode="lin" valueType="num">
                                      <p:cBhvr additive="base">
                                        <p:cTn id="49" dur="500" fill="hold"/>
                                        <p:tgtEl>
                                          <p:spTgt spid="169996"/>
                                        </p:tgtEl>
                                        <p:attrNameLst>
                                          <p:attrName>ppt_x</p:attrName>
                                        </p:attrNameLst>
                                      </p:cBhvr>
                                      <p:tavLst>
                                        <p:tav tm="0">
                                          <p:val>
                                            <p:strVal val="#ppt_x"/>
                                          </p:val>
                                        </p:tav>
                                        <p:tav tm="100000">
                                          <p:val>
                                            <p:strVal val="#ppt_x"/>
                                          </p:val>
                                        </p:tav>
                                      </p:tavLst>
                                    </p:anim>
                                    <p:anim calcmode="lin" valueType="num">
                                      <p:cBhvr additive="base">
                                        <p:cTn id="50" dur="500" fill="hold"/>
                                        <p:tgtEl>
                                          <p:spTgt spid="16999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0000"/>
                                        </p:tgtEl>
                                        <p:attrNameLst>
                                          <p:attrName>style.visibility</p:attrName>
                                        </p:attrNameLst>
                                      </p:cBhvr>
                                      <p:to>
                                        <p:strVal val="visible"/>
                                      </p:to>
                                    </p:set>
                                    <p:anim calcmode="lin" valueType="num">
                                      <p:cBhvr additive="base">
                                        <p:cTn id="55" dur="500" fill="hold"/>
                                        <p:tgtEl>
                                          <p:spTgt spid="170000"/>
                                        </p:tgtEl>
                                        <p:attrNameLst>
                                          <p:attrName>ppt_x</p:attrName>
                                        </p:attrNameLst>
                                      </p:cBhvr>
                                      <p:tavLst>
                                        <p:tav tm="0">
                                          <p:val>
                                            <p:strVal val="#ppt_x"/>
                                          </p:val>
                                        </p:tav>
                                        <p:tav tm="100000">
                                          <p:val>
                                            <p:strVal val="#ppt_x"/>
                                          </p:val>
                                        </p:tav>
                                      </p:tavLst>
                                    </p:anim>
                                    <p:anim calcmode="lin" valueType="num">
                                      <p:cBhvr additive="base">
                                        <p:cTn id="56" dur="500" fill="hold"/>
                                        <p:tgtEl>
                                          <p:spTgt spid="1700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90" grpId="0" animBg="1"/>
      <p:bldP spid="169991" grpId="0" animBg="1"/>
      <p:bldP spid="169993" grpId="0" animBg="1"/>
      <p:bldP spid="169995" grpId="0" animBg="1"/>
      <p:bldP spid="169996" grpId="0" animBg="1"/>
      <p:bldP spid="169997" grpId="0" animBg="1"/>
      <p:bldP spid="169998" grpId="0" animBg="1"/>
      <p:bldP spid="169999" grpId="0" animBg="1"/>
      <p:bldP spid="17000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95288" y="1341438"/>
            <a:ext cx="8208962" cy="4895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02403" name="صورة 1" descr="توزيع الاشعاع الشمسي.gif"/>
          <p:cNvPicPr>
            <a:picLocks noChangeAspect="1"/>
          </p:cNvPicPr>
          <p:nvPr/>
        </p:nvPicPr>
        <p:blipFill>
          <a:blip r:embed="rId2"/>
          <a:srcRect/>
          <a:stretch>
            <a:fillRect/>
          </a:stretch>
        </p:blipFill>
        <p:spPr bwMode="auto">
          <a:xfrm>
            <a:off x="684213" y="1547813"/>
            <a:ext cx="7775575" cy="4473575"/>
          </a:xfrm>
          <a:prstGeom prst="rect">
            <a:avLst/>
          </a:prstGeom>
          <a:noFill/>
          <a:ln w="19050">
            <a:solidFill>
              <a:schemeClr val="tx1"/>
            </a:solidFill>
            <a:miter lim="800000"/>
            <a:headEnd/>
            <a:tailEnd/>
          </a:ln>
        </p:spPr>
      </p:pic>
      <p:sp>
        <p:nvSpPr>
          <p:cNvPr id="4" name="مستطيل 3"/>
          <p:cNvSpPr/>
          <p:nvPr/>
        </p:nvSpPr>
        <p:spPr>
          <a:xfrm>
            <a:off x="1187624" y="404664"/>
            <a:ext cx="6478055" cy="769441"/>
          </a:xfrm>
          <a:prstGeom prst="rect">
            <a:avLst/>
          </a:prstGeom>
          <a:noFill/>
        </p:spPr>
        <p:txBody>
          <a:bodyPr wrap="none" anchor="ctr">
            <a:spAutoFit/>
          </a:bodyPr>
          <a:lstStyle/>
          <a:p>
            <a:pPr algn="ctr">
              <a:defRPr/>
            </a:pPr>
            <a:r>
              <a:rPr lang="ar-SA"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التوزيع الجغرافي الإشعاع الشمسي</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ذو زوايا قطرية مخدوشة 4"/>
          <p:cNvSpPr/>
          <p:nvPr/>
        </p:nvSpPr>
        <p:spPr>
          <a:xfrm>
            <a:off x="683568" y="1916832"/>
            <a:ext cx="7776864" cy="2016224"/>
          </a:xfrm>
          <a:prstGeom prst="snip2DiagRect">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50000" t="50000" r="50000" b="50000"/>
            </a:path>
            <a:tileRect/>
          </a:gradFill>
          <a:ln/>
        </p:spPr>
        <p:style>
          <a:lnRef idx="0">
            <a:schemeClr val="accent2"/>
          </a:lnRef>
          <a:fillRef idx="3">
            <a:schemeClr val="accent2"/>
          </a:fillRef>
          <a:effectRef idx="3">
            <a:schemeClr val="accent2"/>
          </a:effectRef>
          <a:fontRef idx="minor">
            <a:schemeClr val="lt1"/>
          </a:fontRef>
        </p:style>
        <p:txBody>
          <a:bodyPr rtlCol="1" anchor="ctr"/>
          <a:lstStyle/>
          <a:p>
            <a:pPr algn="ctr">
              <a:defRPr/>
            </a:pPr>
            <a:endParaRPr lang="ar-SA"/>
          </a:p>
        </p:txBody>
      </p:sp>
      <p:sp>
        <p:nvSpPr>
          <p:cNvPr id="103429" name="عنوان 1"/>
          <p:cNvSpPr>
            <a:spLocks noGrp="1"/>
          </p:cNvSpPr>
          <p:nvPr>
            <p:ph type="title"/>
          </p:nvPr>
        </p:nvSpPr>
        <p:spPr/>
        <p:txBody>
          <a:bodyPr/>
          <a:lstStyle/>
          <a:p>
            <a:r>
              <a:rPr lang="ar-SA" sz="6000" smtClean="0">
                <a:solidFill>
                  <a:srgbClr val="FF0000"/>
                </a:solidFill>
                <a:latin typeface="Andalus" pitchFamily="18" charset="-78"/>
                <a:cs typeface="Andalus" pitchFamily="18" charset="-78"/>
              </a:rPr>
              <a:t>الواجب</a:t>
            </a:r>
          </a:p>
        </p:txBody>
      </p:sp>
      <p:sp>
        <p:nvSpPr>
          <p:cNvPr id="103430" name="عنصر نائب للمحتوى 2"/>
          <p:cNvSpPr>
            <a:spLocks noGrp="1"/>
          </p:cNvSpPr>
          <p:nvPr>
            <p:ph idx="1"/>
          </p:nvPr>
        </p:nvSpPr>
        <p:spPr>
          <a:xfrm>
            <a:off x="457200" y="2287588"/>
            <a:ext cx="8229600" cy="4525962"/>
          </a:xfrm>
        </p:spPr>
        <p:txBody>
          <a:bodyPr/>
          <a:lstStyle/>
          <a:p>
            <a:pPr algn="ctr"/>
            <a:r>
              <a:rPr lang="ar-SA" smtClean="0"/>
              <a:t>ارسمي خريطة للعالم موضحة عليها التوزيع الجغرافي للإشعاع الشمسي</a:t>
            </a:r>
          </a:p>
        </p:txBody>
      </p:sp>
    </p:spTree>
  </p:cSld>
  <p:clrMapOvr>
    <a:masterClrMapping/>
  </p:clrMapOvr>
  <p:transition spd="med">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صورة 2" descr="domain-25622e6449.gif"/>
          <p:cNvPicPr>
            <a:picLocks noChangeAspect="1"/>
          </p:cNvPicPr>
          <p:nvPr/>
        </p:nvPicPr>
        <p:blipFill>
          <a:blip r:embed="rId2"/>
          <a:srcRect/>
          <a:stretch>
            <a:fillRect/>
          </a:stretch>
        </p:blipFill>
        <p:spPr bwMode="auto">
          <a:xfrm>
            <a:off x="0" y="357188"/>
            <a:ext cx="9144000" cy="6500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2407</Words>
  <Application>Microsoft Office PowerPoint</Application>
  <PresentationFormat>عرض على الشاشة (3:4)‏</PresentationFormat>
  <Paragraphs>327</Paragraphs>
  <Slides>45</Slides>
  <Notes>38</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45</vt:i4>
      </vt:variant>
    </vt:vector>
  </HeadingPairs>
  <TitlesOfParts>
    <vt:vector size="47" baseType="lpstr">
      <vt:lpstr>سمة Office</vt:lpstr>
      <vt:lpstr>SmartDraw</vt:lpstr>
      <vt:lpstr>الشريحة 1</vt:lpstr>
      <vt:lpstr>المحاضرة الثانية   الإشعاع الشمسي </vt:lpstr>
      <vt:lpstr>الشريحة 3</vt:lpstr>
      <vt:lpstr>الشريحة 4</vt:lpstr>
      <vt:lpstr>الشريحة 5</vt:lpstr>
      <vt:lpstr>الشريحة 6</vt:lpstr>
      <vt:lpstr>أولاً:طيف الإشعاع الشمسي</vt:lpstr>
      <vt:lpstr>ويقاس طول الموجة بحساب المسافة التي تفصل بين قمتين أو قاعين </vt:lpstr>
      <vt:lpstr>كيف يقاس طول الموجة الاشعاعية </vt:lpstr>
      <vt:lpstr>أهم أنواع الاشعاع الشمسي في علم المناخ </vt:lpstr>
      <vt:lpstr>أهم أنواع الاشعاع الشمسي في علم المناخ </vt:lpstr>
      <vt:lpstr>الشريحة 12</vt:lpstr>
      <vt:lpstr>الشريحة 13</vt:lpstr>
      <vt:lpstr>أهم أنواع الاشعاع الشمسي في علم المناخ </vt:lpstr>
      <vt:lpstr>ثانياً:الإشعاع الأرضي</vt:lpstr>
      <vt:lpstr>أثر الغلاف الجوي على الاشعاع الشمسي </vt:lpstr>
      <vt:lpstr>الامتصاص </vt:lpstr>
      <vt:lpstr>الشريحة 18</vt:lpstr>
      <vt:lpstr>انتشار الاشعة  </vt:lpstr>
      <vt:lpstr>الشريحة 20</vt:lpstr>
      <vt:lpstr>انعكاس الاشعة  </vt:lpstr>
      <vt:lpstr>الشريحة 22</vt:lpstr>
      <vt:lpstr>العلاقة بين نسبة تغيم السماء ونوع الغيوم ومعامل انعكاس الاشعاع الشمسي </vt:lpstr>
      <vt:lpstr>معامل انعكاس الاشعة من سطح الارض </vt:lpstr>
      <vt:lpstr>الشريحة 25</vt:lpstr>
      <vt:lpstr>أ-زاوية سقوط اشعة الشمس كلما كانت أشعة الشمس مائلة كن معامل انعكاس الاشعة أكبر   </vt:lpstr>
      <vt:lpstr>الشريحة 27</vt:lpstr>
      <vt:lpstr>ب- طبيعة السطح </vt:lpstr>
      <vt:lpstr>ت- لون  السطح </vt:lpstr>
      <vt:lpstr>ث- رطوبة التربة</vt:lpstr>
      <vt:lpstr>ج- الغطاء النباتي </vt:lpstr>
      <vt:lpstr>طبيعة استخدام سطح الارض </vt:lpstr>
      <vt:lpstr>معامل انعكاس الاشعة من بعض السطوح </vt:lpstr>
      <vt:lpstr>معامل انعكاس الاشعة من الغلاف الجوي وسطح الارض </vt:lpstr>
      <vt:lpstr>التوزيع الجغرافي للإشعاع الشمسي </vt:lpstr>
      <vt:lpstr>زاوية سقوط الأشعة  تعرف زاوية سقوط الأشعة بأنها الزاوية المحصورة بين أشعة الشمس وسطح الأرض وهي تتراوح بين صفر و90 ْ </vt:lpstr>
      <vt:lpstr>تعريف زاوية ميلان الأشعة: هي الزاوية المحصورة بين الأشعة وسمت المكان,وهي الزاوية التي تكمل زاوية سقوط الشمس</vt:lpstr>
      <vt:lpstr>وتكمن أهمية زاوية سقوط الاشعة في أنها :-</vt:lpstr>
      <vt:lpstr>اختلاف طول الليل والنهار </vt:lpstr>
      <vt:lpstr>صفاء الجو ونسب تغيم السماء </vt:lpstr>
      <vt:lpstr>اتجاه السفوح الجبلية ودرجة انحدارها  </vt:lpstr>
      <vt:lpstr>الشريحة 42</vt:lpstr>
      <vt:lpstr>الشريحة 43</vt:lpstr>
      <vt:lpstr>الواجب</vt:lpstr>
      <vt:lpstr>الشريحة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LG</dc:creator>
  <cp:lastModifiedBy>LG</cp:lastModifiedBy>
  <cp:revision>2</cp:revision>
  <dcterms:created xsi:type="dcterms:W3CDTF">2011-11-01T13:12:11Z</dcterms:created>
  <dcterms:modified xsi:type="dcterms:W3CDTF">2011-11-01T13:22:19Z</dcterms:modified>
</cp:coreProperties>
</file>