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F754A26-0CDD-4E29-914C-D771BD3FB2D9}" type="datetimeFigureOut">
              <a:rPr lang="ar-SA" smtClean="0"/>
              <a:t>05/12/32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E1E0DF2-3231-4A3F-9171-69CD2C5A1A6C}"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26A20451-5DF2-4162-B077-DB9A7A79A9A5}" type="slidenum">
              <a:rPr lang="ar-SA" smtClean="0"/>
              <a:pPr/>
              <a:t>2</a:t>
            </a:fld>
            <a:endParaRPr lang="en-US" smtClean="0"/>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D904BC38-00DB-4119-BE84-EE8DC0DA95F1}" type="slidenum">
              <a:rPr lang="ar-SA" smtClean="0"/>
              <a:pPr/>
              <a:t>6</a:t>
            </a:fld>
            <a:endParaRPr lang="en-US" smtClean="0"/>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CF14BCB0-73BA-41BC-8C11-42D9D2D800C2}" type="slidenum">
              <a:rPr lang="ar-SA" smtClean="0"/>
              <a:pPr/>
              <a:t>7</a:t>
            </a:fld>
            <a:endParaRPr lang="en-US" smtClean="0"/>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D30F0A5D-8CFE-48A6-B374-E250A464BECA}" type="slidenum">
              <a:rPr lang="ar-SA" smtClean="0"/>
              <a:pPr/>
              <a:t>8</a:t>
            </a:fld>
            <a:endParaRPr lang="en-US" smtClean="0"/>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361BB8C9-83C4-4436-ADFD-35D8AA936F51}" type="slidenum">
              <a:rPr lang="ar-SA" smtClean="0"/>
              <a:pPr/>
              <a:t>9</a:t>
            </a:fld>
            <a:endParaRPr lang="en-US" smtClean="0"/>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37CB6D8C-5EC4-4F5A-9F9D-8AA4651EEE95}" type="slidenum">
              <a:rPr lang="ar-SA" smtClean="0"/>
              <a:pPr/>
              <a:t>10</a:t>
            </a:fld>
            <a:endParaRPr lang="en-US" smtClean="0"/>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861B0DD0-1F7C-4953-A789-BE9F1F929230}" type="slidenum">
              <a:rPr lang="ar-SA" smtClean="0"/>
              <a:pPr/>
              <a:t>11</a:t>
            </a:fld>
            <a:endParaRPr lang="en-US" smtClean="0"/>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p:spPr>
        <p:txBody>
          <a:bodyPr/>
          <a:lstStyle/>
          <a:p>
            <a:fld id="{0C792CE0-19C1-45B5-8B52-9A5E6EE3B8CF}" type="slidenum">
              <a:rPr lang="ar-SA" smtClean="0"/>
              <a:pPr/>
              <a:t>12</a:t>
            </a:fld>
            <a:endParaRPr lang="en-US" smtClean="0"/>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824D03C4-AA6C-48AF-8432-D1131A8958A2}" type="slidenum">
              <a:rPr lang="ar-SA" smtClean="0"/>
              <a:pPr/>
              <a:t>13</a:t>
            </a:fld>
            <a:endParaRPr lang="en-US" smtClean="0"/>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9E2E7971-6FF5-44B5-8CF4-58D3BA4C0645}" type="slidenum">
              <a:rPr lang="ar-SA" smtClean="0"/>
              <a:pPr/>
              <a:t>14</a:t>
            </a:fld>
            <a:endParaRPr lang="en-US" smtClean="0"/>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A2248129-0451-47D9-AB26-1939DF6407A6}" type="slidenum">
              <a:rPr lang="ar-SA" smtClean="0"/>
              <a:pPr/>
              <a:t>15</a:t>
            </a:fld>
            <a:endParaRPr lang="en-US" smtClean="0"/>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A6B98A79-1F61-44DB-9C8F-CDE3FF3A8F20}" type="slidenum">
              <a:rPr lang="ar-SA" smtClean="0"/>
              <a:pPr/>
              <a:t>16</a:t>
            </a:fld>
            <a:endParaRPr lang="en-US" smtClean="0"/>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C753632A-ADC0-41D6-9D7D-F538E12D1F95}" type="slidenum">
              <a:rPr lang="ar-SA" smtClean="0"/>
              <a:pPr/>
              <a:t>17</a:t>
            </a:fld>
            <a:endParaRPr lang="en-US" smtClean="0"/>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60AE3B23-4116-4EA4-A9ED-958F6719D0C9}" type="slidenum">
              <a:rPr lang="ar-SA" smtClean="0"/>
              <a:pPr/>
              <a:t>18</a:t>
            </a:fld>
            <a:endParaRPr lang="en-US" smtClean="0"/>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FF9A9A1-CECB-42F9-AE23-7FE50B14D6C7}"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FF9A9A1-CECB-42F9-AE23-7FE50B14D6C7}"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FF9A9A1-CECB-42F9-AE23-7FE50B14D6C7}"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FF9A9A1-CECB-42F9-AE23-7FE50B14D6C7}"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FF9A9A1-CECB-42F9-AE23-7FE50B14D6C7}" type="datetimeFigureOut">
              <a:rPr lang="ar-SA" smtClean="0"/>
              <a:t>05/12/32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FF9A9A1-CECB-42F9-AE23-7FE50B14D6C7}" type="datetimeFigureOut">
              <a:rPr lang="ar-SA" smtClean="0"/>
              <a:t>05/12/32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FF9A9A1-CECB-42F9-AE23-7FE50B14D6C7}" type="datetimeFigureOut">
              <a:rPr lang="ar-SA" smtClean="0"/>
              <a:t>05/12/32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FF9A9A1-CECB-42F9-AE23-7FE50B14D6C7}"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FF9A9A1-CECB-42F9-AE23-7FE50B14D6C7}"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FF9A9A1-CECB-42F9-AE23-7FE50B14D6C7}"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FF9A9A1-CECB-42F9-AE23-7FE50B14D6C7}"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9EF4F0-7388-41EA-B75D-9BE7D731DD98}"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FF9A9A1-CECB-42F9-AE23-7FE50B14D6C7}" type="datetimeFigureOut">
              <a:rPr lang="ar-SA" smtClean="0"/>
              <a:t>05/12/32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89EF4F0-7388-41EA-B75D-9BE7D731DD98}"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C:\Users\free user\Pictures\imagesCA4B018P.jpg"/>
          <p:cNvPicPr>
            <a:picLocks noChangeAspect="1" noChangeArrowheads="1"/>
          </p:cNvPicPr>
          <p:nvPr/>
        </p:nvPicPr>
        <p:blipFill>
          <a:blip r:embed="rId2"/>
          <a:srcRect/>
          <a:stretch>
            <a:fillRect/>
          </a:stretch>
        </p:blipFill>
        <p:spPr bwMode="auto">
          <a:xfrm>
            <a:off x="2339975" y="1844675"/>
            <a:ext cx="4464050" cy="2952750"/>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pPr algn="ctr" eaLnBrk="1" hangingPunct="1">
              <a:defRPr/>
            </a:pPr>
            <a:r>
              <a:rPr lang="ar-SA" dirty="0" smtClean="0">
                <a:solidFill>
                  <a:schemeClr val="accent4">
                    <a:lumMod val="10000"/>
                  </a:schemeClr>
                </a:solidFill>
              </a:rPr>
              <a:t>الضغط الجوي </a:t>
            </a:r>
            <a:endParaRPr lang="en-US" dirty="0" smtClean="0">
              <a:solidFill>
                <a:schemeClr val="accent4">
                  <a:lumMod val="10000"/>
                </a:schemeClr>
              </a:solidFill>
            </a:endParaRPr>
          </a:p>
        </p:txBody>
      </p:sp>
      <p:sp>
        <p:nvSpPr>
          <p:cNvPr id="273411" name="Rectangle 3"/>
          <p:cNvSpPr>
            <a:spLocks noGrp="1" noChangeArrowheads="1"/>
          </p:cNvSpPr>
          <p:nvPr>
            <p:ph type="body" idx="1"/>
          </p:nvPr>
        </p:nvSpPr>
        <p:spPr>
          <a:ln w="38100">
            <a:solidFill>
              <a:schemeClr val="tx1"/>
            </a:solidFill>
          </a:ln>
        </p:spPr>
        <p:txBody>
          <a:bodyPr/>
          <a:lstStyle/>
          <a:p>
            <a:pPr eaLnBrk="1" hangingPunct="1">
              <a:defRPr/>
            </a:pPr>
            <a:r>
              <a:rPr lang="ar-SA" dirty="0" smtClean="0"/>
              <a:t>يعرف الضغط الجوي بأنه  وزن عمود الهواء الواقع على السنتيمتر المربع الواحد من سطح الأرض وهو يساوي عند مستوى سطح البحر كيلو غرام واحد لكل سنتيمتر مربع من سطح الأرض – أي إن سطح منزل متوسط المساحة يتكون من ثلاث غرف وتوابعها يتعرض لضغط جوي يساوي 2.1 مليون كيلو غرام أو ما يعادل وزن 1500 سيارة .( عللي لماذا لا ينهار المنزل )لأنه يتعرض لضغط من جميع الجهات.</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صورة 1" descr="7.jpg"/>
          <p:cNvPicPr>
            <a:picLocks noChangeAspect="1"/>
          </p:cNvPicPr>
          <p:nvPr/>
        </p:nvPicPr>
        <p:blipFill>
          <a:blip r:embed="rId2"/>
          <a:srcRect/>
          <a:stretch>
            <a:fillRect/>
          </a:stretch>
        </p:blipFill>
        <p:spPr bwMode="auto">
          <a:xfrm>
            <a:off x="5072063" y="714375"/>
            <a:ext cx="3357562" cy="4572000"/>
          </a:xfrm>
          <a:prstGeom prst="rect">
            <a:avLst/>
          </a:prstGeom>
          <a:noFill/>
          <a:ln w="9525">
            <a:noFill/>
            <a:miter lim="800000"/>
            <a:headEnd/>
            <a:tailEnd/>
          </a:ln>
        </p:spPr>
      </p:pic>
      <p:pic>
        <p:nvPicPr>
          <p:cNvPr id="152579" name="صورة 2" descr="الضغط,,,,,,,,,,.gif"/>
          <p:cNvPicPr>
            <a:picLocks noChangeAspect="1"/>
          </p:cNvPicPr>
          <p:nvPr/>
        </p:nvPicPr>
        <p:blipFill>
          <a:blip r:embed="rId3"/>
          <a:srcRect/>
          <a:stretch>
            <a:fillRect/>
          </a:stretch>
        </p:blipFill>
        <p:spPr bwMode="auto">
          <a:xfrm>
            <a:off x="714375" y="642938"/>
            <a:ext cx="3643313" cy="47148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71563"/>
            <a:ext cx="8229600" cy="4643437"/>
          </a:xfrm>
        </p:spPr>
        <p:txBody>
          <a:bodyPr/>
          <a:lstStyle/>
          <a:p>
            <a:pPr eaLnBrk="1" hangingPunct="1">
              <a:defRPr/>
            </a:pPr>
            <a:r>
              <a:rPr lang="ar-SA" dirty="0" smtClean="0"/>
              <a:t>لايهتم الإنسان بالتغير في الضغط الجوي كما يهتم بالتغير في درجة الحرارة والرياح والأمطار وغيرها(عللي) لأن الإنسان لا يحس بالتغيرات الطفيفة التي تحدث في الضغط الجوي لأنها لا تؤثر في حياته تأثيراً مباشراً.</a:t>
            </a:r>
          </a:p>
          <a:p>
            <a:pPr eaLnBrk="1" hangingPunct="1">
              <a:defRPr/>
            </a:pPr>
            <a:endParaRPr lang="ar-SA" dirty="0" smtClean="0"/>
          </a:p>
          <a:p>
            <a:pPr eaLnBrk="1" hangingPunct="1">
              <a:defRPr/>
            </a:pP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00063"/>
            <a:ext cx="8229600" cy="5519737"/>
          </a:xfrm>
        </p:spPr>
        <p:txBody>
          <a:bodyPr/>
          <a:lstStyle/>
          <a:p>
            <a:pPr>
              <a:defRPr/>
            </a:pPr>
            <a:r>
              <a:rPr lang="ar-SA" dirty="0" smtClean="0">
                <a:solidFill>
                  <a:srgbClr val="FF0000"/>
                </a:solidFill>
              </a:rPr>
              <a:t>أجهزة قياس الضغط الجوي:</a:t>
            </a:r>
          </a:p>
          <a:p>
            <a:pPr>
              <a:defRPr/>
            </a:pPr>
            <a:r>
              <a:rPr lang="ar-SA" dirty="0" smtClean="0"/>
              <a:t>1- </a:t>
            </a:r>
            <a:r>
              <a:rPr lang="ar-SA" dirty="0" err="1" smtClean="0"/>
              <a:t>الباروميترالزئبقي</a:t>
            </a:r>
            <a:r>
              <a:rPr lang="ar-SA" dirty="0" smtClean="0"/>
              <a:t>.</a:t>
            </a:r>
          </a:p>
          <a:p>
            <a:pPr>
              <a:defRPr/>
            </a:pPr>
            <a:r>
              <a:rPr lang="ar-SA" dirty="0" smtClean="0"/>
              <a:t>2- </a:t>
            </a:r>
            <a:r>
              <a:rPr lang="ar-SA" dirty="0" err="1" smtClean="0"/>
              <a:t>الباروجراف</a:t>
            </a:r>
            <a:r>
              <a:rPr lang="ar-SA" dirty="0" smtClean="0"/>
              <a:t> (مسجل الضغط).</a:t>
            </a:r>
          </a:p>
          <a:p>
            <a:pPr>
              <a:defRPr/>
            </a:pPr>
            <a:r>
              <a:rPr lang="ar-SA" dirty="0" smtClean="0">
                <a:solidFill>
                  <a:srgbClr val="FF0000"/>
                </a:solidFill>
              </a:rPr>
              <a:t>وحدة قياس الضغط الجوي:  </a:t>
            </a:r>
            <a:r>
              <a:rPr lang="ar-SA" dirty="0" smtClean="0">
                <a:solidFill>
                  <a:srgbClr val="FFFF00"/>
                </a:solidFill>
              </a:rPr>
              <a:t>( </a:t>
            </a:r>
            <a:r>
              <a:rPr lang="ar-SA" dirty="0" err="1" smtClean="0">
                <a:solidFill>
                  <a:srgbClr val="FFFF00"/>
                </a:solidFill>
              </a:rPr>
              <a:t>المليبار</a:t>
            </a:r>
            <a:r>
              <a:rPr lang="ar-SA" dirty="0" smtClean="0">
                <a:solidFill>
                  <a:srgbClr val="FFFF00"/>
                </a:solidFill>
              </a:rPr>
              <a:t>).</a:t>
            </a:r>
          </a:p>
          <a:p>
            <a:pPr>
              <a:defRPr/>
            </a:pPr>
            <a:endParaRPr lang="ar-SA" dirty="0" smtClean="0"/>
          </a:p>
        </p:txBody>
      </p:sp>
      <p:pic>
        <p:nvPicPr>
          <p:cNvPr id="154627" name="صورة 3" descr="مقياس الضغط الجوي.bmp"/>
          <p:cNvPicPr>
            <a:picLocks noChangeAspect="1"/>
          </p:cNvPicPr>
          <p:nvPr/>
        </p:nvPicPr>
        <p:blipFill>
          <a:blip r:embed="rId2"/>
          <a:srcRect/>
          <a:stretch>
            <a:fillRect/>
          </a:stretch>
        </p:blipFill>
        <p:spPr bwMode="auto">
          <a:xfrm>
            <a:off x="2286000" y="2857500"/>
            <a:ext cx="5286375" cy="3500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pPr eaLnBrk="1" hangingPunct="1">
              <a:defRPr/>
            </a:pPr>
            <a:r>
              <a:rPr lang="ar-SA" smtClean="0"/>
              <a:t>الضغط الجوي </a:t>
            </a:r>
            <a:endParaRPr lang="en-US" smtClean="0"/>
          </a:p>
        </p:txBody>
      </p:sp>
      <p:sp>
        <p:nvSpPr>
          <p:cNvPr id="275459" name="Rectangle 3"/>
          <p:cNvSpPr>
            <a:spLocks noGrp="1" noChangeArrowheads="1"/>
          </p:cNvSpPr>
          <p:nvPr>
            <p:ph type="body" idx="1"/>
          </p:nvPr>
        </p:nvSpPr>
        <p:spPr>
          <a:ln w="38100">
            <a:solidFill>
              <a:schemeClr val="tx1"/>
            </a:solidFill>
          </a:ln>
        </p:spPr>
        <p:txBody>
          <a:bodyPr/>
          <a:lstStyle/>
          <a:p>
            <a:pPr eaLnBrk="1" hangingPunct="1">
              <a:defRPr/>
            </a:pPr>
            <a:r>
              <a:rPr lang="ar-SA" dirty="0" smtClean="0"/>
              <a:t>أنه يتكون الضغط الجوي من مجموع ضغوط الغازات التي يتكون منها الغلاف الجوي .ومن اهم خصائص الضغط الجوي الاتي :-</a:t>
            </a:r>
          </a:p>
          <a:p>
            <a:pPr eaLnBrk="1" hangingPunct="1">
              <a:defRPr/>
            </a:pPr>
            <a:r>
              <a:rPr lang="ar-SA" dirty="0" smtClean="0"/>
              <a:t>1- </a:t>
            </a:r>
            <a:r>
              <a:rPr lang="ar-SA" b="1" dirty="0" smtClean="0">
                <a:solidFill>
                  <a:srgbClr val="FF3300"/>
                </a:solidFill>
              </a:rPr>
              <a:t>يتناقص الضغط الجوي بالارتفاع</a:t>
            </a:r>
            <a:r>
              <a:rPr lang="ar-SA" dirty="0" smtClean="0"/>
              <a:t> </a:t>
            </a:r>
            <a:r>
              <a:rPr lang="ar-SA" dirty="0" err="1" smtClean="0"/>
              <a:t>الى</a:t>
            </a:r>
            <a:r>
              <a:rPr lang="ar-SA" dirty="0" smtClean="0"/>
              <a:t> </a:t>
            </a:r>
            <a:r>
              <a:rPr lang="ar-SA" dirty="0" err="1" smtClean="0"/>
              <a:t>اعلى</a:t>
            </a:r>
            <a:r>
              <a:rPr lang="ar-SA" dirty="0" smtClean="0"/>
              <a:t> فأكثر من نصف كتلة الغلاف الجوي توجد على ارتفاع يقل عن 5.5  كم من سطح </a:t>
            </a:r>
            <a:r>
              <a:rPr lang="ar-SA" dirty="0" err="1" smtClean="0"/>
              <a:t>الارض</a:t>
            </a:r>
            <a:r>
              <a:rPr lang="ar-SA" dirty="0" smtClean="0"/>
              <a:t> كما </a:t>
            </a:r>
            <a:r>
              <a:rPr lang="ar-SA" dirty="0" err="1" smtClean="0"/>
              <a:t>ان</a:t>
            </a:r>
            <a:r>
              <a:rPr lang="ar-SA" dirty="0" smtClean="0"/>
              <a:t> 99% منه توجد على ارتفاع يقل عن 32 كم .</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7" name="Rectangle 3"/>
          <p:cNvSpPr>
            <a:spLocks noGrp="1" noChangeArrowheads="1"/>
          </p:cNvSpPr>
          <p:nvPr>
            <p:ph type="body" idx="1"/>
          </p:nvPr>
        </p:nvSpPr>
        <p:spPr>
          <a:xfrm>
            <a:off x="457200" y="928688"/>
            <a:ext cx="8229600" cy="5091112"/>
          </a:xfrm>
          <a:ln w="38100">
            <a:solidFill>
              <a:schemeClr val="tx1"/>
            </a:solidFill>
          </a:ln>
        </p:spPr>
        <p:txBody>
          <a:bodyPr/>
          <a:lstStyle/>
          <a:p>
            <a:pPr eaLnBrk="1" hangingPunct="1">
              <a:lnSpc>
                <a:spcPct val="90000"/>
              </a:lnSpc>
              <a:defRPr/>
            </a:pPr>
            <a:r>
              <a:rPr lang="ar-SA" sz="2800" b="1" dirty="0" smtClean="0">
                <a:solidFill>
                  <a:srgbClr val="FF3300"/>
                </a:solidFill>
              </a:rPr>
              <a:t>2- تغير الضغط الجوى </a:t>
            </a:r>
            <a:r>
              <a:rPr lang="ar-SA" sz="2800" b="1" dirty="0" err="1" smtClean="0">
                <a:solidFill>
                  <a:srgbClr val="FF3300"/>
                </a:solidFill>
              </a:rPr>
              <a:t>افقيا</a:t>
            </a:r>
            <a:r>
              <a:rPr lang="ar-SA" sz="2800" b="1" dirty="0" smtClean="0">
                <a:solidFill>
                  <a:srgbClr val="FF3300"/>
                </a:solidFill>
              </a:rPr>
              <a:t> ً</a:t>
            </a:r>
            <a:r>
              <a:rPr lang="ar-SA" sz="2800" dirty="0" smtClean="0"/>
              <a:t>. </a:t>
            </a:r>
          </a:p>
          <a:p>
            <a:pPr eaLnBrk="1" hangingPunct="1">
              <a:lnSpc>
                <a:spcPct val="90000"/>
              </a:lnSpc>
              <a:defRPr/>
            </a:pPr>
            <a:r>
              <a:rPr lang="ar-SA" sz="2800" dirty="0" smtClean="0"/>
              <a:t>يختلف مقدار الضغط الجوي من مكان لآخر ، كما أنه يتغير في المكان نفسه من وقت لآخر . لكن التباين </a:t>
            </a:r>
            <a:r>
              <a:rPr lang="ar-SA" sz="2800" dirty="0" err="1" smtClean="0"/>
              <a:t>الافقي</a:t>
            </a:r>
            <a:r>
              <a:rPr lang="ar-SA" sz="2800" dirty="0" smtClean="0"/>
              <a:t> للضغط الجوي يبدو في الواقع ضئيلا جدا </a:t>
            </a:r>
            <a:r>
              <a:rPr lang="ar-SA" sz="2800" dirty="0" err="1" smtClean="0"/>
              <a:t>اذا</a:t>
            </a:r>
            <a:r>
              <a:rPr lang="ar-SA" sz="2800" dirty="0" smtClean="0"/>
              <a:t> ما قورن بالتغير السريع للضغط الجوي بالارتفاع  وأهم عامل </a:t>
            </a:r>
            <a:r>
              <a:rPr lang="ar-SA" sz="2800" dirty="0" err="1" smtClean="0"/>
              <a:t>يؤثرعلى</a:t>
            </a:r>
            <a:r>
              <a:rPr lang="ar-SA" sz="2800" dirty="0" smtClean="0"/>
              <a:t> الاختلافات </a:t>
            </a:r>
            <a:r>
              <a:rPr lang="ar-SA" sz="2800" dirty="0" err="1" smtClean="0"/>
              <a:t>الافقية</a:t>
            </a:r>
            <a:r>
              <a:rPr lang="ar-SA" sz="2800" dirty="0" smtClean="0"/>
              <a:t> للضغط الجوي هو(تعاقب الكتل الهوائية ). </a:t>
            </a:r>
          </a:p>
          <a:p>
            <a:pPr eaLnBrk="1" hangingPunct="1">
              <a:lnSpc>
                <a:spcPct val="90000"/>
              </a:lnSpc>
              <a:defRPr/>
            </a:pPr>
            <a:r>
              <a:rPr lang="ar-SA" sz="2800" dirty="0" smtClean="0"/>
              <a:t>أ- تغير الكتل الهوائية التي يتعرض لها مكان معين . حيث يتغير الضغط على حسب اختلاف درجة الحرارة والرطوبة وطبيعة حركة الهواء فالضغط الجوي المصاحب لأي كتلة هوائية باردة جافة يزيد على الضغط الجوي لأي كتلة دافئة رطبة . </a:t>
            </a:r>
          </a:p>
          <a:p>
            <a:pPr eaLnBrk="1" hangingPunct="1">
              <a:lnSpc>
                <a:spcPct val="90000"/>
              </a:lnSpc>
              <a:defRPr/>
            </a:pPr>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eaLnBrk="1" hangingPunct="1">
              <a:defRPr/>
            </a:pPr>
            <a:r>
              <a:rPr lang="ar-SA" sz="4000" smtClean="0">
                <a:solidFill>
                  <a:srgbClr val="FF3300"/>
                </a:solidFill>
              </a:rPr>
              <a:t>كيف  يتم تمثيل الضغط الجوي على خرائط الطقس</a:t>
            </a:r>
            <a:r>
              <a:rPr lang="ar-SA" sz="4000" smtClean="0"/>
              <a:t> </a:t>
            </a:r>
            <a:endParaRPr lang="en-US" sz="4000" smtClean="0"/>
          </a:p>
        </p:txBody>
      </p:sp>
      <p:sp>
        <p:nvSpPr>
          <p:cNvPr id="279555" name="Rectangle 3"/>
          <p:cNvSpPr>
            <a:spLocks noGrp="1" noChangeArrowheads="1"/>
          </p:cNvSpPr>
          <p:nvPr>
            <p:ph type="body" idx="1"/>
          </p:nvPr>
        </p:nvSpPr>
        <p:spPr>
          <a:ln w="38100">
            <a:solidFill>
              <a:schemeClr val="tx1"/>
            </a:solidFill>
          </a:ln>
        </p:spPr>
        <p:txBody>
          <a:bodyPr/>
          <a:lstStyle/>
          <a:p>
            <a:pPr eaLnBrk="1" hangingPunct="1">
              <a:lnSpc>
                <a:spcPct val="80000"/>
              </a:lnSpc>
              <a:defRPr/>
            </a:pPr>
            <a:r>
              <a:rPr lang="ar-SA" sz="2800" dirty="0" smtClean="0"/>
              <a:t>يتم تمثيل التوزيع الجغرافي للضغط الجوي على خرائط الطقس بخطوط التساوي تعرف بخطوط الضغط المتساوية </a:t>
            </a:r>
          </a:p>
          <a:p>
            <a:pPr eaLnBrk="1" hangingPunct="1">
              <a:lnSpc>
                <a:spcPct val="80000"/>
              </a:lnSpc>
              <a:defRPr/>
            </a:pPr>
            <a:r>
              <a:rPr lang="ar-SA" sz="2800" dirty="0" smtClean="0"/>
              <a:t>وهي مهمة في تحليل خرائط الطقس والتنبؤ الجوي (عللي) وذلك لارتباطها المباشر بسرعة الرياح واتجاهاتها وارتباطها بالمنخفضات الجوية ( الاعاصير ) .</a:t>
            </a:r>
          </a:p>
          <a:p>
            <a:pPr eaLnBrk="1" hangingPunct="1">
              <a:lnSpc>
                <a:spcPct val="80000"/>
              </a:lnSpc>
              <a:defRPr/>
            </a:pPr>
            <a:r>
              <a:rPr lang="ar-SA" sz="2800" dirty="0" smtClean="0"/>
              <a:t>ويتم تعديل قراءة الخطوط بحيث تمثل الضغط عند مستوى سطح البحر بزيادة </a:t>
            </a:r>
            <a:r>
              <a:rPr lang="ar-SA" sz="2800" dirty="0" err="1" smtClean="0"/>
              <a:t>مليبار</a:t>
            </a:r>
            <a:r>
              <a:rPr lang="ar-SA" sz="2800" dirty="0" smtClean="0"/>
              <a:t> واحد لكل 10-13 متر ارتفاع . </a:t>
            </a:r>
          </a:p>
          <a:p>
            <a:pPr eaLnBrk="1" hangingPunct="1">
              <a:lnSpc>
                <a:spcPct val="80000"/>
              </a:lnSpc>
              <a:defRPr/>
            </a:pPr>
            <a:r>
              <a:rPr lang="ar-SA" sz="2800" dirty="0" smtClean="0"/>
              <a:t>سجلت اقل قيم الضغط العالمية عام1979 </a:t>
            </a:r>
            <a:r>
              <a:rPr lang="ar-SA" sz="2800" dirty="0" err="1" smtClean="0"/>
              <a:t>م</a:t>
            </a:r>
            <a:r>
              <a:rPr lang="ar-SA" sz="2800" dirty="0" smtClean="0"/>
              <a:t> </a:t>
            </a:r>
            <a:r>
              <a:rPr lang="ar-SA" sz="2800" dirty="0" err="1" smtClean="0"/>
              <a:t>اثناء</a:t>
            </a:r>
            <a:r>
              <a:rPr lang="ar-SA" sz="2800" dirty="0" smtClean="0"/>
              <a:t> تعرض المحيط الهادي لإعصار شديد ، بينما سجلت اعلاها في مدينة آجاتا بالاتحاد السوفيتي سابقا عام 1968 م .  </a:t>
            </a:r>
            <a:endParaRPr lang="en-US"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xfrm>
            <a:off x="428625" y="428625"/>
            <a:ext cx="8229600" cy="1384300"/>
          </a:xfrm>
        </p:spPr>
        <p:txBody>
          <a:bodyPr/>
          <a:lstStyle/>
          <a:p>
            <a:pPr algn="r" eaLnBrk="1" hangingPunct="1">
              <a:defRPr/>
            </a:pPr>
            <a:r>
              <a:rPr lang="ar-SA" sz="4000" dirty="0" smtClean="0">
                <a:solidFill>
                  <a:srgbClr val="FF0000"/>
                </a:solidFill>
              </a:rPr>
              <a:t>3- تمثيل الضغط الجوي في الطبقات الجوية العليا</a:t>
            </a:r>
            <a:r>
              <a:rPr lang="ar-SA" sz="4000" dirty="0" smtClean="0"/>
              <a:t/>
            </a:r>
            <a:br>
              <a:rPr lang="ar-SA" sz="4000" dirty="0" smtClean="0"/>
            </a:br>
            <a:endParaRPr lang="en-US" sz="4000" dirty="0" smtClean="0"/>
          </a:p>
        </p:txBody>
      </p:sp>
      <p:sp>
        <p:nvSpPr>
          <p:cNvPr id="281603" name="Rectangle 3"/>
          <p:cNvSpPr>
            <a:spLocks noGrp="1" noChangeArrowheads="1"/>
          </p:cNvSpPr>
          <p:nvPr>
            <p:ph type="body" idx="1"/>
          </p:nvPr>
        </p:nvSpPr>
        <p:spPr>
          <a:xfrm>
            <a:off x="428625" y="1857375"/>
            <a:ext cx="8229600" cy="4714875"/>
          </a:xfrm>
          <a:ln w="38100">
            <a:solidFill>
              <a:schemeClr val="tx1"/>
            </a:solidFill>
          </a:ln>
        </p:spPr>
        <p:txBody>
          <a:bodyPr/>
          <a:lstStyle/>
          <a:p>
            <a:pPr eaLnBrk="1" hangingPunct="1">
              <a:defRPr/>
            </a:pPr>
            <a:r>
              <a:rPr lang="ar-SA" dirty="0" smtClean="0"/>
              <a:t>ترسم خطوط تساوي تختلف بالنسبة لطبقات الجو العليا حيث يتم اختيار مستوى معين للضغط الجوي كمستوى 500 </a:t>
            </a:r>
            <a:r>
              <a:rPr lang="ar-SA" dirty="0" err="1" smtClean="0"/>
              <a:t>ملليبار</a:t>
            </a:r>
            <a:r>
              <a:rPr lang="ar-SA" dirty="0" smtClean="0"/>
              <a:t> مثلا ثم رسم خطوط </a:t>
            </a:r>
            <a:r>
              <a:rPr lang="ar-SA" dirty="0" err="1" smtClean="0"/>
              <a:t>كنتورية</a:t>
            </a:r>
            <a:r>
              <a:rPr lang="ar-SA" dirty="0" smtClean="0"/>
              <a:t> تمثل الارتفاعات التي يوجد عليها الضغط عند ذلك المستوى ويدل ارتفاع منسوب تلك الخطوط على ارتفاع الضغط بينما يدل انخفاض منسوب تلك الخطوط على </a:t>
            </a:r>
            <a:r>
              <a:rPr lang="ar-SA" dirty="0" err="1" smtClean="0"/>
              <a:t>اانخفاض</a:t>
            </a:r>
            <a:r>
              <a:rPr lang="ar-SA" dirty="0" smtClean="0"/>
              <a:t> الضغط . </a:t>
            </a:r>
          </a:p>
          <a:p>
            <a:pPr eaLnBrk="1" hangingPunct="1">
              <a:defRPr/>
            </a:pPr>
            <a:r>
              <a:rPr lang="ar-SA" dirty="0" smtClean="0">
                <a:solidFill>
                  <a:srgbClr val="FFFF00"/>
                </a:solidFill>
              </a:rPr>
              <a:t>تعريف خط التساوي:</a:t>
            </a:r>
          </a:p>
          <a:p>
            <a:pPr eaLnBrk="1" hangingPunct="1">
              <a:defRPr/>
            </a:pPr>
            <a:r>
              <a:rPr lang="ar-SA" dirty="0" smtClean="0">
                <a:solidFill>
                  <a:srgbClr val="92D050"/>
                </a:solidFill>
              </a:rPr>
              <a:t>هو الخط الذي يصل بين جميع الأماكن أو النقاط ذات الأطوال نفسها.</a:t>
            </a:r>
            <a:endParaRPr lang="en-US" dirty="0" smtClean="0">
              <a:solidFill>
                <a:srgbClr val="92D05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pPr eaLnBrk="1" hangingPunct="1">
              <a:defRPr/>
            </a:pPr>
            <a:r>
              <a:rPr lang="ar-SA" dirty="0" smtClean="0">
                <a:solidFill>
                  <a:srgbClr val="FF0000"/>
                </a:solidFill>
              </a:rPr>
              <a:t>4- تحدر الضغط الجوي </a:t>
            </a:r>
            <a:endParaRPr lang="en-US" dirty="0" smtClean="0">
              <a:solidFill>
                <a:srgbClr val="FF0000"/>
              </a:solidFill>
            </a:endParaRPr>
          </a:p>
        </p:txBody>
      </p:sp>
      <p:sp>
        <p:nvSpPr>
          <p:cNvPr id="283651" name="Rectangle 3"/>
          <p:cNvSpPr>
            <a:spLocks noGrp="1" noChangeArrowheads="1"/>
          </p:cNvSpPr>
          <p:nvPr>
            <p:ph type="body" idx="1"/>
          </p:nvPr>
        </p:nvSpPr>
        <p:spPr>
          <a:ln w="38100">
            <a:solidFill>
              <a:schemeClr val="tx1"/>
            </a:solidFill>
          </a:ln>
        </p:spPr>
        <p:txBody>
          <a:bodyPr/>
          <a:lstStyle/>
          <a:p>
            <a:pPr eaLnBrk="1" hangingPunct="1">
              <a:lnSpc>
                <a:spcPct val="80000"/>
              </a:lnSpc>
              <a:defRPr/>
            </a:pPr>
            <a:r>
              <a:rPr lang="ar-SA" sz="2800" dirty="0" smtClean="0"/>
              <a:t>يعرف تحدر الضغط الجوى </a:t>
            </a:r>
            <a:r>
              <a:rPr lang="ar-SA" sz="2800" dirty="0" err="1" smtClean="0"/>
              <a:t>بانه</a:t>
            </a:r>
            <a:r>
              <a:rPr lang="ar-SA" sz="2800" dirty="0" smtClean="0"/>
              <a:t> معدل تناقص الضغط بين مركز الضغط الجوي المرتفع ومركز الضغط الجوي المنخفض وكلما كان معدل التناقص سريعا اشتد تحدر الضغط الجوي وزادت سرعة الرياح  , اما اذا كان تحدر الضغط الجوي ضعيفا تصبح الرياح ضعيفة ومتغيرة الاتجاه . </a:t>
            </a:r>
          </a:p>
          <a:p>
            <a:pPr eaLnBrk="1" hangingPunct="1">
              <a:lnSpc>
                <a:spcPct val="80000"/>
              </a:lnSpc>
              <a:defRPr/>
            </a:pPr>
            <a:r>
              <a:rPr lang="ar-SA" sz="2800" dirty="0" err="1" smtClean="0"/>
              <a:t>اذا</a:t>
            </a:r>
            <a:r>
              <a:rPr lang="ar-SA" sz="2800" dirty="0" smtClean="0"/>
              <a:t> كلما تقاربت خطوط الضغط الجوي المتساوية زاد الانحدار وكلما تباعدت خطوط الضغط الجوي قل الانحدار .</a:t>
            </a:r>
          </a:p>
          <a:p>
            <a:pPr eaLnBrk="1" hangingPunct="1">
              <a:lnSpc>
                <a:spcPct val="80000"/>
              </a:lnSpc>
              <a:defRPr/>
            </a:pPr>
            <a:r>
              <a:rPr lang="ar-SA" sz="2800" dirty="0" smtClean="0"/>
              <a:t>عندما ما يكون الضغط الجوي في منطقة معينة اقل من المناطق المحيطة تصبح تلك المنطقة مركز ضغط جوي منخفض </a:t>
            </a:r>
            <a:r>
              <a:rPr lang="ar-SA" sz="2800" dirty="0" err="1" smtClean="0"/>
              <a:t>اما</a:t>
            </a:r>
            <a:r>
              <a:rPr lang="ar-SA" sz="2800" dirty="0" smtClean="0"/>
              <a:t> </a:t>
            </a:r>
            <a:r>
              <a:rPr lang="ar-SA" sz="2800" dirty="0" err="1" smtClean="0"/>
              <a:t>اذا</a:t>
            </a:r>
            <a:r>
              <a:rPr lang="ar-SA" sz="2800" dirty="0" smtClean="0"/>
              <a:t> كان الضغط في تلك المنطقة </a:t>
            </a:r>
            <a:r>
              <a:rPr lang="ar-SA" sz="2800" dirty="0" err="1" smtClean="0"/>
              <a:t>اكثر</a:t>
            </a:r>
            <a:r>
              <a:rPr lang="ar-SA" sz="2800" dirty="0" smtClean="0"/>
              <a:t> منه في المناطق المحيطة تصبح منطقة ضغط جوي مرتفع .</a:t>
            </a:r>
            <a:endParaRPr lang="en-US"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pPr eaLnBrk="1" hangingPunct="1">
              <a:defRPr/>
            </a:pPr>
            <a:r>
              <a:rPr lang="ar-SA" dirty="0" smtClean="0">
                <a:solidFill>
                  <a:srgbClr val="FF0000"/>
                </a:solidFill>
              </a:rPr>
              <a:t>5- تجمع الهواء وتفرقه </a:t>
            </a:r>
            <a:endParaRPr lang="en-US" dirty="0" smtClean="0">
              <a:solidFill>
                <a:srgbClr val="FF0000"/>
              </a:solidFill>
            </a:endParaRPr>
          </a:p>
        </p:txBody>
      </p:sp>
      <p:sp>
        <p:nvSpPr>
          <p:cNvPr id="287747" name="Rectangle 3"/>
          <p:cNvSpPr>
            <a:spLocks noGrp="1" noChangeArrowheads="1"/>
          </p:cNvSpPr>
          <p:nvPr>
            <p:ph type="body" idx="1"/>
          </p:nvPr>
        </p:nvSpPr>
        <p:spPr/>
        <p:txBody>
          <a:bodyPr/>
          <a:lstStyle/>
          <a:p>
            <a:pPr eaLnBrk="1" hangingPunct="1">
              <a:defRPr/>
            </a:pPr>
            <a:r>
              <a:rPr lang="ar-SA" smtClean="0"/>
              <a:t>يتجمع الهواء عندما تقل مساحته على سطح الارض ويزداد ارتفاعه ويتفرق عندما تزداد مساحته ويقل ارتفاعه . </a:t>
            </a:r>
          </a:p>
          <a:p>
            <a:pPr eaLnBrk="1" hangingPunct="1">
              <a:defRPr/>
            </a:pPr>
            <a:r>
              <a:rPr lang="ar-SA" smtClean="0"/>
              <a:t>ويلعب تجمع الهواء وتفرقه دوراً بارزاً في نشأة مراكز الضغط المرتفع والمنخفض ليس على سطح الارض فقط وإنما في طبقات الجو العليا .فعندما يتجمع الهواء تتكون تيارات صاعدة ويصبح مركز ضغط منخفض ،اما عندما تزداد مساحته فانه يتعرض لتيارات هوائية هابطة ويتكون على سطح الارض مركز ضغط مرتفع . </a:t>
            </a:r>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5" name="Rectangle 3"/>
          <p:cNvSpPr>
            <a:spLocks noGrp="1" noChangeArrowheads="1"/>
          </p:cNvSpPr>
          <p:nvPr>
            <p:ph type="body" idx="1"/>
          </p:nvPr>
        </p:nvSpPr>
        <p:spPr>
          <a:xfrm>
            <a:off x="457200" y="1500188"/>
            <a:ext cx="8229600" cy="4114800"/>
          </a:xfrm>
          <a:ln w="38100">
            <a:solidFill>
              <a:schemeClr val="tx1"/>
            </a:solidFill>
          </a:ln>
        </p:spPr>
        <p:txBody>
          <a:bodyPr/>
          <a:lstStyle/>
          <a:p>
            <a:pPr eaLnBrk="1" hangingPunct="1">
              <a:defRPr/>
            </a:pPr>
            <a:r>
              <a:rPr lang="ar-SA" dirty="0" smtClean="0"/>
              <a:t>يقابل تجمع الهواء على سطح </a:t>
            </a:r>
            <a:r>
              <a:rPr lang="ar-SA" dirty="0" err="1" smtClean="0"/>
              <a:t>الارض</a:t>
            </a:r>
            <a:r>
              <a:rPr lang="ar-SA" dirty="0" smtClean="0"/>
              <a:t> تفرقه في طبقات الجو العليا بينما يقابل تفرقه على السطح تجمعه في تلك الطبقات .</a:t>
            </a:r>
          </a:p>
          <a:p>
            <a:pPr eaLnBrk="1" hangingPunct="1">
              <a:defRPr/>
            </a:pPr>
            <a:r>
              <a:rPr lang="ar-SA" dirty="0" smtClean="0"/>
              <a:t>لهذا فان مراكز الضغط المرتفع على سطح </a:t>
            </a:r>
            <a:r>
              <a:rPr lang="ar-SA" dirty="0" err="1" smtClean="0"/>
              <a:t>الارض</a:t>
            </a:r>
            <a:r>
              <a:rPr lang="ar-SA" dirty="0" smtClean="0"/>
              <a:t> يقابلها مناطق ضغط منخفض في طبقات الجو العليا . بينما مراكز الضغط المنخفض على </a:t>
            </a:r>
            <a:r>
              <a:rPr lang="ar-SA" dirty="0" err="1" smtClean="0"/>
              <a:t>الارض</a:t>
            </a:r>
            <a:r>
              <a:rPr lang="ar-SA" dirty="0" smtClean="0"/>
              <a:t> يقابلها مناطق ضغط مرتفع في طبقات الجو العليا .</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500063" y="0"/>
            <a:ext cx="8229600" cy="993775"/>
          </a:xfrm>
        </p:spPr>
        <p:txBody>
          <a:bodyPr/>
          <a:lstStyle/>
          <a:p>
            <a:pPr algn="ctr" eaLnBrk="1" hangingPunct="1">
              <a:defRPr/>
            </a:pPr>
            <a:r>
              <a:rPr lang="ar-SA" dirty="0" smtClean="0">
                <a:solidFill>
                  <a:srgbClr val="FF0000"/>
                </a:solidFill>
              </a:rPr>
              <a:t>6-العوامل المؤثرة في توزيع الضغط الجوي </a:t>
            </a:r>
            <a:endParaRPr lang="en-US" dirty="0" smtClean="0">
              <a:solidFill>
                <a:srgbClr val="FF0000"/>
              </a:solidFill>
            </a:endParaRPr>
          </a:p>
        </p:txBody>
      </p:sp>
      <p:sp>
        <p:nvSpPr>
          <p:cNvPr id="291843" name="Rectangle 3"/>
          <p:cNvSpPr>
            <a:spLocks noGrp="1" noChangeArrowheads="1"/>
          </p:cNvSpPr>
          <p:nvPr>
            <p:ph type="body" idx="1"/>
          </p:nvPr>
        </p:nvSpPr>
        <p:spPr>
          <a:xfrm>
            <a:off x="642938" y="1000125"/>
            <a:ext cx="8229600" cy="5857875"/>
          </a:xfrm>
          <a:ln w="38100">
            <a:solidFill>
              <a:schemeClr val="accent1"/>
            </a:solidFill>
          </a:ln>
        </p:spPr>
        <p:txBody>
          <a:bodyPr/>
          <a:lstStyle/>
          <a:p>
            <a:pPr eaLnBrk="1" hangingPunct="1">
              <a:defRPr/>
            </a:pPr>
            <a:r>
              <a:rPr lang="ar-SA" dirty="0" smtClean="0">
                <a:solidFill>
                  <a:srgbClr val="FFFF00"/>
                </a:solidFill>
              </a:rPr>
              <a:t>1- درجة الحرارة </a:t>
            </a:r>
            <a:r>
              <a:rPr lang="ar-SA" dirty="0" smtClean="0"/>
              <a:t>:العلاقة بين درجة الحرارة الضغط الجوي علاقة عكسية قوية.</a:t>
            </a:r>
          </a:p>
          <a:p>
            <a:pPr eaLnBrk="1" hangingPunct="1">
              <a:defRPr/>
            </a:pPr>
            <a:r>
              <a:rPr lang="ar-SA" dirty="0" smtClean="0">
                <a:solidFill>
                  <a:srgbClr val="FFFF00"/>
                </a:solidFill>
              </a:rPr>
              <a:t>2- الارتفاع</a:t>
            </a:r>
            <a:r>
              <a:rPr lang="ar-SA" dirty="0" smtClean="0"/>
              <a:t>: العلاقة بين الضغط الجوي والارتفاع علاقة عكسية . </a:t>
            </a:r>
          </a:p>
          <a:p>
            <a:pPr eaLnBrk="1" hangingPunct="1">
              <a:defRPr/>
            </a:pPr>
            <a:r>
              <a:rPr lang="ar-SA" dirty="0" smtClean="0">
                <a:solidFill>
                  <a:srgbClr val="FFFF00"/>
                </a:solidFill>
              </a:rPr>
              <a:t>3- رطوبة الهواء</a:t>
            </a:r>
            <a:r>
              <a:rPr lang="ar-SA" dirty="0" smtClean="0"/>
              <a:t>:العلاقة بين الضغط ورطوبة الهواء علاقة عكسية .</a:t>
            </a:r>
          </a:p>
          <a:p>
            <a:pPr eaLnBrk="1" hangingPunct="1">
              <a:defRPr/>
            </a:pPr>
            <a:r>
              <a:rPr lang="ar-SA" dirty="0" smtClean="0">
                <a:solidFill>
                  <a:srgbClr val="FFFF00"/>
                </a:solidFill>
              </a:rPr>
              <a:t>4-توزيع اليابس والماء </a:t>
            </a:r>
            <a:r>
              <a:rPr lang="ar-SA" dirty="0" smtClean="0"/>
              <a:t>:</a:t>
            </a:r>
            <a:r>
              <a:rPr lang="ar-SA" dirty="0" err="1" smtClean="0"/>
              <a:t>تؤثرالاختلافات</a:t>
            </a:r>
            <a:r>
              <a:rPr lang="ar-SA" dirty="0" smtClean="0"/>
              <a:t> الكبيرة لدرجة الحرارة بين اليابسة والماء على التوزيع الجغرافي للضغط الجوي,حيث تُعرف الظاهرة الفصلية المتمثلة في الضغط الجوي واتجاه الرياح بين اليابسة والماء</a:t>
            </a:r>
            <a:r>
              <a:rPr lang="ar-SA" dirty="0" smtClean="0">
                <a:solidFill>
                  <a:srgbClr val="FF0000"/>
                </a:solidFill>
              </a:rPr>
              <a:t> بالموسمية</a:t>
            </a:r>
          </a:p>
          <a:p>
            <a:pPr eaLnBrk="1" hangingPunct="1">
              <a:defRPr/>
            </a:pPr>
            <a:r>
              <a:rPr lang="ar-SA" dirty="0" smtClean="0">
                <a:solidFill>
                  <a:srgbClr val="FFFF00"/>
                </a:solidFill>
              </a:rPr>
              <a:t>5-التقاء كتل هوائية مختلفة.</a:t>
            </a:r>
            <a:endParaRPr lang="ar-SA" dirty="0" smtClean="0"/>
          </a:p>
          <a:p>
            <a:pPr eaLnBrk="1" hangingPunct="1">
              <a:defRPr/>
            </a:pPr>
            <a:endParaRPr lang="ar-SA" dirty="0" smtClean="0"/>
          </a:p>
          <a:p>
            <a:pPr eaLnBrk="1" hangingPunct="1">
              <a:buFontTx/>
              <a:buNone/>
              <a:defRPr/>
            </a:pPr>
            <a:endParaRPr lang="ar-SA" dirty="0" smtClean="0"/>
          </a:p>
          <a:p>
            <a:pPr eaLnBrk="1" hangingPunct="1">
              <a:buFontTx/>
              <a:buNone/>
              <a:defRPr/>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9" name="Rectangle 3"/>
          <p:cNvSpPr>
            <a:spLocks noGrp="1" noChangeArrowheads="1"/>
          </p:cNvSpPr>
          <p:nvPr>
            <p:ph type="body" idx="1"/>
          </p:nvPr>
        </p:nvSpPr>
        <p:spPr>
          <a:xfrm>
            <a:off x="395288" y="1052513"/>
            <a:ext cx="8229600" cy="4114800"/>
          </a:xfrm>
          <a:ln w="38100">
            <a:solidFill>
              <a:schemeClr val="tx1"/>
            </a:solidFill>
          </a:ln>
        </p:spPr>
        <p:txBody>
          <a:bodyPr/>
          <a:lstStyle/>
          <a:p>
            <a:pPr eaLnBrk="1" hangingPunct="1">
              <a:defRPr/>
            </a:pPr>
            <a:r>
              <a:rPr lang="ar-SA" sz="4000" dirty="0" smtClean="0">
                <a:cs typeface="Akhbar MT" pitchFamily="2" charset="-78"/>
              </a:rPr>
              <a:t>تتحرك الرياح من مراكز الضغط المرتفع إلى مناطق الضغط المنخفض لكن دوران الأرض حول محورها يجعلها تنحرف إلى يمين اتجاهها وضد عقارب الساعة في نصف الكرة الشمالي ,وإلى يسار اتجاهها ومع عقارب الساعة في نصف الكرة الجنوبي .</a:t>
            </a:r>
            <a:endParaRPr lang="en-US" sz="4000" dirty="0" smtClean="0">
              <a:cs typeface="Akhbar M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eaLnBrk="1" hangingPunct="1">
              <a:defRPr/>
            </a:pPr>
            <a:r>
              <a:rPr lang="ar-SA" dirty="0" smtClean="0">
                <a:solidFill>
                  <a:srgbClr val="FF0000"/>
                </a:solidFill>
              </a:rPr>
              <a:t>6-الدورة العامة للغلاف الجوي </a:t>
            </a:r>
            <a:endParaRPr lang="en-US" dirty="0" smtClean="0">
              <a:solidFill>
                <a:srgbClr val="FF0000"/>
              </a:solidFill>
            </a:endParaRPr>
          </a:p>
        </p:txBody>
      </p:sp>
      <p:sp>
        <p:nvSpPr>
          <p:cNvPr id="293891" name="Rectangle 3"/>
          <p:cNvSpPr>
            <a:spLocks noGrp="1" noChangeArrowheads="1"/>
          </p:cNvSpPr>
          <p:nvPr>
            <p:ph type="body" idx="1"/>
          </p:nvPr>
        </p:nvSpPr>
        <p:spPr>
          <a:xfrm>
            <a:off x="457200" y="1500188"/>
            <a:ext cx="8229600" cy="4519612"/>
          </a:xfrm>
        </p:spPr>
        <p:txBody>
          <a:bodyPr/>
          <a:lstStyle/>
          <a:p>
            <a:pPr eaLnBrk="1" hangingPunct="1">
              <a:defRPr/>
            </a:pPr>
            <a:r>
              <a:rPr lang="ar-SA" dirty="0" err="1" smtClean="0"/>
              <a:t>المسؤول</a:t>
            </a:r>
            <a:r>
              <a:rPr lang="ar-SA" dirty="0" smtClean="0"/>
              <a:t> الرئيسي عن التوزيع الجغرافي للضغط الجوي على سطح الأرض هو الدورة العامة للغلاف الجوي .</a:t>
            </a:r>
          </a:p>
          <a:p>
            <a:pPr eaLnBrk="1" hangingPunct="1">
              <a:defRPr/>
            </a:pPr>
            <a:r>
              <a:rPr lang="ar-SA" dirty="0" smtClean="0"/>
              <a:t>فالدورة العامة للغلاف الجوي هي التي تحدد النطاقات الرئيسية للضغط المرتفع والضغط المنخفض بينما تقوم العوامل </a:t>
            </a:r>
            <a:r>
              <a:rPr lang="ar-SA" dirty="0" err="1" smtClean="0"/>
              <a:t>الاخرى</a:t>
            </a:r>
            <a:r>
              <a:rPr lang="ar-SA" dirty="0" smtClean="0"/>
              <a:t> مثل اختلاف توزيع اليابس والماء والارتفاع ودرجة الحرارة بإدخال تعديلات فصلية ويومية على ذلك التوزيع .</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8" name="Rectangle 4"/>
          <p:cNvSpPr>
            <a:spLocks noGrp="1" noChangeArrowheads="1"/>
          </p:cNvSpPr>
          <p:nvPr>
            <p:ph type="title"/>
          </p:nvPr>
        </p:nvSpPr>
        <p:spPr>
          <a:xfrm>
            <a:off x="357188" y="357188"/>
            <a:ext cx="8229600" cy="1384300"/>
          </a:xfrm>
        </p:spPr>
        <p:txBody>
          <a:bodyPr/>
          <a:lstStyle/>
          <a:p>
            <a:pPr eaLnBrk="1" hangingPunct="1">
              <a:defRPr/>
            </a:pPr>
            <a:r>
              <a:rPr lang="ar-SA" sz="4000" dirty="0" smtClean="0">
                <a:solidFill>
                  <a:srgbClr val="FF0000"/>
                </a:solidFill>
              </a:rPr>
              <a:t>التوزيع الجغرافي للضغط الجوي والرياح على سطح الكرة الأرضية</a:t>
            </a:r>
            <a:endParaRPr lang="en-US" sz="4000" dirty="0" smtClean="0">
              <a:solidFill>
                <a:srgbClr val="FF0000"/>
              </a:solidFill>
            </a:endParaRPr>
          </a:p>
        </p:txBody>
      </p:sp>
      <p:sp>
        <p:nvSpPr>
          <p:cNvPr id="313349" name="Oval 5"/>
          <p:cNvSpPr>
            <a:spLocks noChangeArrowheads="1"/>
          </p:cNvSpPr>
          <p:nvPr/>
        </p:nvSpPr>
        <p:spPr bwMode="auto">
          <a:xfrm>
            <a:off x="1908175" y="1557338"/>
            <a:ext cx="5184775" cy="5300662"/>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313351" name="Arc 7"/>
          <p:cNvSpPr>
            <a:spLocks/>
          </p:cNvSpPr>
          <p:nvPr/>
        </p:nvSpPr>
        <p:spPr bwMode="auto">
          <a:xfrm rot="10800000">
            <a:off x="2817813" y="2133600"/>
            <a:ext cx="3622675" cy="433388"/>
          </a:xfrm>
          <a:custGeom>
            <a:avLst/>
            <a:gdLst>
              <a:gd name="T0" fmla="*/ 0 w 37459"/>
              <a:gd name="T1" fmla="*/ 2147483647 h 21600"/>
              <a:gd name="T2" fmla="*/ 2147483647 w 37459"/>
              <a:gd name="T3" fmla="*/ 2147483647 h 21600"/>
              <a:gd name="T4" fmla="*/ 2147483647 w 37459"/>
              <a:gd name="T5" fmla="*/ 2147483647 h 21600"/>
              <a:gd name="T6" fmla="*/ 0 60000 65536"/>
              <a:gd name="T7" fmla="*/ 0 60000 65536"/>
              <a:gd name="T8" fmla="*/ 0 60000 65536"/>
              <a:gd name="T9" fmla="*/ 0 w 37459"/>
              <a:gd name="T10" fmla="*/ 0 h 21600"/>
              <a:gd name="T11" fmla="*/ 37459 w 37459"/>
              <a:gd name="T12" fmla="*/ 21600 h 21600"/>
            </a:gdLst>
            <a:ahLst/>
            <a:cxnLst>
              <a:cxn ang="T6">
                <a:pos x="T0" y="T1"/>
              </a:cxn>
              <a:cxn ang="T7">
                <a:pos x="T2" y="T3"/>
              </a:cxn>
              <a:cxn ang="T8">
                <a:pos x="T4" y="T5"/>
              </a:cxn>
            </a:cxnLst>
            <a:rect l="T9" t="T10" r="T11" b="T12"/>
            <a:pathLst>
              <a:path w="37459" h="21600" fill="none" extrusionOk="0">
                <a:moveTo>
                  <a:pt x="0" y="9973"/>
                </a:moveTo>
                <a:cubicBezTo>
                  <a:pt x="3968" y="3760"/>
                  <a:pt x="10831" y="-1"/>
                  <a:pt x="18204" y="0"/>
                </a:cubicBezTo>
                <a:cubicBezTo>
                  <a:pt x="26333" y="0"/>
                  <a:pt x="33774" y="4564"/>
                  <a:pt x="37458" y="11811"/>
                </a:cubicBezTo>
              </a:path>
              <a:path w="37459" h="21600" stroke="0" extrusionOk="0">
                <a:moveTo>
                  <a:pt x="0" y="9973"/>
                </a:moveTo>
                <a:cubicBezTo>
                  <a:pt x="3968" y="3760"/>
                  <a:pt x="10831" y="-1"/>
                  <a:pt x="18204" y="0"/>
                </a:cubicBezTo>
                <a:cubicBezTo>
                  <a:pt x="26333" y="0"/>
                  <a:pt x="33774" y="4564"/>
                  <a:pt x="37458" y="11811"/>
                </a:cubicBezTo>
                <a:lnTo>
                  <a:pt x="18204" y="21600"/>
                </a:lnTo>
                <a:close/>
              </a:path>
            </a:pathLst>
          </a:custGeom>
          <a:noFill/>
          <a:ln w="9525">
            <a:solidFill>
              <a:schemeClr val="tx1"/>
            </a:solidFill>
            <a:round/>
            <a:headEnd/>
            <a:tailEnd/>
          </a:ln>
        </p:spPr>
        <p:txBody>
          <a:bodyPr wrap="none" anchor="ctr"/>
          <a:lstStyle/>
          <a:p>
            <a:endParaRPr lang="ar-SA"/>
          </a:p>
        </p:txBody>
      </p:sp>
      <p:sp>
        <p:nvSpPr>
          <p:cNvPr id="313352" name="Arc 8"/>
          <p:cNvSpPr>
            <a:spLocks/>
          </p:cNvSpPr>
          <p:nvPr/>
        </p:nvSpPr>
        <p:spPr bwMode="auto">
          <a:xfrm rot="10800000">
            <a:off x="2554288" y="5805488"/>
            <a:ext cx="3817937" cy="433387"/>
          </a:xfrm>
          <a:custGeom>
            <a:avLst/>
            <a:gdLst>
              <a:gd name="T0" fmla="*/ 0 w 43101"/>
              <a:gd name="T1" fmla="*/ 2147483647 h 21600"/>
              <a:gd name="T2" fmla="*/ 2147483647 w 43101"/>
              <a:gd name="T3" fmla="*/ 2147483647 h 21600"/>
              <a:gd name="T4" fmla="*/ 2147483647 w 43101"/>
              <a:gd name="T5" fmla="*/ 2147483647 h 21600"/>
              <a:gd name="T6" fmla="*/ 0 60000 65536"/>
              <a:gd name="T7" fmla="*/ 0 60000 65536"/>
              <a:gd name="T8" fmla="*/ 0 60000 65536"/>
              <a:gd name="T9" fmla="*/ 0 w 43101"/>
              <a:gd name="T10" fmla="*/ 0 h 21600"/>
              <a:gd name="T11" fmla="*/ 43101 w 43101"/>
              <a:gd name="T12" fmla="*/ 21600 h 21600"/>
            </a:gdLst>
            <a:ahLst/>
            <a:cxnLst>
              <a:cxn ang="T6">
                <a:pos x="T0" y="T1"/>
              </a:cxn>
              <a:cxn ang="T7">
                <a:pos x="T2" y="T3"/>
              </a:cxn>
              <a:cxn ang="T8">
                <a:pos x="T4" y="T5"/>
              </a:cxn>
            </a:cxnLst>
            <a:rect l="T9" t="T10" r="T11" b="T12"/>
            <a:pathLst>
              <a:path w="43101" h="21600" fill="none" extrusionOk="0">
                <a:moveTo>
                  <a:pt x="-1" y="19538"/>
                </a:moveTo>
                <a:cubicBezTo>
                  <a:pt x="1061" y="8458"/>
                  <a:pt x="10370" y="-1"/>
                  <a:pt x="21501" y="0"/>
                </a:cubicBezTo>
                <a:cubicBezTo>
                  <a:pt x="33430" y="0"/>
                  <a:pt x="43101" y="9670"/>
                  <a:pt x="43101" y="21600"/>
                </a:cubicBezTo>
              </a:path>
              <a:path w="43101" h="21600" stroke="0" extrusionOk="0">
                <a:moveTo>
                  <a:pt x="-1" y="19538"/>
                </a:moveTo>
                <a:cubicBezTo>
                  <a:pt x="1061" y="8458"/>
                  <a:pt x="10370" y="-1"/>
                  <a:pt x="21501" y="0"/>
                </a:cubicBezTo>
                <a:cubicBezTo>
                  <a:pt x="33430" y="0"/>
                  <a:pt x="43101" y="9670"/>
                  <a:pt x="43101" y="21600"/>
                </a:cubicBezTo>
                <a:lnTo>
                  <a:pt x="21501" y="21600"/>
                </a:lnTo>
                <a:close/>
              </a:path>
            </a:pathLst>
          </a:custGeom>
          <a:noFill/>
          <a:ln w="9525">
            <a:solidFill>
              <a:schemeClr val="tx1"/>
            </a:solidFill>
            <a:round/>
            <a:headEnd/>
            <a:tailEnd/>
          </a:ln>
        </p:spPr>
        <p:txBody>
          <a:bodyPr wrap="none" anchor="ctr"/>
          <a:lstStyle/>
          <a:p>
            <a:endParaRPr lang="ar-SA"/>
          </a:p>
        </p:txBody>
      </p:sp>
      <p:sp>
        <p:nvSpPr>
          <p:cNvPr id="313353" name="Arc 9"/>
          <p:cNvSpPr>
            <a:spLocks/>
          </p:cNvSpPr>
          <p:nvPr/>
        </p:nvSpPr>
        <p:spPr bwMode="auto">
          <a:xfrm rot="10800000">
            <a:off x="2051050" y="2998788"/>
            <a:ext cx="5026025" cy="433387"/>
          </a:xfrm>
          <a:custGeom>
            <a:avLst/>
            <a:gdLst>
              <a:gd name="T0" fmla="*/ 0 w 39728"/>
              <a:gd name="T1" fmla="*/ 2147483647 h 21600"/>
              <a:gd name="T2" fmla="*/ 2147483647 w 39728"/>
              <a:gd name="T3" fmla="*/ 2147483647 h 21600"/>
              <a:gd name="T4" fmla="*/ 2147483647 w 39728"/>
              <a:gd name="T5" fmla="*/ 2147483647 h 21600"/>
              <a:gd name="T6" fmla="*/ 0 60000 65536"/>
              <a:gd name="T7" fmla="*/ 0 60000 65536"/>
              <a:gd name="T8" fmla="*/ 0 60000 65536"/>
              <a:gd name="T9" fmla="*/ 0 w 39728"/>
              <a:gd name="T10" fmla="*/ 0 h 21600"/>
              <a:gd name="T11" fmla="*/ 39728 w 39728"/>
              <a:gd name="T12" fmla="*/ 21600 h 21600"/>
            </a:gdLst>
            <a:ahLst/>
            <a:cxnLst>
              <a:cxn ang="T6">
                <a:pos x="T0" y="T1"/>
              </a:cxn>
              <a:cxn ang="T7">
                <a:pos x="T2" y="T3"/>
              </a:cxn>
              <a:cxn ang="T8">
                <a:pos x="T4" y="T5"/>
              </a:cxn>
            </a:cxnLst>
            <a:rect l="T9" t="T10" r="T11" b="T12"/>
            <a:pathLst>
              <a:path w="39728" h="21600" fill="none" extrusionOk="0">
                <a:moveTo>
                  <a:pt x="-1" y="11774"/>
                </a:moveTo>
                <a:cubicBezTo>
                  <a:pt x="3691" y="4548"/>
                  <a:pt x="11121" y="-1"/>
                  <a:pt x="19236" y="0"/>
                </a:cubicBezTo>
                <a:cubicBezTo>
                  <a:pt x="28534" y="0"/>
                  <a:pt x="36789" y="5950"/>
                  <a:pt x="39728" y="14771"/>
                </a:cubicBezTo>
              </a:path>
              <a:path w="39728" h="21600" stroke="0" extrusionOk="0">
                <a:moveTo>
                  <a:pt x="-1" y="11774"/>
                </a:moveTo>
                <a:cubicBezTo>
                  <a:pt x="3691" y="4548"/>
                  <a:pt x="11121" y="-1"/>
                  <a:pt x="19236" y="0"/>
                </a:cubicBezTo>
                <a:cubicBezTo>
                  <a:pt x="28534" y="0"/>
                  <a:pt x="36789" y="5950"/>
                  <a:pt x="39728" y="14771"/>
                </a:cubicBezTo>
                <a:lnTo>
                  <a:pt x="19236" y="21600"/>
                </a:lnTo>
                <a:close/>
              </a:path>
            </a:pathLst>
          </a:custGeom>
          <a:noFill/>
          <a:ln w="9525">
            <a:solidFill>
              <a:schemeClr val="tx1"/>
            </a:solidFill>
            <a:round/>
            <a:headEnd/>
            <a:tailEnd/>
          </a:ln>
        </p:spPr>
        <p:txBody>
          <a:bodyPr wrap="none" anchor="ctr"/>
          <a:lstStyle/>
          <a:p>
            <a:endParaRPr lang="ar-SA"/>
          </a:p>
        </p:txBody>
      </p:sp>
      <p:sp>
        <p:nvSpPr>
          <p:cNvPr id="313354" name="Arc 10"/>
          <p:cNvSpPr>
            <a:spLocks/>
          </p:cNvSpPr>
          <p:nvPr/>
        </p:nvSpPr>
        <p:spPr bwMode="auto">
          <a:xfrm rot="10800000">
            <a:off x="2124075" y="4797425"/>
            <a:ext cx="4741863" cy="433388"/>
          </a:xfrm>
          <a:custGeom>
            <a:avLst/>
            <a:gdLst>
              <a:gd name="T0" fmla="*/ 0 w 37492"/>
              <a:gd name="T1" fmla="*/ 2147483647 h 21600"/>
              <a:gd name="T2" fmla="*/ 2147483647 w 37492"/>
              <a:gd name="T3" fmla="*/ 2147483647 h 21600"/>
              <a:gd name="T4" fmla="*/ 2147483647 w 37492"/>
              <a:gd name="T5" fmla="*/ 2147483647 h 21600"/>
              <a:gd name="T6" fmla="*/ 0 60000 65536"/>
              <a:gd name="T7" fmla="*/ 0 60000 65536"/>
              <a:gd name="T8" fmla="*/ 0 60000 65536"/>
              <a:gd name="T9" fmla="*/ 0 w 37492"/>
              <a:gd name="T10" fmla="*/ 0 h 21600"/>
              <a:gd name="T11" fmla="*/ 37492 w 37492"/>
              <a:gd name="T12" fmla="*/ 21600 h 21600"/>
            </a:gdLst>
            <a:ahLst/>
            <a:cxnLst>
              <a:cxn ang="T6">
                <a:pos x="T0" y="T1"/>
              </a:cxn>
              <a:cxn ang="T7">
                <a:pos x="T2" y="T3"/>
              </a:cxn>
              <a:cxn ang="T8">
                <a:pos x="T4" y="T5"/>
              </a:cxn>
            </a:cxnLst>
            <a:rect l="T9" t="T10" r="T11" b="T12"/>
            <a:pathLst>
              <a:path w="37492" h="21600" fill="none" extrusionOk="0">
                <a:moveTo>
                  <a:pt x="0" y="8634"/>
                </a:moveTo>
                <a:cubicBezTo>
                  <a:pt x="4079" y="3198"/>
                  <a:pt x="10479" y="-1"/>
                  <a:pt x="17276" y="0"/>
                </a:cubicBezTo>
                <a:cubicBezTo>
                  <a:pt x="26270" y="0"/>
                  <a:pt x="34324" y="5574"/>
                  <a:pt x="37492" y="13992"/>
                </a:cubicBezTo>
              </a:path>
              <a:path w="37492" h="21600" stroke="0" extrusionOk="0">
                <a:moveTo>
                  <a:pt x="0" y="8634"/>
                </a:moveTo>
                <a:cubicBezTo>
                  <a:pt x="4079" y="3198"/>
                  <a:pt x="10479" y="-1"/>
                  <a:pt x="17276" y="0"/>
                </a:cubicBezTo>
                <a:cubicBezTo>
                  <a:pt x="26270" y="0"/>
                  <a:pt x="34324" y="5574"/>
                  <a:pt x="37492" y="13992"/>
                </a:cubicBezTo>
                <a:lnTo>
                  <a:pt x="17276" y="21600"/>
                </a:lnTo>
                <a:close/>
              </a:path>
            </a:pathLst>
          </a:custGeom>
          <a:noFill/>
          <a:ln w="9525">
            <a:solidFill>
              <a:schemeClr val="tx1"/>
            </a:solidFill>
            <a:round/>
            <a:headEnd/>
            <a:tailEnd/>
          </a:ln>
        </p:spPr>
        <p:txBody>
          <a:bodyPr wrap="none" anchor="ctr"/>
          <a:lstStyle/>
          <a:p>
            <a:endParaRPr lang="ar-SA"/>
          </a:p>
        </p:txBody>
      </p:sp>
      <p:sp>
        <p:nvSpPr>
          <p:cNvPr id="313355" name="Line 11"/>
          <p:cNvSpPr>
            <a:spLocks noChangeShapeType="1"/>
          </p:cNvSpPr>
          <p:nvPr/>
        </p:nvSpPr>
        <p:spPr bwMode="auto">
          <a:xfrm flipH="1" flipV="1">
            <a:off x="1908175" y="4149725"/>
            <a:ext cx="5184775" cy="71438"/>
          </a:xfrm>
          <a:prstGeom prst="line">
            <a:avLst/>
          </a:prstGeom>
          <a:noFill/>
          <a:ln w="9525">
            <a:solidFill>
              <a:schemeClr val="tx1"/>
            </a:solidFill>
            <a:round/>
            <a:headEnd/>
            <a:tailEnd/>
          </a:ln>
        </p:spPr>
        <p:txBody>
          <a:bodyPr/>
          <a:lstStyle/>
          <a:p>
            <a:endParaRPr lang="ar-SA"/>
          </a:p>
        </p:txBody>
      </p:sp>
      <p:sp>
        <p:nvSpPr>
          <p:cNvPr id="313356" name="Line 12"/>
          <p:cNvSpPr>
            <a:spLocks noChangeShapeType="1"/>
          </p:cNvSpPr>
          <p:nvPr/>
        </p:nvSpPr>
        <p:spPr bwMode="auto">
          <a:xfrm flipH="1">
            <a:off x="4643438" y="1989138"/>
            <a:ext cx="288925" cy="287337"/>
          </a:xfrm>
          <a:prstGeom prst="line">
            <a:avLst/>
          </a:prstGeom>
          <a:noFill/>
          <a:ln w="9525">
            <a:solidFill>
              <a:schemeClr val="tx1"/>
            </a:solidFill>
            <a:round/>
            <a:headEnd/>
            <a:tailEnd type="triangle" w="med" len="med"/>
          </a:ln>
        </p:spPr>
        <p:txBody>
          <a:bodyPr/>
          <a:lstStyle/>
          <a:p>
            <a:endParaRPr lang="ar-SA"/>
          </a:p>
        </p:txBody>
      </p:sp>
      <p:sp>
        <p:nvSpPr>
          <p:cNvPr id="313357" name="Line 13"/>
          <p:cNvSpPr>
            <a:spLocks noChangeShapeType="1"/>
          </p:cNvSpPr>
          <p:nvPr/>
        </p:nvSpPr>
        <p:spPr bwMode="auto">
          <a:xfrm flipH="1">
            <a:off x="3851275" y="1989138"/>
            <a:ext cx="215900" cy="287337"/>
          </a:xfrm>
          <a:prstGeom prst="line">
            <a:avLst/>
          </a:prstGeom>
          <a:noFill/>
          <a:ln w="9525">
            <a:solidFill>
              <a:schemeClr val="tx1"/>
            </a:solidFill>
            <a:round/>
            <a:headEnd/>
            <a:tailEnd type="triangle" w="med" len="med"/>
          </a:ln>
        </p:spPr>
        <p:txBody>
          <a:bodyPr/>
          <a:lstStyle/>
          <a:p>
            <a:endParaRPr lang="ar-SA"/>
          </a:p>
        </p:txBody>
      </p:sp>
      <p:sp>
        <p:nvSpPr>
          <p:cNvPr id="313358" name="Text Box 14"/>
          <p:cNvSpPr txBox="1">
            <a:spLocks noChangeArrowheads="1"/>
          </p:cNvSpPr>
          <p:nvPr/>
        </p:nvSpPr>
        <p:spPr bwMode="auto">
          <a:xfrm>
            <a:off x="5614988" y="4005263"/>
            <a:ext cx="3529012" cy="366712"/>
          </a:xfrm>
          <a:prstGeom prst="rect">
            <a:avLst/>
          </a:prstGeom>
          <a:noFill/>
          <a:ln w="9525">
            <a:noFill/>
            <a:miter lim="800000"/>
            <a:headEnd/>
            <a:tailEnd/>
          </a:ln>
        </p:spPr>
        <p:txBody>
          <a:bodyPr>
            <a:spAutoFit/>
          </a:bodyPr>
          <a:lstStyle/>
          <a:p>
            <a:pPr>
              <a:spcBef>
                <a:spcPct val="50000"/>
              </a:spcBef>
            </a:pPr>
            <a:r>
              <a:rPr lang="ar-SA"/>
              <a:t>الضغط الاستوائي المنخفض (صفر)</a:t>
            </a:r>
            <a:endParaRPr lang="en-US"/>
          </a:p>
        </p:txBody>
      </p:sp>
      <p:sp>
        <p:nvSpPr>
          <p:cNvPr id="313359" name="Line 15"/>
          <p:cNvSpPr>
            <a:spLocks noChangeShapeType="1"/>
          </p:cNvSpPr>
          <p:nvPr/>
        </p:nvSpPr>
        <p:spPr bwMode="auto">
          <a:xfrm flipH="1">
            <a:off x="5724525" y="3573463"/>
            <a:ext cx="431800" cy="503237"/>
          </a:xfrm>
          <a:prstGeom prst="line">
            <a:avLst/>
          </a:prstGeom>
          <a:noFill/>
          <a:ln w="9525">
            <a:solidFill>
              <a:schemeClr val="tx1"/>
            </a:solidFill>
            <a:round/>
            <a:headEnd/>
            <a:tailEnd type="triangle" w="med" len="med"/>
          </a:ln>
        </p:spPr>
        <p:txBody>
          <a:bodyPr/>
          <a:lstStyle/>
          <a:p>
            <a:endParaRPr lang="ar-SA"/>
          </a:p>
        </p:txBody>
      </p:sp>
      <p:sp>
        <p:nvSpPr>
          <p:cNvPr id="313360" name="Line 16"/>
          <p:cNvSpPr>
            <a:spLocks noChangeShapeType="1"/>
          </p:cNvSpPr>
          <p:nvPr/>
        </p:nvSpPr>
        <p:spPr bwMode="auto">
          <a:xfrm flipH="1">
            <a:off x="5003800" y="3644900"/>
            <a:ext cx="288925" cy="431800"/>
          </a:xfrm>
          <a:prstGeom prst="line">
            <a:avLst/>
          </a:prstGeom>
          <a:noFill/>
          <a:ln w="9525">
            <a:solidFill>
              <a:schemeClr val="tx1"/>
            </a:solidFill>
            <a:round/>
            <a:headEnd/>
            <a:tailEnd type="triangle" w="med" len="med"/>
          </a:ln>
        </p:spPr>
        <p:txBody>
          <a:bodyPr/>
          <a:lstStyle/>
          <a:p>
            <a:endParaRPr lang="ar-SA"/>
          </a:p>
        </p:txBody>
      </p:sp>
      <p:sp>
        <p:nvSpPr>
          <p:cNvPr id="313361" name="Line 17"/>
          <p:cNvSpPr>
            <a:spLocks noChangeShapeType="1"/>
          </p:cNvSpPr>
          <p:nvPr/>
        </p:nvSpPr>
        <p:spPr bwMode="auto">
          <a:xfrm flipH="1">
            <a:off x="3924300" y="3644900"/>
            <a:ext cx="288925" cy="431800"/>
          </a:xfrm>
          <a:prstGeom prst="line">
            <a:avLst/>
          </a:prstGeom>
          <a:noFill/>
          <a:ln w="9525">
            <a:solidFill>
              <a:schemeClr val="tx1"/>
            </a:solidFill>
            <a:round/>
            <a:headEnd/>
            <a:tailEnd type="triangle" w="med" len="med"/>
          </a:ln>
        </p:spPr>
        <p:txBody>
          <a:bodyPr/>
          <a:lstStyle/>
          <a:p>
            <a:endParaRPr lang="ar-SA"/>
          </a:p>
        </p:txBody>
      </p:sp>
      <p:sp>
        <p:nvSpPr>
          <p:cNvPr id="313362" name="Line 18"/>
          <p:cNvSpPr>
            <a:spLocks noChangeShapeType="1"/>
          </p:cNvSpPr>
          <p:nvPr/>
        </p:nvSpPr>
        <p:spPr bwMode="auto">
          <a:xfrm flipH="1">
            <a:off x="3276600" y="3573463"/>
            <a:ext cx="287338" cy="503237"/>
          </a:xfrm>
          <a:prstGeom prst="line">
            <a:avLst/>
          </a:prstGeom>
          <a:noFill/>
          <a:ln w="9525">
            <a:solidFill>
              <a:schemeClr val="tx1"/>
            </a:solidFill>
            <a:round/>
            <a:headEnd/>
            <a:tailEnd type="triangle" w="med" len="med"/>
          </a:ln>
        </p:spPr>
        <p:txBody>
          <a:bodyPr/>
          <a:lstStyle/>
          <a:p>
            <a:endParaRPr lang="ar-SA"/>
          </a:p>
        </p:txBody>
      </p:sp>
      <p:sp>
        <p:nvSpPr>
          <p:cNvPr id="313363" name="Text Box 19"/>
          <p:cNvSpPr txBox="1">
            <a:spLocks noChangeArrowheads="1"/>
          </p:cNvSpPr>
          <p:nvPr/>
        </p:nvSpPr>
        <p:spPr bwMode="auto">
          <a:xfrm>
            <a:off x="1692275" y="4365625"/>
            <a:ext cx="3744913" cy="366713"/>
          </a:xfrm>
          <a:prstGeom prst="rect">
            <a:avLst/>
          </a:prstGeom>
          <a:noFill/>
          <a:ln w="9525">
            <a:noFill/>
            <a:miter lim="800000"/>
            <a:headEnd/>
            <a:tailEnd/>
          </a:ln>
        </p:spPr>
        <p:txBody>
          <a:bodyPr>
            <a:spAutoFit/>
          </a:bodyPr>
          <a:lstStyle/>
          <a:p>
            <a:pPr>
              <a:spcBef>
                <a:spcPct val="50000"/>
              </a:spcBef>
            </a:pPr>
            <a:r>
              <a:rPr lang="ar-SA"/>
              <a:t>الرياح التجارية الجنوبية الشرقية </a:t>
            </a:r>
            <a:endParaRPr lang="en-US"/>
          </a:p>
        </p:txBody>
      </p:sp>
      <p:sp>
        <p:nvSpPr>
          <p:cNvPr id="313364" name="Text Box 20"/>
          <p:cNvSpPr txBox="1">
            <a:spLocks noChangeArrowheads="1"/>
          </p:cNvSpPr>
          <p:nvPr/>
        </p:nvSpPr>
        <p:spPr bwMode="auto">
          <a:xfrm>
            <a:off x="2987675" y="3644900"/>
            <a:ext cx="3744913" cy="366713"/>
          </a:xfrm>
          <a:prstGeom prst="rect">
            <a:avLst/>
          </a:prstGeom>
          <a:noFill/>
          <a:ln w="9525">
            <a:noFill/>
            <a:miter lim="800000"/>
            <a:headEnd/>
            <a:tailEnd/>
          </a:ln>
        </p:spPr>
        <p:txBody>
          <a:bodyPr>
            <a:spAutoFit/>
          </a:bodyPr>
          <a:lstStyle/>
          <a:p>
            <a:pPr>
              <a:spcBef>
                <a:spcPct val="50000"/>
              </a:spcBef>
            </a:pPr>
            <a:r>
              <a:rPr lang="ar-SA"/>
              <a:t>الرياح التجارية الشمالية الشرقية </a:t>
            </a:r>
            <a:endParaRPr lang="en-US"/>
          </a:p>
        </p:txBody>
      </p:sp>
      <p:sp>
        <p:nvSpPr>
          <p:cNvPr id="313366" name="Line 22"/>
          <p:cNvSpPr>
            <a:spLocks noChangeShapeType="1"/>
          </p:cNvSpPr>
          <p:nvPr/>
        </p:nvSpPr>
        <p:spPr bwMode="auto">
          <a:xfrm flipH="1" flipV="1">
            <a:off x="4140200" y="4508500"/>
            <a:ext cx="360363" cy="433388"/>
          </a:xfrm>
          <a:prstGeom prst="line">
            <a:avLst/>
          </a:prstGeom>
          <a:noFill/>
          <a:ln w="9525">
            <a:solidFill>
              <a:schemeClr val="tx1"/>
            </a:solidFill>
            <a:round/>
            <a:headEnd/>
            <a:tailEnd type="triangle" w="med" len="med"/>
          </a:ln>
        </p:spPr>
        <p:txBody>
          <a:bodyPr/>
          <a:lstStyle/>
          <a:p>
            <a:endParaRPr lang="ar-SA"/>
          </a:p>
        </p:txBody>
      </p:sp>
      <p:sp>
        <p:nvSpPr>
          <p:cNvPr id="313367" name="Line 23"/>
          <p:cNvSpPr>
            <a:spLocks noChangeShapeType="1"/>
          </p:cNvSpPr>
          <p:nvPr/>
        </p:nvSpPr>
        <p:spPr bwMode="auto">
          <a:xfrm flipH="1" flipV="1">
            <a:off x="3059113" y="4437063"/>
            <a:ext cx="433387" cy="504825"/>
          </a:xfrm>
          <a:prstGeom prst="line">
            <a:avLst/>
          </a:prstGeom>
          <a:noFill/>
          <a:ln w="9525">
            <a:solidFill>
              <a:schemeClr val="tx1"/>
            </a:solidFill>
            <a:round/>
            <a:headEnd/>
            <a:tailEnd type="triangle" w="med" len="med"/>
          </a:ln>
        </p:spPr>
        <p:txBody>
          <a:bodyPr/>
          <a:lstStyle/>
          <a:p>
            <a:endParaRPr lang="ar-SA"/>
          </a:p>
        </p:txBody>
      </p:sp>
      <p:sp>
        <p:nvSpPr>
          <p:cNvPr id="313368" name="Line 24"/>
          <p:cNvSpPr>
            <a:spLocks noChangeShapeType="1"/>
          </p:cNvSpPr>
          <p:nvPr/>
        </p:nvSpPr>
        <p:spPr bwMode="auto">
          <a:xfrm flipH="1" flipV="1">
            <a:off x="5795963" y="4508500"/>
            <a:ext cx="360362" cy="504825"/>
          </a:xfrm>
          <a:prstGeom prst="line">
            <a:avLst/>
          </a:prstGeom>
          <a:noFill/>
          <a:ln w="9525">
            <a:solidFill>
              <a:schemeClr val="tx1"/>
            </a:solidFill>
            <a:round/>
            <a:headEnd/>
            <a:tailEnd type="triangle" w="med" len="med"/>
          </a:ln>
        </p:spPr>
        <p:txBody>
          <a:bodyPr/>
          <a:lstStyle/>
          <a:p>
            <a:endParaRPr lang="ar-SA"/>
          </a:p>
        </p:txBody>
      </p:sp>
      <p:sp>
        <p:nvSpPr>
          <p:cNvPr id="313369" name="Text Box 25"/>
          <p:cNvSpPr txBox="1">
            <a:spLocks noChangeArrowheads="1"/>
          </p:cNvSpPr>
          <p:nvPr/>
        </p:nvSpPr>
        <p:spPr bwMode="auto">
          <a:xfrm>
            <a:off x="5364163" y="3068638"/>
            <a:ext cx="3529012" cy="366712"/>
          </a:xfrm>
          <a:prstGeom prst="rect">
            <a:avLst/>
          </a:prstGeom>
          <a:noFill/>
          <a:ln w="9525">
            <a:noFill/>
            <a:miter lim="800000"/>
            <a:headEnd/>
            <a:tailEnd/>
          </a:ln>
        </p:spPr>
        <p:txBody>
          <a:bodyPr>
            <a:spAutoFit/>
          </a:bodyPr>
          <a:lstStyle/>
          <a:p>
            <a:pPr>
              <a:spcBef>
                <a:spcPct val="50000"/>
              </a:spcBef>
            </a:pPr>
            <a:r>
              <a:rPr lang="ar-SA"/>
              <a:t>منطقة الضغط المداري المرتفع (30 ْ ش) </a:t>
            </a:r>
            <a:endParaRPr lang="en-US"/>
          </a:p>
        </p:txBody>
      </p:sp>
      <p:sp>
        <p:nvSpPr>
          <p:cNvPr id="313370" name="Text Box 26"/>
          <p:cNvSpPr txBox="1">
            <a:spLocks noChangeArrowheads="1"/>
          </p:cNvSpPr>
          <p:nvPr/>
        </p:nvSpPr>
        <p:spPr bwMode="auto">
          <a:xfrm>
            <a:off x="5867400" y="4941888"/>
            <a:ext cx="3276600" cy="366712"/>
          </a:xfrm>
          <a:prstGeom prst="rect">
            <a:avLst/>
          </a:prstGeom>
          <a:noFill/>
          <a:ln w="9525">
            <a:noFill/>
            <a:miter lim="800000"/>
            <a:headEnd/>
            <a:tailEnd/>
          </a:ln>
        </p:spPr>
        <p:txBody>
          <a:bodyPr>
            <a:spAutoFit/>
          </a:bodyPr>
          <a:lstStyle/>
          <a:p>
            <a:pPr>
              <a:spcBef>
                <a:spcPct val="50000"/>
              </a:spcBef>
            </a:pPr>
            <a:r>
              <a:rPr lang="ar-SA"/>
              <a:t>منطقة الضغط المداري المرتفع ( 30 ْ ج )</a:t>
            </a:r>
            <a:endParaRPr lang="en-US"/>
          </a:p>
        </p:txBody>
      </p:sp>
      <p:sp>
        <p:nvSpPr>
          <p:cNvPr id="313371" name="Line 27"/>
          <p:cNvSpPr>
            <a:spLocks noChangeShapeType="1"/>
          </p:cNvSpPr>
          <p:nvPr/>
        </p:nvSpPr>
        <p:spPr bwMode="auto">
          <a:xfrm flipV="1">
            <a:off x="2987675" y="2708275"/>
            <a:ext cx="287338" cy="431800"/>
          </a:xfrm>
          <a:prstGeom prst="line">
            <a:avLst/>
          </a:prstGeom>
          <a:noFill/>
          <a:ln w="9525">
            <a:solidFill>
              <a:schemeClr val="tx1"/>
            </a:solidFill>
            <a:round/>
            <a:headEnd/>
            <a:tailEnd type="triangle" w="med" len="med"/>
          </a:ln>
        </p:spPr>
        <p:txBody>
          <a:bodyPr/>
          <a:lstStyle/>
          <a:p>
            <a:endParaRPr lang="ar-SA"/>
          </a:p>
        </p:txBody>
      </p:sp>
      <p:sp>
        <p:nvSpPr>
          <p:cNvPr id="313372" name="Line 28"/>
          <p:cNvSpPr>
            <a:spLocks noChangeShapeType="1"/>
          </p:cNvSpPr>
          <p:nvPr/>
        </p:nvSpPr>
        <p:spPr bwMode="auto">
          <a:xfrm flipV="1">
            <a:off x="4356100" y="2852738"/>
            <a:ext cx="215900" cy="360362"/>
          </a:xfrm>
          <a:prstGeom prst="line">
            <a:avLst/>
          </a:prstGeom>
          <a:noFill/>
          <a:ln w="9525">
            <a:solidFill>
              <a:schemeClr val="tx1"/>
            </a:solidFill>
            <a:round/>
            <a:headEnd/>
            <a:tailEnd type="triangle" w="med" len="med"/>
          </a:ln>
        </p:spPr>
        <p:txBody>
          <a:bodyPr/>
          <a:lstStyle/>
          <a:p>
            <a:endParaRPr lang="ar-SA"/>
          </a:p>
        </p:txBody>
      </p:sp>
      <p:sp>
        <p:nvSpPr>
          <p:cNvPr id="313373" name="Line 29"/>
          <p:cNvSpPr>
            <a:spLocks noChangeShapeType="1"/>
          </p:cNvSpPr>
          <p:nvPr/>
        </p:nvSpPr>
        <p:spPr bwMode="auto">
          <a:xfrm flipV="1">
            <a:off x="5580063" y="2781300"/>
            <a:ext cx="215900" cy="431800"/>
          </a:xfrm>
          <a:prstGeom prst="line">
            <a:avLst/>
          </a:prstGeom>
          <a:noFill/>
          <a:ln w="9525">
            <a:solidFill>
              <a:schemeClr val="tx1"/>
            </a:solidFill>
            <a:round/>
            <a:headEnd/>
            <a:tailEnd type="triangle" w="med" len="med"/>
          </a:ln>
        </p:spPr>
        <p:txBody>
          <a:bodyPr/>
          <a:lstStyle/>
          <a:p>
            <a:endParaRPr lang="ar-SA"/>
          </a:p>
        </p:txBody>
      </p:sp>
      <p:sp>
        <p:nvSpPr>
          <p:cNvPr id="313374" name="Line 30"/>
          <p:cNvSpPr>
            <a:spLocks noChangeShapeType="1"/>
          </p:cNvSpPr>
          <p:nvPr/>
        </p:nvSpPr>
        <p:spPr bwMode="auto">
          <a:xfrm>
            <a:off x="3779838" y="5300663"/>
            <a:ext cx="287337" cy="288925"/>
          </a:xfrm>
          <a:prstGeom prst="line">
            <a:avLst/>
          </a:prstGeom>
          <a:noFill/>
          <a:ln w="9525">
            <a:solidFill>
              <a:schemeClr val="tx1"/>
            </a:solidFill>
            <a:round/>
            <a:headEnd/>
            <a:tailEnd type="triangle" w="med" len="med"/>
          </a:ln>
        </p:spPr>
        <p:txBody>
          <a:bodyPr/>
          <a:lstStyle/>
          <a:p>
            <a:endParaRPr lang="ar-SA"/>
          </a:p>
        </p:txBody>
      </p:sp>
      <p:sp>
        <p:nvSpPr>
          <p:cNvPr id="313375" name="Line 31"/>
          <p:cNvSpPr>
            <a:spLocks noChangeShapeType="1"/>
          </p:cNvSpPr>
          <p:nvPr/>
        </p:nvSpPr>
        <p:spPr bwMode="auto">
          <a:xfrm>
            <a:off x="4716463" y="5373688"/>
            <a:ext cx="287337" cy="360362"/>
          </a:xfrm>
          <a:prstGeom prst="line">
            <a:avLst/>
          </a:prstGeom>
          <a:noFill/>
          <a:ln w="9525">
            <a:solidFill>
              <a:schemeClr val="tx1"/>
            </a:solidFill>
            <a:round/>
            <a:headEnd/>
            <a:tailEnd type="triangle" w="med" len="med"/>
          </a:ln>
        </p:spPr>
        <p:txBody>
          <a:bodyPr/>
          <a:lstStyle/>
          <a:p>
            <a:endParaRPr lang="ar-SA"/>
          </a:p>
        </p:txBody>
      </p:sp>
      <p:sp>
        <p:nvSpPr>
          <p:cNvPr id="313376" name="Line 32"/>
          <p:cNvSpPr>
            <a:spLocks noChangeShapeType="1"/>
          </p:cNvSpPr>
          <p:nvPr/>
        </p:nvSpPr>
        <p:spPr bwMode="auto">
          <a:xfrm>
            <a:off x="6084888" y="5300663"/>
            <a:ext cx="142875" cy="215900"/>
          </a:xfrm>
          <a:prstGeom prst="line">
            <a:avLst/>
          </a:prstGeom>
          <a:noFill/>
          <a:ln w="9525">
            <a:solidFill>
              <a:schemeClr val="tx1"/>
            </a:solidFill>
            <a:round/>
            <a:headEnd/>
            <a:tailEnd type="triangle" w="med" len="med"/>
          </a:ln>
        </p:spPr>
        <p:txBody>
          <a:bodyPr/>
          <a:lstStyle/>
          <a:p>
            <a:endParaRPr lang="ar-SA"/>
          </a:p>
        </p:txBody>
      </p:sp>
      <p:sp>
        <p:nvSpPr>
          <p:cNvPr id="313377" name="Text Box 33"/>
          <p:cNvSpPr txBox="1">
            <a:spLocks noChangeArrowheads="1"/>
          </p:cNvSpPr>
          <p:nvPr/>
        </p:nvSpPr>
        <p:spPr bwMode="auto">
          <a:xfrm>
            <a:off x="3132138" y="2636838"/>
            <a:ext cx="2447925" cy="366712"/>
          </a:xfrm>
          <a:prstGeom prst="rect">
            <a:avLst/>
          </a:prstGeom>
          <a:noFill/>
          <a:ln w="9525">
            <a:noFill/>
            <a:miter lim="800000"/>
            <a:headEnd/>
            <a:tailEnd/>
          </a:ln>
        </p:spPr>
        <p:txBody>
          <a:bodyPr>
            <a:spAutoFit/>
          </a:bodyPr>
          <a:lstStyle/>
          <a:p>
            <a:pPr>
              <a:spcBef>
                <a:spcPct val="50000"/>
              </a:spcBef>
            </a:pPr>
            <a:r>
              <a:rPr lang="ar-SA"/>
              <a:t>لرياح العكسية الجنوبية الغربية </a:t>
            </a:r>
            <a:endParaRPr lang="en-US"/>
          </a:p>
        </p:txBody>
      </p:sp>
      <p:sp>
        <p:nvSpPr>
          <p:cNvPr id="313378" name="Text Box 34"/>
          <p:cNvSpPr txBox="1">
            <a:spLocks noChangeArrowheads="1"/>
          </p:cNvSpPr>
          <p:nvPr/>
        </p:nvSpPr>
        <p:spPr bwMode="auto">
          <a:xfrm>
            <a:off x="3203575" y="5373688"/>
            <a:ext cx="2447925" cy="366712"/>
          </a:xfrm>
          <a:prstGeom prst="rect">
            <a:avLst/>
          </a:prstGeom>
          <a:noFill/>
          <a:ln w="9525">
            <a:noFill/>
            <a:miter lim="800000"/>
            <a:headEnd/>
            <a:tailEnd/>
          </a:ln>
        </p:spPr>
        <p:txBody>
          <a:bodyPr>
            <a:spAutoFit/>
          </a:bodyPr>
          <a:lstStyle/>
          <a:p>
            <a:pPr>
              <a:spcBef>
                <a:spcPct val="50000"/>
              </a:spcBef>
            </a:pPr>
            <a:r>
              <a:rPr lang="ar-SA"/>
              <a:t>لرياح العكسية الشمالية الغربية </a:t>
            </a:r>
            <a:endParaRPr lang="en-US"/>
          </a:p>
        </p:txBody>
      </p:sp>
      <p:sp>
        <p:nvSpPr>
          <p:cNvPr id="313379" name="Text Box 35"/>
          <p:cNvSpPr txBox="1">
            <a:spLocks noChangeArrowheads="1"/>
          </p:cNvSpPr>
          <p:nvPr/>
        </p:nvSpPr>
        <p:spPr bwMode="auto">
          <a:xfrm>
            <a:off x="5364163" y="2133600"/>
            <a:ext cx="3384550" cy="641350"/>
          </a:xfrm>
          <a:prstGeom prst="rect">
            <a:avLst/>
          </a:prstGeom>
          <a:noFill/>
          <a:ln w="9525">
            <a:noFill/>
            <a:miter lim="800000"/>
            <a:headEnd/>
            <a:tailEnd/>
          </a:ln>
        </p:spPr>
        <p:txBody>
          <a:bodyPr>
            <a:spAutoFit/>
          </a:bodyPr>
          <a:lstStyle/>
          <a:p>
            <a:pPr>
              <a:spcBef>
                <a:spcPct val="50000"/>
              </a:spcBef>
            </a:pPr>
            <a:r>
              <a:rPr lang="ar-SA"/>
              <a:t>نطاق الضغط المنخفض دون القطبي (60 ْ ش )</a:t>
            </a:r>
            <a:endParaRPr lang="en-US"/>
          </a:p>
        </p:txBody>
      </p:sp>
      <p:sp>
        <p:nvSpPr>
          <p:cNvPr id="313380" name="Text Box 36"/>
          <p:cNvSpPr txBox="1">
            <a:spLocks noChangeArrowheads="1"/>
          </p:cNvSpPr>
          <p:nvPr/>
        </p:nvSpPr>
        <p:spPr bwMode="auto">
          <a:xfrm>
            <a:off x="5508625" y="5805488"/>
            <a:ext cx="3635375" cy="366712"/>
          </a:xfrm>
          <a:prstGeom prst="rect">
            <a:avLst/>
          </a:prstGeom>
          <a:noFill/>
          <a:ln w="9525">
            <a:noFill/>
            <a:miter lim="800000"/>
            <a:headEnd/>
            <a:tailEnd/>
          </a:ln>
        </p:spPr>
        <p:txBody>
          <a:bodyPr>
            <a:spAutoFit/>
          </a:bodyPr>
          <a:lstStyle/>
          <a:p>
            <a:pPr>
              <a:spcBef>
                <a:spcPct val="50000"/>
              </a:spcBef>
            </a:pPr>
            <a:r>
              <a:rPr lang="ar-SA"/>
              <a:t>نطاق الضغط المنخفض دون القطبي (60 ْ ج )</a:t>
            </a:r>
            <a:endParaRPr lang="en-US"/>
          </a:p>
        </p:txBody>
      </p:sp>
      <p:sp>
        <p:nvSpPr>
          <p:cNvPr id="313381" name="Line 37"/>
          <p:cNvSpPr>
            <a:spLocks noChangeShapeType="1"/>
          </p:cNvSpPr>
          <p:nvPr/>
        </p:nvSpPr>
        <p:spPr bwMode="auto">
          <a:xfrm flipH="1" flipV="1">
            <a:off x="5219700" y="6381750"/>
            <a:ext cx="287338" cy="215900"/>
          </a:xfrm>
          <a:prstGeom prst="line">
            <a:avLst/>
          </a:prstGeom>
          <a:noFill/>
          <a:ln w="9525">
            <a:solidFill>
              <a:schemeClr val="tx1"/>
            </a:solidFill>
            <a:round/>
            <a:headEnd/>
            <a:tailEnd type="triangle" w="med" len="med"/>
          </a:ln>
        </p:spPr>
        <p:txBody>
          <a:bodyPr/>
          <a:lstStyle/>
          <a:p>
            <a:endParaRPr lang="ar-SA"/>
          </a:p>
        </p:txBody>
      </p:sp>
      <p:sp>
        <p:nvSpPr>
          <p:cNvPr id="313382" name="Line 38"/>
          <p:cNvSpPr>
            <a:spLocks noChangeShapeType="1"/>
          </p:cNvSpPr>
          <p:nvPr/>
        </p:nvSpPr>
        <p:spPr bwMode="auto">
          <a:xfrm flipH="1" flipV="1">
            <a:off x="3995738" y="6308725"/>
            <a:ext cx="288925" cy="287338"/>
          </a:xfrm>
          <a:prstGeom prst="line">
            <a:avLst/>
          </a:prstGeom>
          <a:noFill/>
          <a:ln w="9525">
            <a:solidFill>
              <a:schemeClr val="tx1"/>
            </a:solidFill>
            <a:round/>
            <a:headEnd/>
            <a:tailEnd type="triangle" w="med" len="med"/>
          </a:ln>
        </p:spPr>
        <p:txBody>
          <a:bodyPr/>
          <a:lstStyle/>
          <a:p>
            <a:endParaRPr lang="ar-SA"/>
          </a:p>
        </p:txBody>
      </p:sp>
      <p:sp>
        <p:nvSpPr>
          <p:cNvPr id="313383" name="Text Box 39"/>
          <p:cNvSpPr txBox="1">
            <a:spLocks noChangeArrowheads="1"/>
          </p:cNvSpPr>
          <p:nvPr/>
        </p:nvSpPr>
        <p:spPr bwMode="auto">
          <a:xfrm>
            <a:off x="2987675" y="1285875"/>
            <a:ext cx="5084763" cy="784225"/>
          </a:xfrm>
          <a:prstGeom prst="rect">
            <a:avLst/>
          </a:prstGeom>
          <a:noFill/>
          <a:ln w="9525">
            <a:noFill/>
            <a:miter lim="800000"/>
            <a:headEnd/>
            <a:tailEnd/>
          </a:ln>
        </p:spPr>
        <p:txBody>
          <a:bodyPr>
            <a:spAutoFit/>
          </a:bodyPr>
          <a:lstStyle/>
          <a:p>
            <a:pPr>
              <a:spcBef>
                <a:spcPct val="50000"/>
              </a:spcBef>
            </a:pPr>
            <a:r>
              <a:rPr lang="ar-SA"/>
              <a:t>نطاق الضغط الجوي المرتفع القطبي(90 ْش) </a:t>
            </a:r>
          </a:p>
          <a:p>
            <a:pPr>
              <a:spcBef>
                <a:spcPct val="50000"/>
              </a:spcBef>
            </a:pPr>
            <a:r>
              <a:rPr lang="ar-SA"/>
              <a:t>                                 الرياح القطبية الشمالية الشرقية </a:t>
            </a:r>
            <a:endParaRPr lang="en-US"/>
          </a:p>
        </p:txBody>
      </p:sp>
      <p:sp>
        <p:nvSpPr>
          <p:cNvPr id="313384" name="Text Box 40"/>
          <p:cNvSpPr txBox="1">
            <a:spLocks noChangeArrowheads="1"/>
          </p:cNvSpPr>
          <p:nvPr/>
        </p:nvSpPr>
        <p:spPr bwMode="auto">
          <a:xfrm>
            <a:off x="3059113" y="6491288"/>
            <a:ext cx="4799012" cy="784225"/>
          </a:xfrm>
          <a:prstGeom prst="rect">
            <a:avLst/>
          </a:prstGeom>
          <a:noFill/>
          <a:ln w="9525">
            <a:noFill/>
            <a:miter lim="800000"/>
            <a:headEnd/>
            <a:tailEnd/>
          </a:ln>
        </p:spPr>
        <p:txBody>
          <a:bodyPr>
            <a:spAutoFit/>
          </a:bodyPr>
          <a:lstStyle/>
          <a:p>
            <a:pPr>
              <a:spcBef>
                <a:spcPct val="50000"/>
              </a:spcBef>
            </a:pPr>
            <a:r>
              <a:rPr lang="ar-SA"/>
              <a:t>                                  الرياح القطبية الجنوبية  الشرقية </a:t>
            </a:r>
          </a:p>
          <a:p>
            <a:pPr>
              <a:spcBef>
                <a:spcPct val="50000"/>
              </a:spcBef>
            </a:pPr>
            <a:r>
              <a:rPr lang="ar-SA"/>
              <a:t>نطاق الضغط المرتفع القطبي(90 ْج)</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3349"/>
                                        </p:tgtEl>
                                        <p:attrNameLst>
                                          <p:attrName>style.visibility</p:attrName>
                                        </p:attrNameLst>
                                      </p:cBhvr>
                                      <p:to>
                                        <p:strVal val="visible"/>
                                      </p:to>
                                    </p:set>
                                    <p:anim calcmode="lin" valueType="num">
                                      <p:cBhvr additive="base">
                                        <p:cTn id="7" dur="500" fill="hold"/>
                                        <p:tgtEl>
                                          <p:spTgt spid="313349"/>
                                        </p:tgtEl>
                                        <p:attrNameLst>
                                          <p:attrName>ppt_x</p:attrName>
                                        </p:attrNameLst>
                                      </p:cBhvr>
                                      <p:tavLst>
                                        <p:tav tm="0">
                                          <p:val>
                                            <p:strVal val="#ppt_x"/>
                                          </p:val>
                                        </p:tav>
                                        <p:tav tm="100000">
                                          <p:val>
                                            <p:strVal val="#ppt_x"/>
                                          </p:val>
                                        </p:tav>
                                      </p:tavLst>
                                    </p:anim>
                                    <p:anim calcmode="lin" valueType="num">
                                      <p:cBhvr additive="base">
                                        <p:cTn id="8" dur="500" fill="hold"/>
                                        <p:tgtEl>
                                          <p:spTgt spid="3133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3355"/>
                                        </p:tgtEl>
                                        <p:attrNameLst>
                                          <p:attrName>style.visibility</p:attrName>
                                        </p:attrNameLst>
                                      </p:cBhvr>
                                      <p:to>
                                        <p:strVal val="visible"/>
                                      </p:to>
                                    </p:set>
                                    <p:anim calcmode="lin" valueType="num">
                                      <p:cBhvr additive="base">
                                        <p:cTn id="13" dur="500" fill="hold"/>
                                        <p:tgtEl>
                                          <p:spTgt spid="313355"/>
                                        </p:tgtEl>
                                        <p:attrNameLst>
                                          <p:attrName>ppt_x</p:attrName>
                                        </p:attrNameLst>
                                      </p:cBhvr>
                                      <p:tavLst>
                                        <p:tav tm="0">
                                          <p:val>
                                            <p:strVal val="#ppt_x"/>
                                          </p:val>
                                        </p:tav>
                                        <p:tav tm="100000">
                                          <p:val>
                                            <p:strVal val="#ppt_x"/>
                                          </p:val>
                                        </p:tav>
                                      </p:tavLst>
                                    </p:anim>
                                    <p:anim calcmode="lin" valueType="num">
                                      <p:cBhvr additive="base">
                                        <p:cTn id="14" dur="500" fill="hold"/>
                                        <p:tgtEl>
                                          <p:spTgt spid="31335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3358"/>
                                        </p:tgtEl>
                                        <p:attrNameLst>
                                          <p:attrName>style.visibility</p:attrName>
                                        </p:attrNameLst>
                                      </p:cBhvr>
                                      <p:to>
                                        <p:strVal val="visible"/>
                                      </p:to>
                                    </p:set>
                                    <p:anim calcmode="lin" valueType="num">
                                      <p:cBhvr additive="base">
                                        <p:cTn id="19" dur="500" fill="hold"/>
                                        <p:tgtEl>
                                          <p:spTgt spid="313358"/>
                                        </p:tgtEl>
                                        <p:attrNameLst>
                                          <p:attrName>ppt_x</p:attrName>
                                        </p:attrNameLst>
                                      </p:cBhvr>
                                      <p:tavLst>
                                        <p:tav tm="0">
                                          <p:val>
                                            <p:strVal val="#ppt_x"/>
                                          </p:val>
                                        </p:tav>
                                        <p:tav tm="100000">
                                          <p:val>
                                            <p:strVal val="#ppt_x"/>
                                          </p:val>
                                        </p:tav>
                                      </p:tavLst>
                                    </p:anim>
                                    <p:anim calcmode="lin" valueType="num">
                                      <p:cBhvr additive="base">
                                        <p:cTn id="20" dur="500" fill="hold"/>
                                        <p:tgtEl>
                                          <p:spTgt spid="31335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13359"/>
                                        </p:tgtEl>
                                        <p:attrNameLst>
                                          <p:attrName>style.visibility</p:attrName>
                                        </p:attrNameLst>
                                      </p:cBhvr>
                                      <p:to>
                                        <p:strVal val="visible"/>
                                      </p:to>
                                    </p:set>
                                    <p:animEffect transition="in" filter="box(in)">
                                      <p:cBhvr>
                                        <p:cTn id="25" dur="500"/>
                                        <p:tgtEl>
                                          <p:spTgt spid="313359"/>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13360"/>
                                        </p:tgtEl>
                                        <p:attrNameLst>
                                          <p:attrName>style.visibility</p:attrName>
                                        </p:attrNameLst>
                                      </p:cBhvr>
                                      <p:to>
                                        <p:strVal val="visible"/>
                                      </p:to>
                                    </p:set>
                                    <p:animEffect transition="in" filter="box(in)">
                                      <p:cBhvr>
                                        <p:cTn id="30" dur="500"/>
                                        <p:tgtEl>
                                          <p:spTgt spid="313360"/>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313361"/>
                                        </p:tgtEl>
                                        <p:attrNameLst>
                                          <p:attrName>style.visibility</p:attrName>
                                        </p:attrNameLst>
                                      </p:cBhvr>
                                      <p:to>
                                        <p:strVal val="visible"/>
                                      </p:to>
                                    </p:set>
                                    <p:animEffect transition="in" filter="box(in)">
                                      <p:cBhvr>
                                        <p:cTn id="35" dur="500"/>
                                        <p:tgtEl>
                                          <p:spTgt spid="31336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313362"/>
                                        </p:tgtEl>
                                        <p:attrNameLst>
                                          <p:attrName>style.visibility</p:attrName>
                                        </p:attrNameLst>
                                      </p:cBhvr>
                                      <p:to>
                                        <p:strVal val="visible"/>
                                      </p:to>
                                    </p:set>
                                    <p:animEffect transition="in" filter="box(in)">
                                      <p:cBhvr>
                                        <p:cTn id="40" dur="500"/>
                                        <p:tgtEl>
                                          <p:spTgt spid="313362"/>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313368"/>
                                        </p:tgtEl>
                                        <p:attrNameLst>
                                          <p:attrName>style.visibility</p:attrName>
                                        </p:attrNameLst>
                                      </p:cBhvr>
                                      <p:to>
                                        <p:strVal val="visible"/>
                                      </p:to>
                                    </p:set>
                                    <p:animEffect transition="in" filter="box(in)">
                                      <p:cBhvr>
                                        <p:cTn id="45" dur="500"/>
                                        <p:tgtEl>
                                          <p:spTgt spid="313368"/>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313366"/>
                                        </p:tgtEl>
                                        <p:attrNameLst>
                                          <p:attrName>style.visibility</p:attrName>
                                        </p:attrNameLst>
                                      </p:cBhvr>
                                      <p:to>
                                        <p:strVal val="visible"/>
                                      </p:to>
                                    </p:set>
                                    <p:animEffect transition="in" filter="box(in)">
                                      <p:cBhvr>
                                        <p:cTn id="50" dur="500"/>
                                        <p:tgtEl>
                                          <p:spTgt spid="313366"/>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313367"/>
                                        </p:tgtEl>
                                        <p:attrNameLst>
                                          <p:attrName>style.visibility</p:attrName>
                                        </p:attrNameLst>
                                      </p:cBhvr>
                                      <p:to>
                                        <p:strVal val="visible"/>
                                      </p:to>
                                    </p:set>
                                    <p:animEffect transition="in" filter="box(in)">
                                      <p:cBhvr>
                                        <p:cTn id="55" dur="500"/>
                                        <p:tgtEl>
                                          <p:spTgt spid="313367"/>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13364"/>
                                        </p:tgtEl>
                                        <p:attrNameLst>
                                          <p:attrName>style.visibility</p:attrName>
                                        </p:attrNameLst>
                                      </p:cBhvr>
                                      <p:to>
                                        <p:strVal val="visible"/>
                                      </p:to>
                                    </p:set>
                                    <p:anim calcmode="lin" valueType="num">
                                      <p:cBhvr additive="base">
                                        <p:cTn id="60" dur="500" fill="hold"/>
                                        <p:tgtEl>
                                          <p:spTgt spid="313364"/>
                                        </p:tgtEl>
                                        <p:attrNameLst>
                                          <p:attrName>ppt_x</p:attrName>
                                        </p:attrNameLst>
                                      </p:cBhvr>
                                      <p:tavLst>
                                        <p:tav tm="0">
                                          <p:val>
                                            <p:strVal val="#ppt_x"/>
                                          </p:val>
                                        </p:tav>
                                        <p:tav tm="100000">
                                          <p:val>
                                            <p:strVal val="#ppt_x"/>
                                          </p:val>
                                        </p:tav>
                                      </p:tavLst>
                                    </p:anim>
                                    <p:anim calcmode="lin" valueType="num">
                                      <p:cBhvr additive="base">
                                        <p:cTn id="61" dur="500" fill="hold"/>
                                        <p:tgtEl>
                                          <p:spTgt spid="313364"/>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13363"/>
                                        </p:tgtEl>
                                        <p:attrNameLst>
                                          <p:attrName>style.visibility</p:attrName>
                                        </p:attrNameLst>
                                      </p:cBhvr>
                                      <p:to>
                                        <p:strVal val="visible"/>
                                      </p:to>
                                    </p:set>
                                    <p:anim calcmode="lin" valueType="num">
                                      <p:cBhvr additive="base">
                                        <p:cTn id="66" dur="500" fill="hold"/>
                                        <p:tgtEl>
                                          <p:spTgt spid="313363"/>
                                        </p:tgtEl>
                                        <p:attrNameLst>
                                          <p:attrName>ppt_x</p:attrName>
                                        </p:attrNameLst>
                                      </p:cBhvr>
                                      <p:tavLst>
                                        <p:tav tm="0">
                                          <p:val>
                                            <p:strVal val="#ppt_x"/>
                                          </p:val>
                                        </p:tav>
                                        <p:tav tm="100000">
                                          <p:val>
                                            <p:strVal val="#ppt_x"/>
                                          </p:val>
                                        </p:tav>
                                      </p:tavLst>
                                    </p:anim>
                                    <p:anim calcmode="lin" valueType="num">
                                      <p:cBhvr additive="base">
                                        <p:cTn id="67" dur="500" fill="hold"/>
                                        <p:tgtEl>
                                          <p:spTgt spid="313363"/>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13353"/>
                                        </p:tgtEl>
                                        <p:attrNameLst>
                                          <p:attrName>style.visibility</p:attrName>
                                        </p:attrNameLst>
                                      </p:cBhvr>
                                      <p:to>
                                        <p:strVal val="visible"/>
                                      </p:to>
                                    </p:set>
                                    <p:anim calcmode="lin" valueType="num">
                                      <p:cBhvr additive="base">
                                        <p:cTn id="72" dur="500" fill="hold"/>
                                        <p:tgtEl>
                                          <p:spTgt spid="313353"/>
                                        </p:tgtEl>
                                        <p:attrNameLst>
                                          <p:attrName>ppt_x</p:attrName>
                                        </p:attrNameLst>
                                      </p:cBhvr>
                                      <p:tavLst>
                                        <p:tav tm="0">
                                          <p:val>
                                            <p:strVal val="#ppt_x"/>
                                          </p:val>
                                        </p:tav>
                                        <p:tav tm="100000">
                                          <p:val>
                                            <p:strVal val="#ppt_x"/>
                                          </p:val>
                                        </p:tav>
                                      </p:tavLst>
                                    </p:anim>
                                    <p:anim calcmode="lin" valueType="num">
                                      <p:cBhvr additive="base">
                                        <p:cTn id="73" dur="500" fill="hold"/>
                                        <p:tgtEl>
                                          <p:spTgt spid="313353"/>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313354"/>
                                        </p:tgtEl>
                                        <p:attrNameLst>
                                          <p:attrName>style.visibility</p:attrName>
                                        </p:attrNameLst>
                                      </p:cBhvr>
                                      <p:to>
                                        <p:strVal val="visible"/>
                                      </p:to>
                                    </p:set>
                                    <p:anim calcmode="lin" valueType="num">
                                      <p:cBhvr additive="base">
                                        <p:cTn id="78" dur="500" fill="hold"/>
                                        <p:tgtEl>
                                          <p:spTgt spid="313354"/>
                                        </p:tgtEl>
                                        <p:attrNameLst>
                                          <p:attrName>ppt_x</p:attrName>
                                        </p:attrNameLst>
                                      </p:cBhvr>
                                      <p:tavLst>
                                        <p:tav tm="0">
                                          <p:val>
                                            <p:strVal val="#ppt_x"/>
                                          </p:val>
                                        </p:tav>
                                        <p:tav tm="100000">
                                          <p:val>
                                            <p:strVal val="#ppt_x"/>
                                          </p:val>
                                        </p:tav>
                                      </p:tavLst>
                                    </p:anim>
                                    <p:anim calcmode="lin" valueType="num">
                                      <p:cBhvr additive="base">
                                        <p:cTn id="79" dur="500" fill="hold"/>
                                        <p:tgtEl>
                                          <p:spTgt spid="313354"/>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313369"/>
                                        </p:tgtEl>
                                        <p:attrNameLst>
                                          <p:attrName>style.visibility</p:attrName>
                                        </p:attrNameLst>
                                      </p:cBhvr>
                                      <p:to>
                                        <p:strVal val="visible"/>
                                      </p:to>
                                    </p:set>
                                    <p:anim calcmode="lin" valueType="num">
                                      <p:cBhvr additive="base">
                                        <p:cTn id="84" dur="500" fill="hold"/>
                                        <p:tgtEl>
                                          <p:spTgt spid="313369"/>
                                        </p:tgtEl>
                                        <p:attrNameLst>
                                          <p:attrName>ppt_x</p:attrName>
                                        </p:attrNameLst>
                                      </p:cBhvr>
                                      <p:tavLst>
                                        <p:tav tm="0">
                                          <p:val>
                                            <p:strVal val="#ppt_x"/>
                                          </p:val>
                                        </p:tav>
                                        <p:tav tm="100000">
                                          <p:val>
                                            <p:strVal val="#ppt_x"/>
                                          </p:val>
                                        </p:tav>
                                      </p:tavLst>
                                    </p:anim>
                                    <p:anim calcmode="lin" valueType="num">
                                      <p:cBhvr additive="base">
                                        <p:cTn id="85" dur="500" fill="hold"/>
                                        <p:tgtEl>
                                          <p:spTgt spid="313369"/>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313370"/>
                                        </p:tgtEl>
                                        <p:attrNameLst>
                                          <p:attrName>style.visibility</p:attrName>
                                        </p:attrNameLst>
                                      </p:cBhvr>
                                      <p:to>
                                        <p:strVal val="visible"/>
                                      </p:to>
                                    </p:set>
                                    <p:anim calcmode="lin" valueType="num">
                                      <p:cBhvr additive="base">
                                        <p:cTn id="90" dur="500" fill="hold"/>
                                        <p:tgtEl>
                                          <p:spTgt spid="313370"/>
                                        </p:tgtEl>
                                        <p:attrNameLst>
                                          <p:attrName>ppt_x</p:attrName>
                                        </p:attrNameLst>
                                      </p:cBhvr>
                                      <p:tavLst>
                                        <p:tav tm="0">
                                          <p:val>
                                            <p:strVal val="#ppt_x"/>
                                          </p:val>
                                        </p:tav>
                                        <p:tav tm="100000">
                                          <p:val>
                                            <p:strVal val="#ppt_x"/>
                                          </p:val>
                                        </p:tav>
                                      </p:tavLst>
                                    </p:anim>
                                    <p:anim calcmode="lin" valueType="num">
                                      <p:cBhvr additive="base">
                                        <p:cTn id="91" dur="500" fill="hold"/>
                                        <p:tgtEl>
                                          <p:spTgt spid="313370"/>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 presetClass="entr" presetSubtype="16" fill="hold" grpId="0" nodeType="clickEffect">
                                  <p:stCondLst>
                                    <p:cond delay="0"/>
                                  </p:stCondLst>
                                  <p:childTnLst>
                                    <p:set>
                                      <p:cBhvr>
                                        <p:cTn id="95" dur="1" fill="hold">
                                          <p:stCondLst>
                                            <p:cond delay="0"/>
                                          </p:stCondLst>
                                        </p:cTn>
                                        <p:tgtEl>
                                          <p:spTgt spid="313373"/>
                                        </p:tgtEl>
                                        <p:attrNameLst>
                                          <p:attrName>style.visibility</p:attrName>
                                        </p:attrNameLst>
                                      </p:cBhvr>
                                      <p:to>
                                        <p:strVal val="visible"/>
                                      </p:to>
                                    </p:set>
                                    <p:animEffect transition="in" filter="box(in)">
                                      <p:cBhvr>
                                        <p:cTn id="96" dur="500"/>
                                        <p:tgtEl>
                                          <p:spTgt spid="313373"/>
                                        </p:tgtEl>
                                      </p:cBhvr>
                                    </p:animEffect>
                                  </p:childTnLst>
                                </p:cTn>
                              </p:par>
                            </p:childTnLst>
                          </p:cTn>
                        </p:par>
                      </p:childTnLst>
                    </p:cTn>
                  </p:par>
                  <p:par>
                    <p:cTn id="97" fill="hold">
                      <p:stCondLst>
                        <p:cond delay="indefinite"/>
                      </p:stCondLst>
                      <p:childTnLst>
                        <p:par>
                          <p:cTn id="98" fill="hold">
                            <p:stCondLst>
                              <p:cond delay="0"/>
                            </p:stCondLst>
                            <p:childTnLst>
                              <p:par>
                                <p:cTn id="99" presetID="4" presetClass="entr" presetSubtype="16" fill="hold" grpId="0" nodeType="clickEffect">
                                  <p:stCondLst>
                                    <p:cond delay="0"/>
                                  </p:stCondLst>
                                  <p:childTnLst>
                                    <p:set>
                                      <p:cBhvr>
                                        <p:cTn id="100" dur="1" fill="hold">
                                          <p:stCondLst>
                                            <p:cond delay="0"/>
                                          </p:stCondLst>
                                        </p:cTn>
                                        <p:tgtEl>
                                          <p:spTgt spid="313372"/>
                                        </p:tgtEl>
                                        <p:attrNameLst>
                                          <p:attrName>style.visibility</p:attrName>
                                        </p:attrNameLst>
                                      </p:cBhvr>
                                      <p:to>
                                        <p:strVal val="visible"/>
                                      </p:to>
                                    </p:set>
                                    <p:animEffect transition="in" filter="box(in)">
                                      <p:cBhvr>
                                        <p:cTn id="101" dur="500"/>
                                        <p:tgtEl>
                                          <p:spTgt spid="313372"/>
                                        </p:tgtEl>
                                      </p:cBhvr>
                                    </p:animEffect>
                                  </p:childTnLst>
                                </p:cTn>
                              </p:par>
                            </p:childTnLst>
                          </p:cTn>
                        </p:par>
                      </p:childTnLst>
                    </p:cTn>
                  </p:par>
                  <p:par>
                    <p:cTn id="102" fill="hold">
                      <p:stCondLst>
                        <p:cond delay="indefinite"/>
                      </p:stCondLst>
                      <p:childTnLst>
                        <p:par>
                          <p:cTn id="103" fill="hold">
                            <p:stCondLst>
                              <p:cond delay="0"/>
                            </p:stCondLst>
                            <p:childTnLst>
                              <p:par>
                                <p:cTn id="104" presetID="4" presetClass="entr" presetSubtype="16" fill="hold" grpId="0" nodeType="clickEffect">
                                  <p:stCondLst>
                                    <p:cond delay="0"/>
                                  </p:stCondLst>
                                  <p:childTnLst>
                                    <p:set>
                                      <p:cBhvr>
                                        <p:cTn id="105" dur="1" fill="hold">
                                          <p:stCondLst>
                                            <p:cond delay="0"/>
                                          </p:stCondLst>
                                        </p:cTn>
                                        <p:tgtEl>
                                          <p:spTgt spid="313371"/>
                                        </p:tgtEl>
                                        <p:attrNameLst>
                                          <p:attrName>style.visibility</p:attrName>
                                        </p:attrNameLst>
                                      </p:cBhvr>
                                      <p:to>
                                        <p:strVal val="visible"/>
                                      </p:to>
                                    </p:set>
                                    <p:animEffect transition="in" filter="box(in)">
                                      <p:cBhvr>
                                        <p:cTn id="106" dur="500"/>
                                        <p:tgtEl>
                                          <p:spTgt spid="313371"/>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313377"/>
                                        </p:tgtEl>
                                        <p:attrNameLst>
                                          <p:attrName>style.visibility</p:attrName>
                                        </p:attrNameLst>
                                      </p:cBhvr>
                                      <p:to>
                                        <p:strVal val="visible"/>
                                      </p:to>
                                    </p:set>
                                    <p:anim calcmode="lin" valueType="num">
                                      <p:cBhvr additive="base">
                                        <p:cTn id="111" dur="500" fill="hold"/>
                                        <p:tgtEl>
                                          <p:spTgt spid="313377"/>
                                        </p:tgtEl>
                                        <p:attrNameLst>
                                          <p:attrName>ppt_x</p:attrName>
                                        </p:attrNameLst>
                                      </p:cBhvr>
                                      <p:tavLst>
                                        <p:tav tm="0">
                                          <p:val>
                                            <p:strVal val="#ppt_x"/>
                                          </p:val>
                                        </p:tav>
                                        <p:tav tm="100000">
                                          <p:val>
                                            <p:strVal val="#ppt_x"/>
                                          </p:val>
                                        </p:tav>
                                      </p:tavLst>
                                    </p:anim>
                                    <p:anim calcmode="lin" valueType="num">
                                      <p:cBhvr additive="base">
                                        <p:cTn id="112" dur="500" fill="hold"/>
                                        <p:tgtEl>
                                          <p:spTgt spid="313377"/>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grpId="0" nodeType="clickEffect">
                                  <p:stCondLst>
                                    <p:cond delay="0"/>
                                  </p:stCondLst>
                                  <p:childTnLst>
                                    <p:set>
                                      <p:cBhvr>
                                        <p:cTn id="116" dur="1" fill="hold">
                                          <p:stCondLst>
                                            <p:cond delay="0"/>
                                          </p:stCondLst>
                                        </p:cTn>
                                        <p:tgtEl>
                                          <p:spTgt spid="313376"/>
                                        </p:tgtEl>
                                        <p:attrNameLst>
                                          <p:attrName>style.visibility</p:attrName>
                                        </p:attrNameLst>
                                      </p:cBhvr>
                                      <p:to>
                                        <p:strVal val="visible"/>
                                      </p:to>
                                    </p:set>
                                    <p:animEffect transition="in" filter="box(in)">
                                      <p:cBhvr>
                                        <p:cTn id="117" dur="500"/>
                                        <p:tgtEl>
                                          <p:spTgt spid="313376"/>
                                        </p:tgtEl>
                                      </p:cBhvr>
                                    </p:animEffect>
                                  </p:childTnLst>
                                </p:cTn>
                              </p:par>
                            </p:childTnLst>
                          </p:cTn>
                        </p:par>
                      </p:childTnLst>
                    </p:cTn>
                  </p:par>
                  <p:par>
                    <p:cTn id="118" fill="hold">
                      <p:stCondLst>
                        <p:cond delay="indefinite"/>
                      </p:stCondLst>
                      <p:childTnLst>
                        <p:par>
                          <p:cTn id="119" fill="hold">
                            <p:stCondLst>
                              <p:cond delay="0"/>
                            </p:stCondLst>
                            <p:childTnLst>
                              <p:par>
                                <p:cTn id="120" presetID="4" presetClass="entr" presetSubtype="16" fill="hold" grpId="0" nodeType="clickEffect">
                                  <p:stCondLst>
                                    <p:cond delay="0"/>
                                  </p:stCondLst>
                                  <p:childTnLst>
                                    <p:set>
                                      <p:cBhvr>
                                        <p:cTn id="121" dur="1" fill="hold">
                                          <p:stCondLst>
                                            <p:cond delay="0"/>
                                          </p:stCondLst>
                                        </p:cTn>
                                        <p:tgtEl>
                                          <p:spTgt spid="313374"/>
                                        </p:tgtEl>
                                        <p:attrNameLst>
                                          <p:attrName>style.visibility</p:attrName>
                                        </p:attrNameLst>
                                      </p:cBhvr>
                                      <p:to>
                                        <p:strVal val="visible"/>
                                      </p:to>
                                    </p:set>
                                    <p:animEffect transition="in" filter="box(in)">
                                      <p:cBhvr>
                                        <p:cTn id="122" dur="500"/>
                                        <p:tgtEl>
                                          <p:spTgt spid="313374"/>
                                        </p:tgtEl>
                                      </p:cBhvr>
                                    </p:animEffect>
                                  </p:childTnLst>
                                </p:cTn>
                              </p:par>
                            </p:childTnLst>
                          </p:cTn>
                        </p:par>
                      </p:childTnLst>
                    </p:cTn>
                  </p:par>
                  <p:par>
                    <p:cTn id="123" fill="hold">
                      <p:stCondLst>
                        <p:cond delay="indefinite"/>
                      </p:stCondLst>
                      <p:childTnLst>
                        <p:par>
                          <p:cTn id="124" fill="hold">
                            <p:stCondLst>
                              <p:cond delay="0"/>
                            </p:stCondLst>
                            <p:childTnLst>
                              <p:par>
                                <p:cTn id="125" presetID="4" presetClass="entr" presetSubtype="16" fill="hold" grpId="0" nodeType="clickEffect">
                                  <p:stCondLst>
                                    <p:cond delay="0"/>
                                  </p:stCondLst>
                                  <p:childTnLst>
                                    <p:set>
                                      <p:cBhvr>
                                        <p:cTn id="126" dur="1" fill="hold">
                                          <p:stCondLst>
                                            <p:cond delay="0"/>
                                          </p:stCondLst>
                                        </p:cTn>
                                        <p:tgtEl>
                                          <p:spTgt spid="313375"/>
                                        </p:tgtEl>
                                        <p:attrNameLst>
                                          <p:attrName>style.visibility</p:attrName>
                                        </p:attrNameLst>
                                      </p:cBhvr>
                                      <p:to>
                                        <p:strVal val="visible"/>
                                      </p:to>
                                    </p:set>
                                    <p:animEffect transition="in" filter="box(in)">
                                      <p:cBhvr>
                                        <p:cTn id="127" dur="500"/>
                                        <p:tgtEl>
                                          <p:spTgt spid="313375"/>
                                        </p:tgtEl>
                                      </p:cBhvr>
                                    </p:animEffec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313378"/>
                                        </p:tgtEl>
                                        <p:attrNameLst>
                                          <p:attrName>style.visibility</p:attrName>
                                        </p:attrNameLst>
                                      </p:cBhvr>
                                      <p:to>
                                        <p:strVal val="visible"/>
                                      </p:to>
                                    </p:set>
                                    <p:anim calcmode="lin" valueType="num">
                                      <p:cBhvr additive="base">
                                        <p:cTn id="132" dur="500" fill="hold"/>
                                        <p:tgtEl>
                                          <p:spTgt spid="313378"/>
                                        </p:tgtEl>
                                        <p:attrNameLst>
                                          <p:attrName>ppt_x</p:attrName>
                                        </p:attrNameLst>
                                      </p:cBhvr>
                                      <p:tavLst>
                                        <p:tav tm="0">
                                          <p:val>
                                            <p:strVal val="#ppt_x"/>
                                          </p:val>
                                        </p:tav>
                                        <p:tav tm="100000">
                                          <p:val>
                                            <p:strVal val="#ppt_x"/>
                                          </p:val>
                                        </p:tav>
                                      </p:tavLst>
                                    </p:anim>
                                    <p:anim calcmode="lin" valueType="num">
                                      <p:cBhvr additive="base">
                                        <p:cTn id="133" dur="500" fill="hold"/>
                                        <p:tgtEl>
                                          <p:spTgt spid="313378"/>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grpId="0" nodeType="clickEffect">
                                  <p:stCondLst>
                                    <p:cond delay="0"/>
                                  </p:stCondLst>
                                  <p:childTnLst>
                                    <p:set>
                                      <p:cBhvr>
                                        <p:cTn id="137" dur="1" fill="hold">
                                          <p:stCondLst>
                                            <p:cond delay="0"/>
                                          </p:stCondLst>
                                        </p:cTn>
                                        <p:tgtEl>
                                          <p:spTgt spid="313351"/>
                                        </p:tgtEl>
                                        <p:attrNameLst>
                                          <p:attrName>style.visibility</p:attrName>
                                        </p:attrNameLst>
                                      </p:cBhvr>
                                      <p:to>
                                        <p:strVal val="visible"/>
                                      </p:to>
                                    </p:set>
                                    <p:anim calcmode="lin" valueType="num">
                                      <p:cBhvr additive="base">
                                        <p:cTn id="138" dur="500" fill="hold"/>
                                        <p:tgtEl>
                                          <p:spTgt spid="313351"/>
                                        </p:tgtEl>
                                        <p:attrNameLst>
                                          <p:attrName>ppt_x</p:attrName>
                                        </p:attrNameLst>
                                      </p:cBhvr>
                                      <p:tavLst>
                                        <p:tav tm="0">
                                          <p:val>
                                            <p:strVal val="#ppt_x"/>
                                          </p:val>
                                        </p:tav>
                                        <p:tav tm="100000">
                                          <p:val>
                                            <p:strVal val="#ppt_x"/>
                                          </p:val>
                                        </p:tav>
                                      </p:tavLst>
                                    </p:anim>
                                    <p:anim calcmode="lin" valueType="num">
                                      <p:cBhvr additive="base">
                                        <p:cTn id="139" dur="500" fill="hold"/>
                                        <p:tgtEl>
                                          <p:spTgt spid="313351"/>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grpId="0" nodeType="clickEffect">
                                  <p:stCondLst>
                                    <p:cond delay="0"/>
                                  </p:stCondLst>
                                  <p:childTnLst>
                                    <p:set>
                                      <p:cBhvr>
                                        <p:cTn id="143" dur="1" fill="hold">
                                          <p:stCondLst>
                                            <p:cond delay="0"/>
                                          </p:stCondLst>
                                        </p:cTn>
                                        <p:tgtEl>
                                          <p:spTgt spid="313352"/>
                                        </p:tgtEl>
                                        <p:attrNameLst>
                                          <p:attrName>style.visibility</p:attrName>
                                        </p:attrNameLst>
                                      </p:cBhvr>
                                      <p:to>
                                        <p:strVal val="visible"/>
                                      </p:to>
                                    </p:set>
                                    <p:anim calcmode="lin" valueType="num">
                                      <p:cBhvr additive="base">
                                        <p:cTn id="144" dur="500" fill="hold"/>
                                        <p:tgtEl>
                                          <p:spTgt spid="313352"/>
                                        </p:tgtEl>
                                        <p:attrNameLst>
                                          <p:attrName>ppt_x</p:attrName>
                                        </p:attrNameLst>
                                      </p:cBhvr>
                                      <p:tavLst>
                                        <p:tav tm="0">
                                          <p:val>
                                            <p:strVal val="#ppt_x"/>
                                          </p:val>
                                        </p:tav>
                                        <p:tav tm="100000">
                                          <p:val>
                                            <p:strVal val="#ppt_x"/>
                                          </p:val>
                                        </p:tav>
                                      </p:tavLst>
                                    </p:anim>
                                    <p:anim calcmode="lin" valueType="num">
                                      <p:cBhvr additive="base">
                                        <p:cTn id="145" dur="500" fill="hold"/>
                                        <p:tgtEl>
                                          <p:spTgt spid="313352"/>
                                        </p:tgtEl>
                                        <p:attrNameLst>
                                          <p:attrName>ppt_y</p:attrName>
                                        </p:attrNameLst>
                                      </p:cBhvr>
                                      <p:tavLst>
                                        <p:tav tm="0">
                                          <p:val>
                                            <p:strVal val="1+#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 presetClass="entr" presetSubtype="4" fill="hold" grpId="0" nodeType="clickEffect">
                                  <p:stCondLst>
                                    <p:cond delay="0"/>
                                  </p:stCondLst>
                                  <p:childTnLst>
                                    <p:set>
                                      <p:cBhvr>
                                        <p:cTn id="149" dur="1" fill="hold">
                                          <p:stCondLst>
                                            <p:cond delay="0"/>
                                          </p:stCondLst>
                                        </p:cTn>
                                        <p:tgtEl>
                                          <p:spTgt spid="313379"/>
                                        </p:tgtEl>
                                        <p:attrNameLst>
                                          <p:attrName>style.visibility</p:attrName>
                                        </p:attrNameLst>
                                      </p:cBhvr>
                                      <p:to>
                                        <p:strVal val="visible"/>
                                      </p:to>
                                    </p:set>
                                    <p:anim calcmode="lin" valueType="num">
                                      <p:cBhvr additive="base">
                                        <p:cTn id="150" dur="500" fill="hold"/>
                                        <p:tgtEl>
                                          <p:spTgt spid="313379"/>
                                        </p:tgtEl>
                                        <p:attrNameLst>
                                          <p:attrName>ppt_x</p:attrName>
                                        </p:attrNameLst>
                                      </p:cBhvr>
                                      <p:tavLst>
                                        <p:tav tm="0">
                                          <p:val>
                                            <p:strVal val="#ppt_x"/>
                                          </p:val>
                                        </p:tav>
                                        <p:tav tm="100000">
                                          <p:val>
                                            <p:strVal val="#ppt_x"/>
                                          </p:val>
                                        </p:tav>
                                      </p:tavLst>
                                    </p:anim>
                                    <p:anim calcmode="lin" valueType="num">
                                      <p:cBhvr additive="base">
                                        <p:cTn id="151" dur="500" fill="hold"/>
                                        <p:tgtEl>
                                          <p:spTgt spid="313379"/>
                                        </p:tgtEl>
                                        <p:attrNameLst>
                                          <p:attrName>ppt_y</p:attrName>
                                        </p:attrNameLst>
                                      </p:cBhvr>
                                      <p:tavLst>
                                        <p:tav tm="0">
                                          <p:val>
                                            <p:strVal val="1+#ppt_h/2"/>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2" presetClass="entr" presetSubtype="4" fill="hold" grpId="0" nodeType="clickEffect">
                                  <p:stCondLst>
                                    <p:cond delay="0"/>
                                  </p:stCondLst>
                                  <p:childTnLst>
                                    <p:set>
                                      <p:cBhvr>
                                        <p:cTn id="155" dur="1" fill="hold">
                                          <p:stCondLst>
                                            <p:cond delay="0"/>
                                          </p:stCondLst>
                                        </p:cTn>
                                        <p:tgtEl>
                                          <p:spTgt spid="313380"/>
                                        </p:tgtEl>
                                        <p:attrNameLst>
                                          <p:attrName>style.visibility</p:attrName>
                                        </p:attrNameLst>
                                      </p:cBhvr>
                                      <p:to>
                                        <p:strVal val="visible"/>
                                      </p:to>
                                    </p:set>
                                    <p:anim calcmode="lin" valueType="num">
                                      <p:cBhvr additive="base">
                                        <p:cTn id="156" dur="500" fill="hold"/>
                                        <p:tgtEl>
                                          <p:spTgt spid="313380"/>
                                        </p:tgtEl>
                                        <p:attrNameLst>
                                          <p:attrName>ppt_x</p:attrName>
                                        </p:attrNameLst>
                                      </p:cBhvr>
                                      <p:tavLst>
                                        <p:tav tm="0">
                                          <p:val>
                                            <p:strVal val="#ppt_x"/>
                                          </p:val>
                                        </p:tav>
                                        <p:tav tm="100000">
                                          <p:val>
                                            <p:strVal val="#ppt_x"/>
                                          </p:val>
                                        </p:tav>
                                      </p:tavLst>
                                    </p:anim>
                                    <p:anim calcmode="lin" valueType="num">
                                      <p:cBhvr additive="base">
                                        <p:cTn id="157" dur="500" fill="hold"/>
                                        <p:tgtEl>
                                          <p:spTgt spid="313380"/>
                                        </p:tgtEl>
                                        <p:attrNameLst>
                                          <p:attrName>ppt_y</p:attrName>
                                        </p:attrNameLst>
                                      </p:cBhvr>
                                      <p:tavLst>
                                        <p:tav tm="0">
                                          <p:val>
                                            <p:strVal val="1+#ppt_h/2"/>
                                          </p:val>
                                        </p:tav>
                                        <p:tav tm="100000">
                                          <p:val>
                                            <p:strVal val="#ppt_y"/>
                                          </p:val>
                                        </p:tav>
                                      </p:tavLst>
                                    </p:anim>
                                  </p:childTnLst>
                                </p:cTn>
                              </p:par>
                            </p:childTnLst>
                          </p:cTn>
                        </p:par>
                      </p:childTnLst>
                    </p:cTn>
                  </p:par>
                  <p:par>
                    <p:cTn id="158" fill="hold">
                      <p:stCondLst>
                        <p:cond delay="indefinite"/>
                      </p:stCondLst>
                      <p:childTnLst>
                        <p:par>
                          <p:cTn id="159" fill="hold">
                            <p:stCondLst>
                              <p:cond delay="0"/>
                            </p:stCondLst>
                            <p:childTnLst>
                              <p:par>
                                <p:cTn id="160" presetID="4" presetClass="entr" presetSubtype="16" fill="hold" grpId="0" nodeType="clickEffect">
                                  <p:stCondLst>
                                    <p:cond delay="0"/>
                                  </p:stCondLst>
                                  <p:childTnLst>
                                    <p:set>
                                      <p:cBhvr>
                                        <p:cTn id="161" dur="1" fill="hold">
                                          <p:stCondLst>
                                            <p:cond delay="0"/>
                                          </p:stCondLst>
                                        </p:cTn>
                                        <p:tgtEl>
                                          <p:spTgt spid="313356"/>
                                        </p:tgtEl>
                                        <p:attrNameLst>
                                          <p:attrName>style.visibility</p:attrName>
                                        </p:attrNameLst>
                                      </p:cBhvr>
                                      <p:to>
                                        <p:strVal val="visible"/>
                                      </p:to>
                                    </p:set>
                                    <p:animEffect transition="in" filter="box(in)">
                                      <p:cBhvr>
                                        <p:cTn id="162" dur="500"/>
                                        <p:tgtEl>
                                          <p:spTgt spid="313356"/>
                                        </p:tgtEl>
                                      </p:cBhvr>
                                    </p:animEffect>
                                  </p:childTnLst>
                                </p:cTn>
                              </p:par>
                            </p:childTnLst>
                          </p:cTn>
                        </p:par>
                      </p:childTnLst>
                    </p:cTn>
                  </p:par>
                  <p:par>
                    <p:cTn id="163" fill="hold">
                      <p:stCondLst>
                        <p:cond delay="indefinite"/>
                      </p:stCondLst>
                      <p:childTnLst>
                        <p:par>
                          <p:cTn id="164" fill="hold">
                            <p:stCondLst>
                              <p:cond delay="0"/>
                            </p:stCondLst>
                            <p:childTnLst>
                              <p:par>
                                <p:cTn id="165" presetID="4" presetClass="entr" presetSubtype="16" fill="hold" grpId="0" nodeType="clickEffect">
                                  <p:stCondLst>
                                    <p:cond delay="0"/>
                                  </p:stCondLst>
                                  <p:childTnLst>
                                    <p:set>
                                      <p:cBhvr>
                                        <p:cTn id="166" dur="1" fill="hold">
                                          <p:stCondLst>
                                            <p:cond delay="0"/>
                                          </p:stCondLst>
                                        </p:cTn>
                                        <p:tgtEl>
                                          <p:spTgt spid="313357"/>
                                        </p:tgtEl>
                                        <p:attrNameLst>
                                          <p:attrName>style.visibility</p:attrName>
                                        </p:attrNameLst>
                                      </p:cBhvr>
                                      <p:to>
                                        <p:strVal val="visible"/>
                                      </p:to>
                                    </p:set>
                                    <p:animEffect transition="in" filter="box(in)">
                                      <p:cBhvr>
                                        <p:cTn id="167" dur="500"/>
                                        <p:tgtEl>
                                          <p:spTgt spid="313357"/>
                                        </p:tgtEl>
                                      </p:cBhvr>
                                    </p:animEffect>
                                  </p:childTnLst>
                                </p:cTn>
                              </p:par>
                            </p:childTnLst>
                          </p:cTn>
                        </p:par>
                      </p:childTnLst>
                    </p:cTn>
                  </p:par>
                  <p:par>
                    <p:cTn id="168" fill="hold">
                      <p:stCondLst>
                        <p:cond delay="indefinite"/>
                      </p:stCondLst>
                      <p:childTnLst>
                        <p:par>
                          <p:cTn id="169" fill="hold">
                            <p:stCondLst>
                              <p:cond delay="0"/>
                            </p:stCondLst>
                            <p:childTnLst>
                              <p:par>
                                <p:cTn id="170" presetID="4" presetClass="entr" presetSubtype="16" fill="hold" grpId="0" nodeType="clickEffect">
                                  <p:stCondLst>
                                    <p:cond delay="0"/>
                                  </p:stCondLst>
                                  <p:childTnLst>
                                    <p:set>
                                      <p:cBhvr>
                                        <p:cTn id="171" dur="1" fill="hold">
                                          <p:stCondLst>
                                            <p:cond delay="0"/>
                                          </p:stCondLst>
                                        </p:cTn>
                                        <p:tgtEl>
                                          <p:spTgt spid="313381"/>
                                        </p:tgtEl>
                                        <p:attrNameLst>
                                          <p:attrName>style.visibility</p:attrName>
                                        </p:attrNameLst>
                                      </p:cBhvr>
                                      <p:to>
                                        <p:strVal val="visible"/>
                                      </p:to>
                                    </p:set>
                                    <p:animEffect transition="in" filter="box(in)">
                                      <p:cBhvr>
                                        <p:cTn id="172" dur="500"/>
                                        <p:tgtEl>
                                          <p:spTgt spid="313381"/>
                                        </p:tgtEl>
                                      </p:cBhvr>
                                    </p:animEffect>
                                  </p:childTnLst>
                                </p:cTn>
                              </p:par>
                            </p:childTnLst>
                          </p:cTn>
                        </p:par>
                      </p:childTnLst>
                    </p:cTn>
                  </p:par>
                  <p:par>
                    <p:cTn id="173" fill="hold">
                      <p:stCondLst>
                        <p:cond delay="indefinite"/>
                      </p:stCondLst>
                      <p:childTnLst>
                        <p:par>
                          <p:cTn id="174" fill="hold">
                            <p:stCondLst>
                              <p:cond delay="0"/>
                            </p:stCondLst>
                            <p:childTnLst>
                              <p:par>
                                <p:cTn id="175" presetID="4" presetClass="entr" presetSubtype="16" fill="hold" grpId="0" nodeType="clickEffect">
                                  <p:stCondLst>
                                    <p:cond delay="0"/>
                                  </p:stCondLst>
                                  <p:childTnLst>
                                    <p:set>
                                      <p:cBhvr>
                                        <p:cTn id="176" dur="1" fill="hold">
                                          <p:stCondLst>
                                            <p:cond delay="0"/>
                                          </p:stCondLst>
                                        </p:cTn>
                                        <p:tgtEl>
                                          <p:spTgt spid="313382"/>
                                        </p:tgtEl>
                                        <p:attrNameLst>
                                          <p:attrName>style.visibility</p:attrName>
                                        </p:attrNameLst>
                                      </p:cBhvr>
                                      <p:to>
                                        <p:strVal val="visible"/>
                                      </p:to>
                                    </p:set>
                                    <p:animEffect transition="in" filter="box(in)">
                                      <p:cBhvr>
                                        <p:cTn id="177" dur="500"/>
                                        <p:tgtEl>
                                          <p:spTgt spid="313382"/>
                                        </p:tgtEl>
                                      </p:cBhvr>
                                    </p:animEffec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313383"/>
                                        </p:tgtEl>
                                        <p:attrNameLst>
                                          <p:attrName>style.visibility</p:attrName>
                                        </p:attrNameLst>
                                      </p:cBhvr>
                                      <p:to>
                                        <p:strVal val="visible"/>
                                      </p:to>
                                    </p:set>
                                    <p:anim calcmode="lin" valueType="num">
                                      <p:cBhvr additive="base">
                                        <p:cTn id="182" dur="500" fill="hold"/>
                                        <p:tgtEl>
                                          <p:spTgt spid="313383"/>
                                        </p:tgtEl>
                                        <p:attrNameLst>
                                          <p:attrName>ppt_x</p:attrName>
                                        </p:attrNameLst>
                                      </p:cBhvr>
                                      <p:tavLst>
                                        <p:tav tm="0">
                                          <p:val>
                                            <p:strVal val="#ppt_x"/>
                                          </p:val>
                                        </p:tav>
                                        <p:tav tm="100000">
                                          <p:val>
                                            <p:strVal val="#ppt_x"/>
                                          </p:val>
                                        </p:tav>
                                      </p:tavLst>
                                    </p:anim>
                                    <p:anim calcmode="lin" valueType="num">
                                      <p:cBhvr additive="base">
                                        <p:cTn id="183" dur="500" fill="hold"/>
                                        <p:tgtEl>
                                          <p:spTgt spid="313383"/>
                                        </p:tgtEl>
                                        <p:attrNameLst>
                                          <p:attrName>ppt_y</p:attrName>
                                        </p:attrNameLst>
                                      </p:cBhvr>
                                      <p:tavLst>
                                        <p:tav tm="0">
                                          <p:val>
                                            <p:strVal val="1+#ppt_h/2"/>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2" presetClass="entr" presetSubtype="4" fill="hold" grpId="0" nodeType="clickEffect">
                                  <p:stCondLst>
                                    <p:cond delay="0"/>
                                  </p:stCondLst>
                                  <p:childTnLst>
                                    <p:set>
                                      <p:cBhvr>
                                        <p:cTn id="187" dur="1" fill="hold">
                                          <p:stCondLst>
                                            <p:cond delay="0"/>
                                          </p:stCondLst>
                                        </p:cTn>
                                        <p:tgtEl>
                                          <p:spTgt spid="313384"/>
                                        </p:tgtEl>
                                        <p:attrNameLst>
                                          <p:attrName>style.visibility</p:attrName>
                                        </p:attrNameLst>
                                      </p:cBhvr>
                                      <p:to>
                                        <p:strVal val="visible"/>
                                      </p:to>
                                    </p:set>
                                    <p:anim calcmode="lin" valueType="num">
                                      <p:cBhvr additive="base">
                                        <p:cTn id="188" dur="500" fill="hold"/>
                                        <p:tgtEl>
                                          <p:spTgt spid="313384"/>
                                        </p:tgtEl>
                                        <p:attrNameLst>
                                          <p:attrName>ppt_x</p:attrName>
                                        </p:attrNameLst>
                                      </p:cBhvr>
                                      <p:tavLst>
                                        <p:tav tm="0">
                                          <p:val>
                                            <p:strVal val="#ppt_x"/>
                                          </p:val>
                                        </p:tav>
                                        <p:tav tm="100000">
                                          <p:val>
                                            <p:strVal val="#ppt_x"/>
                                          </p:val>
                                        </p:tav>
                                      </p:tavLst>
                                    </p:anim>
                                    <p:anim calcmode="lin" valueType="num">
                                      <p:cBhvr additive="base">
                                        <p:cTn id="189" dur="500" fill="hold"/>
                                        <p:tgtEl>
                                          <p:spTgt spid="3133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9" grpId="0" animBg="1"/>
      <p:bldP spid="313351" grpId="0" animBg="1"/>
      <p:bldP spid="313352" grpId="0" animBg="1"/>
      <p:bldP spid="313353" grpId="0" animBg="1"/>
      <p:bldP spid="313354" grpId="0" animBg="1"/>
      <p:bldP spid="313355" grpId="0" animBg="1"/>
      <p:bldP spid="313356" grpId="0" animBg="1"/>
      <p:bldP spid="313357" grpId="0" animBg="1"/>
      <p:bldP spid="313358" grpId="0"/>
      <p:bldP spid="313359" grpId="0" animBg="1"/>
      <p:bldP spid="313360" grpId="0" animBg="1"/>
      <p:bldP spid="313361" grpId="0" animBg="1"/>
      <p:bldP spid="313362" grpId="0" animBg="1"/>
      <p:bldP spid="313363" grpId="0"/>
      <p:bldP spid="313364" grpId="0"/>
      <p:bldP spid="313366" grpId="0" animBg="1"/>
      <p:bldP spid="313367" grpId="0" animBg="1"/>
      <p:bldP spid="313368" grpId="0" animBg="1"/>
      <p:bldP spid="313369" grpId="0"/>
      <p:bldP spid="313370" grpId="0"/>
      <p:bldP spid="313371" grpId="0" animBg="1"/>
      <p:bldP spid="313372" grpId="0" animBg="1"/>
      <p:bldP spid="313373" grpId="0" animBg="1"/>
      <p:bldP spid="313374" grpId="0" animBg="1"/>
      <p:bldP spid="313375" grpId="0" animBg="1"/>
      <p:bldP spid="313376" grpId="0" animBg="1"/>
      <p:bldP spid="313377" grpId="0"/>
      <p:bldP spid="313378" grpId="0"/>
      <p:bldP spid="313379" grpId="0"/>
      <p:bldP spid="313380" grpId="0"/>
      <p:bldP spid="313381" grpId="0" animBg="1"/>
      <p:bldP spid="313382" grpId="0" animBg="1"/>
      <p:bldP spid="313383" grpId="0"/>
      <p:bldP spid="3133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40" name="Rectangle 4"/>
          <p:cNvSpPr>
            <a:spLocks noGrp="1" noChangeArrowheads="1"/>
          </p:cNvSpPr>
          <p:nvPr>
            <p:ph type="title"/>
          </p:nvPr>
        </p:nvSpPr>
        <p:spPr>
          <a:xfrm>
            <a:off x="457200" y="292100"/>
            <a:ext cx="8229600" cy="1208088"/>
          </a:xfrm>
        </p:spPr>
        <p:txBody>
          <a:bodyPr>
            <a:normAutofit fontScale="90000"/>
          </a:bodyPr>
          <a:lstStyle/>
          <a:p>
            <a:pPr algn="ctr" eaLnBrk="1" hangingPunct="1">
              <a:defRPr/>
            </a:pPr>
            <a:r>
              <a:rPr lang="ar-SA" sz="4000" dirty="0" smtClean="0">
                <a:solidFill>
                  <a:srgbClr val="FF0000"/>
                </a:solidFill>
              </a:rPr>
              <a:t>7-اختلاف توزيع الضغط الجوي بين الصيف  والشتاء </a:t>
            </a:r>
            <a:endParaRPr lang="en-US" sz="4000" dirty="0" smtClean="0">
              <a:solidFill>
                <a:srgbClr val="FF0000"/>
              </a:solidFill>
            </a:endParaRPr>
          </a:p>
        </p:txBody>
      </p:sp>
      <p:sp>
        <p:nvSpPr>
          <p:cNvPr id="295941" name="Rectangle 5"/>
          <p:cNvSpPr>
            <a:spLocks noGrp="1" noChangeArrowheads="1"/>
          </p:cNvSpPr>
          <p:nvPr>
            <p:ph type="body" idx="1"/>
          </p:nvPr>
        </p:nvSpPr>
        <p:spPr>
          <a:xfrm>
            <a:off x="285750" y="1428750"/>
            <a:ext cx="8515350" cy="5286375"/>
          </a:xfrm>
          <a:ln w="38100">
            <a:solidFill>
              <a:schemeClr val="tx1"/>
            </a:solidFill>
          </a:ln>
        </p:spPr>
        <p:txBody>
          <a:bodyPr/>
          <a:lstStyle/>
          <a:p>
            <a:pPr eaLnBrk="1" hangingPunct="1">
              <a:defRPr/>
            </a:pPr>
            <a:r>
              <a:rPr lang="ar-SA" dirty="0" smtClean="0">
                <a:solidFill>
                  <a:schemeClr val="bg1">
                    <a:lumMod val="60000"/>
                    <a:lumOff val="40000"/>
                  </a:schemeClr>
                </a:solidFill>
              </a:rPr>
              <a:t>في الشتاء .</a:t>
            </a:r>
          </a:p>
          <a:p>
            <a:pPr eaLnBrk="1" hangingPunct="1">
              <a:defRPr/>
            </a:pPr>
            <a:r>
              <a:rPr lang="ar-SA" dirty="0" smtClean="0">
                <a:cs typeface="Akhbar MT" pitchFamily="2" charset="-78"/>
              </a:rPr>
              <a:t>يتجزأ نطاق الضغط المرتفع </a:t>
            </a:r>
            <a:r>
              <a:rPr lang="ar-SA" dirty="0" err="1" smtClean="0">
                <a:cs typeface="Akhbar MT" pitchFamily="2" charset="-78"/>
              </a:rPr>
              <a:t>الى</a:t>
            </a:r>
            <a:r>
              <a:rPr lang="ar-SA" dirty="0" smtClean="0">
                <a:cs typeface="Akhbar MT" pitchFamily="2" charset="-78"/>
              </a:rPr>
              <a:t> مركزين رئيسين هما المنخفض الجوي الأيسلندي الذي يتمركز بين جزيرة ايسلنده وبرمودا .</a:t>
            </a:r>
          </a:p>
          <a:p>
            <a:pPr eaLnBrk="1" hangingPunct="1">
              <a:defRPr/>
            </a:pPr>
            <a:r>
              <a:rPr lang="ar-SA" dirty="0" smtClean="0">
                <a:cs typeface="Akhbar MT" pitchFamily="2" charset="-78"/>
              </a:rPr>
              <a:t>والمنخفض الالوشي الذي يتمركز بالقرب من أرخبيل جزر الوشين التي تقع في النصف الشمالي من المحيط الهادي حول عرض 55 شمالا .</a:t>
            </a:r>
          </a:p>
          <a:p>
            <a:pPr eaLnBrk="1" hangingPunct="1">
              <a:defRPr/>
            </a:pPr>
            <a:r>
              <a:rPr lang="ar-SA" dirty="0" smtClean="0">
                <a:cs typeface="Akhbar MT" pitchFamily="2" charset="-78"/>
              </a:rPr>
              <a:t>تصبح أواسط القارات الواقعة في المناطق المعتدلة مراكز ضغط مرتفع متصل مع نطاق الضغط المداري المرتفع الذي يتزحزح جنوبا لحركة الشمس الظاهرية . </a:t>
            </a:r>
            <a:endParaRPr lang="en-US" dirty="0" smtClean="0">
              <a:cs typeface="Akhbar MT" pitchFamily="2" charset="-78"/>
            </a:endParaRPr>
          </a:p>
          <a:p>
            <a:pPr eaLnBrk="1" hangingPunct="1">
              <a:defRPr/>
            </a:pPr>
            <a:endParaRPr lang="ar-SA" dirty="0" smtClean="0"/>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457200" y="292100"/>
            <a:ext cx="8229600" cy="1565275"/>
          </a:xfrm>
        </p:spPr>
        <p:txBody>
          <a:bodyPr/>
          <a:lstStyle/>
          <a:p>
            <a:pPr algn="r" eaLnBrk="1" hangingPunct="1">
              <a:defRPr/>
            </a:pPr>
            <a:r>
              <a:rPr lang="ar-SA" dirty="0" smtClean="0">
                <a:solidFill>
                  <a:srgbClr val="FF0000"/>
                </a:solidFill>
              </a:rPr>
              <a:t>في الصيف </a:t>
            </a:r>
            <a:endParaRPr lang="en-US" dirty="0" smtClean="0">
              <a:solidFill>
                <a:srgbClr val="FF0000"/>
              </a:solidFill>
            </a:endParaRPr>
          </a:p>
        </p:txBody>
      </p:sp>
      <p:sp>
        <p:nvSpPr>
          <p:cNvPr id="301059" name="Rectangle 3"/>
          <p:cNvSpPr>
            <a:spLocks noGrp="1" noChangeArrowheads="1"/>
          </p:cNvSpPr>
          <p:nvPr>
            <p:ph type="body" idx="1"/>
          </p:nvPr>
        </p:nvSpPr>
        <p:spPr/>
        <p:txBody>
          <a:bodyPr/>
          <a:lstStyle/>
          <a:p>
            <a:pPr eaLnBrk="1" hangingPunct="1">
              <a:defRPr/>
            </a:pPr>
            <a:r>
              <a:rPr lang="ar-SA" dirty="0" smtClean="0">
                <a:cs typeface="Akhbar MT" pitchFamily="2" charset="-78"/>
              </a:rPr>
              <a:t>جميع مراكز الضغط تتزحزح شمالا وينكمش المنخفض الأيسلندي باتجاه الشمال ويتقلص حجمه ويضعف تأثيره </a:t>
            </a:r>
          </a:p>
          <a:p>
            <a:pPr eaLnBrk="1" hangingPunct="1">
              <a:defRPr/>
            </a:pPr>
            <a:r>
              <a:rPr lang="ar-SA" dirty="0" smtClean="0">
                <a:cs typeface="Akhbar MT" pitchFamily="2" charset="-78"/>
              </a:rPr>
              <a:t>يتوسع الضغط المداري المرتفع خاصة عند جزر الازور ويغطي الجزء الأكبر من البحر المتوسط وشمال أفريقيا وتصبح المناطق الداخلية من قارتي آسيا وأمريكا الشمالية مراكز ضغط جوي منخفض وتهب الرياح عليها من المناطق البحرية المحيطة .فالدور الرئيس الذي تلعبه المسطحات المائية هو كونها مخازن رئيسية للطاقة.</a:t>
            </a:r>
            <a:endParaRPr lang="en-US" dirty="0" smtClean="0">
              <a:cs typeface="Akhbar MT"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صورة 1" descr="w6w200511051518393b19a3ww8.gif"/>
          <p:cNvPicPr>
            <a:picLocks noChangeAspect="1"/>
          </p:cNvPicPr>
          <p:nvPr/>
        </p:nvPicPr>
        <p:blipFill>
          <a:blip r:embed="rId2"/>
          <a:srcRect/>
          <a:stretch>
            <a:fillRect/>
          </a:stretch>
        </p:blipFill>
        <p:spPr bwMode="auto">
          <a:xfrm>
            <a:off x="1143000" y="1357313"/>
            <a:ext cx="7000875" cy="407193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1085</Words>
  <Application>Microsoft Office PowerPoint</Application>
  <PresentationFormat>عرض على الشاشة (3:4)‏</PresentationFormat>
  <Paragraphs>78</Paragraphs>
  <Slides>19</Slides>
  <Notes>14</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سمة Office</vt:lpstr>
      <vt:lpstr>الشريحة 1</vt:lpstr>
      <vt:lpstr>الضغط الجوي </vt:lpstr>
      <vt:lpstr>الشريحة 3</vt:lpstr>
      <vt:lpstr>الشريحة 4</vt:lpstr>
      <vt:lpstr>الشريحة 5</vt:lpstr>
      <vt:lpstr>الضغط الجوي </vt:lpstr>
      <vt:lpstr>الشريحة 7</vt:lpstr>
      <vt:lpstr>كيف  يتم تمثيل الضغط الجوي على خرائط الطقس </vt:lpstr>
      <vt:lpstr>3- تمثيل الضغط الجوي في الطبقات الجوية العليا </vt:lpstr>
      <vt:lpstr>4- تحدر الضغط الجوي </vt:lpstr>
      <vt:lpstr>5- تجمع الهواء وتفرقه </vt:lpstr>
      <vt:lpstr>الشريحة 12</vt:lpstr>
      <vt:lpstr>6-العوامل المؤثرة في توزيع الضغط الجوي </vt:lpstr>
      <vt:lpstr>الشريحة 14</vt:lpstr>
      <vt:lpstr>6-الدورة العامة للغلاف الجوي </vt:lpstr>
      <vt:lpstr>التوزيع الجغرافي للضغط الجوي والرياح على سطح الكرة الأرضية</vt:lpstr>
      <vt:lpstr>7-اختلاف توزيع الضغط الجوي بين الصيف  والشتاء </vt:lpstr>
      <vt:lpstr>في الصيف </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LG</dc:creator>
  <cp:lastModifiedBy>LG</cp:lastModifiedBy>
  <cp:revision>1</cp:revision>
  <dcterms:created xsi:type="dcterms:W3CDTF">2011-11-01T15:43:15Z</dcterms:created>
  <dcterms:modified xsi:type="dcterms:W3CDTF">2011-11-01T15:47:31Z</dcterms:modified>
</cp:coreProperties>
</file>