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legacyDocTextInfo.bin" ContentType="application/vnd.ms-office.legacyDocTextInfo"/>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06/relationships/legacyDocTextInfo" Target="legacyDocTextInfo.bin"/><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8" Type="http://schemas.microsoft.com/office/2006/relationships/legacyDiagramText" Target="legacyDiagramText8.bin"/><Relationship Id="rId3" Type="http://schemas.microsoft.com/office/2006/relationships/legacyDiagramText" Target="legacyDiagramText3.bin"/><Relationship Id="rId7" Type="http://schemas.microsoft.com/office/2006/relationships/legacyDiagramText" Target="legacyDiagramText7.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10" Type="http://schemas.microsoft.com/office/2006/relationships/legacyDiagramText" Target="legacyDiagramText10.bin"/><Relationship Id="rId4" Type="http://schemas.microsoft.com/office/2006/relationships/legacyDiagramText" Target="legacyDiagramText4.bin"/><Relationship Id="rId9" Type="http://schemas.microsoft.com/office/2006/relationships/legacyDiagramText" Target="legacyDiagramText9.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42DB513-520B-4CA4-9E65-19F60B64CDDF}" type="datetimeFigureOut">
              <a:rPr lang="ar-SA" smtClean="0"/>
              <a:t>05/12/32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38CD305-FB50-4936-9FB1-62F1ABD2E5FE}"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p:spPr>
        <p:txBody>
          <a:bodyPr/>
          <a:lstStyle/>
          <a:p>
            <a:fld id="{210628B4-9F07-42DC-B059-059BB65AFE5D}" type="slidenum">
              <a:rPr lang="ar-SA" smtClean="0"/>
              <a:pPr/>
              <a:t>2</a:t>
            </a:fld>
            <a:endParaRPr lang="en-US" smtClean="0"/>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p:spPr>
        <p:txBody>
          <a:bodyPr/>
          <a:lstStyle/>
          <a:p>
            <a:fld id="{AF56E5A9-5A85-40DD-9AF7-C6ACE63A339B}" type="slidenum">
              <a:rPr lang="ar-SA" smtClean="0"/>
              <a:pPr/>
              <a:t>3</a:t>
            </a:fld>
            <a:endParaRPr lang="en-US" smtClean="0"/>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p:spPr>
        <p:txBody>
          <a:bodyPr/>
          <a:lstStyle/>
          <a:p>
            <a:fld id="{12FE480F-8CE4-460A-91DA-254B9E95725E}" type="slidenum">
              <a:rPr lang="ar-SA" smtClean="0"/>
              <a:pPr/>
              <a:t>4</a:t>
            </a:fld>
            <a:endParaRPr lang="en-US" smtClean="0"/>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p:spPr>
        <p:txBody>
          <a:bodyPr/>
          <a:lstStyle/>
          <a:p>
            <a:fld id="{E3B874C1-A2E3-48E4-B294-C0455E3E6393}" type="slidenum">
              <a:rPr lang="ar-SA" smtClean="0"/>
              <a:pPr/>
              <a:t>6</a:t>
            </a:fld>
            <a:endParaRPr lang="en-US" smtClean="0"/>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p:spPr>
        <p:txBody>
          <a:bodyPr/>
          <a:lstStyle/>
          <a:p>
            <a:fld id="{A2D074F0-1508-4321-A7F2-90DF58259406}" type="slidenum">
              <a:rPr lang="ar-SA" smtClean="0"/>
              <a:pPr/>
              <a:t>7</a:t>
            </a:fld>
            <a:endParaRPr lang="en-US" smtClean="0"/>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p:spPr>
        <p:txBody>
          <a:bodyPr/>
          <a:lstStyle/>
          <a:p>
            <a:fld id="{8A40BFA7-EDDF-4ED3-8B68-A8FC32FF982F}" type="slidenum">
              <a:rPr lang="ar-SA" smtClean="0"/>
              <a:pPr/>
              <a:t>8</a:t>
            </a:fld>
            <a:endParaRPr lang="en-US" smtClean="0"/>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p:spPr>
        <p:txBody>
          <a:bodyPr/>
          <a:lstStyle/>
          <a:p>
            <a:fld id="{74954DE2-1319-4FC3-8148-65833A94F81F}" type="slidenum">
              <a:rPr lang="ar-SA" smtClean="0"/>
              <a:pPr/>
              <a:t>9</a:t>
            </a:fld>
            <a:endParaRPr lang="en-US" smtClean="0"/>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p:spPr>
        <p:txBody>
          <a:bodyPr/>
          <a:lstStyle/>
          <a:p>
            <a:fld id="{E5CBC4E1-FF94-49DD-8195-7972A1379570}" type="slidenum">
              <a:rPr lang="ar-SA" smtClean="0"/>
              <a:pPr/>
              <a:t>10</a:t>
            </a:fld>
            <a:endParaRPr lang="en-US" smtClean="0"/>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p:spPr>
        <p:txBody>
          <a:bodyPr/>
          <a:lstStyle/>
          <a:p>
            <a:fld id="{93860ADB-40F4-447C-B5C0-D98A41BCC99D}" type="slidenum">
              <a:rPr lang="ar-SA" smtClean="0"/>
              <a:pPr/>
              <a:t>12</a:t>
            </a:fld>
            <a:endParaRPr lang="en-US" smtClean="0"/>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p:spPr>
        <p:txBody>
          <a:bodyPr/>
          <a:lstStyle/>
          <a:p>
            <a:fld id="{A9872E3F-9603-45A4-872B-1A4DE8C610F7}" type="slidenum">
              <a:rPr lang="ar-SA" smtClean="0"/>
              <a:pPr/>
              <a:t>13</a:t>
            </a:fld>
            <a:endParaRPr lang="en-US" smtClean="0"/>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p:spPr>
        <p:txBody>
          <a:bodyPr/>
          <a:lstStyle/>
          <a:p>
            <a:fld id="{325E9769-7C44-4240-9D9F-B80D93A9302D}" type="slidenum">
              <a:rPr lang="ar-SA" smtClean="0"/>
              <a:pPr/>
              <a:t>16</a:t>
            </a:fld>
            <a:endParaRPr lang="en-US" smtClean="0"/>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p:spPr>
        <p:txBody>
          <a:bodyPr/>
          <a:lstStyle/>
          <a:p>
            <a:fld id="{3AC91E29-D22C-4EA7-BE6E-B290BC7471B4}" type="slidenum">
              <a:rPr lang="ar-SA" smtClean="0"/>
              <a:pPr/>
              <a:t>25</a:t>
            </a:fld>
            <a:endParaRPr lang="en-US" smtClean="0"/>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2D895264-2BD8-4E7D-9150-FE0BA9DB112A}" type="slidenum">
              <a:rPr lang="ar-SA" smtClean="0"/>
              <a:pPr/>
              <a:t>26</a:t>
            </a:fld>
            <a:endParaRPr lang="en-US" smtClean="0"/>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p:spPr>
        <p:txBody>
          <a:bodyPr/>
          <a:lstStyle/>
          <a:p>
            <a:fld id="{30F0E8AD-4938-419B-A14F-EA3D60423995}" type="slidenum">
              <a:rPr lang="ar-SA" smtClean="0"/>
              <a:pPr/>
              <a:t>27</a:t>
            </a:fld>
            <a:endParaRPr lang="en-US" smtClean="0"/>
          </a:p>
        </p:txBody>
      </p:sp>
      <p:sp>
        <p:nvSpPr>
          <p:cNvPr id="337923" name="Rectangle 2"/>
          <p:cNvSpPr>
            <a:spLocks noGrp="1" noRot="1" noChangeAspect="1" noChangeArrowheads="1" noTextEdit="1"/>
          </p:cNvSpPr>
          <p:nvPr>
            <p:ph type="sldImg"/>
          </p:nvPr>
        </p:nvSpPr>
        <p:spPr>
          <a:ln/>
        </p:spPr>
      </p:sp>
      <p:sp>
        <p:nvSpPr>
          <p:cNvPr id="337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p:spPr>
        <p:txBody>
          <a:bodyPr/>
          <a:lstStyle/>
          <a:p>
            <a:fld id="{E522D089-30A1-4549-8B62-227CE0D48B15}" type="slidenum">
              <a:rPr lang="ar-SA" smtClean="0"/>
              <a:pPr/>
              <a:t>28</a:t>
            </a:fld>
            <a:endParaRPr lang="en-US" smtClean="0"/>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p:spPr>
        <p:txBody>
          <a:bodyPr/>
          <a:lstStyle/>
          <a:p>
            <a:fld id="{5E74429E-DF89-4C12-96B0-8D29902660BA}" type="slidenum">
              <a:rPr lang="ar-SA" smtClean="0"/>
              <a:pPr/>
              <a:t>29</a:t>
            </a:fld>
            <a:endParaRPr lang="en-US" smtClean="0"/>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p:spPr>
        <p:txBody>
          <a:bodyPr/>
          <a:lstStyle/>
          <a:p>
            <a:fld id="{7E4141FD-0C56-41FE-8E51-3B61FD6F6F24}" type="slidenum">
              <a:rPr lang="ar-SA" smtClean="0"/>
              <a:pPr/>
              <a:t>30</a:t>
            </a:fld>
            <a:endParaRPr lang="en-US" smtClean="0"/>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p:spPr>
        <p:txBody>
          <a:bodyPr/>
          <a:lstStyle/>
          <a:p>
            <a:fld id="{58ED0147-45DF-42CC-89C7-585F593F83F6}" type="slidenum">
              <a:rPr lang="ar-SA" smtClean="0"/>
              <a:pPr/>
              <a:t>33</a:t>
            </a:fld>
            <a:endParaRPr lang="en-US" smtClean="0"/>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p:spPr>
        <p:txBody>
          <a:bodyPr/>
          <a:lstStyle/>
          <a:p>
            <a:fld id="{9CE2AF5C-3740-4BBA-AFF0-8D2DEDE21AA0}" type="slidenum">
              <a:rPr lang="ar-SA" smtClean="0"/>
              <a:pPr/>
              <a:t>34</a:t>
            </a:fld>
            <a:endParaRPr lang="en-US" smtClean="0"/>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p:spPr>
        <p:txBody>
          <a:bodyPr/>
          <a:lstStyle/>
          <a:p>
            <a:fld id="{8CF5E299-E2F8-4550-88F2-DFFB82D37EC0}" type="slidenum">
              <a:rPr lang="ar-SA" smtClean="0"/>
              <a:pPr/>
              <a:t>35</a:t>
            </a:fld>
            <a:endParaRPr lang="en-US" smtClean="0"/>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p:spPr>
        <p:txBody>
          <a:bodyPr/>
          <a:lstStyle/>
          <a:p>
            <a:fld id="{71596F7F-655C-4266-8070-5E5D219F1D82}" type="slidenum">
              <a:rPr lang="ar-SA" smtClean="0"/>
              <a:pPr/>
              <a:t>36</a:t>
            </a:fld>
            <a:endParaRPr lang="en-US" smtClean="0"/>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p:spPr>
        <p:txBody>
          <a:bodyPr/>
          <a:lstStyle/>
          <a:p>
            <a:fld id="{AE4B6711-85C7-4D20-9D1C-CBDAD6E39290}" type="slidenum">
              <a:rPr lang="ar-SA" smtClean="0"/>
              <a:pPr/>
              <a:t>37</a:t>
            </a:fld>
            <a:endParaRPr lang="en-US" smtClean="0"/>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p:spPr>
        <p:txBody>
          <a:bodyPr/>
          <a:lstStyle/>
          <a:p>
            <a:fld id="{393F6326-BF30-4D92-B73D-AC98B30D3359}" type="slidenum">
              <a:rPr lang="ar-SA" smtClean="0"/>
              <a:pPr/>
              <a:t>39</a:t>
            </a:fld>
            <a:endParaRPr lang="en-US" smtClean="0"/>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p:spPr>
        <p:txBody>
          <a:bodyPr/>
          <a:lstStyle/>
          <a:p>
            <a:fld id="{E04DAE5A-E7E0-4668-A97B-42CED5729D9C}" type="slidenum">
              <a:rPr lang="ar-SA" smtClean="0"/>
              <a:pPr/>
              <a:t>40</a:t>
            </a:fld>
            <a:endParaRPr lang="en-US" smtClean="0"/>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p:spPr>
        <p:txBody>
          <a:bodyPr/>
          <a:lstStyle/>
          <a:p>
            <a:fld id="{3C797CE4-08D6-451D-855F-F282BF73646E}" type="slidenum">
              <a:rPr lang="ar-SA" smtClean="0"/>
              <a:pPr/>
              <a:t>41</a:t>
            </a:fld>
            <a:endParaRPr lang="en-US" smtClean="0"/>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p:spPr>
        <p:txBody>
          <a:bodyPr/>
          <a:lstStyle/>
          <a:p>
            <a:fld id="{97FDF0E1-54B3-415A-9175-A6CBF43287ED}" type="slidenum">
              <a:rPr lang="ar-SA" smtClean="0"/>
              <a:pPr/>
              <a:t>42</a:t>
            </a:fld>
            <a:endParaRPr lang="en-US" smtClean="0"/>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p:spPr>
        <p:txBody>
          <a:bodyPr/>
          <a:lstStyle/>
          <a:p>
            <a:fld id="{C71D36E7-C238-4C28-B1F8-DA454CEB824D}" type="slidenum">
              <a:rPr lang="ar-SA" smtClean="0"/>
              <a:pPr/>
              <a:t>43</a:t>
            </a:fld>
            <a:endParaRPr lang="en-US" smtClean="0"/>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p:spPr>
        <p:txBody>
          <a:bodyPr/>
          <a:lstStyle/>
          <a:p>
            <a:fld id="{64860E57-7F9B-4566-B093-E240C460D480}" type="slidenum">
              <a:rPr lang="ar-SA" smtClean="0"/>
              <a:pPr/>
              <a:t>44</a:t>
            </a:fld>
            <a:endParaRPr lang="en-US" smtClean="0"/>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p:spPr>
        <p:txBody>
          <a:bodyPr/>
          <a:lstStyle/>
          <a:p>
            <a:fld id="{7F0BE0FA-CC77-4C50-8E63-5B8D4DA55FA4}" type="slidenum">
              <a:rPr lang="ar-SA" smtClean="0"/>
              <a:pPr/>
              <a:t>45</a:t>
            </a:fld>
            <a:endParaRPr lang="en-US" smtClean="0"/>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8142CE3-7557-4565-A890-EC1659075DA8}"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8142CE3-7557-4565-A890-EC1659075DA8}"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8142CE3-7557-4565-A890-EC1659075DA8}"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8142CE3-7557-4565-A890-EC1659075DA8}"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8142CE3-7557-4565-A890-EC1659075DA8}" type="datetimeFigureOut">
              <a:rPr lang="ar-SA" smtClean="0"/>
              <a:t>05/12/32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8142CE3-7557-4565-A890-EC1659075DA8}" type="datetimeFigureOut">
              <a:rPr lang="ar-SA" smtClean="0"/>
              <a:t>05/12/32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8142CE3-7557-4565-A890-EC1659075DA8}" type="datetimeFigureOut">
              <a:rPr lang="ar-SA" smtClean="0"/>
              <a:t>05/12/32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8142CE3-7557-4565-A890-EC1659075DA8}"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8142CE3-7557-4565-A890-EC1659075DA8}" type="datetimeFigureOut">
              <a:rPr lang="ar-SA" smtClean="0"/>
              <a:t>05/12/32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8142CE3-7557-4565-A890-EC1659075DA8}"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8142CE3-7557-4565-A890-EC1659075DA8}" type="datetimeFigureOut">
              <a:rPr lang="ar-SA" smtClean="0"/>
              <a:t>05/12/32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42F83EE-69F3-44C5-90CE-97348E22F3B4}"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عنوان ومخطط أو مخطط هيكلي">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92100"/>
            <a:ext cx="8229600" cy="1384300"/>
          </a:xfrm>
        </p:spPr>
        <p:txBody>
          <a:bodyPr/>
          <a:lstStyle/>
          <a:p>
            <a:r>
              <a:rPr lang="ar-SA" smtClean="0"/>
              <a:t>انقر لتحرير نمط العنوان الرئيسي</a:t>
            </a:r>
            <a:endParaRPr lang="ar-SA"/>
          </a:p>
        </p:txBody>
      </p:sp>
      <p:sp>
        <p:nvSpPr>
          <p:cNvPr id="3" name="عنصر نائب لـ SmartArt 2"/>
          <p:cNvSpPr>
            <a:spLocks noGrp="1"/>
          </p:cNvSpPr>
          <p:nvPr>
            <p:ph type="dgm" idx="1"/>
          </p:nvPr>
        </p:nvSpPr>
        <p:spPr>
          <a:xfrm>
            <a:off x="457200" y="1905000"/>
            <a:ext cx="8229600" cy="4114800"/>
          </a:xfrm>
        </p:spPr>
        <p:txBody>
          <a:bodyPr/>
          <a:lstStyle/>
          <a:p>
            <a:pPr lvl="0"/>
            <a:endParaRPr lang="ar-SA"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9A0AE27-B592-4483-B233-A5173307DEE5}"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8142CE3-7557-4565-A890-EC1659075DA8}" type="datetimeFigureOut">
              <a:rPr lang="ar-SA" smtClean="0"/>
              <a:t>05/12/32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42F83EE-69F3-44C5-90CE-97348E22F3B4}"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92100"/>
            <a:ext cx="8229600" cy="779463"/>
          </a:xfrm>
        </p:spPr>
        <p:txBody>
          <a:bodyPr/>
          <a:lstStyle/>
          <a:p>
            <a:pPr algn="ctr">
              <a:defRPr/>
            </a:pPr>
            <a:r>
              <a:rPr lang="ar-SA" dirty="0" smtClean="0"/>
              <a:t>الرياح</a:t>
            </a:r>
            <a:endParaRPr lang="ar-SA" dirty="0"/>
          </a:p>
        </p:txBody>
      </p:sp>
      <p:sp>
        <p:nvSpPr>
          <p:cNvPr id="3" name="عنصر نائب للمحتوى 2"/>
          <p:cNvSpPr>
            <a:spLocks noGrp="1"/>
          </p:cNvSpPr>
          <p:nvPr>
            <p:ph idx="1"/>
          </p:nvPr>
        </p:nvSpPr>
        <p:spPr>
          <a:xfrm>
            <a:off x="457200" y="2060575"/>
            <a:ext cx="7859713" cy="2160588"/>
          </a:xfrm>
        </p:spPr>
        <p:txBody>
          <a:bodyPr/>
          <a:lstStyle/>
          <a:p>
            <a:pPr>
              <a:buFontTx/>
              <a:buNone/>
              <a:defRPr/>
            </a:pPr>
            <a:r>
              <a:rPr lang="ar-SA" sz="2000" b="1" dirty="0" smtClean="0">
                <a:latin typeface="Arabic Typesetting" pitchFamily="66" charset="-78"/>
                <a:cs typeface="Arabic Typesetting" pitchFamily="66" charset="-78"/>
              </a:rPr>
              <a:t> </a:t>
            </a:r>
            <a:r>
              <a:rPr lang="ar-SA" b="1" dirty="0" smtClean="0">
                <a:latin typeface="Arabic Typesetting" pitchFamily="66" charset="-78"/>
                <a:cs typeface="Arabic Typesetting" pitchFamily="66" charset="-78"/>
              </a:rPr>
              <a:t>  </a:t>
            </a:r>
            <a:r>
              <a:rPr lang="ar-SA" b="1" dirty="0" smtClean="0">
                <a:solidFill>
                  <a:srgbClr val="FF0000"/>
                </a:solidFill>
                <a:latin typeface="Arabic Typesetting" pitchFamily="66" charset="-78"/>
                <a:cs typeface="Arabic Typesetting" pitchFamily="66" charset="-78"/>
              </a:rPr>
              <a:t>قال الله تعالى: (وَتَصْرِيفِ الرِّيَاحِ وَالسَّحَابِ الْمُسَخَّرِ بَيْنَ السَّمَاءِ وَالأَرْضِ</a:t>
            </a:r>
          </a:p>
          <a:p>
            <a:pPr>
              <a:buFontTx/>
              <a:buNone/>
              <a:defRPr/>
            </a:pPr>
            <a:r>
              <a:rPr lang="ar-SA" b="1" dirty="0" smtClean="0">
                <a:solidFill>
                  <a:srgbClr val="FF0000"/>
                </a:solidFill>
                <a:latin typeface="Arabic Typesetting" pitchFamily="66" charset="-78"/>
                <a:cs typeface="Arabic Typesetting" pitchFamily="66" charset="-78"/>
              </a:rPr>
              <a:t>                   لآَيَاتٍ  لِقَوْمٍ يَعْقِلُونَ)</a:t>
            </a:r>
          </a:p>
          <a:p>
            <a:pPr>
              <a:buFontTx/>
              <a:buNone/>
              <a:defRPr/>
            </a:pPr>
            <a:r>
              <a:rPr lang="ar-SA" b="1" dirty="0" smtClean="0">
                <a:solidFill>
                  <a:srgbClr val="FF0000"/>
                </a:solidFill>
                <a:latin typeface="Arabic Typesetting" pitchFamily="66" charset="-78"/>
                <a:cs typeface="Arabic Typesetting" pitchFamily="66" charset="-78"/>
              </a:rPr>
              <a:t>  قال تعالى: (وَتَصْرِيفِ الرِّيَاحِ آيَاتٌ لِقَوْمٍ يَعْقِلُونَ) .  </a:t>
            </a:r>
            <a:r>
              <a:rPr lang="ar-SA" b="1" dirty="0" smtClean="0">
                <a:latin typeface="Arabic Typesetting" pitchFamily="66" charset="-78"/>
                <a:cs typeface="Arabic Typesetting" pitchFamily="66" charset="-78"/>
              </a:rPr>
              <a:t>         </a:t>
            </a:r>
          </a:p>
          <a:p>
            <a:pPr>
              <a:buFontTx/>
              <a:buNone/>
              <a:defRPr/>
            </a:pPr>
            <a:endParaRPr lang="ar-SA" sz="2000" dirty="0" smtClean="0">
              <a:latin typeface="Arabic Typesetting" pitchFamily="66" charset="-78"/>
              <a:cs typeface="Arabic Typesetting" pitchFamily="66" charset="-78"/>
            </a:endParaRPr>
          </a:p>
          <a:p>
            <a:pPr>
              <a:defRPr/>
            </a:pPr>
            <a:endParaRPr lang="en-US" sz="2000" dirty="0" smtClean="0"/>
          </a:p>
          <a:p>
            <a:pPr>
              <a:defRPr/>
            </a:pPr>
            <a:endParaRPr lang="ar-SA" b="1" dirty="0" smtClean="0"/>
          </a:p>
          <a:p>
            <a:pPr>
              <a:defRPr/>
            </a:pPr>
            <a:endParaRPr lang="en-US" dirty="0"/>
          </a:p>
        </p:txBody>
      </p:sp>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type="body" idx="1"/>
          </p:nvPr>
        </p:nvSpPr>
        <p:spPr>
          <a:xfrm>
            <a:off x="457200" y="1214438"/>
            <a:ext cx="8229600" cy="4805362"/>
          </a:xfrm>
          <a:ln w="38100">
            <a:solidFill>
              <a:schemeClr val="tx1"/>
            </a:solidFill>
          </a:ln>
        </p:spPr>
        <p:txBody>
          <a:bodyPr/>
          <a:lstStyle/>
          <a:p>
            <a:pPr eaLnBrk="1" hangingPunct="1">
              <a:lnSpc>
                <a:spcPct val="90000"/>
              </a:lnSpc>
              <a:defRPr/>
            </a:pPr>
            <a:r>
              <a:rPr lang="ar-SA" dirty="0" smtClean="0"/>
              <a:t>1-وظائف الرياح</a:t>
            </a:r>
          </a:p>
          <a:p>
            <a:pPr eaLnBrk="1" hangingPunct="1">
              <a:lnSpc>
                <a:spcPct val="90000"/>
              </a:lnSpc>
              <a:defRPr/>
            </a:pPr>
            <a:r>
              <a:rPr lang="ar-SA" dirty="0" smtClean="0"/>
              <a:t>2-العوامل التي تؤثر في حركة الرياح .</a:t>
            </a:r>
          </a:p>
          <a:p>
            <a:pPr eaLnBrk="1" hangingPunct="1">
              <a:lnSpc>
                <a:spcPct val="90000"/>
              </a:lnSpc>
              <a:defRPr/>
            </a:pPr>
            <a:r>
              <a:rPr lang="ar-SA" dirty="0" smtClean="0"/>
              <a:t>3-تغير سرعة الرياح بالارتفاع .</a:t>
            </a:r>
          </a:p>
          <a:p>
            <a:pPr eaLnBrk="1" hangingPunct="1">
              <a:lnSpc>
                <a:spcPct val="90000"/>
              </a:lnSpc>
              <a:defRPr/>
            </a:pPr>
            <a:r>
              <a:rPr lang="ar-SA" dirty="0" smtClean="0"/>
              <a:t>4-تغير اتجاه الرياح بالارتفاع .</a:t>
            </a:r>
          </a:p>
          <a:p>
            <a:pPr eaLnBrk="1" hangingPunct="1">
              <a:lnSpc>
                <a:spcPct val="90000"/>
              </a:lnSpc>
              <a:defRPr/>
            </a:pPr>
            <a:r>
              <a:rPr lang="ar-SA" dirty="0" smtClean="0"/>
              <a:t>5-الرياح العليا </a:t>
            </a:r>
            <a:r>
              <a:rPr lang="ar-SA" dirty="0" err="1" smtClean="0"/>
              <a:t>او</a:t>
            </a:r>
            <a:r>
              <a:rPr lang="ar-SA" dirty="0" smtClean="0"/>
              <a:t> الرياح الجيوستروفية .</a:t>
            </a:r>
          </a:p>
          <a:p>
            <a:pPr eaLnBrk="1" hangingPunct="1">
              <a:lnSpc>
                <a:spcPct val="90000"/>
              </a:lnSpc>
              <a:defRPr/>
            </a:pPr>
            <a:r>
              <a:rPr lang="ar-SA" dirty="0" smtClean="0"/>
              <a:t>6-التيارات النفاثة .</a:t>
            </a:r>
          </a:p>
          <a:p>
            <a:pPr eaLnBrk="1" hangingPunct="1">
              <a:lnSpc>
                <a:spcPct val="90000"/>
              </a:lnSpc>
              <a:defRPr/>
            </a:pPr>
            <a:r>
              <a:rPr lang="ar-SA" dirty="0" smtClean="0"/>
              <a:t>7-التغير اليومي لسرعة الرياح . </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468313" y="549275"/>
            <a:ext cx="8229600" cy="1384300"/>
          </a:xfrm>
        </p:spPr>
        <p:txBody>
          <a:bodyPr>
            <a:normAutofit fontScale="90000"/>
          </a:bodyPr>
          <a:lstStyle/>
          <a:p>
            <a:pPr algn="r" eaLnBrk="1" hangingPunct="1">
              <a:defRPr/>
            </a:pPr>
            <a:r>
              <a:rPr lang="ar-SA" sz="4000" dirty="0" smtClean="0"/>
              <a:t>وظائف الرياح </a:t>
            </a:r>
            <a:br>
              <a:rPr lang="ar-SA" sz="4000" dirty="0" smtClean="0"/>
            </a:br>
            <a:r>
              <a:rPr lang="ar-SA" sz="4000" dirty="0" smtClean="0"/>
              <a:t>تقوم الرياح بوظائف متعددة من أهمها :</a:t>
            </a:r>
            <a:br>
              <a:rPr lang="ar-SA" sz="4000" dirty="0" smtClean="0"/>
            </a:br>
            <a:endParaRPr lang="en-US" sz="4000" dirty="0" smtClean="0"/>
          </a:p>
        </p:txBody>
      </p:sp>
      <p:sp>
        <p:nvSpPr>
          <p:cNvPr id="307203" name="Rectangle 3"/>
          <p:cNvSpPr>
            <a:spLocks noGrp="1" noChangeArrowheads="1"/>
          </p:cNvSpPr>
          <p:nvPr>
            <p:ph type="body" idx="1"/>
          </p:nvPr>
        </p:nvSpPr>
        <p:spPr>
          <a:xfrm>
            <a:off x="539750" y="1916113"/>
            <a:ext cx="8229600" cy="4248150"/>
          </a:xfrm>
          <a:ln w="38100">
            <a:solidFill>
              <a:schemeClr val="tx1"/>
            </a:solidFill>
          </a:ln>
        </p:spPr>
        <p:txBody>
          <a:bodyPr/>
          <a:lstStyle/>
          <a:p>
            <a:pPr eaLnBrk="1" hangingPunct="1">
              <a:lnSpc>
                <a:spcPct val="80000"/>
              </a:lnSpc>
              <a:defRPr/>
            </a:pPr>
            <a:r>
              <a:rPr lang="ar-SA" sz="2800" dirty="0" smtClean="0">
                <a:cs typeface="Akhbar MT" pitchFamily="2" charset="-78"/>
              </a:rPr>
              <a:t>1- نقل الطاقة : تنقل الرياح كميات هائلة من الطاقة الفائضة في المناطق المدارية الى المناطق القطبية التي تشكو من عجز كبير في الطاقة . </a:t>
            </a:r>
          </a:p>
          <a:p>
            <a:pPr eaLnBrk="1" hangingPunct="1">
              <a:lnSpc>
                <a:spcPct val="80000"/>
              </a:lnSpc>
              <a:defRPr/>
            </a:pPr>
            <a:r>
              <a:rPr lang="ar-SA" sz="2800" dirty="0" smtClean="0">
                <a:cs typeface="Akhbar MT" pitchFamily="2" charset="-78"/>
              </a:rPr>
              <a:t>2- نقل بخار الماء : المصدر الرئيس لبخار الماء المسطحات المائية إلا ان الرياح تنقله بعيدا عن اليابسة حيث يسقط على هيئة ثلوج وإمطار </a:t>
            </a:r>
          </a:p>
          <a:p>
            <a:pPr eaLnBrk="1" hangingPunct="1">
              <a:lnSpc>
                <a:spcPct val="80000"/>
              </a:lnSpc>
              <a:defRPr/>
            </a:pPr>
            <a:r>
              <a:rPr lang="ar-SA" sz="2800" dirty="0" smtClean="0">
                <a:cs typeface="Akhbar MT" pitchFamily="2" charset="-78"/>
              </a:rPr>
              <a:t>تنقل الرياح عناصر طقس أخرى كالضباب والصقيع من أماكن نشأتها إلى مناطق بعيدة كما تنقل التلوث الجوي والبحري من مصادرها الرئيسية المحلية إلى المناطق المجاورة </a:t>
            </a:r>
          </a:p>
          <a:p>
            <a:pPr eaLnBrk="1" hangingPunct="1">
              <a:lnSpc>
                <a:spcPct val="80000"/>
              </a:lnSpc>
              <a:defRPr/>
            </a:pPr>
            <a:r>
              <a:rPr lang="ar-SA" sz="2800" dirty="0" smtClean="0">
                <a:cs typeface="Akhbar MT" pitchFamily="2" charset="-78"/>
              </a:rPr>
              <a:t>تستغل الرياح في الوقت الراهن لتوليد الطاقة والكهرباء </a:t>
            </a:r>
            <a:r>
              <a:rPr lang="ar-SA" sz="2800" dirty="0" smtClean="0"/>
              <a:t>. </a:t>
            </a:r>
            <a:endParaRPr lang="en-US"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pPr algn="ctr" eaLnBrk="1" hangingPunct="1">
              <a:defRPr/>
            </a:pPr>
            <a:r>
              <a:rPr lang="ar-SA" dirty="0" smtClean="0">
                <a:solidFill>
                  <a:srgbClr val="FFFF00"/>
                </a:solidFill>
              </a:rPr>
              <a:t>العوامل لتي تؤثر في حركة الرياح </a:t>
            </a:r>
            <a:endParaRPr lang="en-US" dirty="0" smtClean="0">
              <a:solidFill>
                <a:srgbClr val="FFFF00"/>
              </a:solidFill>
            </a:endParaRPr>
          </a:p>
        </p:txBody>
      </p:sp>
      <p:sp>
        <p:nvSpPr>
          <p:cNvPr id="309251" name="Rectangle 3"/>
          <p:cNvSpPr>
            <a:spLocks noGrp="1" noChangeArrowheads="1"/>
          </p:cNvSpPr>
          <p:nvPr>
            <p:ph type="body" idx="1"/>
          </p:nvPr>
        </p:nvSpPr>
        <p:spPr>
          <a:xfrm>
            <a:off x="457200" y="1484313"/>
            <a:ext cx="8229600" cy="4535487"/>
          </a:xfrm>
          <a:ln w="38100">
            <a:solidFill>
              <a:schemeClr val="tx1"/>
            </a:solidFill>
          </a:ln>
        </p:spPr>
        <p:txBody>
          <a:bodyPr/>
          <a:lstStyle/>
          <a:p>
            <a:pPr eaLnBrk="1" hangingPunct="1">
              <a:lnSpc>
                <a:spcPct val="80000"/>
              </a:lnSpc>
              <a:defRPr/>
            </a:pPr>
            <a:r>
              <a:rPr lang="ar-SA" sz="2000" dirty="0" smtClean="0"/>
              <a:t>1- تحدر الضغط الجوي :</a:t>
            </a:r>
          </a:p>
          <a:p>
            <a:pPr eaLnBrk="1" hangingPunct="1">
              <a:lnSpc>
                <a:spcPct val="80000"/>
              </a:lnSpc>
              <a:defRPr/>
            </a:pPr>
            <a:r>
              <a:rPr lang="ar-SA" sz="2000" dirty="0" smtClean="0"/>
              <a:t>وهو الباعث الرئيس لنشوء الرياح هو اختلاف توزيع الضغط الجوي على سطح </a:t>
            </a:r>
            <a:r>
              <a:rPr lang="ar-SA" sz="2000" dirty="0" err="1" smtClean="0"/>
              <a:t>الارض</a:t>
            </a:r>
            <a:r>
              <a:rPr lang="ar-SA" sz="2000" dirty="0" smtClean="0"/>
              <a:t> والرياح تكون اشد وأقوى عندما يكون تحدر الضغط شديداً </a:t>
            </a:r>
          </a:p>
          <a:p>
            <a:pPr eaLnBrk="1" hangingPunct="1">
              <a:lnSpc>
                <a:spcPct val="80000"/>
              </a:lnSpc>
              <a:defRPr/>
            </a:pPr>
            <a:r>
              <a:rPr lang="ar-SA" sz="2000" dirty="0" smtClean="0"/>
              <a:t>2 – قوة كوروليوس (</a:t>
            </a:r>
            <a:r>
              <a:rPr lang="en-US" sz="2000" dirty="0" smtClean="0"/>
              <a:t>coriolis force</a:t>
            </a:r>
            <a:r>
              <a:rPr lang="ar-SA" sz="2000" dirty="0" smtClean="0"/>
              <a:t> ) </a:t>
            </a:r>
          </a:p>
          <a:p>
            <a:pPr eaLnBrk="1" hangingPunct="1">
              <a:lnSpc>
                <a:spcPct val="80000"/>
              </a:lnSpc>
              <a:defRPr/>
            </a:pPr>
            <a:r>
              <a:rPr lang="ar-SA" sz="2000" dirty="0" smtClean="0"/>
              <a:t>تنحرف الرياح إلي يمين اتجاهها في النصف الشمالي </a:t>
            </a:r>
            <a:r>
              <a:rPr lang="ar-SA" sz="2000" dirty="0" err="1" smtClean="0"/>
              <a:t>الي</a:t>
            </a:r>
            <a:r>
              <a:rPr lang="ar-SA" sz="2000" dirty="0" smtClean="0"/>
              <a:t> يسار اتجاهها في النصف الجنوبي (عللي) بسبب دوران الأرض حول نفسها .</a:t>
            </a:r>
          </a:p>
          <a:p>
            <a:pPr eaLnBrk="1" hangingPunct="1">
              <a:lnSpc>
                <a:spcPct val="80000"/>
              </a:lnSpc>
              <a:defRPr/>
            </a:pPr>
            <a:r>
              <a:rPr lang="ar-SA" sz="2000" dirty="0" smtClean="0"/>
              <a:t> يزيد انحراف الرياح كلما بعدنا عن خط الاستواء (عللي) بسبب زيادة السرعة الدورانية للأرض كلما زادت درجة العرض.</a:t>
            </a:r>
          </a:p>
          <a:p>
            <a:pPr eaLnBrk="1" hangingPunct="1">
              <a:lnSpc>
                <a:spcPct val="80000"/>
              </a:lnSpc>
              <a:defRPr/>
            </a:pPr>
            <a:r>
              <a:rPr lang="ar-SA" sz="2000" dirty="0" smtClean="0"/>
              <a:t>يزداد تأثير قوة كورليوس كلما زادت سرعة</a:t>
            </a:r>
          </a:p>
          <a:p>
            <a:pPr eaLnBrk="1" hangingPunct="1">
              <a:lnSpc>
                <a:spcPct val="80000"/>
              </a:lnSpc>
              <a:buFontTx/>
              <a:buNone/>
              <a:defRPr/>
            </a:pPr>
            <a:r>
              <a:rPr lang="ar-SA" sz="2000" dirty="0" smtClean="0"/>
              <a:t>    الرياح وأن العلاقة بينهما علاقة طرديه.</a:t>
            </a:r>
          </a:p>
          <a:p>
            <a:pPr eaLnBrk="1" hangingPunct="1">
              <a:lnSpc>
                <a:spcPct val="80000"/>
              </a:lnSpc>
              <a:buFontTx/>
              <a:buNone/>
              <a:defRPr/>
            </a:pPr>
            <a:endParaRPr lang="ar-SA" sz="2000" dirty="0" smtClean="0"/>
          </a:p>
        </p:txBody>
      </p:sp>
      <p:pic>
        <p:nvPicPr>
          <p:cNvPr id="168964" name="Picture 4" descr="C:\Users\free user\Pictures\قوة كوريس.bmp"/>
          <p:cNvPicPr>
            <a:picLocks noChangeAspect="1" noChangeArrowheads="1"/>
          </p:cNvPicPr>
          <p:nvPr/>
        </p:nvPicPr>
        <p:blipFill>
          <a:blip r:embed="rId3" cstate="print"/>
          <a:srcRect/>
          <a:stretch>
            <a:fillRect/>
          </a:stretch>
        </p:blipFill>
        <p:spPr bwMode="auto">
          <a:xfrm>
            <a:off x="467544" y="3645024"/>
            <a:ext cx="4248472" cy="3024336"/>
          </a:xfrm>
          <a:prstGeom prst="roundRect">
            <a:avLst>
              <a:gd name="adj" fmla="val 4167"/>
            </a:avLst>
          </a:prstGeom>
          <a:solidFill>
            <a:srgbClr val="FFFFFF"/>
          </a:solidFill>
          <a:ln w="76200" cap="sq">
            <a:solidFill>
              <a:schemeClr val="accent1">
                <a:lumMod val="20000"/>
                <a:lumOff val="80000"/>
              </a:schemeClr>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eaLnBrk="1" hangingPunct="1">
              <a:lnSpc>
                <a:spcPct val="80000"/>
              </a:lnSpc>
              <a:defRPr/>
            </a:pPr>
            <a:r>
              <a:rPr lang="ar-SA" dirty="0" smtClean="0"/>
              <a:t>3- الاحتكاك (</a:t>
            </a:r>
            <a:r>
              <a:rPr lang="en-US" dirty="0" smtClean="0"/>
              <a:t>friction</a:t>
            </a:r>
            <a:r>
              <a:rPr lang="ar-SA" dirty="0" smtClean="0"/>
              <a:t> ) </a:t>
            </a:r>
          </a:p>
          <a:p>
            <a:pPr eaLnBrk="1" hangingPunct="1">
              <a:lnSpc>
                <a:spcPct val="80000"/>
              </a:lnSpc>
              <a:defRPr/>
            </a:pPr>
            <a:r>
              <a:rPr lang="ar-SA" dirty="0" smtClean="0"/>
              <a:t>تخفف خشونة السطح من  سرعة الرياح وقد بات ثابتا </a:t>
            </a:r>
            <a:r>
              <a:rPr lang="ar-SA" dirty="0" err="1" smtClean="0"/>
              <a:t>ان</a:t>
            </a:r>
            <a:r>
              <a:rPr lang="ar-SA" dirty="0" smtClean="0"/>
              <a:t> تأثير العوارض  الصغيرة في خشونة السطح تفوق تأثير العوارض الكبيرة مثل التلال والجبال.  </a:t>
            </a:r>
          </a:p>
          <a:p>
            <a:pPr eaLnBrk="1" hangingPunct="1">
              <a:lnSpc>
                <a:spcPct val="80000"/>
              </a:lnSpc>
              <a:defRPr/>
            </a:pPr>
            <a:r>
              <a:rPr lang="ar-SA" dirty="0" smtClean="0"/>
              <a:t>والرياح فوق المسطحات المائية أسرع من اليابسة واشد انحرافا وكما إن الرياح فوق المناطق السهلية أسرع منها المناطق الوعرة وفي المدن الكبير اقل منها في المناطق الريفية المفتوحة .</a:t>
            </a:r>
          </a:p>
          <a:p>
            <a:pPr eaLnBrk="1" hangingPunct="1">
              <a:lnSpc>
                <a:spcPct val="80000"/>
              </a:lnSpc>
              <a:buFontTx/>
              <a:buNone/>
              <a:defRPr/>
            </a:pPr>
            <a:endParaRPr lang="en-US" dirty="0" smtClean="0"/>
          </a:p>
          <a:p>
            <a:pPr>
              <a:defRPr/>
            </a:pP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p:cNvSpPr>
            <a:spLocks noGrp="1" noChangeArrowheads="1"/>
          </p:cNvSpPr>
          <p:nvPr>
            <p:ph type="body" idx="1"/>
          </p:nvPr>
        </p:nvSpPr>
        <p:spPr>
          <a:xfrm>
            <a:off x="457200" y="642938"/>
            <a:ext cx="8229600" cy="5376862"/>
          </a:xfrm>
          <a:ln w="38100">
            <a:solidFill>
              <a:schemeClr val="tx1"/>
            </a:solidFill>
          </a:ln>
        </p:spPr>
        <p:txBody>
          <a:bodyPr/>
          <a:lstStyle/>
          <a:p>
            <a:pPr eaLnBrk="1" hangingPunct="1">
              <a:defRPr/>
            </a:pPr>
            <a:r>
              <a:rPr lang="ar-SA" dirty="0" smtClean="0"/>
              <a:t>4- قوة الجذب نحو المركز لا يوجد لهذه القوة تأثير , إلا في بعض الحالات النادرة التي تدور فيها الرياح بقوة كبيره  ضمن مساحة صغيرة كما الحال في أعاصير التورنادو. </a:t>
            </a:r>
          </a:p>
          <a:p>
            <a:pPr eaLnBrk="1" hangingPunct="1">
              <a:defRPr/>
            </a:pPr>
            <a:r>
              <a:rPr lang="ar-SA" dirty="0" smtClean="0">
                <a:solidFill>
                  <a:srgbClr val="FF0000"/>
                </a:solidFill>
              </a:rPr>
              <a:t>أجهزة قياس الرياح:</a:t>
            </a:r>
          </a:p>
          <a:p>
            <a:pPr eaLnBrk="1" hangingPunct="1">
              <a:defRPr/>
            </a:pPr>
            <a:r>
              <a:rPr lang="ar-SA" dirty="0" smtClean="0">
                <a:solidFill>
                  <a:srgbClr val="FFFF00"/>
                </a:solidFill>
              </a:rPr>
              <a:t>1- دوارة الرياح.</a:t>
            </a:r>
          </a:p>
          <a:p>
            <a:pPr eaLnBrk="1" hangingPunct="1">
              <a:defRPr/>
            </a:pPr>
            <a:r>
              <a:rPr lang="ar-SA" dirty="0" smtClean="0">
                <a:solidFill>
                  <a:srgbClr val="FFFF00"/>
                </a:solidFill>
              </a:rPr>
              <a:t>2- الأنيموميتر.</a:t>
            </a:r>
            <a:endParaRPr lang="en-US" dirty="0" smtClean="0">
              <a:solidFill>
                <a:srgbClr val="FFFF00"/>
              </a:solidFill>
            </a:endParaRPr>
          </a:p>
        </p:txBody>
      </p:sp>
      <p:pic>
        <p:nvPicPr>
          <p:cNvPr id="175107" name="صورة 3" descr="12.png"/>
          <p:cNvPicPr>
            <a:picLocks noChangeAspect="1"/>
          </p:cNvPicPr>
          <p:nvPr/>
        </p:nvPicPr>
        <p:blipFill>
          <a:blip r:embed="rId3"/>
          <a:srcRect/>
          <a:stretch>
            <a:fillRect/>
          </a:stretch>
        </p:blipFill>
        <p:spPr bwMode="auto">
          <a:xfrm>
            <a:off x="714348" y="2571744"/>
            <a:ext cx="4818063" cy="3314698"/>
          </a:xfrm>
          <a:prstGeom prst="rect">
            <a:avLst/>
          </a:prstGeom>
          <a:solidFill>
            <a:schemeClr val="tx1"/>
          </a:solid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pPr algn="ctr" eaLnBrk="1" hangingPunct="1">
              <a:defRPr/>
            </a:pPr>
            <a:r>
              <a:rPr lang="ar-SA" dirty="0" smtClean="0">
                <a:solidFill>
                  <a:srgbClr val="FF0000"/>
                </a:solidFill>
              </a:rPr>
              <a:t>تغير سرعة الرياح بالارتفاع   </a:t>
            </a:r>
            <a:endParaRPr lang="en-US" dirty="0" smtClean="0">
              <a:solidFill>
                <a:srgbClr val="FF0000"/>
              </a:solidFill>
            </a:endParaRPr>
          </a:p>
        </p:txBody>
      </p:sp>
      <p:sp>
        <p:nvSpPr>
          <p:cNvPr id="318467" name="Rectangle 3"/>
          <p:cNvSpPr>
            <a:spLocks noGrp="1" noChangeArrowheads="1"/>
          </p:cNvSpPr>
          <p:nvPr>
            <p:ph type="body" idx="1"/>
          </p:nvPr>
        </p:nvSpPr>
        <p:spPr>
          <a:ln w="38100">
            <a:solidFill>
              <a:schemeClr val="tx1"/>
            </a:solidFill>
          </a:ln>
        </p:spPr>
        <p:txBody>
          <a:bodyPr/>
          <a:lstStyle/>
          <a:p>
            <a:pPr eaLnBrk="1" hangingPunct="1">
              <a:lnSpc>
                <a:spcPct val="90000"/>
              </a:lnSpc>
              <a:defRPr/>
            </a:pPr>
            <a:r>
              <a:rPr lang="ar-SA" smtClean="0"/>
              <a:t>تستمر زيادة سرعة الرياح بالارتفاع حتى اربع كيلو ميترات تقريبا عن سطح الارض حيث يتلاشى نهائيا عامل الاحتكاك وتتراوح سرعة الرياح الغربية في اعلى التربوسفير بين 300-350 كم /الساعة ولكنها تتناقص في الاستراتوسفير الى 150 كم / الساعة وتبلغ ادنى حد لها في طبقة الايونوسفير 12كم / الساعة . ومعدل تزايد الرياح في الشتاء اكبر منه في الصيف لاستقرار الهواء وقلة اضطرابه كما انه اكبر في الليل مقارنة بالنهار . ويزيد في المناطق الباردة اكثر من المناطق المدارية . </a:t>
            </a:r>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lstStyle/>
          <a:p>
            <a:pPr algn="ctr" eaLnBrk="1" hangingPunct="1">
              <a:defRPr/>
            </a:pPr>
            <a:r>
              <a:rPr lang="ar-SA" dirty="0" smtClean="0"/>
              <a:t>تغيير اتجاه الرياح بالارتفاع </a:t>
            </a:r>
            <a:endParaRPr lang="en-US" dirty="0" smtClean="0"/>
          </a:p>
        </p:txBody>
      </p:sp>
      <p:sp>
        <p:nvSpPr>
          <p:cNvPr id="322563" name="Rectangle 3"/>
          <p:cNvSpPr>
            <a:spLocks noGrp="1" noChangeArrowheads="1"/>
          </p:cNvSpPr>
          <p:nvPr>
            <p:ph type="body" idx="1"/>
          </p:nvPr>
        </p:nvSpPr>
        <p:spPr>
          <a:xfrm>
            <a:off x="395288" y="2060575"/>
            <a:ext cx="8229600" cy="4114800"/>
          </a:xfrm>
          <a:ln w="38100">
            <a:solidFill>
              <a:schemeClr val="tx1"/>
            </a:solidFill>
          </a:ln>
        </p:spPr>
        <p:txBody>
          <a:bodyPr/>
          <a:lstStyle/>
          <a:p>
            <a:pPr eaLnBrk="1" hangingPunct="1">
              <a:defRPr/>
            </a:pPr>
            <a:r>
              <a:rPr lang="ar-SA" dirty="0" smtClean="0"/>
              <a:t>يزداد تأثير قوة كوروليوس كلما زاد الارتفاع ويتناسب طرديا معه .</a:t>
            </a:r>
          </a:p>
          <a:p>
            <a:pPr eaLnBrk="1" hangingPunct="1">
              <a:defRPr/>
            </a:pPr>
            <a:r>
              <a:rPr lang="ar-SA" dirty="0" smtClean="0"/>
              <a:t>يزداد انحراف الرياح كلما زاد الارتفاع حتى يصبح الانحراف عن الاتجاه الأصلي للرياح كليا . فبدلا من إن تتجه من الجنوب إلى الشمال أو من الجنوب الغربي إلي الشمال الشرقي تصبح الرياح غربية وتسير موازية لخطوط الضغط المتساوي .</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pPr algn="ctr" eaLnBrk="1" hangingPunct="1">
              <a:defRPr/>
            </a:pPr>
            <a:r>
              <a:rPr lang="ar-SA" sz="4000" dirty="0" smtClean="0"/>
              <a:t>الرياح الجيوستروفيه أو الرياح العليا</a:t>
            </a:r>
            <a:endParaRPr lang="en-US" sz="4000" dirty="0" smtClean="0"/>
          </a:p>
        </p:txBody>
      </p:sp>
      <p:sp>
        <p:nvSpPr>
          <p:cNvPr id="320515" name="Rectangle 3"/>
          <p:cNvSpPr>
            <a:spLocks noGrp="1" noChangeArrowheads="1"/>
          </p:cNvSpPr>
          <p:nvPr>
            <p:ph type="body" idx="1"/>
          </p:nvPr>
        </p:nvSpPr>
        <p:spPr>
          <a:xfrm>
            <a:off x="457200" y="1978025"/>
            <a:ext cx="8229600" cy="4114800"/>
          </a:xfrm>
          <a:ln w="28575">
            <a:solidFill>
              <a:schemeClr val="tx1"/>
            </a:solidFill>
          </a:ln>
        </p:spPr>
        <p:txBody>
          <a:bodyPr/>
          <a:lstStyle/>
          <a:p>
            <a:pPr eaLnBrk="1" hangingPunct="1">
              <a:defRPr/>
            </a:pPr>
            <a:r>
              <a:rPr lang="ar-SA" sz="2800" dirty="0" smtClean="0"/>
              <a:t>تمتاز الرياح لعليا بالرتابة والثبات عكس الرياح السطحية المتغيرة في السرعة والاتجاه .</a:t>
            </a:r>
          </a:p>
          <a:p>
            <a:pPr eaLnBrk="1" hangingPunct="1">
              <a:defRPr/>
            </a:pPr>
            <a:r>
              <a:rPr lang="ar-SA" sz="2800" dirty="0" smtClean="0"/>
              <a:t>تهب الرياح العليا موازية لخطوط الضغط المتساوي وهي غربية تماما في المناطق المعتدلة والباردة وشرقية في المناطق الاستوائية والمدارية .</a:t>
            </a:r>
          </a:p>
          <a:p>
            <a:pPr eaLnBrk="1" hangingPunct="1">
              <a:defRPr/>
            </a:pPr>
            <a:r>
              <a:rPr lang="ar-SA" sz="2800" dirty="0" smtClean="0"/>
              <a:t>للرياح العليا تأثير كبير على حالة الطقس قرب سطح الأرض لأنها تتحكم إلى حد كبير في حركة الاضطرابات الجوية السطحية وقوتها ومدتها وغير ذلك من مظاهر الطقس المهمة </a:t>
            </a:r>
          </a:p>
          <a:p>
            <a:pPr eaLnBrk="1" hangingPunct="1">
              <a:defRPr/>
            </a:pPr>
            <a:endParaRPr lang="en-US"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lstStyle/>
          <a:p>
            <a:pPr algn="ctr" eaLnBrk="1" hangingPunct="1">
              <a:defRPr/>
            </a:pPr>
            <a:r>
              <a:rPr lang="ar-SA" dirty="0" smtClean="0"/>
              <a:t>التيارات النفاثة </a:t>
            </a:r>
            <a:endParaRPr lang="en-US" dirty="0" smtClean="0"/>
          </a:p>
        </p:txBody>
      </p:sp>
      <p:sp>
        <p:nvSpPr>
          <p:cNvPr id="324611" name="Rectangle 3"/>
          <p:cNvSpPr>
            <a:spLocks noGrp="1" noChangeArrowheads="1"/>
          </p:cNvSpPr>
          <p:nvPr>
            <p:ph type="body" idx="1"/>
          </p:nvPr>
        </p:nvSpPr>
        <p:spPr>
          <a:ln w="28575">
            <a:solidFill>
              <a:schemeClr val="tx1"/>
            </a:solidFill>
          </a:ln>
        </p:spPr>
        <p:txBody>
          <a:bodyPr/>
          <a:lstStyle/>
          <a:p>
            <a:pPr eaLnBrk="1" hangingPunct="1">
              <a:defRPr/>
            </a:pPr>
            <a:r>
              <a:rPr lang="ar-SA" sz="2800" dirty="0" smtClean="0"/>
              <a:t>التيارات النفاثة مصطلح مناخي يطلق على نطاق طولي من الرياح شديدة السرعة تتجاوز سرعتها  385 كم / الساعة ويزيد سمكها على 1000 متر ويتراوح عرضها بين 500-650 كيلو متر . ويقترن ظهوره في السماء بنطاق طويل من السحب شديدة الارتفاع . ويتغير المستوى الذي توجد علية التيارات النفاثة في الصيف والشتاء وهويزيد عموما على سبعة كيلومترات . </a:t>
            </a:r>
          </a:p>
          <a:p>
            <a:pPr eaLnBrk="1" hangingPunct="1">
              <a:defRPr/>
            </a:pPr>
            <a:r>
              <a:rPr lang="ar-SA" sz="2800" dirty="0" smtClean="0"/>
              <a:t>بعض التيارات النفاثة التي تزيد سرعتها عن  100كم / الساعة تظهر </a:t>
            </a:r>
            <a:r>
              <a:rPr lang="ar-SA" sz="2800" dirty="0" err="1" smtClean="0"/>
              <a:t>احيانا</a:t>
            </a:r>
            <a:r>
              <a:rPr lang="ar-SA" sz="2800" dirty="0" smtClean="0"/>
              <a:t> منخفضة على ارتفاعات لا تزيد عن 300 متر فتشكل خطرا كبيرا على الطيران خاصة في الليل.  </a:t>
            </a:r>
            <a:endParaRPr lang="en-US" sz="2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3375"/>
            <a:ext cx="8229600" cy="6191250"/>
          </a:xfrm>
        </p:spPr>
        <p:txBody>
          <a:bodyPr>
            <a:normAutofit lnSpcReduction="10000"/>
          </a:bodyPr>
          <a:lstStyle/>
          <a:p>
            <a:pPr>
              <a:defRPr/>
            </a:pPr>
            <a:r>
              <a:rPr lang="ar-SA" dirty="0" smtClean="0">
                <a:cs typeface="Akhbar MT" pitchFamily="2" charset="-78"/>
              </a:rPr>
              <a:t>يوجد في النصف الشمالي عادة تياران نفاثان رئيسان هما:</a:t>
            </a:r>
          </a:p>
          <a:p>
            <a:pPr>
              <a:defRPr/>
            </a:pPr>
            <a:r>
              <a:rPr lang="ar-SA" dirty="0" smtClean="0">
                <a:cs typeface="Akhbar MT" pitchFamily="2" charset="-78"/>
              </a:rPr>
              <a:t> </a:t>
            </a:r>
            <a:r>
              <a:rPr lang="ar-SA" dirty="0" smtClean="0">
                <a:solidFill>
                  <a:srgbClr val="FFFF00"/>
                </a:solidFill>
                <a:cs typeface="Akhbar MT" pitchFamily="2" charset="-78"/>
              </a:rPr>
              <a:t>التيار القطبي النفاث </a:t>
            </a:r>
            <a:r>
              <a:rPr lang="ar-SA" dirty="0" smtClean="0">
                <a:cs typeface="Akhbar MT" pitchFamily="2" charset="-78"/>
              </a:rPr>
              <a:t>ويتفق موقعه مع الجبهة القطبية .</a:t>
            </a:r>
          </a:p>
          <a:p>
            <a:pPr>
              <a:defRPr/>
            </a:pPr>
            <a:r>
              <a:rPr lang="ar-SA" dirty="0" smtClean="0">
                <a:cs typeface="Akhbar MT" pitchFamily="2" charset="-78"/>
              </a:rPr>
              <a:t> </a:t>
            </a:r>
            <a:r>
              <a:rPr lang="ar-SA" dirty="0" smtClean="0">
                <a:solidFill>
                  <a:srgbClr val="FFFF00"/>
                </a:solidFill>
                <a:cs typeface="Akhbar MT" pitchFamily="2" charset="-78"/>
              </a:rPr>
              <a:t>والتيار النفاث شبة المداري </a:t>
            </a:r>
            <a:r>
              <a:rPr lang="ar-SA" dirty="0" smtClean="0">
                <a:cs typeface="Akhbar MT" pitchFamily="2" charset="-78"/>
              </a:rPr>
              <a:t>ويتفق موقعه مع نطاق الضغط المداري المرتفع.</a:t>
            </a:r>
          </a:p>
          <a:p>
            <a:pPr>
              <a:defRPr/>
            </a:pPr>
            <a:r>
              <a:rPr lang="ar-SA" dirty="0" smtClean="0">
                <a:solidFill>
                  <a:srgbClr val="FF0000"/>
                </a:solidFill>
                <a:cs typeface="Akhbar MT" pitchFamily="2" charset="-78"/>
              </a:rPr>
              <a:t>أهم المناطق التي توجد فيها التيارات النفاثة </a:t>
            </a:r>
            <a:r>
              <a:rPr lang="ar-SA" dirty="0" smtClean="0">
                <a:cs typeface="Akhbar MT" pitchFamily="2" charset="-78"/>
              </a:rPr>
              <a:t>هي المنطقة الواقعة بين درجتي عرض 30 -35 ْمما يدل على وجود علاقة قوية بين الموقع المفضل لتلك التيارات وبين معدل انتقال الطاقة بين المناطق المدارية والقطبية.</a:t>
            </a:r>
          </a:p>
          <a:p>
            <a:pPr>
              <a:defRPr/>
            </a:pPr>
            <a:r>
              <a:rPr lang="ar-SA" dirty="0" smtClean="0">
                <a:cs typeface="Akhbar MT" pitchFamily="2" charset="-78"/>
              </a:rPr>
              <a:t>لاتظهر التيارات النفاثة على الخرائط المناخية </a:t>
            </a:r>
            <a:r>
              <a:rPr lang="ar-SA" dirty="0" smtClean="0">
                <a:solidFill>
                  <a:srgbClr val="C00000"/>
                </a:solidFill>
                <a:cs typeface="Akhbar MT" pitchFamily="2" charset="-78"/>
              </a:rPr>
              <a:t>(عللي) </a:t>
            </a:r>
            <a:r>
              <a:rPr lang="ar-SA" dirty="0" smtClean="0">
                <a:cs typeface="Akhbar MT" pitchFamily="2" charset="-78"/>
              </a:rPr>
              <a:t>لأنها تغير موقعها من يوم لآخر,ولأنه يوجد أكثرمن تيارواحد في طبقة التربوسفير.</a:t>
            </a:r>
          </a:p>
          <a:p>
            <a:pPr eaLnBrk="1" hangingPunct="1">
              <a:lnSpc>
                <a:spcPct val="80000"/>
              </a:lnSpc>
              <a:defRPr/>
            </a:pPr>
            <a:r>
              <a:rPr lang="ar-SA" dirty="0" smtClean="0">
                <a:cs typeface="Akhbar MT" pitchFamily="2" charset="-78"/>
              </a:rPr>
              <a:t>التيارات النفاثة في الشتاء أقوى منها في الصيف .</a:t>
            </a:r>
          </a:p>
          <a:p>
            <a:pPr eaLnBrk="1" hangingPunct="1">
              <a:lnSpc>
                <a:spcPct val="80000"/>
              </a:lnSpc>
              <a:defRPr/>
            </a:pPr>
            <a:r>
              <a:rPr lang="ar-SA" dirty="0" smtClean="0">
                <a:cs typeface="Akhbar MT" pitchFamily="2" charset="-78"/>
              </a:rPr>
              <a:t>ترتبط الاضطرابات الجوية السطحية مع التيارات النفاثة ارتباطا وثيقا </a:t>
            </a:r>
          </a:p>
          <a:p>
            <a:pPr eaLnBrk="1" hangingPunct="1">
              <a:lnSpc>
                <a:spcPct val="80000"/>
              </a:lnSpc>
              <a:defRPr/>
            </a:pPr>
            <a:r>
              <a:rPr lang="ar-SA" dirty="0" smtClean="0">
                <a:cs typeface="Akhbar MT" pitchFamily="2" charset="-78"/>
              </a:rPr>
              <a:t>لا يقتصر تأثير التيارات على الظروف الجوية بل لها تأثير على طرق الملاحة الجوية</a:t>
            </a:r>
            <a:r>
              <a:rPr lang="ar-SA" sz="2800" dirty="0" smtClean="0">
                <a:cs typeface="Akhbar MT" pitchFamily="2" charset="-78"/>
              </a:rPr>
              <a:t> . </a:t>
            </a:r>
          </a:p>
          <a:p>
            <a:pPr>
              <a:defRPr/>
            </a:pP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idx="4294967295"/>
          </p:nvPr>
        </p:nvSpPr>
        <p:spPr>
          <a:xfrm>
            <a:off x="0" y="292100"/>
            <a:ext cx="8229600" cy="1384300"/>
          </a:xfrm>
        </p:spPr>
        <p:txBody>
          <a:bodyPr/>
          <a:lstStyle/>
          <a:p>
            <a:pPr eaLnBrk="1" hangingPunct="1">
              <a:defRPr/>
            </a:pPr>
            <a:r>
              <a:rPr lang="ar-SA" smtClean="0"/>
              <a:t>التوزيع الجغرافي للتيارات النفاثة </a:t>
            </a:r>
            <a:endParaRPr lang="en-US" smtClean="0"/>
          </a:p>
        </p:txBody>
      </p:sp>
      <p:sp>
        <p:nvSpPr>
          <p:cNvPr id="181251" name="Oval 4"/>
          <p:cNvSpPr>
            <a:spLocks noChangeArrowheads="1"/>
          </p:cNvSpPr>
          <p:nvPr/>
        </p:nvSpPr>
        <p:spPr bwMode="auto">
          <a:xfrm>
            <a:off x="1979613" y="1844675"/>
            <a:ext cx="5113337" cy="4176713"/>
          </a:xfrm>
          <a:prstGeom prst="ellipse">
            <a:avLst/>
          </a:prstGeom>
          <a:solidFill>
            <a:schemeClr val="accent1"/>
          </a:solidFill>
          <a:ln w="9525">
            <a:solidFill>
              <a:schemeClr val="tx1"/>
            </a:solidFill>
            <a:round/>
            <a:headEnd/>
            <a:tailEnd/>
          </a:ln>
        </p:spPr>
        <p:txBody>
          <a:bodyPr wrap="none" anchor="ctr"/>
          <a:lstStyle/>
          <a:p>
            <a:endParaRPr lang="ar-SA"/>
          </a:p>
        </p:txBody>
      </p:sp>
      <p:sp>
        <p:nvSpPr>
          <p:cNvPr id="181252" name="Line 5"/>
          <p:cNvSpPr>
            <a:spLocks noChangeShapeType="1"/>
          </p:cNvSpPr>
          <p:nvPr/>
        </p:nvSpPr>
        <p:spPr bwMode="auto">
          <a:xfrm flipH="1">
            <a:off x="1979613" y="3933825"/>
            <a:ext cx="5113337" cy="0"/>
          </a:xfrm>
          <a:prstGeom prst="line">
            <a:avLst/>
          </a:prstGeom>
          <a:noFill/>
          <a:ln w="9525">
            <a:solidFill>
              <a:schemeClr val="tx1"/>
            </a:solidFill>
            <a:round/>
            <a:headEnd/>
            <a:tailEnd/>
          </a:ln>
        </p:spPr>
        <p:txBody>
          <a:bodyPr/>
          <a:lstStyle/>
          <a:p>
            <a:endParaRPr lang="ar-SA"/>
          </a:p>
        </p:txBody>
      </p:sp>
      <p:sp>
        <p:nvSpPr>
          <p:cNvPr id="181253" name="Line 6"/>
          <p:cNvSpPr>
            <a:spLocks noChangeShapeType="1"/>
          </p:cNvSpPr>
          <p:nvPr/>
        </p:nvSpPr>
        <p:spPr bwMode="auto">
          <a:xfrm flipH="1">
            <a:off x="2195513" y="3213100"/>
            <a:ext cx="4752975" cy="0"/>
          </a:xfrm>
          <a:prstGeom prst="line">
            <a:avLst/>
          </a:prstGeom>
          <a:noFill/>
          <a:ln w="9525">
            <a:solidFill>
              <a:schemeClr val="tx1"/>
            </a:solidFill>
            <a:prstDash val="lgDash"/>
            <a:round/>
            <a:headEnd/>
            <a:tailEnd/>
          </a:ln>
        </p:spPr>
        <p:txBody>
          <a:bodyPr/>
          <a:lstStyle/>
          <a:p>
            <a:endParaRPr lang="ar-SA"/>
          </a:p>
        </p:txBody>
      </p:sp>
      <p:sp>
        <p:nvSpPr>
          <p:cNvPr id="181254" name="Line 7"/>
          <p:cNvSpPr>
            <a:spLocks noChangeShapeType="1"/>
          </p:cNvSpPr>
          <p:nvPr/>
        </p:nvSpPr>
        <p:spPr bwMode="auto">
          <a:xfrm flipH="1" flipV="1">
            <a:off x="2195513" y="4724400"/>
            <a:ext cx="4681537" cy="71438"/>
          </a:xfrm>
          <a:prstGeom prst="line">
            <a:avLst/>
          </a:prstGeom>
          <a:noFill/>
          <a:ln w="9525">
            <a:solidFill>
              <a:schemeClr val="tx1"/>
            </a:solidFill>
            <a:prstDash val="lgDash"/>
            <a:round/>
            <a:headEnd/>
            <a:tailEnd/>
          </a:ln>
        </p:spPr>
        <p:txBody>
          <a:bodyPr/>
          <a:lstStyle/>
          <a:p>
            <a:endParaRPr lang="ar-SA"/>
          </a:p>
        </p:txBody>
      </p:sp>
      <p:sp>
        <p:nvSpPr>
          <p:cNvPr id="181255" name="Line 8"/>
          <p:cNvSpPr>
            <a:spLocks noChangeShapeType="1"/>
          </p:cNvSpPr>
          <p:nvPr/>
        </p:nvSpPr>
        <p:spPr bwMode="auto">
          <a:xfrm flipH="1" flipV="1">
            <a:off x="2771775" y="2420938"/>
            <a:ext cx="3600450" cy="0"/>
          </a:xfrm>
          <a:prstGeom prst="line">
            <a:avLst/>
          </a:prstGeom>
          <a:noFill/>
          <a:ln w="9525">
            <a:solidFill>
              <a:schemeClr val="tx1"/>
            </a:solidFill>
            <a:prstDash val="dash"/>
            <a:round/>
            <a:headEnd/>
            <a:tailEnd/>
          </a:ln>
        </p:spPr>
        <p:txBody>
          <a:bodyPr/>
          <a:lstStyle/>
          <a:p>
            <a:endParaRPr lang="ar-SA"/>
          </a:p>
        </p:txBody>
      </p:sp>
      <p:sp>
        <p:nvSpPr>
          <p:cNvPr id="181256" name="Line 10"/>
          <p:cNvSpPr>
            <a:spLocks noChangeShapeType="1"/>
          </p:cNvSpPr>
          <p:nvPr/>
        </p:nvSpPr>
        <p:spPr bwMode="auto">
          <a:xfrm flipH="1" flipV="1">
            <a:off x="2987675" y="5589588"/>
            <a:ext cx="3024188" cy="71437"/>
          </a:xfrm>
          <a:prstGeom prst="line">
            <a:avLst/>
          </a:prstGeom>
          <a:noFill/>
          <a:ln w="9525">
            <a:solidFill>
              <a:schemeClr val="tx1"/>
            </a:solidFill>
            <a:prstDash val="dashDot"/>
            <a:round/>
            <a:headEnd/>
            <a:tailEnd/>
          </a:ln>
        </p:spPr>
        <p:txBody>
          <a:bodyPr/>
          <a:lstStyle/>
          <a:p>
            <a:endParaRPr lang="ar-SA"/>
          </a:p>
        </p:txBody>
      </p:sp>
      <p:sp>
        <p:nvSpPr>
          <p:cNvPr id="181257" name="Freeform 12"/>
          <p:cNvSpPr>
            <a:spLocks/>
          </p:cNvSpPr>
          <p:nvPr/>
        </p:nvSpPr>
        <p:spPr bwMode="auto">
          <a:xfrm>
            <a:off x="2339975" y="2781300"/>
            <a:ext cx="4608513" cy="719138"/>
          </a:xfrm>
          <a:custGeom>
            <a:avLst/>
            <a:gdLst>
              <a:gd name="T0" fmla="*/ 2147483647 w 3402"/>
              <a:gd name="T1" fmla="*/ 2147483647 h 499"/>
              <a:gd name="T2" fmla="*/ 2147483647 w 3402"/>
              <a:gd name="T3" fmla="*/ 2147483647 h 499"/>
              <a:gd name="T4" fmla="*/ 2147483647 w 3402"/>
              <a:gd name="T5" fmla="*/ 2147483647 h 499"/>
              <a:gd name="T6" fmla="*/ 2147483647 w 3402"/>
              <a:gd name="T7" fmla="*/ 2147483647 h 499"/>
              <a:gd name="T8" fmla="*/ 0 w 3402"/>
              <a:gd name="T9" fmla="*/ 0 h 499"/>
              <a:gd name="T10" fmla="*/ 0 60000 65536"/>
              <a:gd name="T11" fmla="*/ 0 60000 65536"/>
              <a:gd name="T12" fmla="*/ 0 60000 65536"/>
              <a:gd name="T13" fmla="*/ 0 60000 65536"/>
              <a:gd name="T14" fmla="*/ 0 60000 65536"/>
              <a:gd name="T15" fmla="*/ 0 w 3402"/>
              <a:gd name="T16" fmla="*/ 0 h 499"/>
              <a:gd name="T17" fmla="*/ 3402 w 3402"/>
              <a:gd name="T18" fmla="*/ 499 h 499"/>
            </a:gdLst>
            <a:ahLst/>
            <a:cxnLst>
              <a:cxn ang="T10">
                <a:pos x="T0" y="T1"/>
              </a:cxn>
              <a:cxn ang="T11">
                <a:pos x="T2" y="T3"/>
              </a:cxn>
              <a:cxn ang="T12">
                <a:pos x="T4" y="T5"/>
              </a:cxn>
              <a:cxn ang="T13">
                <a:pos x="T6" y="T7"/>
              </a:cxn>
              <a:cxn ang="T14">
                <a:pos x="T8" y="T9"/>
              </a:cxn>
            </a:cxnLst>
            <a:rect l="T15" t="T16" r="T17" b="T18"/>
            <a:pathLst>
              <a:path w="3402" h="499">
                <a:moveTo>
                  <a:pt x="3402" y="318"/>
                </a:moveTo>
                <a:cubicBezTo>
                  <a:pt x="3077" y="408"/>
                  <a:pt x="2752" y="499"/>
                  <a:pt x="2540" y="454"/>
                </a:cubicBezTo>
                <a:cubicBezTo>
                  <a:pt x="2328" y="409"/>
                  <a:pt x="2381" y="53"/>
                  <a:pt x="2132" y="46"/>
                </a:cubicBezTo>
                <a:cubicBezTo>
                  <a:pt x="1883" y="39"/>
                  <a:pt x="1398" y="417"/>
                  <a:pt x="1043" y="409"/>
                </a:cubicBezTo>
                <a:cubicBezTo>
                  <a:pt x="688" y="401"/>
                  <a:pt x="174" y="68"/>
                  <a:pt x="0" y="0"/>
                </a:cubicBezTo>
              </a:path>
            </a:pathLst>
          </a:custGeom>
          <a:noFill/>
          <a:ln w="38100">
            <a:solidFill>
              <a:schemeClr val="folHlink"/>
            </a:solidFill>
            <a:prstDash val="lgDashDotDot"/>
            <a:round/>
            <a:headEnd/>
            <a:tailEnd/>
          </a:ln>
        </p:spPr>
        <p:txBody>
          <a:bodyPr/>
          <a:lstStyle/>
          <a:p>
            <a:endParaRPr lang="ar-SA"/>
          </a:p>
        </p:txBody>
      </p:sp>
      <p:sp>
        <p:nvSpPr>
          <p:cNvPr id="181258" name="Freeform 13"/>
          <p:cNvSpPr>
            <a:spLocks/>
          </p:cNvSpPr>
          <p:nvPr/>
        </p:nvSpPr>
        <p:spPr bwMode="auto">
          <a:xfrm>
            <a:off x="2124075" y="4437063"/>
            <a:ext cx="4679950" cy="647700"/>
          </a:xfrm>
          <a:custGeom>
            <a:avLst/>
            <a:gdLst>
              <a:gd name="T0" fmla="*/ 2147483647 w 2948"/>
              <a:gd name="T1" fmla="*/ 2147483647 h 408"/>
              <a:gd name="T2" fmla="*/ 2147483647 w 2948"/>
              <a:gd name="T3" fmla="*/ 2147483647 h 408"/>
              <a:gd name="T4" fmla="*/ 2147483647 w 2948"/>
              <a:gd name="T5" fmla="*/ 2147483647 h 408"/>
              <a:gd name="T6" fmla="*/ 2147483647 w 2948"/>
              <a:gd name="T7" fmla="*/ 2147483647 h 408"/>
              <a:gd name="T8" fmla="*/ 2147483647 w 2948"/>
              <a:gd name="T9" fmla="*/ 0 h 408"/>
              <a:gd name="T10" fmla="*/ 2147483647 w 2948"/>
              <a:gd name="T11" fmla="*/ 2147483647 h 408"/>
              <a:gd name="T12" fmla="*/ 0 w 2948"/>
              <a:gd name="T13" fmla="*/ 2147483647 h 408"/>
              <a:gd name="T14" fmla="*/ 0 60000 65536"/>
              <a:gd name="T15" fmla="*/ 0 60000 65536"/>
              <a:gd name="T16" fmla="*/ 0 60000 65536"/>
              <a:gd name="T17" fmla="*/ 0 60000 65536"/>
              <a:gd name="T18" fmla="*/ 0 60000 65536"/>
              <a:gd name="T19" fmla="*/ 0 60000 65536"/>
              <a:gd name="T20" fmla="*/ 0 60000 65536"/>
              <a:gd name="T21" fmla="*/ 0 w 2948"/>
              <a:gd name="T22" fmla="*/ 0 h 408"/>
              <a:gd name="T23" fmla="*/ 2948 w 2948"/>
              <a:gd name="T24" fmla="*/ 408 h 4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48" h="408">
                <a:moveTo>
                  <a:pt x="2948" y="363"/>
                </a:moveTo>
                <a:cubicBezTo>
                  <a:pt x="2717" y="314"/>
                  <a:pt x="2486" y="265"/>
                  <a:pt x="2358" y="272"/>
                </a:cubicBezTo>
                <a:cubicBezTo>
                  <a:pt x="2230" y="279"/>
                  <a:pt x="2343" y="408"/>
                  <a:pt x="2177" y="408"/>
                </a:cubicBezTo>
                <a:cubicBezTo>
                  <a:pt x="2011" y="408"/>
                  <a:pt x="1535" y="340"/>
                  <a:pt x="1361" y="272"/>
                </a:cubicBezTo>
                <a:cubicBezTo>
                  <a:pt x="1187" y="204"/>
                  <a:pt x="1323" y="0"/>
                  <a:pt x="1134" y="0"/>
                </a:cubicBezTo>
                <a:cubicBezTo>
                  <a:pt x="945" y="0"/>
                  <a:pt x="416" y="265"/>
                  <a:pt x="227" y="272"/>
                </a:cubicBezTo>
                <a:cubicBezTo>
                  <a:pt x="38" y="279"/>
                  <a:pt x="19" y="162"/>
                  <a:pt x="0" y="45"/>
                </a:cubicBezTo>
              </a:path>
            </a:pathLst>
          </a:custGeom>
          <a:noFill/>
          <a:ln w="38100">
            <a:solidFill>
              <a:schemeClr val="folHlink"/>
            </a:solidFill>
            <a:prstDash val="lgDashDot"/>
            <a:round/>
            <a:headEnd/>
            <a:tailEnd/>
          </a:ln>
        </p:spPr>
        <p:txBody>
          <a:bodyPr/>
          <a:lstStyle/>
          <a:p>
            <a:endParaRPr lang="ar-SA"/>
          </a:p>
        </p:txBody>
      </p:sp>
      <p:sp>
        <p:nvSpPr>
          <p:cNvPr id="181259" name="Freeform 15"/>
          <p:cNvSpPr>
            <a:spLocks/>
          </p:cNvSpPr>
          <p:nvPr/>
        </p:nvSpPr>
        <p:spPr bwMode="auto">
          <a:xfrm>
            <a:off x="3276600" y="5710238"/>
            <a:ext cx="2374900" cy="252412"/>
          </a:xfrm>
          <a:custGeom>
            <a:avLst/>
            <a:gdLst>
              <a:gd name="T0" fmla="*/ 2147483647 w 1496"/>
              <a:gd name="T1" fmla="*/ 2147483647 h 159"/>
              <a:gd name="T2" fmla="*/ 2147483647 w 1496"/>
              <a:gd name="T3" fmla="*/ 2147483647 h 159"/>
              <a:gd name="T4" fmla="*/ 2147483647 w 1496"/>
              <a:gd name="T5" fmla="*/ 2147483647 h 159"/>
              <a:gd name="T6" fmla="*/ 2147483647 w 1496"/>
              <a:gd name="T7" fmla="*/ 2147483647 h 159"/>
              <a:gd name="T8" fmla="*/ 2147483647 w 1496"/>
              <a:gd name="T9" fmla="*/ 2147483647 h 159"/>
              <a:gd name="T10" fmla="*/ 0 w 1496"/>
              <a:gd name="T11" fmla="*/ 2147483647 h 159"/>
              <a:gd name="T12" fmla="*/ 0 60000 65536"/>
              <a:gd name="T13" fmla="*/ 0 60000 65536"/>
              <a:gd name="T14" fmla="*/ 0 60000 65536"/>
              <a:gd name="T15" fmla="*/ 0 60000 65536"/>
              <a:gd name="T16" fmla="*/ 0 60000 65536"/>
              <a:gd name="T17" fmla="*/ 0 60000 65536"/>
              <a:gd name="T18" fmla="*/ 0 w 1496"/>
              <a:gd name="T19" fmla="*/ 0 h 159"/>
              <a:gd name="T20" fmla="*/ 1496 w 1496"/>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1496" h="159">
                <a:moveTo>
                  <a:pt x="1496" y="151"/>
                </a:moveTo>
                <a:cubicBezTo>
                  <a:pt x="1330" y="90"/>
                  <a:pt x="1164" y="30"/>
                  <a:pt x="1043" y="15"/>
                </a:cubicBezTo>
                <a:cubicBezTo>
                  <a:pt x="922" y="0"/>
                  <a:pt x="862" y="37"/>
                  <a:pt x="771" y="60"/>
                </a:cubicBezTo>
                <a:cubicBezTo>
                  <a:pt x="680" y="83"/>
                  <a:pt x="589" y="159"/>
                  <a:pt x="498" y="151"/>
                </a:cubicBezTo>
                <a:cubicBezTo>
                  <a:pt x="407" y="143"/>
                  <a:pt x="309" y="23"/>
                  <a:pt x="226" y="15"/>
                </a:cubicBezTo>
                <a:cubicBezTo>
                  <a:pt x="143" y="7"/>
                  <a:pt x="71" y="56"/>
                  <a:pt x="0" y="105"/>
                </a:cubicBezTo>
              </a:path>
            </a:pathLst>
          </a:custGeom>
          <a:noFill/>
          <a:ln w="38100">
            <a:solidFill>
              <a:srgbClr val="FF3300"/>
            </a:solidFill>
            <a:round/>
            <a:headEnd/>
            <a:tailEnd/>
          </a:ln>
        </p:spPr>
        <p:txBody>
          <a:bodyPr/>
          <a:lstStyle/>
          <a:p>
            <a:endParaRPr lang="ar-SA"/>
          </a:p>
        </p:txBody>
      </p:sp>
      <p:sp>
        <p:nvSpPr>
          <p:cNvPr id="181260" name="Freeform 16"/>
          <p:cNvSpPr>
            <a:spLocks/>
          </p:cNvSpPr>
          <p:nvPr/>
        </p:nvSpPr>
        <p:spPr bwMode="auto">
          <a:xfrm>
            <a:off x="3419475" y="1916113"/>
            <a:ext cx="2376488" cy="254000"/>
          </a:xfrm>
          <a:custGeom>
            <a:avLst/>
            <a:gdLst>
              <a:gd name="T0" fmla="*/ 2147483647 w 1497"/>
              <a:gd name="T1" fmla="*/ 2147483647 h 160"/>
              <a:gd name="T2" fmla="*/ 2147483647 w 1497"/>
              <a:gd name="T3" fmla="*/ 2147483647 h 160"/>
              <a:gd name="T4" fmla="*/ 2147483647 w 1497"/>
              <a:gd name="T5" fmla="*/ 2147483647 h 160"/>
              <a:gd name="T6" fmla="*/ 2147483647 w 1497"/>
              <a:gd name="T7" fmla="*/ 0 h 160"/>
              <a:gd name="T8" fmla="*/ 2147483647 w 1497"/>
              <a:gd name="T9" fmla="*/ 2147483647 h 160"/>
              <a:gd name="T10" fmla="*/ 0 w 1497"/>
              <a:gd name="T11" fmla="*/ 2147483647 h 160"/>
              <a:gd name="T12" fmla="*/ 0 60000 65536"/>
              <a:gd name="T13" fmla="*/ 0 60000 65536"/>
              <a:gd name="T14" fmla="*/ 0 60000 65536"/>
              <a:gd name="T15" fmla="*/ 0 60000 65536"/>
              <a:gd name="T16" fmla="*/ 0 60000 65536"/>
              <a:gd name="T17" fmla="*/ 0 60000 65536"/>
              <a:gd name="T18" fmla="*/ 0 w 1497"/>
              <a:gd name="T19" fmla="*/ 0 h 160"/>
              <a:gd name="T20" fmla="*/ 1497 w 1497"/>
              <a:gd name="T21" fmla="*/ 160 h 160"/>
            </a:gdLst>
            <a:ahLst/>
            <a:cxnLst>
              <a:cxn ang="T12">
                <a:pos x="T0" y="T1"/>
              </a:cxn>
              <a:cxn ang="T13">
                <a:pos x="T2" y="T3"/>
              </a:cxn>
              <a:cxn ang="T14">
                <a:pos x="T4" y="T5"/>
              </a:cxn>
              <a:cxn ang="T15">
                <a:pos x="T6" y="T7"/>
              </a:cxn>
              <a:cxn ang="T16">
                <a:pos x="T8" y="T9"/>
              </a:cxn>
              <a:cxn ang="T17">
                <a:pos x="T10" y="T11"/>
              </a:cxn>
            </a:cxnLst>
            <a:rect l="T18" t="T19" r="T20" b="T21"/>
            <a:pathLst>
              <a:path w="1497" h="160">
                <a:moveTo>
                  <a:pt x="1497" y="46"/>
                </a:moveTo>
                <a:cubicBezTo>
                  <a:pt x="1493" y="84"/>
                  <a:pt x="1489" y="122"/>
                  <a:pt x="1406" y="137"/>
                </a:cubicBezTo>
                <a:cubicBezTo>
                  <a:pt x="1323" y="152"/>
                  <a:pt x="1126" y="160"/>
                  <a:pt x="998" y="137"/>
                </a:cubicBezTo>
                <a:cubicBezTo>
                  <a:pt x="870" y="114"/>
                  <a:pt x="771" y="0"/>
                  <a:pt x="635" y="0"/>
                </a:cubicBezTo>
                <a:cubicBezTo>
                  <a:pt x="499" y="0"/>
                  <a:pt x="288" y="129"/>
                  <a:pt x="182" y="137"/>
                </a:cubicBezTo>
                <a:cubicBezTo>
                  <a:pt x="76" y="145"/>
                  <a:pt x="38" y="95"/>
                  <a:pt x="0" y="46"/>
                </a:cubicBezTo>
              </a:path>
            </a:pathLst>
          </a:custGeom>
          <a:noFill/>
          <a:ln w="38100">
            <a:solidFill>
              <a:srgbClr val="FF3300"/>
            </a:solidFill>
            <a:round/>
            <a:headEnd/>
            <a:tailEnd/>
          </a:ln>
        </p:spPr>
        <p:txBody>
          <a:bodyPr/>
          <a:lstStyle/>
          <a:p>
            <a:endParaRPr lang="ar-SA"/>
          </a:p>
        </p:txBody>
      </p:sp>
      <p:sp>
        <p:nvSpPr>
          <p:cNvPr id="181261" name="Line 18"/>
          <p:cNvSpPr>
            <a:spLocks noChangeShapeType="1"/>
          </p:cNvSpPr>
          <p:nvPr/>
        </p:nvSpPr>
        <p:spPr bwMode="auto">
          <a:xfrm flipH="1">
            <a:off x="1042988" y="3716338"/>
            <a:ext cx="936625" cy="0"/>
          </a:xfrm>
          <a:prstGeom prst="line">
            <a:avLst/>
          </a:prstGeom>
          <a:noFill/>
          <a:ln w="9525">
            <a:solidFill>
              <a:schemeClr val="tx1"/>
            </a:solidFill>
            <a:round/>
            <a:headEnd/>
            <a:tailEnd type="triangle" w="med" len="med"/>
          </a:ln>
        </p:spPr>
        <p:txBody>
          <a:bodyPr/>
          <a:lstStyle/>
          <a:p>
            <a:endParaRPr lang="ar-SA"/>
          </a:p>
        </p:txBody>
      </p:sp>
      <p:sp>
        <p:nvSpPr>
          <p:cNvPr id="181262" name="Line 19"/>
          <p:cNvSpPr>
            <a:spLocks noChangeShapeType="1"/>
          </p:cNvSpPr>
          <p:nvPr/>
        </p:nvSpPr>
        <p:spPr bwMode="auto">
          <a:xfrm flipH="1">
            <a:off x="1042988" y="4076700"/>
            <a:ext cx="936625" cy="0"/>
          </a:xfrm>
          <a:prstGeom prst="line">
            <a:avLst/>
          </a:prstGeom>
          <a:noFill/>
          <a:ln w="9525">
            <a:solidFill>
              <a:schemeClr val="tx1"/>
            </a:solidFill>
            <a:round/>
            <a:headEnd/>
            <a:tailEnd type="triangle" w="med" len="med"/>
          </a:ln>
        </p:spPr>
        <p:txBody>
          <a:bodyPr/>
          <a:lstStyle/>
          <a:p>
            <a:endParaRPr lang="ar-SA"/>
          </a:p>
        </p:txBody>
      </p:sp>
      <p:sp>
        <p:nvSpPr>
          <p:cNvPr id="181263" name="Line 20"/>
          <p:cNvSpPr>
            <a:spLocks noChangeShapeType="1"/>
          </p:cNvSpPr>
          <p:nvPr/>
        </p:nvSpPr>
        <p:spPr bwMode="auto">
          <a:xfrm>
            <a:off x="7092950" y="3716338"/>
            <a:ext cx="792163" cy="0"/>
          </a:xfrm>
          <a:prstGeom prst="line">
            <a:avLst/>
          </a:prstGeom>
          <a:noFill/>
          <a:ln w="9525">
            <a:solidFill>
              <a:schemeClr val="tx1"/>
            </a:solidFill>
            <a:round/>
            <a:headEnd/>
            <a:tailEnd type="triangle" w="med" len="med"/>
          </a:ln>
        </p:spPr>
        <p:txBody>
          <a:bodyPr/>
          <a:lstStyle/>
          <a:p>
            <a:endParaRPr lang="ar-SA"/>
          </a:p>
        </p:txBody>
      </p:sp>
      <p:sp>
        <p:nvSpPr>
          <p:cNvPr id="181264" name="Line 21"/>
          <p:cNvSpPr>
            <a:spLocks noChangeShapeType="1"/>
          </p:cNvSpPr>
          <p:nvPr/>
        </p:nvSpPr>
        <p:spPr bwMode="auto">
          <a:xfrm>
            <a:off x="7092950" y="4149725"/>
            <a:ext cx="719138" cy="0"/>
          </a:xfrm>
          <a:prstGeom prst="line">
            <a:avLst/>
          </a:prstGeom>
          <a:noFill/>
          <a:ln w="9525">
            <a:solidFill>
              <a:schemeClr val="tx1"/>
            </a:solidFill>
            <a:round/>
            <a:headEnd/>
            <a:tailEnd type="triangle" w="med" len="med"/>
          </a:ln>
        </p:spPr>
        <p:txBody>
          <a:bodyPr/>
          <a:lstStyle/>
          <a:p>
            <a:endParaRPr lang="ar-SA"/>
          </a:p>
        </p:txBody>
      </p:sp>
      <p:sp>
        <p:nvSpPr>
          <p:cNvPr id="181265" name="Line 22"/>
          <p:cNvSpPr>
            <a:spLocks noChangeShapeType="1"/>
          </p:cNvSpPr>
          <p:nvPr/>
        </p:nvSpPr>
        <p:spPr bwMode="auto">
          <a:xfrm>
            <a:off x="1042988" y="4149725"/>
            <a:ext cx="288925" cy="574675"/>
          </a:xfrm>
          <a:prstGeom prst="line">
            <a:avLst/>
          </a:prstGeom>
          <a:noFill/>
          <a:ln w="9525">
            <a:solidFill>
              <a:schemeClr val="tx1"/>
            </a:solidFill>
            <a:round/>
            <a:headEnd/>
            <a:tailEnd type="triangle" w="med" len="med"/>
          </a:ln>
        </p:spPr>
        <p:txBody>
          <a:bodyPr/>
          <a:lstStyle/>
          <a:p>
            <a:endParaRPr lang="ar-SA"/>
          </a:p>
        </p:txBody>
      </p:sp>
      <p:sp>
        <p:nvSpPr>
          <p:cNvPr id="181266" name="Line 23"/>
          <p:cNvSpPr>
            <a:spLocks noChangeShapeType="1"/>
          </p:cNvSpPr>
          <p:nvPr/>
        </p:nvSpPr>
        <p:spPr bwMode="auto">
          <a:xfrm>
            <a:off x="1403350" y="4724400"/>
            <a:ext cx="576263" cy="0"/>
          </a:xfrm>
          <a:prstGeom prst="line">
            <a:avLst/>
          </a:prstGeom>
          <a:noFill/>
          <a:ln w="9525">
            <a:solidFill>
              <a:schemeClr val="tx1"/>
            </a:solidFill>
            <a:round/>
            <a:headEnd/>
            <a:tailEnd type="triangle" w="med" len="med"/>
          </a:ln>
        </p:spPr>
        <p:txBody>
          <a:bodyPr/>
          <a:lstStyle/>
          <a:p>
            <a:endParaRPr lang="ar-SA"/>
          </a:p>
        </p:txBody>
      </p:sp>
      <p:sp>
        <p:nvSpPr>
          <p:cNvPr id="181267" name="Line 24"/>
          <p:cNvSpPr>
            <a:spLocks noChangeShapeType="1"/>
          </p:cNvSpPr>
          <p:nvPr/>
        </p:nvSpPr>
        <p:spPr bwMode="auto">
          <a:xfrm flipV="1">
            <a:off x="1042988" y="3141663"/>
            <a:ext cx="360362" cy="574675"/>
          </a:xfrm>
          <a:prstGeom prst="line">
            <a:avLst/>
          </a:prstGeom>
          <a:noFill/>
          <a:ln w="9525">
            <a:solidFill>
              <a:schemeClr val="tx1"/>
            </a:solidFill>
            <a:round/>
            <a:headEnd/>
            <a:tailEnd type="triangle" w="med" len="med"/>
          </a:ln>
        </p:spPr>
        <p:txBody>
          <a:bodyPr/>
          <a:lstStyle/>
          <a:p>
            <a:endParaRPr lang="ar-SA"/>
          </a:p>
        </p:txBody>
      </p:sp>
      <p:sp>
        <p:nvSpPr>
          <p:cNvPr id="181268" name="Line 25"/>
          <p:cNvSpPr>
            <a:spLocks noChangeShapeType="1"/>
          </p:cNvSpPr>
          <p:nvPr/>
        </p:nvSpPr>
        <p:spPr bwMode="auto">
          <a:xfrm>
            <a:off x="1476375" y="3141663"/>
            <a:ext cx="574675" cy="71437"/>
          </a:xfrm>
          <a:prstGeom prst="line">
            <a:avLst/>
          </a:prstGeom>
          <a:noFill/>
          <a:ln w="9525">
            <a:solidFill>
              <a:schemeClr val="tx1"/>
            </a:solidFill>
            <a:round/>
            <a:headEnd/>
            <a:tailEnd type="triangle" w="med" len="med"/>
          </a:ln>
        </p:spPr>
        <p:txBody>
          <a:bodyPr/>
          <a:lstStyle/>
          <a:p>
            <a:endParaRPr lang="ar-SA"/>
          </a:p>
        </p:txBody>
      </p:sp>
      <p:sp>
        <p:nvSpPr>
          <p:cNvPr id="181269" name="Line 26"/>
          <p:cNvSpPr>
            <a:spLocks noChangeShapeType="1"/>
          </p:cNvSpPr>
          <p:nvPr/>
        </p:nvSpPr>
        <p:spPr bwMode="auto">
          <a:xfrm flipH="1">
            <a:off x="7524750" y="4221163"/>
            <a:ext cx="287338" cy="647700"/>
          </a:xfrm>
          <a:prstGeom prst="line">
            <a:avLst/>
          </a:prstGeom>
          <a:noFill/>
          <a:ln w="9525">
            <a:solidFill>
              <a:schemeClr val="tx1"/>
            </a:solidFill>
            <a:round/>
            <a:headEnd/>
            <a:tailEnd type="triangle" w="med" len="med"/>
          </a:ln>
        </p:spPr>
        <p:txBody>
          <a:bodyPr/>
          <a:lstStyle/>
          <a:p>
            <a:endParaRPr lang="ar-SA"/>
          </a:p>
        </p:txBody>
      </p:sp>
      <p:sp>
        <p:nvSpPr>
          <p:cNvPr id="181270" name="Line 27"/>
          <p:cNvSpPr>
            <a:spLocks noChangeShapeType="1"/>
          </p:cNvSpPr>
          <p:nvPr/>
        </p:nvSpPr>
        <p:spPr bwMode="auto">
          <a:xfrm flipH="1">
            <a:off x="6948488" y="4797425"/>
            <a:ext cx="360362" cy="0"/>
          </a:xfrm>
          <a:prstGeom prst="line">
            <a:avLst/>
          </a:prstGeom>
          <a:noFill/>
          <a:ln w="9525">
            <a:solidFill>
              <a:schemeClr val="tx1"/>
            </a:solidFill>
            <a:round/>
            <a:headEnd/>
            <a:tailEnd type="triangle" w="med" len="med"/>
          </a:ln>
        </p:spPr>
        <p:txBody>
          <a:bodyPr/>
          <a:lstStyle/>
          <a:p>
            <a:endParaRPr lang="ar-SA"/>
          </a:p>
        </p:txBody>
      </p:sp>
      <p:sp>
        <p:nvSpPr>
          <p:cNvPr id="181271" name="Line 28"/>
          <p:cNvSpPr>
            <a:spLocks noChangeShapeType="1"/>
          </p:cNvSpPr>
          <p:nvPr/>
        </p:nvSpPr>
        <p:spPr bwMode="auto">
          <a:xfrm flipH="1" flipV="1">
            <a:off x="7740650" y="3141663"/>
            <a:ext cx="144463" cy="503237"/>
          </a:xfrm>
          <a:prstGeom prst="line">
            <a:avLst/>
          </a:prstGeom>
          <a:noFill/>
          <a:ln w="9525">
            <a:solidFill>
              <a:schemeClr val="tx1"/>
            </a:solidFill>
            <a:round/>
            <a:headEnd/>
            <a:tailEnd type="triangle" w="med" len="med"/>
          </a:ln>
        </p:spPr>
        <p:txBody>
          <a:bodyPr/>
          <a:lstStyle/>
          <a:p>
            <a:endParaRPr lang="ar-SA"/>
          </a:p>
        </p:txBody>
      </p:sp>
      <p:sp>
        <p:nvSpPr>
          <p:cNvPr id="181272" name="Line 29"/>
          <p:cNvSpPr>
            <a:spLocks noChangeShapeType="1"/>
          </p:cNvSpPr>
          <p:nvPr/>
        </p:nvSpPr>
        <p:spPr bwMode="auto">
          <a:xfrm flipH="1">
            <a:off x="7019925" y="3213100"/>
            <a:ext cx="647700" cy="0"/>
          </a:xfrm>
          <a:prstGeom prst="line">
            <a:avLst/>
          </a:prstGeom>
          <a:noFill/>
          <a:ln w="9525">
            <a:solidFill>
              <a:schemeClr val="tx1"/>
            </a:solidFill>
            <a:round/>
            <a:headEnd/>
            <a:tailEnd type="triangle" w="med" len="med"/>
          </a:ln>
        </p:spPr>
        <p:txBody>
          <a:bodyPr/>
          <a:lstStyle/>
          <a:p>
            <a:endParaRPr lang="ar-SA"/>
          </a:p>
        </p:txBody>
      </p:sp>
      <p:sp>
        <p:nvSpPr>
          <p:cNvPr id="181273" name="Line 30"/>
          <p:cNvSpPr>
            <a:spLocks noChangeShapeType="1"/>
          </p:cNvSpPr>
          <p:nvPr/>
        </p:nvSpPr>
        <p:spPr bwMode="auto">
          <a:xfrm flipH="1">
            <a:off x="1908175" y="5589588"/>
            <a:ext cx="935038" cy="0"/>
          </a:xfrm>
          <a:prstGeom prst="line">
            <a:avLst/>
          </a:prstGeom>
          <a:noFill/>
          <a:ln w="9525">
            <a:solidFill>
              <a:schemeClr val="tx1"/>
            </a:solidFill>
            <a:round/>
            <a:headEnd/>
            <a:tailEnd type="triangle" w="med" len="med"/>
          </a:ln>
        </p:spPr>
        <p:txBody>
          <a:bodyPr/>
          <a:lstStyle/>
          <a:p>
            <a:endParaRPr lang="ar-SA"/>
          </a:p>
        </p:txBody>
      </p:sp>
      <p:sp>
        <p:nvSpPr>
          <p:cNvPr id="181274" name="Line 31"/>
          <p:cNvSpPr>
            <a:spLocks noChangeShapeType="1"/>
          </p:cNvSpPr>
          <p:nvPr/>
        </p:nvSpPr>
        <p:spPr bwMode="auto">
          <a:xfrm flipH="1" flipV="1">
            <a:off x="1403350" y="4868863"/>
            <a:ext cx="504825" cy="647700"/>
          </a:xfrm>
          <a:prstGeom prst="line">
            <a:avLst/>
          </a:prstGeom>
          <a:noFill/>
          <a:ln w="9525">
            <a:solidFill>
              <a:schemeClr val="tx1"/>
            </a:solidFill>
            <a:round/>
            <a:headEnd/>
            <a:tailEnd type="triangle" w="med" len="med"/>
          </a:ln>
        </p:spPr>
        <p:txBody>
          <a:bodyPr/>
          <a:lstStyle/>
          <a:p>
            <a:endParaRPr lang="ar-SA"/>
          </a:p>
        </p:txBody>
      </p:sp>
      <p:sp>
        <p:nvSpPr>
          <p:cNvPr id="181275" name="Line 32"/>
          <p:cNvSpPr>
            <a:spLocks noChangeShapeType="1"/>
          </p:cNvSpPr>
          <p:nvPr/>
        </p:nvSpPr>
        <p:spPr bwMode="auto">
          <a:xfrm>
            <a:off x="1547813" y="4868863"/>
            <a:ext cx="647700" cy="0"/>
          </a:xfrm>
          <a:prstGeom prst="line">
            <a:avLst/>
          </a:prstGeom>
          <a:noFill/>
          <a:ln w="9525">
            <a:solidFill>
              <a:schemeClr val="tx1"/>
            </a:solidFill>
            <a:round/>
            <a:headEnd/>
            <a:tailEnd type="triangle" w="med" len="med"/>
          </a:ln>
        </p:spPr>
        <p:txBody>
          <a:bodyPr/>
          <a:lstStyle/>
          <a:p>
            <a:endParaRPr lang="ar-SA"/>
          </a:p>
        </p:txBody>
      </p:sp>
      <p:sp>
        <p:nvSpPr>
          <p:cNvPr id="181276" name="Line 33"/>
          <p:cNvSpPr>
            <a:spLocks noChangeShapeType="1"/>
          </p:cNvSpPr>
          <p:nvPr/>
        </p:nvSpPr>
        <p:spPr bwMode="auto">
          <a:xfrm>
            <a:off x="6227763" y="5589588"/>
            <a:ext cx="865187" cy="0"/>
          </a:xfrm>
          <a:prstGeom prst="line">
            <a:avLst/>
          </a:prstGeom>
          <a:noFill/>
          <a:ln w="9525">
            <a:solidFill>
              <a:schemeClr val="tx1"/>
            </a:solidFill>
            <a:round/>
            <a:headEnd/>
            <a:tailEnd type="triangle" w="med" len="med"/>
          </a:ln>
        </p:spPr>
        <p:txBody>
          <a:bodyPr/>
          <a:lstStyle/>
          <a:p>
            <a:endParaRPr lang="ar-SA"/>
          </a:p>
        </p:txBody>
      </p:sp>
      <p:sp>
        <p:nvSpPr>
          <p:cNvPr id="181277" name="Line 34"/>
          <p:cNvSpPr>
            <a:spLocks noChangeShapeType="1"/>
          </p:cNvSpPr>
          <p:nvPr/>
        </p:nvSpPr>
        <p:spPr bwMode="auto">
          <a:xfrm flipV="1">
            <a:off x="7235825" y="5157788"/>
            <a:ext cx="215900" cy="358775"/>
          </a:xfrm>
          <a:prstGeom prst="line">
            <a:avLst/>
          </a:prstGeom>
          <a:noFill/>
          <a:ln w="9525">
            <a:solidFill>
              <a:schemeClr val="tx1"/>
            </a:solidFill>
            <a:round/>
            <a:headEnd/>
            <a:tailEnd type="triangle" w="med" len="med"/>
          </a:ln>
        </p:spPr>
        <p:txBody>
          <a:bodyPr/>
          <a:lstStyle/>
          <a:p>
            <a:endParaRPr lang="ar-SA"/>
          </a:p>
        </p:txBody>
      </p:sp>
      <p:sp>
        <p:nvSpPr>
          <p:cNvPr id="181278" name="Line 35"/>
          <p:cNvSpPr>
            <a:spLocks noChangeShapeType="1"/>
          </p:cNvSpPr>
          <p:nvPr/>
        </p:nvSpPr>
        <p:spPr bwMode="auto">
          <a:xfrm flipH="1">
            <a:off x="6804025" y="4941888"/>
            <a:ext cx="647700" cy="0"/>
          </a:xfrm>
          <a:prstGeom prst="line">
            <a:avLst/>
          </a:prstGeom>
          <a:noFill/>
          <a:ln w="9525">
            <a:solidFill>
              <a:schemeClr val="tx1"/>
            </a:solidFill>
            <a:round/>
            <a:headEnd/>
            <a:tailEnd type="triangle" w="med" len="med"/>
          </a:ln>
        </p:spPr>
        <p:txBody>
          <a:bodyPr/>
          <a:lstStyle/>
          <a:p>
            <a:endParaRPr lang="ar-SA"/>
          </a:p>
        </p:txBody>
      </p:sp>
      <p:sp>
        <p:nvSpPr>
          <p:cNvPr id="181279" name="Line 36"/>
          <p:cNvSpPr>
            <a:spLocks noChangeShapeType="1"/>
          </p:cNvSpPr>
          <p:nvPr/>
        </p:nvSpPr>
        <p:spPr bwMode="auto">
          <a:xfrm flipH="1">
            <a:off x="6443663" y="5805488"/>
            <a:ext cx="431800" cy="431800"/>
          </a:xfrm>
          <a:prstGeom prst="line">
            <a:avLst/>
          </a:prstGeom>
          <a:noFill/>
          <a:ln w="9525">
            <a:solidFill>
              <a:schemeClr val="tx1"/>
            </a:solidFill>
            <a:round/>
            <a:headEnd/>
            <a:tailEnd type="triangle" w="med" len="med"/>
          </a:ln>
        </p:spPr>
        <p:txBody>
          <a:bodyPr/>
          <a:lstStyle/>
          <a:p>
            <a:endParaRPr lang="ar-SA"/>
          </a:p>
        </p:txBody>
      </p:sp>
      <p:sp>
        <p:nvSpPr>
          <p:cNvPr id="181280" name="Line 37"/>
          <p:cNvSpPr>
            <a:spLocks noChangeShapeType="1"/>
          </p:cNvSpPr>
          <p:nvPr/>
        </p:nvSpPr>
        <p:spPr bwMode="auto">
          <a:xfrm flipH="1" flipV="1">
            <a:off x="4716463" y="6092825"/>
            <a:ext cx="1727200" cy="144463"/>
          </a:xfrm>
          <a:prstGeom prst="line">
            <a:avLst/>
          </a:prstGeom>
          <a:noFill/>
          <a:ln w="9525">
            <a:solidFill>
              <a:schemeClr val="tx1"/>
            </a:solidFill>
            <a:round/>
            <a:headEnd/>
            <a:tailEnd type="triangle" w="med" len="med"/>
          </a:ln>
        </p:spPr>
        <p:txBody>
          <a:bodyPr/>
          <a:lstStyle/>
          <a:p>
            <a:endParaRPr lang="ar-SA"/>
          </a:p>
        </p:txBody>
      </p:sp>
      <p:sp>
        <p:nvSpPr>
          <p:cNvPr id="181281" name="Line 38"/>
          <p:cNvSpPr>
            <a:spLocks noChangeShapeType="1"/>
          </p:cNvSpPr>
          <p:nvPr/>
        </p:nvSpPr>
        <p:spPr bwMode="auto">
          <a:xfrm flipH="1">
            <a:off x="2051050" y="5734050"/>
            <a:ext cx="1008063" cy="0"/>
          </a:xfrm>
          <a:prstGeom prst="line">
            <a:avLst/>
          </a:prstGeom>
          <a:noFill/>
          <a:ln w="9525">
            <a:solidFill>
              <a:schemeClr val="tx1"/>
            </a:solidFill>
            <a:round/>
            <a:headEnd/>
            <a:tailEnd type="triangle" w="med" len="med"/>
          </a:ln>
        </p:spPr>
        <p:txBody>
          <a:bodyPr/>
          <a:lstStyle/>
          <a:p>
            <a:endParaRPr lang="ar-SA"/>
          </a:p>
        </p:txBody>
      </p:sp>
      <p:sp>
        <p:nvSpPr>
          <p:cNvPr id="181282" name="Line 39"/>
          <p:cNvSpPr>
            <a:spLocks noChangeShapeType="1"/>
          </p:cNvSpPr>
          <p:nvPr/>
        </p:nvSpPr>
        <p:spPr bwMode="auto">
          <a:xfrm>
            <a:off x="2124075" y="5805488"/>
            <a:ext cx="647700" cy="503237"/>
          </a:xfrm>
          <a:prstGeom prst="line">
            <a:avLst/>
          </a:prstGeom>
          <a:noFill/>
          <a:ln w="9525">
            <a:solidFill>
              <a:schemeClr val="tx1"/>
            </a:solidFill>
            <a:round/>
            <a:headEnd/>
            <a:tailEnd type="triangle" w="med" len="med"/>
          </a:ln>
        </p:spPr>
        <p:txBody>
          <a:bodyPr/>
          <a:lstStyle/>
          <a:p>
            <a:endParaRPr lang="ar-SA"/>
          </a:p>
        </p:txBody>
      </p:sp>
      <p:sp>
        <p:nvSpPr>
          <p:cNvPr id="181283" name="Line 40"/>
          <p:cNvSpPr>
            <a:spLocks noChangeShapeType="1"/>
          </p:cNvSpPr>
          <p:nvPr/>
        </p:nvSpPr>
        <p:spPr bwMode="auto">
          <a:xfrm flipV="1">
            <a:off x="2987675" y="6092825"/>
            <a:ext cx="1079500" cy="288925"/>
          </a:xfrm>
          <a:prstGeom prst="line">
            <a:avLst/>
          </a:prstGeom>
          <a:noFill/>
          <a:ln w="9525">
            <a:solidFill>
              <a:schemeClr val="tx1"/>
            </a:solidFill>
            <a:round/>
            <a:headEnd/>
            <a:tailEnd type="triangle" w="med" len="med"/>
          </a:ln>
        </p:spPr>
        <p:txBody>
          <a:bodyPr/>
          <a:lstStyle/>
          <a:p>
            <a:endParaRPr lang="ar-SA"/>
          </a:p>
        </p:txBody>
      </p:sp>
      <p:sp>
        <p:nvSpPr>
          <p:cNvPr id="181284" name="Line 41"/>
          <p:cNvSpPr>
            <a:spLocks noChangeShapeType="1"/>
          </p:cNvSpPr>
          <p:nvPr/>
        </p:nvSpPr>
        <p:spPr bwMode="auto">
          <a:xfrm>
            <a:off x="5867400" y="5805488"/>
            <a:ext cx="1009650" cy="0"/>
          </a:xfrm>
          <a:prstGeom prst="line">
            <a:avLst/>
          </a:prstGeom>
          <a:noFill/>
          <a:ln w="9525">
            <a:solidFill>
              <a:schemeClr val="tx1"/>
            </a:solidFill>
            <a:round/>
            <a:headEnd/>
            <a:tailEnd type="triangle" w="med" len="med"/>
          </a:ln>
        </p:spPr>
        <p:txBody>
          <a:bodyPr/>
          <a:lstStyle/>
          <a:p>
            <a:endParaRPr lang="ar-SA"/>
          </a:p>
        </p:txBody>
      </p:sp>
      <p:sp>
        <p:nvSpPr>
          <p:cNvPr id="181285" name="Line 42"/>
          <p:cNvSpPr>
            <a:spLocks noChangeShapeType="1"/>
          </p:cNvSpPr>
          <p:nvPr/>
        </p:nvSpPr>
        <p:spPr bwMode="auto">
          <a:xfrm>
            <a:off x="6443663" y="2492375"/>
            <a:ext cx="1081087" cy="0"/>
          </a:xfrm>
          <a:prstGeom prst="line">
            <a:avLst/>
          </a:prstGeom>
          <a:noFill/>
          <a:ln w="9525">
            <a:solidFill>
              <a:schemeClr val="tx1"/>
            </a:solidFill>
            <a:round/>
            <a:headEnd/>
            <a:tailEnd type="triangle" w="med" len="med"/>
          </a:ln>
        </p:spPr>
        <p:txBody>
          <a:bodyPr/>
          <a:lstStyle/>
          <a:p>
            <a:endParaRPr lang="ar-SA"/>
          </a:p>
        </p:txBody>
      </p:sp>
      <p:sp>
        <p:nvSpPr>
          <p:cNvPr id="181286" name="Line 43"/>
          <p:cNvSpPr>
            <a:spLocks noChangeShapeType="1"/>
          </p:cNvSpPr>
          <p:nvPr/>
        </p:nvSpPr>
        <p:spPr bwMode="auto">
          <a:xfrm>
            <a:off x="6156325" y="2276475"/>
            <a:ext cx="1295400" cy="0"/>
          </a:xfrm>
          <a:prstGeom prst="line">
            <a:avLst/>
          </a:prstGeom>
          <a:noFill/>
          <a:ln w="9525">
            <a:solidFill>
              <a:schemeClr val="tx1"/>
            </a:solidFill>
            <a:round/>
            <a:headEnd/>
            <a:tailEnd type="triangle" w="med" len="med"/>
          </a:ln>
        </p:spPr>
        <p:txBody>
          <a:bodyPr/>
          <a:lstStyle/>
          <a:p>
            <a:endParaRPr lang="ar-SA"/>
          </a:p>
        </p:txBody>
      </p:sp>
      <p:sp>
        <p:nvSpPr>
          <p:cNvPr id="181287" name="Line 44"/>
          <p:cNvSpPr>
            <a:spLocks noChangeShapeType="1"/>
          </p:cNvSpPr>
          <p:nvPr/>
        </p:nvSpPr>
        <p:spPr bwMode="auto">
          <a:xfrm flipH="1" flipV="1">
            <a:off x="1547813" y="2420938"/>
            <a:ext cx="1079500" cy="71437"/>
          </a:xfrm>
          <a:prstGeom prst="line">
            <a:avLst/>
          </a:prstGeom>
          <a:noFill/>
          <a:ln w="9525">
            <a:solidFill>
              <a:schemeClr val="tx1"/>
            </a:solidFill>
            <a:round/>
            <a:headEnd/>
            <a:tailEnd type="triangle" w="med" len="med"/>
          </a:ln>
        </p:spPr>
        <p:txBody>
          <a:bodyPr/>
          <a:lstStyle/>
          <a:p>
            <a:endParaRPr lang="ar-SA"/>
          </a:p>
        </p:txBody>
      </p:sp>
      <p:sp>
        <p:nvSpPr>
          <p:cNvPr id="181288" name="Line 45"/>
          <p:cNvSpPr>
            <a:spLocks noChangeShapeType="1"/>
          </p:cNvSpPr>
          <p:nvPr/>
        </p:nvSpPr>
        <p:spPr bwMode="auto">
          <a:xfrm flipH="1" flipV="1">
            <a:off x="1619250" y="2133600"/>
            <a:ext cx="1223963" cy="71438"/>
          </a:xfrm>
          <a:prstGeom prst="line">
            <a:avLst/>
          </a:prstGeom>
          <a:noFill/>
          <a:ln w="9525">
            <a:solidFill>
              <a:schemeClr val="tx1"/>
            </a:solidFill>
            <a:round/>
            <a:headEnd/>
            <a:tailEnd type="triangle" w="med" len="med"/>
          </a:ln>
        </p:spPr>
        <p:txBody>
          <a:bodyPr/>
          <a:lstStyle/>
          <a:p>
            <a:endParaRPr lang="ar-SA"/>
          </a:p>
        </p:txBody>
      </p:sp>
      <p:sp>
        <p:nvSpPr>
          <p:cNvPr id="181289" name="Line 46"/>
          <p:cNvSpPr>
            <a:spLocks noChangeShapeType="1"/>
          </p:cNvSpPr>
          <p:nvPr/>
        </p:nvSpPr>
        <p:spPr bwMode="auto">
          <a:xfrm flipH="1">
            <a:off x="1258888" y="2420938"/>
            <a:ext cx="144462" cy="431800"/>
          </a:xfrm>
          <a:prstGeom prst="line">
            <a:avLst/>
          </a:prstGeom>
          <a:noFill/>
          <a:ln w="9525">
            <a:solidFill>
              <a:schemeClr val="tx1"/>
            </a:solidFill>
            <a:round/>
            <a:headEnd/>
            <a:tailEnd type="triangle" w="med" len="med"/>
          </a:ln>
        </p:spPr>
        <p:txBody>
          <a:bodyPr/>
          <a:lstStyle/>
          <a:p>
            <a:endParaRPr lang="ar-SA"/>
          </a:p>
        </p:txBody>
      </p:sp>
      <p:sp>
        <p:nvSpPr>
          <p:cNvPr id="181290" name="Line 47"/>
          <p:cNvSpPr>
            <a:spLocks noChangeShapeType="1"/>
          </p:cNvSpPr>
          <p:nvPr/>
        </p:nvSpPr>
        <p:spPr bwMode="auto">
          <a:xfrm>
            <a:off x="1331913" y="2924175"/>
            <a:ext cx="863600" cy="144463"/>
          </a:xfrm>
          <a:prstGeom prst="line">
            <a:avLst/>
          </a:prstGeom>
          <a:noFill/>
          <a:ln w="9525">
            <a:solidFill>
              <a:schemeClr val="tx1"/>
            </a:solidFill>
            <a:round/>
            <a:headEnd/>
            <a:tailEnd type="triangle" w="med" len="med"/>
          </a:ln>
        </p:spPr>
        <p:txBody>
          <a:bodyPr/>
          <a:lstStyle/>
          <a:p>
            <a:endParaRPr lang="ar-SA"/>
          </a:p>
        </p:txBody>
      </p:sp>
      <p:sp>
        <p:nvSpPr>
          <p:cNvPr id="181291" name="Line 48"/>
          <p:cNvSpPr>
            <a:spLocks noChangeShapeType="1"/>
          </p:cNvSpPr>
          <p:nvPr/>
        </p:nvSpPr>
        <p:spPr bwMode="auto">
          <a:xfrm>
            <a:off x="7524750" y="2565400"/>
            <a:ext cx="215900" cy="431800"/>
          </a:xfrm>
          <a:prstGeom prst="line">
            <a:avLst/>
          </a:prstGeom>
          <a:noFill/>
          <a:ln w="9525">
            <a:solidFill>
              <a:schemeClr val="tx1"/>
            </a:solidFill>
            <a:round/>
            <a:headEnd/>
            <a:tailEnd type="triangle" w="med" len="med"/>
          </a:ln>
        </p:spPr>
        <p:txBody>
          <a:bodyPr/>
          <a:lstStyle/>
          <a:p>
            <a:endParaRPr lang="ar-SA"/>
          </a:p>
        </p:txBody>
      </p:sp>
      <p:sp>
        <p:nvSpPr>
          <p:cNvPr id="181292" name="Line 49"/>
          <p:cNvSpPr>
            <a:spLocks noChangeShapeType="1"/>
          </p:cNvSpPr>
          <p:nvPr/>
        </p:nvSpPr>
        <p:spPr bwMode="auto">
          <a:xfrm flipH="1">
            <a:off x="6877050" y="2997200"/>
            <a:ext cx="790575" cy="0"/>
          </a:xfrm>
          <a:prstGeom prst="line">
            <a:avLst/>
          </a:prstGeom>
          <a:noFill/>
          <a:ln w="9525">
            <a:solidFill>
              <a:schemeClr val="tx1"/>
            </a:solidFill>
            <a:round/>
            <a:headEnd/>
            <a:tailEnd type="triangle" w="med" len="med"/>
          </a:ln>
        </p:spPr>
        <p:txBody>
          <a:bodyPr/>
          <a:lstStyle/>
          <a:p>
            <a:endParaRPr lang="ar-SA"/>
          </a:p>
        </p:txBody>
      </p:sp>
      <p:sp>
        <p:nvSpPr>
          <p:cNvPr id="181293" name="Line 50"/>
          <p:cNvSpPr>
            <a:spLocks noChangeShapeType="1"/>
          </p:cNvSpPr>
          <p:nvPr/>
        </p:nvSpPr>
        <p:spPr bwMode="auto">
          <a:xfrm flipH="1" flipV="1">
            <a:off x="6443663" y="1628775"/>
            <a:ext cx="1008062" cy="576263"/>
          </a:xfrm>
          <a:prstGeom prst="line">
            <a:avLst/>
          </a:prstGeom>
          <a:noFill/>
          <a:ln w="9525">
            <a:solidFill>
              <a:schemeClr val="tx1"/>
            </a:solidFill>
            <a:round/>
            <a:headEnd/>
            <a:tailEnd type="triangle" w="med" len="med"/>
          </a:ln>
        </p:spPr>
        <p:txBody>
          <a:bodyPr/>
          <a:lstStyle/>
          <a:p>
            <a:endParaRPr lang="ar-SA"/>
          </a:p>
        </p:txBody>
      </p:sp>
      <p:sp>
        <p:nvSpPr>
          <p:cNvPr id="181294" name="Line 51"/>
          <p:cNvSpPr>
            <a:spLocks noChangeShapeType="1"/>
          </p:cNvSpPr>
          <p:nvPr/>
        </p:nvSpPr>
        <p:spPr bwMode="auto">
          <a:xfrm flipH="1">
            <a:off x="4932363" y="1628775"/>
            <a:ext cx="1368425" cy="144463"/>
          </a:xfrm>
          <a:prstGeom prst="line">
            <a:avLst/>
          </a:prstGeom>
          <a:noFill/>
          <a:ln w="9525">
            <a:solidFill>
              <a:schemeClr val="tx1"/>
            </a:solidFill>
            <a:round/>
            <a:headEnd/>
            <a:tailEnd type="triangle" w="med" len="med"/>
          </a:ln>
        </p:spPr>
        <p:txBody>
          <a:bodyPr/>
          <a:lstStyle/>
          <a:p>
            <a:endParaRPr lang="ar-SA"/>
          </a:p>
        </p:txBody>
      </p:sp>
      <p:sp>
        <p:nvSpPr>
          <p:cNvPr id="181295" name="Line 52"/>
          <p:cNvSpPr>
            <a:spLocks noChangeShapeType="1"/>
          </p:cNvSpPr>
          <p:nvPr/>
        </p:nvSpPr>
        <p:spPr bwMode="auto">
          <a:xfrm flipV="1">
            <a:off x="1619250" y="1628775"/>
            <a:ext cx="720725" cy="431800"/>
          </a:xfrm>
          <a:prstGeom prst="line">
            <a:avLst/>
          </a:prstGeom>
          <a:noFill/>
          <a:ln w="9525">
            <a:solidFill>
              <a:schemeClr val="tx1"/>
            </a:solidFill>
            <a:round/>
            <a:headEnd/>
            <a:tailEnd type="triangle" w="med" len="med"/>
          </a:ln>
        </p:spPr>
        <p:txBody>
          <a:bodyPr/>
          <a:lstStyle/>
          <a:p>
            <a:endParaRPr lang="ar-SA"/>
          </a:p>
        </p:txBody>
      </p:sp>
      <p:sp>
        <p:nvSpPr>
          <p:cNvPr id="181296" name="Line 53"/>
          <p:cNvSpPr>
            <a:spLocks noChangeShapeType="1"/>
          </p:cNvSpPr>
          <p:nvPr/>
        </p:nvSpPr>
        <p:spPr bwMode="auto">
          <a:xfrm>
            <a:off x="2484438" y="1628775"/>
            <a:ext cx="1582737" cy="215900"/>
          </a:xfrm>
          <a:prstGeom prst="line">
            <a:avLst/>
          </a:prstGeom>
          <a:noFill/>
          <a:ln w="9525">
            <a:solidFill>
              <a:schemeClr val="tx1"/>
            </a:solidFill>
            <a:round/>
            <a:headEnd/>
            <a:tailEnd type="triangle" w="med" len="med"/>
          </a:ln>
        </p:spPr>
        <p:txBody>
          <a:bodyPr/>
          <a:lstStyle/>
          <a:p>
            <a:endParaRPr lang="ar-SA"/>
          </a:p>
        </p:txBody>
      </p:sp>
      <p:sp>
        <p:nvSpPr>
          <p:cNvPr id="181297" name="Text Box 54"/>
          <p:cNvSpPr txBox="1">
            <a:spLocks noChangeArrowheads="1"/>
          </p:cNvSpPr>
          <p:nvPr/>
        </p:nvSpPr>
        <p:spPr bwMode="auto">
          <a:xfrm>
            <a:off x="3563938" y="1916113"/>
            <a:ext cx="1728787" cy="366712"/>
          </a:xfrm>
          <a:prstGeom prst="rect">
            <a:avLst/>
          </a:prstGeom>
          <a:noFill/>
          <a:ln w="9525">
            <a:noFill/>
            <a:miter lim="800000"/>
            <a:headEnd/>
            <a:tailEnd/>
          </a:ln>
        </p:spPr>
        <p:txBody>
          <a:bodyPr>
            <a:spAutoFit/>
          </a:bodyPr>
          <a:lstStyle/>
          <a:p>
            <a:pPr>
              <a:spcBef>
                <a:spcPct val="50000"/>
              </a:spcBef>
            </a:pPr>
            <a:r>
              <a:rPr lang="ar-SA"/>
              <a:t>التيار النفاث القطبي </a:t>
            </a:r>
            <a:endParaRPr lang="en-US"/>
          </a:p>
        </p:txBody>
      </p:sp>
      <p:sp>
        <p:nvSpPr>
          <p:cNvPr id="181298" name="Text Box 56"/>
          <p:cNvSpPr txBox="1">
            <a:spLocks noChangeArrowheads="1"/>
          </p:cNvSpPr>
          <p:nvPr/>
        </p:nvSpPr>
        <p:spPr bwMode="auto">
          <a:xfrm>
            <a:off x="2916238" y="2997200"/>
            <a:ext cx="2520950" cy="366713"/>
          </a:xfrm>
          <a:prstGeom prst="rect">
            <a:avLst/>
          </a:prstGeom>
          <a:noFill/>
          <a:ln w="9525">
            <a:noFill/>
            <a:miter lim="800000"/>
            <a:headEnd/>
            <a:tailEnd/>
          </a:ln>
        </p:spPr>
        <p:txBody>
          <a:bodyPr>
            <a:spAutoFit/>
          </a:bodyPr>
          <a:lstStyle/>
          <a:p>
            <a:pPr>
              <a:spcBef>
                <a:spcPct val="50000"/>
              </a:spcBef>
            </a:pPr>
            <a:r>
              <a:rPr lang="ar-SA"/>
              <a:t>التيار النفاث شبه المداري </a:t>
            </a:r>
            <a:endParaRPr lang="en-US"/>
          </a:p>
        </p:txBody>
      </p:sp>
      <p:sp>
        <p:nvSpPr>
          <p:cNvPr id="181299" name="Text Box 57"/>
          <p:cNvSpPr txBox="1">
            <a:spLocks noChangeArrowheads="1"/>
          </p:cNvSpPr>
          <p:nvPr/>
        </p:nvSpPr>
        <p:spPr bwMode="auto">
          <a:xfrm>
            <a:off x="2700338" y="4581525"/>
            <a:ext cx="2663825" cy="366713"/>
          </a:xfrm>
          <a:prstGeom prst="rect">
            <a:avLst/>
          </a:prstGeom>
          <a:noFill/>
          <a:ln w="9525">
            <a:noFill/>
            <a:miter lim="800000"/>
            <a:headEnd/>
            <a:tailEnd/>
          </a:ln>
        </p:spPr>
        <p:txBody>
          <a:bodyPr>
            <a:spAutoFit/>
          </a:bodyPr>
          <a:lstStyle/>
          <a:p>
            <a:pPr>
              <a:spcBef>
                <a:spcPct val="50000"/>
              </a:spcBef>
            </a:pPr>
            <a:r>
              <a:rPr lang="ar-SA"/>
              <a:t>التيار النفاث شبه المداري </a:t>
            </a:r>
            <a:endParaRPr lang="en-US"/>
          </a:p>
        </p:txBody>
      </p:sp>
      <p:sp>
        <p:nvSpPr>
          <p:cNvPr id="181300" name="Text Box 58"/>
          <p:cNvSpPr txBox="1">
            <a:spLocks noChangeArrowheads="1"/>
          </p:cNvSpPr>
          <p:nvPr/>
        </p:nvSpPr>
        <p:spPr bwMode="auto">
          <a:xfrm>
            <a:off x="3492500" y="5589588"/>
            <a:ext cx="1728788" cy="366712"/>
          </a:xfrm>
          <a:prstGeom prst="rect">
            <a:avLst/>
          </a:prstGeom>
          <a:noFill/>
          <a:ln w="9525">
            <a:noFill/>
            <a:miter lim="800000"/>
            <a:headEnd/>
            <a:tailEnd/>
          </a:ln>
        </p:spPr>
        <p:txBody>
          <a:bodyPr>
            <a:spAutoFit/>
          </a:bodyPr>
          <a:lstStyle/>
          <a:p>
            <a:pPr>
              <a:spcBef>
                <a:spcPct val="50000"/>
              </a:spcBef>
            </a:pPr>
            <a:r>
              <a:rPr lang="ar-SA"/>
              <a:t>التيار النفاث القطبي </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p:txBody>
          <a:bodyPr/>
          <a:lstStyle/>
          <a:p>
            <a:pPr algn="ctr" eaLnBrk="1" hangingPunct="1">
              <a:defRPr/>
            </a:pPr>
            <a:r>
              <a:rPr lang="ar-SA" dirty="0" smtClean="0">
                <a:solidFill>
                  <a:srgbClr val="93602D"/>
                </a:solidFill>
                <a:latin typeface="Agency FB" pitchFamily="34" charset="0"/>
              </a:rPr>
              <a:t>أنواع الرياح </a:t>
            </a:r>
            <a:endParaRPr lang="en-US" dirty="0" smtClean="0">
              <a:solidFill>
                <a:srgbClr val="93602D"/>
              </a:solidFill>
              <a:latin typeface="Agency FB" pitchFamily="34" charset="0"/>
            </a:endParaRPr>
          </a:p>
        </p:txBody>
      </p:sp>
      <p:sp>
        <p:nvSpPr>
          <p:cNvPr id="330755" name="Rectangle 3"/>
          <p:cNvSpPr>
            <a:spLocks noGrp="1" noChangeArrowheads="1"/>
          </p:cNvSpPr>
          <p:nvPr>
            <p:ph type="body" idx="1"/>
          </p:nvPr>
        </p:nvSpPr>
        <p:spPr>
          <a:xfrm>
            <a:off x="457200" y="1700213"/>
            <a:ext cx="8229600" cy="4681537"/>
          </a:xfrm>
          <a:ln w="38100">
            <a:solidFill>
              <a:schemeClr val="tx1"/>
            </a:solidFill>
          </a:ln>
        </p:spPr>
        <p:txBody>
          <a:bodyPr/>
          <a:lstStyle/>
          <a:p>
            <a:pPr eaLnBrk="1" hangingPunct="1">
              <a:lnSpc>
                <a:spcPct val="90000"/>
              </a:lnSpc>
              <a:defRPr/>
            </a:pPr>
            <a:r>
              <a:rPr lang="ar-SA" dirty="0" smtClean="0">
                <a:cs typeface="Akhbar MT" pitchFamily="2" charset="-78"/>
              </a:rPr>
              <a:t>1- الرياح الدائمة :أهم تلك الرياح </a:t>
            </a:r>
            <a:r>
              <a:rPr lang="ar-SA" dirty="0" err="1" smtClean="0">
                <a:cs typeface="Akhbar MT" pitchFamily="2" charset="-78"/>
              </a:rPr>
              <a:t>أ</a:t>
            </a:r>
            <a:r>
              <a:rPr lang="ar-SA" dirty="0" smtClean="0">
                <a:cs typeface="Akhbar MT" pitchFamily="2" charset="-78"/>
              </a:rPr>
              <a:t>- الرياح التجارية.</a:t>
            </a:r>
          </a:p>
          <a:p>
            <a:pPr eaLnBrk="1" hangingPunct="1">
              <a:lnSpc>
                <a:spcPct val="90000"/>
              </a:lnSpc>
              <a:buFontTx/>
              <a:buNone/>
              <a:defRPr/>
            </a:pPr>
            <a:r>
              <a:rPr lang="ar-SA" dirty="0" smtClean="0">
                <a:cs typeface="Akhbar MT" pitchFamily="2" charset="-78"/>
              </a:rPr>
              <a:t>                                          ب- الرياح الغربية.</a:t>
            </a:r>
          </a:p>
          <a:p>
            <a:pPr eaLnBrk="1" hangingPunct="1">
              <a:lnSpc>
                <a:spcPct val="90000"/>
              </a:lnSpc>
              <a:buFontTx/>
              <a:buNone/>
              <a:defRPr/>
            </a:pPr>
            <a:r>
              <a:rPr lang="ar-SA" dirty="0" smtClean="0">
                <a:cs typeface="Akhbar MT" pitchFamily="2" charset="-78"/>
              </a:rPr>
              <a:t>                                          ج- الرياح القطبية.</a:t>
            </a:r>
          </a:p>
          <a:p>
            <a:pPr eaLnBrk="1" hangingPunct="1">
              <a:lnSpc>
                <a:spcPct val="90000"/>
              </a:lnSpc>
              <a:defRPr/>
            </a:pPr>
            <a:r>
              <a:rPr lang="ar-SA" dirty="0" smtClean="0">
                <a:cs typeface="Akhbar MT" pitchFamily="2" charset="-78"/>
              </a:rPr>
              <a:t>2-الرياح الموسمية.</a:t>
            </a:r>
          </a:p>
          <a:p>
            <a:pPr eaLnBrk="1" hangingPunct="1">
              <a:lnSpc>
                <a:spcPct val="90000"/>
              </a:lnSpc>
              <a:defRPr/>
            </a:pPr>
            <a:r>
              <a:rPr lang="ar-SA" dirty="0" smtClean="0">
                <a:cs typeface="Akhbar MT" pitchFamily="2" charset="-78"/>
              </a:rPr>
              <a:t>3-الرياح المحلية الدورية :أهم تلك الرياح</a:t>
            </a:r>
          </a:p>
          <a:p>
            <a:pPr eaLnBrk="1" hangingPunct="1">
              <a:lnSpc>
                <a:spcPct val="90000"/>
              </a:lnSpc>
              <a:defRPr/>
            </a:pPr>
            <a:r>
              <a:rPr lang="ar-SA" dirty="0" smtClean="0">
                <a:cs typeface="Akhbar MT" pitchFamily="2" charset="-78"/>
              </a:rPr>
              <a:t> أ- نسيم البحر والبر.               ب- نسيم الجبل والوادي.</a:t>
            </a:r>
          </a:p>
          <a:p>
            <a:pPr eaLnBrk="1" hangingPunct="1">
              <a:lnSpc>
                <a:spcPct val="90000"/>
              </a:lnSpc>
              <a:defRPr/>
            </a:pPr>
            <a:r>
              <a:rPr lang="ar-SA" dirty="0" smtClean="0">
                <a:cs typeface="Akhbar MT" pitchFamily="2" charset="-78"/>
              </a:rPr>
              <a:t>4-الرياح المحلية المرافقة للمنخفضات الجوية: من أهم تلك الرياح </a:t>
            </a:r>
          </a:p>
          <a:p>
            <a:pPr eaLnBrk="1" hangingPunct="1">
              <a:lnSpc>
                <a:spcPct val="90000"/>
              </a:lnSpc>
              <a:defRPr/>
            </a:pPr>
            <a:r>
              <a:rPr lang="ar-SA" dirty="0" smtClean="0">
                <a:cs typeface="Akhbar MT" pitchFamily="2" charset="-78"/>
              </a:rPr>
              <a:t>أ- الرياح الدافئة.            ب- الرياح الباردة.      </a:t>
            </a:r>
            <a:endParaRPr lang="en-US" dirty="0" smtClean="0">
              <a:cs typeface="Akhbar MT"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2875" y="549275"/>
            <a:ext cx="8858250" cy="6308725"/>
          </a:xfrm>
        </p:spPr>
        <p:txBody>
          <a:bodyPr/>
          <a:lstStyle/>
          <a:p>
            <a:pPr>
              <a:defRPr/>
            </a:pPr>
            <a:r>
              <a:rPr lang="ar-SA" dirty="0" smtClean="0">
                <a:solidFill>
                  <a:srgbClr val="FF0000"/>
                </a:solidFill>
              </a:rPr>
              <a:t>1</a:t>
            </a:r>
            <a:r>
              <a:rPr lang="ar-SA" dirty="0" smtClean="0">
                <a:solidFill>
                  <a:srgbClr val="FF0000"/>
                </a:solidFill>
                <a:cs typeface="Akhbar MT" pitchFamily="2" charset="-78"/>
              </a:rPr>
              <a:t>- الرياح الدائمة:  </a:t>
            </a:r>
            <a:r>
              <a:rPr lang="ar-SA" dirty="0" err="1" smtClean="0">
                <a:solidFill>
                  <a:srgbClr val="FFFF00"/>
                </a:solidFill>
                <a:cs typeface="Akhbar MT" pitchFamily="2" charset="-78"/>
              </a:rPr>
              <a:t>أ</a:t>
            </a:r>
            <a:r>
              <a:rPr lang="ar-SA" dirty="0" smtClean="0">
                <a:solidFill>
                  <a:srgbClr val="FFFF00"/>
                </a:solidFill>
                <a:cs typeface="Akhbar MT" pitchFamily="2" charset="-78"/>
              </a:rPr>
              <a:t>- الرياح التجارية :</a:t>
            </a:r>
          </a:p>
          <a:p>
            <a:pPr>
              <a:defRPr/>
            </a:pPr>
            <a:r>
              <a:rPr lang="ar-SA" dirty="0" smtClean="0">
                <a:cs typeface="Akhbar MT" pitchFamily="2" charset="-78"/>
              </a:rPr>
              <a:t>تهب من مراكز الضغط المداري المرتفع إلى منطقة الضغط الاستوائي المنخفض.</a:t>
            </a:r>
          </a:p>
          <a:p>
            <a:pPr>
              <a:defRPr/>
            </a:pPr>
            <a:r>
              <a:rPr lang="ar-SA" dirty="0" smtClean="0">
                <a:cs typeface="Akhbar MT" pitchFamily="2" charset="-78"/>
              </a:rPr>
              <a:t>لتأثير قوة كوروليوس في الرياح التجارية فإنها تنحرف </a:t>
            </a:r>
            <a:r>
              <a:rPr lang="ar-SA" dirty="0" err="1" smtClean="0">
                <a:cs typeface="Akhbar MT" pitchFamily="2" charset="-78"/>
              </a:rPr>
              <a:t>الى</a:t>
            </a:r>
            <a:r>
              <a:rPr lang="ar-SA" dirty="0" smtClean="0">
                <a:cs typeface="Akhbar MT" pitchFamily="2" charset="-78"/>
              </a:rPr>
              <a:t> يمين اتجاهها في النصف الشمالي فالرياح رياح شمالية شرقية ,وتنحرف إلى يسار اتجاهها في النصف الجنوبي فالرياح رياح جنوبية شرقية.</a:t>
            </a:r>
          </a:p>
          <a:p>
            <a:pPr>
              <a:defRPr/>
            </a:pPr>
            <a:r>
              <a:rPr lang="ar-SA" dirty="0" smtClean="0">
                <a:cs typeface="Akhbar MT" pitchFamily="2" charset="-78"/>
              </a:rPr>
              <a:t>أكثر الرياح الدائمة على سطح الأرض ثباتاً في الاتجاه </a:t>
            </a:r>
            <a:r>
              <a:rPr lang="ar-SA" dirty="0" err="1" smtClean="0">
                <a:cs typeface="Akhbar MT" pitchFamily="2" charset="-78"/>
              </a:rPr>
              <a:t>الافي</a:t>
            </a:r>
            <a:r>
              <a:rPr lang="ar-SA" dirty="0" smtClean="0">
                <a:cs typeface="Akhbar MT" pitchFamily="2" charset="-78"/>
              </a:rPr>
              <a:t> المنطقة الاستوائية.</a:t>
            </a:r>
          </a:p>
          <a:p>
            <a:pPr>
              <a:defRPr/>
            </a:pPr>
            <a:r>
              <a:rPr lang="ar-SA" dirty="0" smtClean="0">
                <a:cs typeface="Akhbar MT" pitchFamily="2" charset="-78"/>
              </a:rPr>
              <a:t>هي رياح جافة إلا إذا مرت على مسطحات مائية كبيرة فإنها تتحمل ببخار الماء وتؤدي إلى سقوط الأمطار.</a:t>
            </a:r>
          </a:p>
          <a:p>
            <a:pPr>
              <a:defRPr/>
            </a:pPr>
            <a:r>
              <a:rPr lang="ar-SA" dirty="0" smtClean="0">
                <a:cs typeface="Akhbar MT" pitchFamily="2" charset="-78"/>
              </a:rPr>
              <a:t> الرياح التجارية التي تهب على السواحل الشرقية كميات كبيرة من بخار الماء (عللي) نتيجة مرورها على المسطحات المائية.</a:t>
            </a: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549275"/>
            <a:ext cx="9001125" cy="6165850"/>
          </a:xfrm>
        </p:spPr>
        <p:txBody>
          <a:bodyPr/>
          <a:lstStyle/>
          <a:p>
            <a:pPr>
              <a:defRPr/>
            </a:pPr>
            <a:r>
              <a:rPr lang="ar-SA" dirty="0" smtClean="0">
                <a:cs typeface="Akhbar MT" pitchFamily="2" charset="-78"/>
              </a:rPr>
              <a:t>الرياح التجارية التي تهب على السواحل الغربية رياح جافة محملة بالغبار(عللي) لمرورها على مساحات واسعة من اليابس.</a:t>
            </a:r>
          </a:p>
          <a:p>
            <a:pPr>
              <a:defRPr/>
            </a:pPr>
            <a:r>
              <a:rPr lang="ar-SA" dirty="0" smtClean="0">
                <a:solidFill>
                  <a:srgbClr val="FFFF00"/>
                </a:solidFill>
                <a:cs typeface="Akhbar MT" pitchFamily="2" charset="-78"/>
              </a:rPr>
              <a:t>ب - الرياح الغربية :</a:t>
            </a:r>
          </a:p>
          <a:p>
            <a:pPr>
              <a:defRPr/>
            </a:pPr>
            <a:r>
              <a:rPr lang="ar-SA" dirty="0" smtClean="0">
                <a:cs typeface="Akhbar MT" pitchFamily="2" charset="-78"/>
              </a:rPr>
              <a:t>هي الريا السائدة في المناطق المعتدلة الواقعة بين خطي عرض 35-60.</a:t>
            </a:r>
          </a:p>
          <a:p>
            <a:pPr>
              <a:defRPr/>
            </a:pPr>
            <a:r>
              <a:rPr lang="ar-SA" dirty="0" smtClean="0">
                <a:cs typeface="Akhbar MT" pitchFamily="2" charset="-78"/>
              </a:rPr>
              <a:t>أنها رياح جنوبية غربية في النصف الشمالي ,وشمالية غربية في النصف الجنوبي.</a:t>
            </a:r>
          </a:p>
          <a:p>
            <a:pPr>
              <a:defRPr/>
            </a:pPr>
            <a:r>
              <a:rPr lang="ar-SA" dirty="0" smtClean="0">
                <a:cs typeface="Akhbar MT" pitchFamily="2" charset="-78"/>
              </a:rPr>
              <a:t>تختلف عن الرياح التجارية بسبب كثرة ما يحدث في اتجاهها من اضطراب.</a:t>
            </a:r>
          </a:p>
          <a:p>
            <a:pPr>
              <a:defRPr/>
            </a:pPr>
            <a:r>
              <a:rPr lang="ar-SA" dirty="0" smtClean="0">
                <a:cs typeface="Akhbar MT" pitchFamily="2" charset="-78"/>
              </a:rPr>
              <a:t>هي رياح دافئة تجلب </a:t>
            </a:r>
            <a:r>
              <a:rPr lang="ar-SA" dirty="0" err="1" smtClean="0">
                <a:cs typeface="Akhbar MT" pitchFamily="2" charset="-78"/>
              </a:rPr>
              <a:t>الى</a:t>
            </a:r>
            <a:r>
              <a:rPr lang="ar-SA" dirty="0" smtClean="0">
                <a:cs typeface="Akhbar MT" pitchFamily="2" charset="-78"/>
              </a:rPr>
              <a:t> المناطق التي تهب عليها الدف والحرارة والرطوبة. </a:t>
            </a:r>
          </a:p>
          <a:p>
            <a:pPr>
              <a:defRPr/>
            </a:pPr>
            <a:r>
              <a:rPr lang="ar-SA" dirty="0" smtClean="0">
                <a:solidFill>
                  <a:srgbClr val="FFFF00"/>
                </a:solidFill>
                <a:cs typeface="Akhbar MT" pitchFamily="2" charset="-78"/>
              </a:rPr>
              <a:t>ج- الرياح القطبية :</a:t>
            </a:r>
          </a:p>
          <a:p>
            <a:pPr>
              <a:defRPr/>
            </a:pPr>
            <a:r>
              <a:rPr lang="ar-SA" dirty="0" smtClean="0">
                <a:cs typeface="Akhbar MT" pitchFamily="2" charset="-78"/>
              </a:rPr>
              <a:t>هي رياح باردة وقليلة الرطوبة وهي الرياح السائدة في المناطق القطبية .</a:t>
            </a:r>
          </a:p>
          <a:p>
            <a:pPr>
              <a:defRPr/>
            </a:pPr>
            <a:r>
              <a:rPr lang="ar-SA" dirty="0" smtClean="0">
                <a:cs typeface="Akhbar MT" pitchFamily="2" charset="-78"/>
              </a:rPr>
              <a:t>هي رياح شمالية شرقية في النصف الشمالي وجنوبية شرقية في النصف الجنوبي.</a:t>
            </a: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nchor="t">
            <a:normAutofit fontScale="90000"/>
          </a:bodyPr>
          <a:lstStyle/>
          <a:p>
            <a:pPr algn="ctr" eaLnBrk="1" hangingPunct="1">
              <a:defRPr/>
            </a:pPr>
            <a:r>
              <a:rPr lang="ar-SA" dirty="0" smtClean="0"/>
              <a:t>التوزيع الجغرافي للرياح الدائمة  </a:t>
            </a:r>
            <a:r>
              <a:rPr lang="en-US" dirty="0" smtClean="0"/>
              <a:t/>
            </a:r>
            <a:br>
              <a:rPr lang="en-US" dirty="0" smtClean="0"/>
            </a:br>
            <a:endParaRPr lang="en-US" dirty="0" smtClean="0"/>
          </a:p>
        </p:txBody>
      </p:sp>
      <p:sp>
        <p:nvSpPr>
          <p:cNvPr id="332803" name="Rectangle 3"/>
          <p:cNvSpPr>
            <a:spLocks noGrp="1" noChangeArrowheads="1"/>
          </p:cNvSpPr>
          <p:nvPr>
            <p:ph type="body" idx="1"/>
          </p:nvPr>
        </p:nvSpPr>
        <p:spPr>
          <a:xfrm>
            <a:off x="468313" y="1916113"/>
            <a:ext cx="8229600" cy="4621212"/>
          </a:xfrm>
        </p:spPr>
        <p:txBody>
          <a:bodyPr/>
          <a:lstStyle/>
          <a:p>
            <a:pPr eaLnBrk="1" hangingPunct="1">
              <a:defRPr/>
            </a:pPr>
            <a:endParaRPr lang="en-US" dirty="0" smtClean="0"/>
          </a:p>
        </p:txBody>
      </p:sp>
      <p:sp>
        <p:nvSpPr>
          <p:cNvPr id="332804" name="Rectangle 4"/>
          <p:cNvSpPr>
            <a:spLocks noChangeArrowheads="1"/>
          </p:cNvSpPr>
          <p:nvPr/>
        </p:nvSpPr>
        <p:spPr bwMode="auto">
          <a:xfrm>
            <a:off x="0" y="292100"/>
            <a:ext cx="8229600" cy="1384300"/>
          </a:xfrm>
          <a:prstGeom prst="rect">
            <a:avLst/>
          </a:prstGeom>
          <a:noFill/>
          <a:ln w="9525">
            <a:noFill/>
            <a:miter lim="800000"/>
            <a:headEnd/>
            <a:tailEnd/>
          </a:ln>
          <a:effectLst/>
        </p:spPr>
        <p:txBody>
          <a:bodyPr anchor="ctr"/>
          <a:lstStyle/>
          <a:p>
            <a:pPr>
              <a:defRPr/>
            </a:pPr>
            <a:endParaRPr lang="en-US" sz="4400" dirty="0">
              <a:solidFill>
                <a:schemeClr val="tx2"/>
              </a:solidFill>
              <a:effectLst>
                <a:outerShdw blurRad="38100" dist="38100" dir="2700000" algn="tl">
                  <a:srgbClr val="000000"/>
                </a:outerShdw>
              </a:effectLst>
              <a:latin typeface="Tahoma" pitchFamily="34" charset="0"/>
            </a:endParaRPr>
          </a:p>
        </p:txBody>
      </p:sp>
      <p:sp>
        <p:nvSpPr>
          <p:cNvPr id="185349" name="Oval 5"/>
          <p:cNvSpPr>
            <a:spLocks noChangeArrowheads="1"/>
          </p:cNvSpPr>
          <p:nvPr/>
        </p:nvSpPr>
        <p:spPr bwMode="auto">
          <a:xfrm>
            <a:off x="1979613" y="1844675"/>
            <a:ext cx="5113337" cy="4176713"/>
          </a:xfrm>
          <a:prstGeom prst="ellipse">
            <a:avLst/>
          </a:prstGeom>
          <a:solidFill>
            <a:schemeClr val="accent1"/>
          </a:solidFill>
          <a:ln w="9525">
            <a:solidFill>
              <a:schemeClr val="tx1"/>
            </a:solidFill>
            <a:round/>
            <a:headEnd/>
            <a:tailEnd/>
          </a:ln>
        </p:spPr>
        <p:txBody>
          <a:bodyPr wrap="none" anchor="ctr"/>
          <a:lstStyle/>
          <a:p>
            <a:endParaRPr lang="ar-SA"/>
          </a:p>
        </p:txBody>
      </p:sp>
      <p:sp>
        <p:nvSpPr>
          <p:cNvPr id="185350" name="Line 6"/>
          <p:cNvSpPr>
            <a:spLocks noChangeShapeType="1"/>
          </p:cNvSpPr>
          <p:nvPr/>
        </p:nvSpPr>
        <p:spPr bwMode="auto">
          <a:xfrm flipH="1">
            <a:off x="1979613" y="3933825"/>
            <a:ext cx="5113337" cy="0"/>
          </a:xfrm>
          <a:prstGeom prst="line">
            <a:avLst/>
          </a:prstGeom>
          <a:noFill/>
          <a:ln w="9525">
            <a:solidFill>
              <a:schemeClr val="tx1"/>
            </a:solidFill>
            <a:round/>
            <a:headEnd/>
            <a:tailEnd/>
          </a:ln>
        </p:spPr>
        <p:txBody>
          <a:bodyPr/>
          <a:lstStyle/>
          <a:p>
            <a:endParaRPr lang="ar-SA"/>
          </a:p>
        </p:txBody>
      </p:sp>
      <p:sp>
        <p:nvSpPr>
          <p:cNvPr id="185351" name="Line 7"/>
          <p:cNvSpPr>
            <a:spLocks noChangeShapeType="1"/>
          </p:cNvSpPr>
          <p:nvPr/>
        </p:nvSpPr>
        <p:spPr bwMode="auto">
          <a:xfrm flipH="1">
            <a:off x="2195513" y="3213100"/>
            <a:ext cx="4752975" cy="0"/>
          </a:xfrm>
          <a:prstGeom prst="line">
            <a:avLst/>
          </a:prstGeom>
          <a:noFill/>
          <a:ln w="9525">
            <a:solidFill>
              <a:schemeClr val="tx1"/>
            </a:solidFill>
            <a:prstDash val="lgDash"/>
            <a:round/>
            <a:headEnd/>
            <a:tailEnd/>
          </a:ln>
        </p:spPr>
        <p:txBody>
          <a:bodyPr/>
          <a:lstStyle/>
          <a:p>
            <a:endParaRPr lang="ar-SA"/>
          </a:p>
        </p:txBody>
      </p:sp>
      <p:sp>
        <p:nvSpPr>
          <p:cNvPr id="185352" name="Line 8"/>
          <p:cNvSpPr>
            <a:spLocks noChangeShapeType="1"/>
          </p:cNvSpPr>
          <p:nvPr/>
        </p:nvSpPr>
        <p:spPr bwMode="auto">
          <a:xfrm flipH="1" flipV="1">
            <a:off x="2195513" y="4724400"/>
            <a:ext cx="4681537" cy="71438"/>
          </a:xfrm>
          <a:prstGeom prst="line">
            <a:avLst/>
          </a:prstGeom>
          <a:noFill/>
          <a:ln w="9525">
            <a:solidFill>
              <a:schemeClr val="tx1"/>
            </a:solidFill>
            <a:prstDash val="lgDash"/>
            <a:round/>
            <a:headEnd/>
            <a:tailEnd/>
          </a:ln>
        </p:spPr>
        <p:txBody>
          <a:bodyPr/>
          <a:lstStyle/>
          <a:p>
            <a:endParaRPr lang="ar-SA"/>
          </a:p>
        </p:txBody>
      </p:sp>
      <p:sp>
        <p:nvSpPr>
          <p:cNvPr id="185353" name="Line 9"/>
          <p:cNvSpPr>
            <a:spLocks noChangeShapeType="1"/>
          </p:cNvSpPr>
          <p:nvPr/>
        </p:nvSpPr>
        <p:spPr bwMode="auto">
          <a:xfrm flipH="1" flipV="1">
            <a:off x="2771775" y="2420938"/>
            <a:ext cx="3600450" cy="0"/>
          </a:xfrm>
          <a:prstGeom prst="line">
            <a:avLst/>
          </a:prstGeom>
          <a:noFill/>
          <a:ln w="9525">
            <a:solidFill>
              <a:schemeClr val="tx1"/>
            </a:solidFill>
            <a:prstDash val="dash"/>
            <a:round/>
            <a:headEnd/>
            <a:tailEnd/>
          </a:ln>
        </p:spPr>
        <p:txBody>
          <a:bodyPr/>
          <a:lstStyle/>
          <a:p>
            <a:endParaRPr lang="ar-SA"/>
          </a:p>
        </p:txBody>
      </p:sp>
      <p:sp>
        <p:nvSpPr>
          <p:cNvPr id="185354" name="Line 10"/>
          <p:cNvSpPr>
            <a:spLocks noChangeShapeType="1"/>
          </p:cNvSpPr>
          <p:nvPr/>
        </p:nvSpPr>
        <p:spPr bwMode="auto">
          <a:xfrm flipH="1" flipV="1">
            <a:off x="2987675" y="5589588"/>
            <a:ext cx="3024188" cy="71437"/>
          </a:xfrm>
          <a:prstGeom prst="line">
            <a:avLst/>
          </a:prstGeom>
          <a:noFill/>
          <a:ln w="9525">
            <a:solidFill>
              <a:schemeClr val="tx1"/>
            </a:solidFill>
            <a:prstDash val="dashDot"/>
            <a:round/>
            <a:headEnd/>
            <a:tailEnd/>
          </a:ln>
        </p:spPr>
        <p:txBody>
          <a:bodyPr/>
          <a:lstStyle/>
          <a:p>
            <a:endParaRPr lang="ar-SA"/>
          </a:p>
        </p:txBody>
      </p:sp>
      <p:sp>
        <p:nvSpPr>
          <p:cNvPr id="185355" name="Line 15"/>
          <p:cNvSpPr>
            <a:spLocks noChangeShapeType="1"/>
          </p:cNvSpPr>
          <p:nvPr/>
        </p:nvSpPr>
        <p:spPr bwMode="auto">
          <a:xfrm flipH="1">
            <a:off x="1042988" y="3716338"/>
            <a:ext cx="936625" cy="0"/>
          </a:xfrm>
          <a:prstGeom prst="line">
            <a:avLst/>
          </a:prstGeom>
          <a:noFill/>
          <a:ln w="9525">
            <a:solidFill>
              <a:schemeClr val="tx1"/>
            </a:solidFill>
            <a:round/>
            <a:headEnd/>
            <a:tailEnd type="triangle" w="med" len="med"/>
          </a:ln>
        </p:spPr>
        <p:txBody>
          <a:bodyPr/>
          <a:lstStyle/>
          <a:p>
            <a:endParaRPr lang="ar-SA"/>
          </a:p>
        </p:txBody>
      </p:sp>
      <p:sp>
        <p:nvSpPr>
          <p:cNvPr id="185356" name="Line 16"/>
          <p:cNvSpPr>
            <a:spLocks noChangeShapeType="1"/>
          </p:cNvSpPr>
          <p:nvPr/>
        </p:nvSpPr>
        <p:spPr bwMode="auto">
          <a:xfrm flipH="1">
            <a:off x="1042988" y="4076700"/>
            <a:ext cx="936625" cy="0"/>
          </a:xfrm>
          <a:prstGeom prst="line">
            <a:avLst/>
          </a:prstGeom>
          <a:noFill/>
          <a:ln w="9525">
            <a:solidFill>
              <a:schemeClr val="tx1"/>
            </a:solidFill>
            <a:round/>
            <a:headEnd/>
            <a:tailEnd type="triangle" w="med" len="med"/>
          </a:ln>
        </p:spPr>
        <p:txBody>
          <a:bodyPr/>
          <a:lstStyle/>
          <a:p>
            <a:endParaRPr lang="ar-SA"/>
          </a:p>
        </p:txBody>
      </p:sp>
      <p:sp>
        <p:nvSpPr>
          <p:cNvPr id="185357" name="Line 17"/>
          <p:cNvSpPr>
            <a:spLocks noChangeShapeType="1"/>
          </p:cNvSpPr>
          <p:nvPr/>
        </p:nvSpPr>
        <p:spPr bwMode="auto">
          <a:xfrm>
            <a:off x="7092950" y="3716338"/>
            <a:ext cx="792163" cy="0"/>
          </a:xfrm>
          <a:prstGeom prst="line">
            <a:avLst/>
          </a:prstGeom>
          <a:noFill/>
          <a:ln w="9525">
            <a:solidFill>
              <a:schemeClr val="tx1"/>
            </a:solidFill>
            <a:round/>
            <a:headEnd/>
            <a:tailEnd type="triangle" w="med" len="med"/>
          </a:ln>
        </p:spPr>
        <p:txBody>
          <a:bodyPr/>
          <a:lstStyle/>
          <a:p>
            <a:endParaRPr lang="ar-SA"/>
          </a:p>
        </p:txBody>
      </p:sp>
      <p:sp>
        <p:nvSpPr>
          <p:cNvPr id="185358" name="Line 18"/>
          <p:cNvSpPr>
            <a:spLocks noChangeShapeType="1"/>
          </p:cNvSpPr>
          <p:nvPr/>
        </p:nvSpPr>
        <p:spPr bwMode="auto">
          <a:xfrm>
            <a:off x="7092950" y="4149725"/>
            <a:ext cx="719138" cy="0"/>
          </a:xfrm>
          <a:prstGeom prst="line">
            <a:avLst/>
          </a:prstGeom>
          <a:noFill/>
          <a:ln w="9525">
            <a:solidFill>
              <a:schemeClr val="tx1"/>
            </a:solidFill>
            <a:round/>
            <a:headEnd/>
            <a:tailEnd type="triangle" w="med" len="med"/>
          </a:ln>
        </p:spPr>
        <p:txBody>
          <a:bodyPr/>
          <a:lstStyle/>
          <a:p>
            <a:endParaRPr lang="ar-SA"/>
          </a:p>
        </p:txBody>
      </p:sp>
      <p:sp>
        <p:nvSpPr>
          <p:cNvPr id="185359" name="Line 19"/>
          <p:cNvSpPr>
            <a:spLocks noChangeShapeType="1"/>
          </p:cNvSpPr>
          <p:nvPr/>
        </p:nvSpPr>
        <p:spPr bwMode="auto">
          <a:xfrm>
            <a:off x="1042988" y="4149725"/>
            <a:ext cx="288925" cy="574675"/>
          </a:xfrm>
          <a:prstGeom prst="line">
            <a:avLst/>
          </a:prstGeom>
          <a:noFill/>
          <a:ln w="9525">
            <a:solidFill>
              <a:schemeClr val="tx1"/>
            </a:solidFill>
            <a:round/>
            <a:headEnd/>
            <a:tailEnd type="triangle" w="med" len="med"/>
          </a:ln>
        </p:spPr>
        <p:txBody>
          <a:bodyPr/>
          <a:lstStyle/>
          <a:p>
            <a:endParaRPr lang="ar-SA"/>
          </a:p>
        </p:txBody>
      </p:sp>
      <p:sp>
        <p:nvSpPr>
          <p:cNvPr id="185360" name="Line 20"/>
          <p:cNvSpPr>
            <a:spLocks noChangeShapeType="1"/>
          </p:cNvSpPr>
          <p:nvPr/>
        </p:nvSpPr>
        <p:spPr bwMode="auto">
          <a:xfrm>
            <a:off x="1403350" y="4724400"/>
            <a:ext cx="576263" cy="0"/>
          </a:xfrm>
          <a:prstGeom prst="line">
            <a:avLst/>
          </a:prstGeom>
          <a:noFill/>
          <a:ln w="9525">
            <a:solidFill>
              <a:schemeClr val="tx1"/>
            </a:solidFill>
            <a:round/>
            <a:headEnd/>
            <a:tailEnd type="triangle" w="med" len="med"/>
          </a:ln>
        </p:spPr>
        <p:txBody>
          <a:bodyPr/>
          <a:lstStyle/>
          <a:p>
            <a:endParaRPr lang="ar-SA"/>
          </a:p>
        </p:txBody>
      </p:sp>
      <p:sp>
        <p:nvSpPr>
          <p:cNvPr id="185361" name="Line 21"/>
          <p:cNvSpPr>
            <a:spLocks noChangeShapeType="1"/>
          </p:cNvSpPr>
          <p:nvPr/>
        </p:nvSpPr>
        <p:spPr bwMode="auto">
          <a:xfrm flipV="1">
            <a:off x="1042988" y="3141663"/>
            <a:ext cx="360362" cy="574675"/>
          </a:xfrm>
          <a:prstGeom prst="line">
            <a:avLst/>
          </a:prstGeom>
          <a:noFill/>
          <a:ln w="9525">
            <a:solidFill>
              <a:schemeClr val="tx1"/>
            </a:solidFill>
            <a:round/>
            <a:headEnd/>
            <a:tailEnd type="triangle" w="med" len="med"/>
          </a:ln>
        </p:spPr>
        <p:txBody>
          <a:bodyPr/>
          <a:lstStyle/>
          <a:p>
            <a:endParaRPr lang="ar-SA"/>
          </a:p>
        </p:txBody>
      </p:sp>
      <p:sp>
        <p:nvSpPr>
          <p:cNvPr id="185362" name="Line 22"/>
          <p:cNvSpPr>
            <a:spLocks noChangeShapeType="1"/>
          </p:cNvSpPr>
          <p:nvPr/>
        </p:nvSpPr>
        <p:spPr bwMode="auto">
          <a:xfrm>
            <a:off x="1476375" y="3141663"/>
            <a:ext cx="574675" cy="71437"/>
          </a:xfrm>
          <a:prstGeom prst="line">
            <a:avLst/>
          </a:prstGeom>
          <a:noFill/>
          <a:ln w="9525">
            <a:solidFill>
              <a:schemeClr val="tx1"/>
            </a:solidFill>
            <a:round/>
            <a:headEnd/>
            <a:tailEnd type="triangle" w="med" len="med"/>
          </a:ln>
        </p:spPr>
        <p:txBody>
          <a:bodyPr/>
          <a:lstStyle/>
          <a:p>
            <a:endParaRPr lang="ar-SA"/>
          </a:p>
        </p:txBody>
      </p:sp>
      <p:sp>
        <p:nvSpPr>
          <p:cNvPr id="185363" name="Line 23"/>
          <p:cNvSpPr>
            <a:spLocks noChangeShapeType="1"/>
          </p:cNvSpPr>
          <p:nvPr/>
        </p:nvSpPr>
        <p:spPr bwMode="auto">
          <a:xfrm flipH="1">
            <a:off x="7524750" y="4221163"/>
            <a:ext cx="287338" cy="647700"/>
          </a:xfrm>
          <a:prstGeom prst="line">
            <a:avLst/>
          </a:prstGeom>
          <a:noFill/>
          <a:ln w="9525">
            <a:solidFill>
              <a:schemeClr val="tx1"/>
            </a:solidFill>
            <a:round/>
            <a:headEnd/>
            <a:tailEnd type="triangle" w="med" len="med"/>
          </a:ln>
        </p:spPr>
        <p:txBody>
          <a:bodyPr/>
          <a:lstStyle/>
          <a:p>
            <a:endParaRPr lang="ar-SA"/>
          </a:p>
        </p:txBody>
      </p:sp>
      <p:sp>
        <p:nvSpPr>
          <p:cNvPr id="185364" name="Line 24"/>
          <p:cNvSpPr>
            <a:spLocks noChangeShapeType="1"/>
          </p:cNvSpPr>
          <p:nvPr/>
        </p:nvSpPr>
        <p:spPr bwMode="auto">
          <a:xfrm flipH="1">
            <a:off x="6948488" y="4797425"/>
            <a:ext cx="360362" cy="0"/>
          </a:xfrm>
          <a:prstGeom prst="line">
            <a:avLst/>
          </a:prstGeom>
          <a:noFill/>
          <a:ln w="9525">
            <a:solidFill>
              <a:schemeClr val="tx1"/>
            </a:solidFill>
            <a:round/>
            <a:headEnd/>
            <a:tailEnd type="triangle" w="med" len="med"/>
          </a:ln>
        </p:spPr>
        <p:txBody>
          <a:bodyPr/>
          <a:lstStyle/>
          <a:p>
            <a:endParaRPr lang="ar-SA"/>
          </a:p>
        </p:txBody>
      </p:sp>
      <p:sp>
        <p:nvSpPr>
          <p:cNvPr id="185365" name="Line 25"/>
          <p:cNvSpPr>
            <a:spLocks noChangeShapeType="1"/>
          </p:cNvSpPr>
          <p:nvPr/>
        </p:nvSpPr>
        <p:spPr bwMode="auto">
          <a:xfrm flipH="1" flipV="1">
            <a:off x="7740650" y="3141663"/>
            <a:ext cx="144463" cy="503237"/>
          </a:xfrm>
          <a:prstGeom prst="line">
            <a:avLst/>
          </a:prstGeom>
          <a:noFill/>
          <a:ln w="9525">
            <a:solidFill>
              <a:schemeClr val="tx1"/>
            </a:solidFill>
            <a:round/>
            <a:headEnd/>
            <a:tailEnd type="triangle" w="med" len="med"/>
          </a:ln>
        </p:spPr>
        <p:txBody>
          <a:bodyPr/>
          <a:lstStyle/>
          <a:p>
            <a:endParaRPr lang="ar-SA"/>
          </a:p>
        </p:txBody>
      </p:sp>
      <p:sp>
        <p:nvSpPr>
          <p:cNvPr id="185366" name="Line 26"/>
          <p:cNvSpPr>
            <a:spLocks noChangeShapeType="1"/>
          </p:cNvSpPr>
          <p:nvPr/>
        </p:nvSpPr>
        <p:spPr bwMode="auto">
          <a:xfrm flipH="1">
            <a:off x="7019925" y="3213100"/>
            <a:ext cx="647700" cy="0"/>
          </a:xfrm>
          <a:prstGeom prst="line">
            <a:avLst/>
          </a:prstGeom>
          <a:noFill/>
          <a:ln w="9525">
            <a:solidFill>
              <a:schemeClr val="tx1"/>
            </a:solidFill>
            <a:round/>
            <a:headEnd/>
            <a:tailEnd type="triangle" w="med" len="med"/>
          </a:ln>
        </p:spPr>
        <p:txBody>
          <a:bodyPr/>
          <a:lstStyle/>
          <a:p>
            <a:endParaRPr lang="ar-SA"/>
          </a:p>
        </p:txBody>
      </p:sp>
      <p:sp>
        <p:nvSpPr>
          <p:cNvPr id="185367" name="Line 27"/>
          <p:cNvSpPr>
            <a:spLocks noChangeShapeType="1"/>
          </p:cNvSpPr>
          <p:nvPr/>
        </p:nvSpPr>
        <p:spPr bwMode="auto">
          <a:xfrm flipH="1">
            <a:off x="1908175" y="5589588"/>
            <a:ext cx="935038" cy="0"/>
          </a:xfrm>
          <a:prstGeom prst="line">
            <a:avLst/>
          </a:prstGeom>
          <a:noFill/>
          <a:ln w="9525">
            <a:solidFill>
              <a:schemeClr val="tx1"/>
            </a:solidFill>
            <a:round/>
            <a:headEnd/>
            <a:tailEnd type="triangle" w="med" len="med"/>
          </a:ln>
        </p:spPr>
        <p:txBody>
          <a:bodyPr/>
          <a:lstStyle/>
          <a:p>
            <a:endParaRPr lang="ar-SA"/>
          </a:p>
        </p:txBody>
      </p:sp>
      <p:sp>
        <p:nvSpPr>
          <p:cNvPr id="185368" name="Line 28"/>
          <p:cNvSpPr>
            <a:spLocks noChangeShapeType="1"/>
          </p:cNvSpPr>
          <p:nvPr/>
        </p:nvSpPr>
        <p:spPr bwMode="auto">
          <a:xfrm flipH="1" flipV="1">
            <a:off x="1403350" y="4868863"/>
            <a:ext cx="504825" cy="647700"/>
          </a:xfrm>
          <a:prstGeom prst="line">
            <a:avLst/>
          </a:prstGeom>
          <a:noFill/>
          <a:ln w="9525">
            <a:solidFill>
              <a:schemeClr val="tx1"/>
            </a:solidFill>
            <a:round/>
            <a:headEnd/>
            <a:tailEnd type="triangle" w="med" len="med"/>
          </a:ln>
        </p:spPr>
        <p:txBody>
          <a:bodyPr/>
          <a:lstStyle/>
          <a:p>
            <a:endParaRPr lang="ar-SA"/>
          </a:p>
        </p:txBody>
      </p:sp>
      <p:sp>
        <p:nvSpPr>
          <p:cNvPr id="185369" name="Line 29"/>
          <p:cNvSpPr>
            <a:spLocks noChangeShapeType="1"/>
          </p:cNvSpPr>
          <p:nvPr/>
        </p:nvSpPr>
        <p:spPr bwMode="auto">
          <a:xfrm>
            <a:off x="1547813" y="4868863"/>
            <a:ext cx="647700" cy="0"/>
          </a:xfrm>
          <a:prstGeom prst="line">
            <a:avLst/>
          </a:prstGeom>
          <a:noFill/>
          <a:ln w="9525">
            <a:solidFill>
              <a:schemeClr val="tx1"/>
            </a:solidFill>
            <a:round/>
            <a:headEnd/>
            <a:tailEnd type="triangle" w="med" len="med"/>
          </a:ln>
        </p:spPr>
        <p:txBody>
          <a:bodyPr/>
          <a:lstStyle/>
          <a:p>
            <a:endParaRPr lang="ar-SA"/>
          </a:p>
        </p:txBody>
      </p:sp>
      <p:sp>
        <p:nvSpPr>
          <p:cNvPr id="185370" name="Line 30"/>
          <p:cNvSpPr>
            <a:spLocks noChangeShapeType="1"/>
          </p:cNvSpPr>
          <p:nvPr/>
        </p:nvSpPr>
        <p:spPr bwMode="auto">
          <a:xfrm>
            <a:off x="6227763" y="5589588"/>
            <a:ext cx="865187" cy="0"/>
          </a:xfrm>
          <a:prstGeom prst="line">
            <a:avLst/>
          </a:prstGeom>
          <a:noFill/>
          <a:ln w="9525">
            <a:solidFill>
              <a:schemeClr val="tx1"/>
            </a:solidFill>
            <a:round/>
            <a:headEnd/>
            <a:tailEnd type="triangle" w="med" len="med"/>
          </a:ln>
        </p:spPr>
        <p:txBody>
          <a:bodyPr/>
          <a:lstStyle/>
          <a:p>
            <a:endParaRPr lang="ar-SA"/>
          </a:p>
        </p:txBody>
      </p:sp>
      <p:sp>
        <p:nvSpPr>
          <p:cNvPr id="185371" name="Line 31"/>
          <p:cNvSpPr>
            <a:spLocks noChangeShapeType="1"/>
          </p:cNvSpPr>
          <p:nvPr/>
        </p:nvSpPr>
        <p:spPr bwMode="auto">
          <a:xfrm flipV="1">
            <a:off x="7235825" y="5157788"/>
            <a:ext cx="215900" cy="358775"/>
          </a:xfrm>
          <a:prstGeom prst="line">
            <a:avLst/>
          </a:prstGeom>
          <a:noFill/>
          <a:ln w="9525">
            <a:solidFill>
              <a:schemeClr val="tx1"/>
            </a:solidFill>
            <a:round/>
            <a:headEnd/>
            <a:tailEnd type="triangle" w="med" len="med"/>
          </a:ln>
        </p:spPr>
        <p:txBody>
          <a:bodyPr/>
          <a:lstStyle/>
          <a:p>
            <a:endParaRPr lang="ar-SA"/>
          </a:p>
        </p:txBody>
      </p:sp>
      <p:sp>
        <p:nvSpPr>
          <p:cNvPr id="185372" name="Line 32"/>
          <p:cNvSpPr>
            <a:spLocks noChangeShapeType="1"/>
          </p:cNvSpPr>
          <p:nvPr/>
        </p:nvSpPr>
        <p:spPr bwMode="auto">
          <a:xfrm flipH="1">
            <a:off x="6804025" y="4941888"/>
            <a:ext cx="647700" cy="0"/>
          </a:xfrm>
          <a:prstGeom prst="line">
            <a:avLst/>
          </a:prstGeom>
          <a:noFill/>
          <a:ln w="9525">
            <a:solidFill>
              <a:schemeClr val="tx1"/>
            </a:solidFill>
            <a:round/>
            <a:headEnd/>
            <a:tailEnd type="triangle" w="med" len="med"/>
          </a:ln>
        </p:spPr>
        <p:txBody>
          <a:bodyPr/>
          <a:lstStyle/>
          <a:p>
            <a:endParaRPr lang="ar-SA"/>
          </a:p>
        </p:txBody>
      </p:sp>
      <p:sp>
        <p:nvSpPr>
          <p:cNvPr id="185373" name="Line 33"/>
          <p:cNvSpPr>
            <a:spLocks noChangeShapeType="1"/>
          </p:cNvSpPr>
          <p:nvPr/>
        </p:nvSpPr>
        <p:spPr bwMode="auto">
          <a:xfrm flipH="1">
            <a:off x="6443663" y="5805488"/>
            <a:ext cx="431800" cy="431800"/>
          </a:xfrm>
          <a:prstGeom prst="line">
            <a:avLst/>
          </a:prstGeom>
          <a:noFill/>
          <a:ln w="9525">
            <a:solidFill>
              <a:schemeClr val="tx1"/>
            </a:solidFill>
            <a:round/>
            <a:headEnd/>
            <a:tailEnd type="triangle" w="med" len="med"/>
          </a:ln>
        </p:spPr>
        <p:txBody>
          <a:bodyPr/>
          <a:lstStyle/>
          <a:p>
            <a:endParaRPr lang="ar-SA"/>
          </a:p>
        </p:txBody>
      </p:sp>
      <p:sp>
        <p:nvSpPr>
          <p:cNvPr id="185374" name="Line 34"/>
          <p:cNvSpPr>
            <a:spLocks noChangeShapeType="1"/>
          </p:cNvSpPr>
          <p:nvPr/>
        </p:nvSpPr>
        <p:spPr bwMode="auto">
          <a:xfrm flipH="1" flipV="1">
            <a:off x="4716463" y="6092825"/>
            <a:ext cx="1727200" cy="144463"/>
          </a:xfrm>
          <a:prstGeom prst="line">
            <a:avLst/>
          </a:prstGeom>
          <a:noFill/>
          <a:ln w="9525">
            <a:solidFill>
              <a:schemeClr val="tx1"/>
            </a:solidFill>
            <a:round/>
            <a:headEnd/>
            <a:tailEnd type="triangle" w="med" len="med"/>
          </a:ln>
        </p:spPr>
        <p:txBody>
          <a:bodyPr/>
          <a:lstStyle/>
          <a:p>
            <a:endParaRPr lang="ar-SA"/>
          </a:p>
        </p:txBody>
      </p:sp>
      <p:sp>
        <p:nvSpPr>
          <p:cNvPr id="185375" name="Line 35"/>
          <p:cNvSpPr>
            <a:spLocks noChangeShapeType="1"/>
          </p:cNvSpPr>
          <p:nvPr/>
        </p:nvSpPr>
        <p:spPr bwMode="auto">
          <a:xfrm flipH="1">
            <a:off x="2051050" y="5734050"/>
            <a:ext cx="1008063" cy="0"/>
          </a:xfrm>
          <a:prstGeom prst="line">
            <a:avLst/>
          </a:prstGeom>
          <a:noFill/>
          <a:ln w="9525">
            <a:solidFill>
              <a:schemeClr val="tx1"/>
            </a:solidFill>
            <a:round/>
            <a:headEnd/>
            <a:tailEnd type="triangle" w="med" len="med"/>
          </a:ln>
        </p:spPr>
        <p:txBody>
          <a:bodyPr/>
          <a:lstStyle/>
          <a:p>
            <a:endParaRPr lang="ar-SA"/>
          </a:p>
        </p:txBody>
      </p:sp>
      <p:sp>
        <p:nvSpPr>
          <p:cNvPr id="185376" name="Line 36"/>
          <p:cNvSpPr>
            <a:spLocks noChangeShapeType="1"/>
          </p:cNvSpPr>
          <p:nvPr/>
        </p:nvSpPr>
        <p:spPr bwMode="auto">
          <a:xfrm>
            <a:off x="2124075" y="5805488"/>
            <a:ext cx="647700" cy="503237"/>
          </a:xfrm>
          <a:prstGeom prst="line">
            <a:avLst/>
          </a:prstGeom>
          <a:noFill/>
          <a:ln w="9525">
            <a:solidFill>
              <a:schemeClr val="tx1"/>
            </a:solidFill>
            <a:round/>
            <a:headEnd/>
            <a:tailEnd type="triangle" w="med" len="med"/>
          </a:ln>
        </p:spPr>
        <p:txBody>
          <a:bodyPr/>
          <a:lstStyle/>
          <a:p>
            <a:endParaRPr lang="ar-SA"/>
          </a:p>
        </p:txBody>
      </p:sp>
      <p:sp>
        <p:nvSpPr>
          <p:cNvPr id="185377" name="Line 37"/>
          <p:cNvSpPr>
            <a:spLocks noChangeShapeType="1"/>
          </p:cNvSpPr>
          <p:nvPr/>
        </p:nvSpPr>
        <p:spPr bwMode="auto">
          <a:xfrm flipV="1">
            <a:off x="2987675" y="6092825"/>
            <a:ext cx="1079500" cy="288925"/>
          </a:xfrm>
          <a:prstGeom prst="line">
            <a:avLst/>
          </a:prstGeom>
          <a:noFill/>
          <a:ln w="9525">
            <a:solidFill>
              <a:schemeClr val="tx1"/>
            </a:solidFill>
            <a:round/>
            <a:headEnd/>
            <a:tailEnd type="triangle" w="med" len="med"/>
          </a:ln>
        </p:spPr>
        <p:txBody>
          <a:bodyPr/>
          <a:lstStyle/>
          <a:p>
            <a:endParaRPr lang="ar-SA"/>
          </a:p>
        </p:txBody>
      </p:sp>
      <p:sp>
        <p:nvSpPr>
          <p:cNvPr id="185378" name="Line 38"/>
          <p:cNvSpPr>
            <a:spLocks noChangeShapeType="1"/>
          </p:cNvSpPr>
          <p:nvPr/>
        </p:nvSpPr>
        <p:spPr bwMode="auto">
          <a:xfrm>
            <a:off x="5867400" y="5805488"/>
            <a:ext cx="1009650" cy="0"/>
          </a:xfrm>
          <a:prstGeom prst="line">
            <a:avLst/>
          </a:prstGeom>
          <a:noFill/>
          <a:ln w="9525">
            <a:solidFill>
              <a:schemeClr val="tx1"/>
            </a:solidFill>
            <a:round/>
            <a:headEnd/>
            <a:tailEnd type="triangle" w="med" len="med"/>
          </a:ln>
        </p:spPr>
        <p:txBody>
          <a:bodyPr/>
          <a:lstStyle/>
          <a:p>
            <a:endParaRPr lang="ar-SA"/>
          </a:p>
        </p:txBody>
      </p:sp>
      <p:sp>
        <p:nvSpPr>
          <p:cNvPr id="185379" name="Line 39"/>
          <p:cNvSpPr>
            <a:spLocks noChangeShapeType="1"/>
          </p:cNvSpPr>
          <p:nvPr/>
        </p:nvSpPr>
        <p:spPr bwMode="auto">
          <a:xfrm>
            <a:off x="6443663" y="2492375"/>
            <a:ext cx="1081087" cy="0"/>
          </a:xfrm>
          <a:prstGeom prst="line">
            <a:avLst/>
          </a:prstGeom>
          <a:noFill/>
          <a:ln w="9525">
            <a:solidFill>
              <a:schemeClr val="tx1"/>
            </a:solidFill>
            <a:round/>
            <a:headEnd/>
            <a:tailEnd type="triangle" w="med" len="med"/>
          </a:ln>
        </p:spPr>
        <p:txBody>
          <a:bodyPr/>
          <a:lstStyle/>
          <a:p>
            <a:endParaRPr lang="ar-SA"/>
          </a:p>
        </p:txBody>
      </p:sp>
      <p:sp>
        <p:nvSpPr>
          <p:cNvPr id="185380" name="Line 40"/>
          <p:cNvSpPr>
            <a:spLocks noChangeShapeType="1"/>
          </p:cNvSpPr>
          <p:nvPr/>
        </p:nvSpPr>
        <p:spPr bwMode="auto">
          <a:xfrm>
            <a:off x="6156325" y="2276475"/>
            <a:ext cx="1295400" cy="0"/>
          </a:xfrm>
          <a:prstGeom prst="line">
            <a:avLst/>
          </a:prstGeom>
          <a:noFill/>
          <a:ln w="9525">
            <a:solidFill>
              <a:schemeClr val="tx1"/>
            </a:solidFill>
            <a:round/>
            <a:headEnd/>
            <a:tailEnd type="triangle" w="med" len="med"/>
          </a:ln>
        </p:spPr>
        <p:txBody>
          <a:bodyPr/>
          <a:lstStyle/>
          <a:p>
            <a:endParaRPr lang="ar-SA"/>
          </a:p>
        </p:txBody>
      </p:sp>
      <p:sp>
        <p:nvSpPr>
          <p:cNvPr id="185381" name="Line 41"/>
          <p:cNvSpPr>
            <a:spLocks noChangeShapeType="1"/>
          </p:cNvSpPr>
          <p:nvPr/>
        </p:nvSpPr>
        <p:spPr bwMode="auto">
          <a:xfrm flipH="1" flipV="1">
            <a:off x="1547813" y="2420938"/>
            <a:ext cx="1079500" cy="71437"/>
          </a:xfrm>
          <a:prstGeom prst="line">
            <a:avLst/>
          </a:prstGeom>
          <a:noFill/>
          <a:ln w="9525">
            <a:solidFill>
              <a:schemeClr val="tx1"/>
            </a:solidFill>
            <a:round/>
            <a:headEnd/>
            <a:tailEnd type="triangle" w="med" len="med"/>
          </a:ln>
        </p:spPr>
        <p:txBody>
          <a:bodyPr/>
          <a:lstStyle/>
          <a:p>
            <a:endParaRPr lang="ar-SA"/>
          </a:p>
        </p:txBody>
      </p:sp>
      <p:sp>
        <p:nvSpPr>
          <p:cNvPr id="185382" name="Line 42"/>
          <p:cNvSpPr>
            <a:spLocks noChangeShapeType="1"/>
          </p:cNvSpPr>
          <p:nvPr/>
        </p:nvSpPr>
        <p:spPr bwMode="auto">
          <a:xfrm flipH="1" flipV="1">
            <a:off x="1619250" y="2133600"/>
            <a:ext cx="1223963" cy="71438"/>
          </a:xfrm>
          <a:prstGeom prst="line">
            <a:avLst/>
          </a:prstGeom>
          <a:noFill/>
          <a:ln w="9525">
            <a:solidFill>
              <a:schemeClr val="tx1"/>
            </a:solidFill>
            <a:round/>
            <a:headEnd/>
            <a:tailEnd type="triangle" w="med" len="med"/>
          </a:ln>
        </p:spPr>
        <p:txBody>
          <a:bodyPr/>
          <a:lstStyle/>
          <a:p>
            <a:endParaRPr lang="ar-SA"/>
          </a:p>
        </p:txBody>
      </p:sp>
      <p:sp>
        <p:nvSpPr>
          <p:cNvPr id="185383" name="Line 43"/>
          <p:cNvSpPr>
            <a:spLocks noChangeShapeType="1"/>
          </p:cNvSpPr>
          <p:nvPr/>
        </p:nvSpPr>
        <p:spPr bwMode="auto">
          <a:xfrm flipH="1">
            <a:off x="1258888" y="2420938"/>
            <a:ext cx="144462" cy="431800"/>
          </a:xfrm>
          <a:prstGeom prst="line">
            <a:avLst/>
          </a:prstGeom>
          <a:noFill/>
          <a:ln w="9525">
            <a:solidFill>
              <a:schemeClr val="tx1"/>
            </a:solidFill>
            <a:round/>
            <a:headEnd/>
            <a:tailEnd type="triangle" w="med" len="med"/>
          </a:ln>
        </p:spPr>
        <p:txBody>
          <a:bodyPr/>
          <a:lstStyle/>
          <a:p>
            <a:endParaRPr lang="ar-SA"/>
          </a:p>
        </p:txBody>
      </p:sp>
      <p:sp>
        <p:nvSpPr>
          <p:cNvPr id="185384" name="Line 44"/>
          <p:cNvSpPr>
            <a:spLocks noChangeShapeType="1"/>
          </p:cNvSpPr>
          <p:nvPr/>
        </p:nvSpPr>
        <p:spPr bwMode="auto">
          <a:xfrm>
            <a:off x="1331913" y="2924175"/>
            <a:ext cx="863600" cy="144463"/>
          </a:xfrm>
          <a:prstGeom prst="line">
            <a:avLst/>
          </a:prstGeom>
          <a:noFill/>
          <a:ln w="9525">
            <a:solidFill>
              <a:schemeClr val="tx1"/>
            </a:solidFill>
            <a:round/>
            <a:headEnd/>
            <a:tailEnd type="triangle" w="med" len="med"/>
          </a:ln>
        </p:spPr>
        <p:txBody>
          <a:bodyPr/>
          <a:lstStyle/>
          <a:p>
            <a:endParaRPr lang="ar-SA"/>
          </a:p>
        </p:txBody>
      </p:sp>
      <p:sp>
        <p:nvSpPr>
          <p:cNvPr id="185385" name="Line 45"/>
          <p:cNvSpPr>
            <a:spLocks noChangeShapeType="1"/>
          </p:cNvSpPr>
          <p:nvPr/>
        </p:nvSpPr>
        <p:spPr bwMode="auto">
          <a:xfrm>
            <a:off x="7524750" y="2565400"/>
            <a:ext cx="215900" cy="431800"/>
          </a:xfrm>
          <a:prstGeom prst="line">
            <a:avLst/>
          </a:prstGeom>
          <a:noFill/>
          <a:ln w="9525">
            <a:solidFill>
              <a:schemeClr val="tx1"/>
            </a:solidFill>
            <a:round/>
            <a:headEnd/>
            <a:tailEnd type="triangle" w="med" len="med"/>
          </a:ln>
        </p:spPr>
        <p:txBody>
          <a:bodyPr/>
          <a:lstStyle/>
          <a:p>
            <a:endParaRPr lang="ar-SA"/>
          </a:p>
        </p:txBody>
      </p:sp>
      <p:sp>
        <p:nvSpPr>
          <p:cNvPr id="185386" name="Line 46"/>
          <p:cNvSpPr>
            <a:spLocks noChangeShapeType="1"/>
          </p:cNvSpPr>
          <p:nvPr/>
        </p:nvSpPr>
        <p:spPr bwMode="auto">
          <a:xfrm flipH="1">
            <a:off x="6877050" y="2997200"/>
            <a:ext cx="790575" cy="0"/>
          </a:xfrm>
          <a:prstGeom prst="line">
            <a:avLst/>
          </a:prstGeom>
          <a:noFill/>
          <a:ln w="9525">
            <a:solidFill>
              <a:schemeClr val="tx1"/>
            </a:solidFill>
            <a:round/>
            <a:headEnd/>
            <a:tailEnd type="triangle" w="med" len="med"/>
          </a:ln>
        </p:spPr>
        <p:txBody>
          <a:bodyPr/>
          <a:lstStyle/>
          <a:p>
            <a:endParaRPr lang="ar-SA"/>
          </a:p>
        </p:txBody>
      </p:sp>
      <p:sp>
        <p:nvSpPr>
          <p:cNvPr id="185387" name="Line 47"/>
          <p:cNvSpPr>
            <a:spLocks noChangeShapeType="1"/>
          </p:cNvSpPr>
          <p:nvPr/>
        </p:nvSpPr>
        <p:spPr bwMode="auto">
          <a:xfrm flipH="1" flipV="1">
            <a:off x="6443663" y="1628775"/>
            <a:ext cx="1008062" cy="576263"/>
          </a:xfrm>
          <a:prstGeom prst="line">
            <a:avLst/>
          </a:prstGeom>
          <a:noFill/>
          <a:ln w="9525">
            <a:solidFill>
              <a:schemeClr val="tx1"/>
            </a:solidFill>
            <a:round/>
            <a:headEnd/>
            <a:tailEnd type="triangle" w="med" len="med"/>
          </a:ln>
        </p:spPr>
        <p:txBody>
          <a:bodyPr/>
          <a:lstStyle/>
          <a:p>
            <a:endParaRPr lang="ar-SA"/>
          </a:p>
        </p:txBody>
      </p:sp>
      <p:sp>
        <p:nvSpPr>
          <p:cNvPr id="185388" name="Line 48"/>
          <p:cNvSpPr>
            <a:spLocks noChangeShapeType="1"/>
          </p:cNvSpPr>
          <p:nvPr/>
        </p:nvSpPr>
        <p:spPr bwMode="auto">
          <a:xfrm flipH="1">
            <a:off x="4932363" y="1628775"/>
            <a:ext cx="1368425" cy="144463"/>
          </a:xfrm>
          <a:prstGeom prst="line">
            <a:avLst/>
          </a:prstGeom>
          <a:noFill/>
          <a:ln w="9525">
            <a:solidFill>
              <a:schemeClr val="tx1"/>
            </a:solidFill>
            <a:round/>
            <a:headEnd/>
            <a:tailEnd type="triangle" w="med" len="med"/>
          </a:ln>
        </p:spPr>
        <p:txBody>
          <a:bodyPr/>
          <a:lstStyle/>
          <a:p>
            <a:endParaRPr lang="ar-SA"/>
          </a:p>
        </p:txBody>
      </p:sp>
      <p:sp>
        <p:nvSpPr>
          <p:cNvPr id="185389" name="Line 49"/>
          <p:cNvSpPr>
            <a:spLocks noChangeShapeType="1"/>
          </p:cNvSpPr>
          <p:nvPr/>
        </p:nvSpPr>
        <p:spPr bwMode="auto">
          <a:xfrm flipV="1">
            <a:off x="1619250" y="1628775"/>
            <a:ext cx="720725" cy="431800"/>
          </a:xfrm>
          <a:prstGeom prst="line">
            <a:avLst/>
          </a:prstGeom>
          <a:noFill/>
          <a:ln w="9525">
            <a:solidFill>
              <a:schemeClr val="tx1"/>
            </a:solidFill>
            <a:round/>
            <a:headEnd/>
            <a:tailEnd type="triangle" w="med" len="med"/>
          </a:ln>
        </p:spPr>
        <p:txBody>
          <a:bodyPr/>
          <a:lstStyle/>
          <a:p>
            <a:endParaRPr lang="ar-SA"/>
          </a:p>
        </p:txBody>
      </p:sp>
      <p:sp>
        <p:nvSpPr>
          <p:cNvPr id="185390" name="Line 50"/>
          <p:cNvSpPr>
            <a:spLocks noChangeShapeType="1"/>
          </p:cNvSpPr>
          <p:nvPr/>
        </p:nvSpPr>
        <p:spPr bwMode="auto">
          <a:xfrm>
            <a:off x="2484438" y="1628775"/>
            <a:ext cx="1582737" cy="215900"/>
          </a:xfrm>
          <a:prstGeom prst="line">
            <a:avLst/>
          </a:prstGeom>
          <a:noFill/>
          <a:ln w="9525">
            <a:solidFill>
              <a:schemeClr val="tx1"/>
            </a:solidFill>
            <a:round/>
            <a:headEnd/>
            <a:tailEnd type="triangle" w="med" len="med"/>
          </a:ln>
        </p:spPr>
        <p:txBody>
          <a:bodyPr/>
          <a:lstStyle/>
          <a:p>
            <a:endParaRPr lang="ar-SA"/>
          </a:p>
        </p:txBody>
      </p:sp>
      <p:sp>
        <p:nvSpPr>
          <p:cNvPr id="185391" name="Line 55"/>
          <p:cNvSpPr>
            <a:spLocks noChangeShapeType="1"/>
          </p:cNvSpPr>
          <p:nvPr/>
        </p:nvSpPr>
        <p:spPr bwMode="auto">
          <a:xfrm flipH="1">
            <a:off x="4356100" y="3213100"/>
            <a:ext cx="720725" cy="647700"/>
          </a:xfrm>
          <a:prstGeom prst="line">
            <a:avLst/>
          </a:prstGeom>
          <a:noFill/>
          <a:ln w="19050">
            <a:solidFill>
              <a:schemeClr val="bg1"/>
            </a:solidFill>
            <a:round/>
            <a:headEnd/>
            <a:tailEnd type="triangle" w="med" len="med"/>
          </a:ln>
        </p:spPr>
        <p:txBody>
          <a:bodyPr/>
          <a:lstStyle/>
          <a:p>
            <a:endParaRPr lang="ar-SA"/>
          </a:p>
        </p:txBody>
      </p:sp>
      <p:sp>
        <p:nvSpPr>
          <p:cNvPr id="185392" name="Line 56"/>
          <p:cNvSpPr>
            <a:spLocks noChangeShapeType="1"/>
          </p:cNvSpPr>
          <p:nvPr/>
        </p:nvSpPr>
        <p:spPr bwMode="auto">
          <a:xfrm flipH="1" flipV="1">
            <a:off x="3708400" y="4076700"/>
            <a:ext cx="935038" cy="647700"/>
          </a:xfrm>
          <a:prstGeom prst="line">
            <a:avLst/>
          </a:prstGeom>
          <a:noFill/>
          <a:ln w="19050">
            <a:solidFill>
              <a:schemeClr val="bg1"/>
            </a:solidFill>
            <a:round/>
            <a:headEnd/>
            <a:tailEnd type="triangle" w="med" len="med"/>
          </a:ln>
        </p:spPr>
        <p:txBody>
          <a:bodyPr/>
          <a:lstStyle/>
          <a:p>
            <a:endParaRPr lang="ar-SA"/>
          </a:p>
        </p:txBody>
      </p:sp>
      <p:sp>
        <p:nvSpPr>
          <p:cNvPr id="185393" name="Line 57"/>
          <p:cNvSpPr>
            <a:spLocks noChangeShapeType="1"/>
          </p:cNvSpPr>
          <p:nvPr/>
        </p:nvSpPr>
        <p:spPr bwMode="auto">
          <a:xfrm>
            <a:off x="4716463" y="4797425"/>
            <a:ext cx="719137" cy="503238"/>
          </a:xfrm>
          <a:prstGeom prst="line">
            <a:avLst/>
          </a:prstGeom>
          <a:noFill/>
          <a:ln w="28575">
            <a:solidFill>
              <a:srgbClr val="FF3300"/>
            </a:solidFill>
            <a:round/>
            <a:headEnd/>
            <a:tailEnd type="triangle" w="med" len="med"/>
          </a:ln>
        </p:spPr>
        <p:txBody>
          <a:bodyPr/>
          <a:lstStyle/>
          <a:p>
            <a:endParaRPr lang="ar-SA"/>
          </a:p>
        </p:txBody>
      </p:sp>
      <p:sp>
        <p:nvSpPr>
          <p:cNvPr id="185394" name="Line 58"/>
          <p:cNvSpPr>
            <a:spLocks noChangeShapeType="1"/>
          </p:cNvSpPr>
          <p:nvPr/>
        </p:nvSpPr>
        <p:spPr bwMode="auto">
          <a:xfrm flipV="1">
            <a:off x="5148263" y="2565400"/>
            <a:ext cx="574675" cy="504825"/>
          </a:xfrm>
          <a:prstGeom prst="line">
            <a:avLst/>
          </a:prstGeom>
          <a:noFill/>
          <a:ln w="28575">
            <a:solidFill>
              <a:srgbClr val="FF3300"/>
            </a:solidFill>
            <a:round/>
            <a:headEnd/>
            <a:tailEnd type="triangle" w="med" len="med"/>
          </a:ln>
        </p:spPr>
        <p:txBody>
          <a:bodyPr/>
          <a:lstStyle/>
          <a:p>
            <a:endParaRPr lang="ar-SA"/>
          </a:p>
        </p:txBody>
      </p:sp>
      <p:sp>
        <p:nvSpPr>
          <p:cNvPr id="185395" name="Line 59"/>
          <p:cNvSpPr>
            <a:spLocks noChangeShapeType="1"/>
          </p:cNvSpPr>
          <p:nvPr/>
        </p:nvSpPr>
        <p:spPr bwMode="auto">
          <a:xfrm flipH="1">
            <a:off x="4067175" y="1844675"/>
            <a:ext cx="433388" cy="431800"/>
          </a:xfrm>
          <a:prstGeom prst="line">
            <a:avLst/>
          </a:prstGeom>
          <a:noFill/>
          <a:ln w="28575">
            <a:solidFill>
              <a:schemeClr val="hlink"/>
            </a:solidFill>
            <a:round/>
            <a:headEnd/>
            <a:tailEnd type="triangle" w="med" len="med"/>
          </a:ln>
        </p:spPr>
        <p:txBody>
          <a:bodyPr/>
          <a:lstStyle/>
          <a:p>
            <a:endParaRPr lang="ar-SA"/>
          </a:p>
        </p:txBody>
      </p:sp>
      <p:sp>
        <p:nvSpPr>
          <p:cNvPr id="185396" name="Line 60"/>
          <p:cNvSpPr>
            <a:spLocks noChangeShapeType="1"/>
          </p:cNvSpPr>
          <p:nvPr/>
        </p:nvSpPr>
        <p:spPr bwMode="auto">
          <a:xfrm flipH="1" flipV="1">
            <a:off x="4427538" y="5734050"/>
            <a:ext cx="288925" cy="287338"/>
          </a:xfrm>
          <a:prstGeom prst="line">
            <a:avLst/>
          </a:prstGeom>
          <a:noFill/>
          <a:ln w="28575">
            <a:solidFill>
              <a:schemeClr val="hlink"/>
            </a:solidFill>
            <a:round/>
            <a:headEnd/>
            <a:tailEnd type="triangle" w="med" len="med"/>
          </a:ln>
        </p:spPr>
        <p:txBody>
          <a:bodyPr/>
          <a:lstStyle/>
          <a:p>
            <a:endParaRPr lang="ar-SA"/>
          </a:p>
        </p:txBody>
      </p:sp>
      <p:sp>
        <p:nvSpPr>
          <p:cNvPr id="332861" name="Text Box 61"/>
          <p:cNvSpPr txBox="1">
            <a:spLocks noChangeArrowheads="1"/>
          </p:cNvSpPr>
          <p:nvPr/>
        </p:nvSpPr>
        <p:spPr bwMode="auto">
          <a:xfrm>
            <a:off x="3059113" y="1700213"/>
            <a:ext cx="2808287" cy="366712"/>
          </a:xfrm>
          <a:prstGeom prst="rect">
            <a:avLst/>
          </a:prstGeom>
          <a:noFill/>
          <a:ln w="9525">
            <a:noFill/>
            <a:miter lim="800000"/>
            <a:headEnd/>
            <a:tailEnd/>
          </a:ln>
        </p:spPr>
        <p:txBody>
          <a:bodyPr>
            <a:spAutoFit/>
          </a:bodyPr>
          <a:lstStyle/>
          <a:p>
            <a:pPr marL="342900" indent="-342900">
              <a:spcBef>
                <a:spcPct val="50000"/>
              </a:spcBef>
            </a:pPr>
            <a:r>
              <a:rPr lang="ar-SA">
                <a:solidFill>
                  <a:srgbClr val="FFFF00"/>
                </a:solidFill>
              </a:rPr>
              <a:t>  الرياح القطبية الشمالية الشرقية </a:t>
            </a:r>
            <a:endParaRPr lang="en-US">
              <a:solidFill>
                <a:srgbClr val="FFFF00"/>
              </a:solidFill>
            </a:endParaRPr>
          </a:p>
        </p:txBody>
      </p:sp>
      <p:sp>
        <p:nvSpPr>
          <p:cNvPr id="332862" name="Text Box 62"/>
          <p:cNvSpPr txBox="1">
            <a:spLocks noChangeArrowheads="1"/>
          </p:cNvSpPr>
          <p:nvPr/>
        </p:nvSpPr>
        <p:spPr bwMode="auto">
          <a:xfrm>
            <a:off x="2339975" y="2636838"/>
            <a:ext cx="2808288" cy="366712"/>
          </a:xfrm>
          <a:prstGeom prst="rect">
            <a:avLst/>
          </a:prstGeom>
          <a:noFill/>
          <a:ln w="9525">
            <a:noFill/>
            <a:miter lim="800000"/>
            <a:headEnd/>
            <a:tailEnd/>
          </a:ln>
        </p:spPr>
        <p:txBody>
          <a:bodyPr>
            <a:spAutoFit/>
          </a:bodyPr>
          <a:lstStyle/>
          <a:p>
            <a:pPr>
              <a:spcBef>
                <a:spcPct val="50000"/>
              </a:spcBef>
            </a:pPr>
            <a:r>
              <a:rPr lang="ar-SA">
                <a:solidFill>
                  <a:srgbClr val="FF3300"/>
                </a:solidFill>
              </a:rPr>
              <a:t>الرياح العكسية</a:t>
            </a:r>
            <a:r>
              <a:rPr lang="ar-SA"/>
              <a:t> </a:t>
            </a:r>
            <a:r>
              <a:rPr lang="ar-SA">
                <a:solidFill>
                  <a:srgbClr val="FF3300"/>
                </a:solidFill>
              </a:rPr>
              <a:t>الجنوبية الغربية </a:t>
            </a:r>
            <a:endParaRPr lang="en-US">
              <a:solidFill>
                <a:srgbClr val="FF3300"/>
              </a:solidFill>
            </a:endParaRPr>
          </a:p>
        </p:txBody>
      </p:sp>
      <p:sp>
        <p:nvSpPr>
          <p:cNvPr id="332863" name="Text Box 63"/>
          <p:cNvSpPr txBox="1">
            <a:spLocks noChangeArrowheads="1"/>
          </p:cNvSpPr>
          <p:nvPr/>
        </p:nvSpPr>
        <p:spPr bwMode="auto">
          <a:xfrm>
            <a:off x="4932363" y="3429000"/>
            <a:ext cx="2808287" cy="366713"/>
          </a:xfrm>
          <a:prstGeom prst="rect">
            <a:avLst/>
          </a:prstGeom>
          <a:noFill/>
          <a:ln w="9525">
            <a:noFill/>
            <a:miter lim="800000"/>
            <a:headEnd/>
            <a:tailEnd/>
          </a:ln>
        </p:spPr>
        <p:txBody>
          <a:bodyPr>
            <a:spAutoFit/>
          </a:bodyPr>
          <a:lstStyle/>
          <a:p>
            <a:pPr>
              <a:spcBef>
                <a:spcPct val="50000"/>
              </a:spcBef>
            </a:pPr>
            <a:r>
              <a:rPr lang="ar-SA"/>
              <a:t>الرياح التجارية الشمالية الشرقية  </a:t>
            </a:r>
            <a:endParaRPr lang="en-US"/>
          </a:p>
        </p:txBody>
      </p:sp>
      <p:sp>
        <p:nvSpPr>
          <p:cNvPr id="332864" name="Text Box 64"/>
          <p:cNvSpPr txBox="1">
            <a:spLocks noChangeArrowheads="1"/>
          </p:cNvSpPr>
          <p:nvPr/>
        </p:nvSpPr>
        <p:spPr bwMode="auto">
          <a:xfrm>
            <a:off x="2484438" y="5013325"/>
            <a:ext cx="2808287" cy="366713"/>
          </a:xfrm>
          <a:prstGeom prst="rect">
            <a:avLst/>
          </a:prstGeom>
          <a:noFill/>
          <a:ln w="9525">
            <a:noFill/>
            <a:miter lim="800000"/>
            <a:headEnd/>
            <a:tailEnd/>
          </a:ln>
        </p:spPr>
        <p:txBody>
          <a:bodyPr>
            <a:spAutoFit/>
          </a:bodyPr>
          <a:lstStyle/>
          <a:p>
            <a:pPr>
              <a:spcBef>
                <a:spcPct val="50000"/>
              </a:spcBef>
            </a:pPr>
            <a:r>
              <a:rPr lang="ar-SA">
                <a:solidFill>
                  <a:srgbClr val="FF3300"/>
                </a:solidFill>
              </a:rPr>
              <a:t>الرياح العكسية الشمالية  الغربية </a:t>
            </a:r>
            <a:endParaRPr lang="en-US">
              <a:solidFill>
                <a:srgbClr val="FF3300"/>
              </a:solidFill>
            </a:endParaRPr>
          </a:p>
        </p:txBody>
      </p:sp>
      <p:sp>
        <p:nvSpPr>
          <p:cNvPr id="332865" name="Text Box 65"/>
          <p:cNvSpPr txBox="1">
            <a:spLocks noChangeArrowheads="1"/>
          </p:cNvSpPr>
          <p:nvPr/>
        </p:nvSpPr>
        <p:spPr bwMode="auto">
          <a:xfrm>
            <a:off x="4211638" y="4149725"/>
            <a:ext cx="2808287" cy="366713"/>
          </a:xfrm>
          <a:prstGeom prst="rect">
            <a:avLst/>
          </a:prstGeom>
          <a:noFill/>
          <a:ln w="9525">
            <a:noFill/>
            <a:miter lim="800000"/>
            <a:headEnd/>
            <a:tailEnd/>
          </a:ln>
        </p:spPr>
        <p:txBody>
          <a:bodyPr>
            <a:spAutoFit/>
          </a:bodyPr>
          <a:lstStyle/>
          <a:p>
            <a:pPr>
              <a:spcBef>
                <a:spcPct val="50000"/>
              </a:spcBef>
            </a:pPr>
            <a:r>
              <a:rPr lang="ar-SA">
                <a:solidFill>
                  <a:schemeClr val="bg1"/>
                </a:solidFill>
              </a:rPr>
              <a:t>الرياح التجارية الجنوبية الشرقية   </a:t>
            </a:r>
            <a:endParaRPr lang="en-US">
              <a:solidFill>
                <a:schemeClr val="bg1"/>
              </a:solidFill>
            </a:endParaRPr>
          </a:p>
        </p:txBody>
      </p:sp>
      <p:sp>
        <p:nvSpPr>
          <p:cNvPr id="332866" name="Text Box 66"/>
          <p:cNvSpPr txBox="1">
            <a:spLocks noChangeArrowheads="1"/>
          </p:cNvSpPr>
          <p:nvPr/>
        </p:nvSpPr>
        <p:spPr bwMode="auto">
          <a:xfrm>
            <a:off x="3132138" y="5949950"/>
            <a:ext cx="2808287" cy="376238"/>
          </a:xfrm>
          <a:prstGeom prst="rect">
            <a:avLst/>
          </a:prstGeom>
          <a:noFill/>
          <a:ln w="9525">
            <a:noFill/>
            <a:miter lim="800000"/>
            <a:headEnd/>
            <a:tailEnd/>
          </a:ln>
        </p:spPr>
        <p:txBody>
          <a:bodyPr>
            <a:spAutoFit/>
          </a:bodyPr>
          <a:lstStyle/>
          <a:p>
            <a:pPr>
              <a:spcBef>
                <a:spcPct val="50000"/>
              </a:spcBef>
            </a:pPr>
            <a:r>
              <a:rPr lang="ar-SA">
                <a:solidFill>
                  <a:srgbClr val="FFFF00"/>
                </a:solidFill>
              </a:rPr>
              <a:t>الرياح القطبية الجنوبية الشرقية </a:t>
            </a:r>
            <a:endParaRPr lang="en-US">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2861"/>
                                        </p:tgtEl>
                                        <p:attrNameLst>
                                          <p:attrName>style.visibility</p:attrName>
                                        </p:attrNameLst>
                                      </p:cBhvr>
                                      <p:to>
                                        <p:strVal val="visible"/>
                                      </p:to>
                                    </p:set>
                                    <p:anim calcmode="lin" valueType="num">
                                      <p:cBhvr additive="base">
                                        <p:cTn id="7" dur="500" fill="hold"/>
                                        <p:tgtEl>
                                          <p:spTgt spid="332861"/>
                                        </p:tgtEl>
                                        <p:attrNameLst>
                                          <p:attrName>ppt_x</p:attrName>
                                        </p:attrNameLst>
                                      </p:cBhvr>
                                      <p:tavLst>
                                        <p:tav tm="0">
                                          <p:val>
                                            <p:strVal val="#ppt_x"/>
                                          </p:val>
                                        </p:tav>
                                        <p:tav tm="100000">
                                          <p:val>
                                            <p:strVal val="#ppt_x"/>
                                          </p:val>
                                        </p:tav>
                                      </p:tavLst>
                                    </p:anim>
                                    <p:anim calcmode="lin" valueType="num">
                                      <p:cBhvr additive="base">
                                        <p:cTn id="8" dur="500" fill="hold"/>
                                        <p:tgtEl>
                                          <p:spTgt spid="3328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2862"/>
                                        </p:tgtEl>
                                        <p:attrNameLst>
                                          <p:attrName>style.visibility</p:attrName>
                                        </p:attrNameLst>
                                      </p:cBhvr>
                                      <p:to>
                                        <p:strVal val="visible"/>
                                      </p:to>
                                    </p:set>
                                    <p:anim calcmode="lin" valueType="num">
                                      <p:cBhvr additive="base">
                                        <p:cTn id="13" dur="500" fill="hold"/>
                                        <p:tgtEl>
                                          <p:spTgt spid="332862"/>
                                        </p:tgtEl>
                                        <p:attrNameLst>
                                          <p:attrName>ppt_x</p:attrName>
                                        </p:attrNameLst>
                                      </p:cBhvr>
                                      <p:tavLst>
                                        <p:tav tm="0">
                                          <p:val>
                                            <p:strVal val="#ppt_x"/>
                                          </p:val>
                                        </p:tav>
                                        <p:tav tm="100000">
                                          <p:val>
                                            <p:strVal val="#ppt_x"/>
                                          </p:val>
                                        </p:tav>
                                      </p:tavLst>
                                    </p:anim>
                                    <p:anim calcmode="lin" valueType="num">
                                      <p:cBhvr additive="base">
                                        <p:cTn id="14" dur="500" fill="hold"/>
                                        <p:tgtEl>
                                          <p:spTgt spid="33286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2863"/>
                                        </p:tgtEl>
                                        <p:attrNameLst>
                                          <p:attrName>style.visibility</p:attrName>
                                        </p:attrNameLst>
                                      </p:cBhvr>
                                      <p:to>
                                        <p:strVal val="visible"/>
                                      </p:to>
                                    </p:set>
                                    <p:anim calcmode="lin" valueType="num">
                                      <p:cBhvr additive="base">
                                        <p:cTn id="19" dur="500" fill="hold"/>
                                        <p:tgtEl>
                                          <p:spTgt spid="332863"/>
                                        </p:tgtEl>
                                        <p:attrNameLst>
                                          <p:attrName>ppt_x</p:attrName>
                                        </p:attrNameLst>
                                      </p:cBhvr>
                                      <p:tavLst>
                                        <p:tav tm="0">
                                          <p:val>
                                            <p:strVal val="#ppt_x"/>
                                          </p:val>
                                        </p:tav>
                                        <p:tav tm="100000">
                                          <p:val>
                                            <p:strVal val="#ppt_x"/>
                                          </p:val>
                                        </p:tav>
                                      </p:tavLst>
                                    </p:anim>
                                    <p:anim calcmode="lin" valueType="num">
                                      <p:cBhvr additive="base">
                                        <p:cTn id="20" dur="500" fill="hold"/>
                                        <p:tgtEl>
                                          <p:spTgt spid="33286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2864"/>
                                        </p:tgtEl>
                                        <p:attrNameLst>
                                          <p:attrName>style.visibility</p:attrName>
                                        </p:attrNameLst>
                                      </p:cBhvr>
                                      <p:to>
                                        <p:strVal val="visible"/>
                                      </p:to>
                                    </p:set>
                                    <p:anim calcmode="lin" valueType="num">
                                      <p:cBhvr additive="base">
                                        <p:cTn id="25" dur="500" fill="hold"/>
                                        <p:tgtEl>
                                          <p:spTgt spid="332864"/>
                                        </p:tgtEl>
                                        <p:attrNameLst>
                                          <p:attrName>ppt_x</p:attrName>
                                        </p:attrNameLst>
                                      </p:cBhvr>
                                      <p:tavLst>
                                        <p:tav tm="0">
                                          <p:val>
                                            <p:strVal val="#ppt_x"/>
                                          </p:val>
                                        </p:tav>
                                        <p:tav tm="100000">
                                          <p:val>
                                            <p:strVal val="#ppt_x"/>
                                          </p:val>
                                        </p:tav>
                                      </p:tavLst>
                                    </p:anim>
                                    <p:anim calcmode="lin" valueType="num">
                                      <p:cBhvr additive="base">
                                        <p:cTn id="26" dur="500" fill="hold"/>
                                        <p:tgtEl>
                                          <p:spTgt spid="33286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2865"/>
                                        </p:tgtEl>
                                        <p:attrNameLst>
                                          <p:attrName>style.visibility</p:attrName>
                                        </p:attrNameLst>
                                      </p:cBhvr>
                                      <p:to>
                                        <p:strVal val="visible"/>
                                      </p:to>
                                    </p:set>
                                    <p:anim calcmode="lin" valueType="num">
                                      <p:cBhvr additive="base">
                                        <p:cTn id="31" dur="500" fill="hold"/>
                                        <p:tgtEl>
                                          <p:spTgt spid="332865"/>
                                        </p:tgtEl>
                                        <p:attrNameLst>
                                          <p:attrName>ppt_x</p:attrName>
                                        </p:attrNameLst>
                                      </p:cBhvr>
                                      <p:tavLst>
                                        <p:tav tm="0">
                                          <p:val>
                                            <p:strVal val="#ppt_x"/>
                                          </p:val>
                                        </p:tav>
                                        <p:tav tm="100000">
                                          <p:val>
                                            <p:strVal val="#ppt_x"/>
                                          </p:val>
                                        </p:tav>
                                      </p:tavLst>
                                    </p:anim>
                                    <p:anim calcmode="lin" valueType="num">
                                      <p:cBhvr additive="base">
                                        <p:cTn id="32" dur="500" fill="hold"/>
                                        <p:tgtEl>
                                          <p:spTgt spid="33286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32866"/>
                                        </p:tgtEl>
                                        <p:attrNameLst>
                                          <p:attrName>style.visibility</p:attrName>
                                        </p:attrNameLst>
                                      </p:cBhvr>
                                      <p:to>
                                        <p:strVal val="visible"/>
                                      </p:to>
                                    </p:set>
                                    <p:anim calcmode="lin" valueType="num">
                                      <p:cBhvr additive="base">
                                        <p:cTn id="37" dur="500" fill="hold"/>
                                        <p:tgtEl>
                                          <p:spTgt spid="332866"/>
                                        </p:tgtEl>
                                        <p:attrNameLst>
                                          <p:attrName>ppt_x</p:attrName>
                                        </p:attrNameLst>
                                      </p:cBhvr>
                                      <p:tavLst>
                                        <p:tav tm="0">
                                          <p:val>
                                            <p:strVal val="#ppt_x"/>
                                          </p:val>
                                        </p:tav>
                                        <p:tav tm="100000">
                                          <p:val>
                                            <p:strVal val="#ppt_x"/>
                                          </p:val>
                                        </p:tav>
                                      </p:tavLst>
                                    </p:anim>
                                    <p:anim calcmode="lin" valueType="num">
                                      <p:cBhvr additive="base">
                                        <p:cTn id="38" dur="500" fill="hold"/>
                                        <p:tgtEl>
                                          <p:spTgt spid="3328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61" grpId="0"/>
      <p:bldP spid="332862" grpId="0"/>
      <p:bldP spid="332863" grpId="0"/>
      <p:bldP spid="332864" grpId="0"/>
      <p:bldP spid="332865" grpId="0"/>
      <p:bldP spid="33286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0825" y="404813"/>
            <a:ext cx="8678863" cy="5761037"/>
          </a:xfrm>
        </p:spPr>
        <p:txBody>
          <a:bodyPr>
            <a:normAutofit fontScale="92500" lnSpcReduction="10000"/>
          </a:bodyPr>
          <a:lstStyle/>
          <a:p>
            <a:pPr>
              <a:defRPr/>
            </a:pPr>
            <a:r>
              <a:rPr lang="ar-SA" dirty="0" smtClean="0">
                <a:solidFill>
                  <a:srgbClr val="FF0000"/>
                </a:solidFill>
                <a:cs typeface="Akhbar MT" pitchFamily="2" charset="-78"/>
              </a:rPr>
              <a:t>2- الرياح الموسمية :</a:t>
            </a:r>
          </a:p>
          <a:p>
            <a:pPr>
              <a:defRPr/>
            </a:pPr>
            <a:r>
              <a:rPr lang="ar-SA" sz="2800" dirty="0" smtClean="0">
                <a:cs typeface="Akhbar MT" pitchFamily="2" charset="-78"/>
              </a:rPr>
              <a:t>الرياح التي يتغير اتجاهها بين الصيف والشتاء.</a:t>
            </a:r>
          </a:p>
          <a:p>
            <a:pPr>
              <a:defRPr/>
            </a:pPr>
            <a:r>
              <a:rPr lang="ar-SA" sz="2800" dirty="0" smtClean="0">
                <a:cs typeface="Akhbar MT" pitchFamily="2" charset="-78"/>
              </a:rPr>
              <a:t>أهم منطقة تظهر فيها هي منطقة جنوب شرق آسيا.</a:t>
            </a:r>
          </a:p>
          <a:p>
            <a:pPr>
              <a:defRPr/>
            </a:pPr>
            <a:r>
              <a:rPr lang="ar-SA" sz="2800" dirty="0" smtClean="0">
                <a:cs typeface="Akhbar MT" pitchFamily="2" charset="-78"/>
              </a:rPr>
              <a:t>تهب خلال الشتاء رياح باردة قادمة من وسط القارة.</a:t>
            </a:r>
          </a:p>
          <a:p>
            <a:pPr>
              <a:defRPr/>
            </a:pPr>
            <a:r>
              <a:rPr lang="ar-SA" sz="2800" dirty="0" smtClean="0">
                <a:cs typeface="Akhbar MT" pitchFamily="2" charset="-78"/>
              </a:rPr>
              <a:t>أما خلال الصيف فتهب رياح موسمية دافئة رطبة تسقط منها أمطار غزيرة</a:t>
            </a:r>
            <a:r>
              <a:rPr lang="ar-SA" dirty="0" smtClean="0">
                <a:cs typeface="Akhbar MT" pitchFamily="2" charset="-78"/>
              </a:rPr>
              <a:t>.</a:t>
            </a:r>
          </a:p>
          <a:p>
            <a:pPr>
              <a:defRPr/>
            </a:pPr>
            <a:r>
              <a:rPr lang="ar-SA" dirty="0" smtClean="0">
                <a:solidFill>
                  <a:srgbClr val="FF0000"/>
                </a:solidFill>
                <a:cs typeface="Akhbar MT" pitchFamily="2" charset="-78"/>
              </a:rPr>
              <a:t>3- الرياح المحلية الدورية :</a:t>
            </a:r>
          </a:p>
          <a:p>
            <a:pPr>
              <a:defRPr/>
            </a:pPr>
            <a:r>
              <a:rPr lang="ar-SA" sz="2800" dirty="0" smtClean="0">
                <a:cs typeface="Akhbar MT" pitchFamily="2" charset="-78"/>
              </a:rPr>
              <a:t>نسيم البر ونسيم البحر من الظاهرات الجوية التي تحدث في الجهات الساحلية التي يعظم فيها الفرق اليومي بين درجات حرارة كل من اليابس والماء، وذلك لاختلاف طبيعة كل منهما في امتصاص الحرارة، وفقدانها، فاليابس يمتص الحرارة بسرعة ويفقدها بسرعة، أما الماء فإنه يمتصها ببطء ويفقدها ببطء، ولذلك تختلف الحرارة على اليابس والماء المتجاورين وبـالتالي يختلف الضغط عليها وينتقل الهواء من أحدهما إلى الآخر، </a:t>
            </a:r>
            <a:r>
              <a:rPr lang="ar-SA" sz="2800" dirty="0" smtClean="0"/>
              <a:t/>
            </a:r>
            <a:br>
              <a:rPr lang="ar-SA" sz="2800" dirty="0" smtClean="0"/>
            </a:br>
            <a:r>
              <a:rPr lang="ar-SA" sz="2800" dirty="0" smtClean="0"/>
              <a:t/>
            </a:r>
            <a:br>
              <a:rPr lang="ar-SA" sz="2800" dirty="0" smtClean="0"/>
            </a:br>
            <a:endParaRPr lang="ar-SA"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defRPr/>
            </a:pPr>
            <a:r>
              <a:rPr lang="ar-SA" sz="2800" dirty="0" smtClean="0">
                <a:solidFill>
                  <a:srgbClr val="FF0000"/>
                </a:solidFill>
                <a:cs typeface="Akhbar MT" pitchFamily="2" charset="-78"/>
              </a:rPr>
              <a:t/>
            </a:r>
            <a:br>
              <a:rPr lang="ar-SA" sz="2800" dirty="0" smtClean="0">
                <a:solidFill>
                  <a:srgbClr val="FF0000"/>
                </a:solidFill>
                <a:cs typeface="Akhbar MT" pitchFamily="2" charset="-78"/>
              </a:rPr>
            </a:br>
            <a:r>
              <a:rPr lang="ar-SA" sz="2800" dirty="0" smtClean="0">
                <a:solidFill>
                  <a:srgbClr val="FF0000"/>
                </a:solidFill>
                <a:cs typeface="Akhbar MT" pitchFamily="2" charset="-78"/>
              </a:rPr>
              <a:t/>
            </a:r>
            <a:br>
              <a:rPr lang="ar-SA" sz="2800" dirty="0" smtClean="0">
                <a:solidFill>
                  <a:srgbClr val="FF0000"/>
                </a:solidFill>
                <a:cs typeface="Akhbar MT" pitchFamily="2" charset="-78"/>
              </a:rPr>
            </a:br>
            <a:r>
              <a:rPr lang="ar-SA" sz="2800" dirty="0" smtClean="0">
                <a:cs typeface="Akhbar MT" pitchFamily="2" charset="-78"/>
              </a:rPr>
              <a:t>تشهد المناطق الساحلية تغيراً يومياً لاتجاه الرياح (عللي) بسبب حدوث نسيم البر والبحر.</a:t>
            </a:r>
            <a:br>
              <a:rPr lang="ar-SA" sz="2800" dirty="0" smtClean="0">
                <a:cs typeface="Akhbar MT" pitchFamily="2" charset="-78"/>
              </a:rPr>
            </a:br>
            <a:r>
              <a:rPr lang="ar-SA" sz="2800" dirty="0" smtClean="0">
                <a:cs typeface="Akhbar MT" pitchFamily="2" charset="-78"/>
              </a:rPr>
              <a:t>تشهد المناطق الجبلية تغيراً لاتجاه الرياح (عللي)بسبب حدوث نسيم الوادي والجبل.</a:t>
            </a:r>
            <a:br>
              <a:rPr lang="ar-SA" sz="2800" dirty="0" smtClean="0">
                <a:cs typeface="Akhbar MT" pitchFamily="2" charset="-78"/>
              </a:rPr>
            </a:br>
            <a:endParaRPr lang="ar-SA" sz="2800" dirty="0">
              <a:cs typeface="Akhbar MT" pitchFamily="2" charset="-78"/>
            </a:endParaRPr>
          </a:p>
        </p:txBody>
      </p:sp>
      <p:sp>
        <p:nvSpPr>
          <p:cNvPr id="4" name="عنصر نائب للمحتوى 3"/>
          <p:cNvSpPr>
            <a:spLocks noGrp="1"/>
          </p:cNvSpPr>
          <p:nvPr>
            <p:ph sz="half" idx="2"/>
          </p:nvPr>
        </p:nvSpPr>
        <p:spPr>
          <a:xfrm>
            <a:off x="4648200" y="1905000"/>
            <a:ext cx="4038600" cy="4116388"/>
          </a:xfrm>
        </p:spPr>
        <p:txBody>
          <a:bodyPr>
            <a:normAutofit lnSpcReduction="10000"/>
          </a:bodyPr>
          <a:lstStyle/>
          <a:p>
            <a:pPr>
              <a:defRPr/>
            </a:pPr>
            <a:r>
              <a:rPr lang="ar-SA" dirty="0" smtClean="0">
                <a:solidFill>
                  <a:srgbClr val="FF0000"/>
                </a:solidFill>
                <a:cs typeface="Akhbar MT" pitchFamily="2" charset="-78"/>
              </a:rPr>
              <a:t>3</a:t>
            </a:r>
            <a:r>
              <a:rPr lang="ar-SA" dirty="0" smtClean="0">
                <a:solidFill>
                  <a:srgbClr val="FFFF00"/>
                </a:solidFill>
                <a:cs typeface="Akhbar MT" pitchFamily="2" charset="-78"/>
              </a:rPr>
              <a:t>أ- نسيم البحر: </a:t>
            </a:r>
            <a:r>
              <a:rPr lang="ar-SA" dirty="0" smtClean="0">
                <a:cs typeface="Akhbar MT" pitchFamily="2" charset="-78"/>
              </a:rPr>
              <a:t>تحدث ظاهرة نسيم البحر خلال النهار عندما تسطع أشعة الشمس على اليابس والماء ترتفع درجة حرارة الهواء الملامس للأرض حيث تكون درجة حرارة اليابس أعلى من درجة حرارة المسطحات المائية فيخف ويرتفع ويحل محله هواء بارد يهب من ناحية البحر فتهب رياح خلال النهار من البحر باتجاه اليابس </a:t>
            </a:r>
            <a:r>
              <a:rPr lang="ar-SA" dirty="0" smtClean="0"/>
              <a:t/>
            </a:r>
            <a:br>
              <a:rPr lang="ar-SA" dirty="0" smtClean="0"/>
            </a:br>
            <a:endParaRPr lang="en-US" dirty="0" smtClean="0"/>
          </a:p>
          <a:p>
            <a:pPr>
              <a:defRPr/>
            </a:pPr>
            <a:endParaRPr lang="ar-SA" dirty="0" smtClean="0">
              <a:cs typeface="Akhbar MT" pitchFamily="2" charset="-78"/>
            </a:endParaRPr>
          </a:p>
        </p:txBody>
      </p:sp>
      <p:pic>
        <p:nvPicPr>
          <p:cNvPr id="187396" name="عنصر نائب للمحتوى 3" descr="نسيم البحر.gif"/>
          <p:cNvPicPr>
            <a:picLocks noGrp="1" noChangeAspect="1"/>
          </p:cNvPicPr>
          <p:nvPr>
            <p:ph sz="half" idx="1"/>
          </p:nvPr>
        </p:nvPicPr>
        <p:blipFill>
          <a:blip r:embed="rId2"/>
          <a:srcRect/>
          <a:stretch>
            <a:fillRect/>
          </a:stretch>
        </p:blipFill>
        <p:spPr>
          <a:xfrm>
            <a:off x="395288" y="2060575"/>
            <a:ext cx="4321175" cy="29972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half" idx="2"/>
          </p:nvPr>
        </p:nvSpPr>
        <p:spPr>
          <a:xfrm>
            <a:off x="4643438" y="620713"/>
            <a:ext cx="4038600" cy="5688012"/>
          </a:xfrm>
        </p:spPr>
        <p:txBody>
          <a:bodyPr>
            <a:normAutofit lnSpcReduction="10000"/>
          </a:bodyPr>
          <a:lstStyle/>
          <a:p>
            <a:pPr>
              <a:defRPr/>
            </a:pPr>
            <a:r>
              <a:rPr lang="ar-SA" dirty="0" smtClean="0">
                <a:solidFill>
                  <a:srgbClr val="FFFF00"/>
                </a:solidFill>
                <a:cs typeface="Akhbar MT" pitchFamily="2" charset="-78"/>
              </a:rPr>
              <a:t>ب- نسيم البر: </a:t>
            </a:r>
            <a:r>
              <a:rPr lang="ar-SA" dirty="0" smtClean="0">
                <a:cs typeface="Akhbar MT" pitchFamily="2" charset="-78"/>
              </a:rPr>
              <a:t>تحدث ظاهرة نسيم البر خلال الليل بعدما تغيب أشعة الشمس يكون الهواء فوق سطح البحر أدفأ من هواء اليابس حيث يكون الهواء فوق البحر ليلاً دافئًا فيخف ويرتفع، ويهب نحوه هواء بارد ثقيل من وتكون درجة حرارة اليابس أقل من درجة حرارة المسطحات المائية مما يؤدي إلى هبوب نسيم البر.</a:t>
            </a:r>
          </a:p>
          <a:p>
            <a:pPr>
              <a:defRPr/>
            </a:pPr>
            <a:r>
              <a:rPr lang="ar-SA" dirty="0" smtClean="0">
                <a:cs typeface="Akhbar MT" pitchFamily="2" charset="-78"/>
              </a:rPr>
              <a:t>نسيم البحر أقوى من نسيم البر(عللي) لأن الاحتكاك بسطح الأرض الخشن يفقد نسيم البر قوته ويقضي علية أحياناً.</a:t>
            </a:r>
            <a:r>
              <a:rPr lang="ar-SA" dirty="0" smtClean="0"/>
              <a:t> </a:t>
            </a:r>
            <a:br>
              <a:rPr lang="ar-SA" dirty="0" smtClean="0"/>
            </a:br>
            <a:endParaRPr lang="ar-SA" dirty="0" smtClean="0">
              <a:cs typeface="Akhbar MT" pitchFamily="2" charset="-78"/>
            </a:endParaRPr>
          </a:p>
          <a:p>
            <a:pPr>
              <a:defRPr/>
            </a:pPr>
            <a:endParaRPr lang="ar-SA" dirty="0"/>
          </a:p>
        </p:txBody>
      </p:sp>
      <p:pic>
        <p:nvPicPr>
          <p:cNvPr id="188419" name="عنصر نائب للمحتوى 4" descr="نسيم البر.gif"/>
          <p:cNvPicPr>
            <a:picLocks noGrp="1" noChangeAspect="1"/>
          </p:cNvPicPr>
          <p:nvPr>
            <p:ph sz="half" idx="1"/>
          </p:nvPr>
        </p:nvPicPr>
        <p:blipFill>
          <a:blip r:embed="rId2"/>
          <a:srcRect/>
          <a:stretch>
            <a:fillRect/>
          </a:stretch>
        </p:blipFill>
        <p:spPr>
          <a:xfrm>
            <a:off x="323850" y="1628775"/>
            <a:ext cx="4319588" cy="3095625"/>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C:\Users\free user\Pictures\fig113.jpg"/>
          <p:cNvPicPr>
            <a:picLocks noGrp="1" noChangeAspect="1" noChangeArrowheads="1"/>
          </p:cNvPicPr>
          <p:nvPr>
            <p:ph sz="half" idx="2"/>
          </p:nvPr>
        </p:nvPicPr>
        <p:blipFill>
          <a:blip r:embed="rId2"/>
          <a:srcRect/>
          <a:stretch>
            <a:fillRect/>
          </a:stretch>
        </p:blipFill>
        <p:spPr>
          <a:xfrm>
            <a:off x="4648200" y="836613"/>
            <a:ext cx="4038600" cy="5184775"/>
          </a:xfrm>
          <a:noFill/>
        </p:spPr>
      </p:pic>
      <p:sp>
        <p:nvSpPr>
          <p:cNvPr id="6" name="مستطيل 5"/>
          <p:cNvSpPr/>
          <p:nvPr/>
        </p:nvSpPr>
        <p:spPr>
          <a:xfrm>
            <a:off x="4787900" y="981075"/>
            <a:ext cx="1296988" cy="2873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189444" name="صورة 2" descr="تاالااخكها.jpg"/>
          <p:cNvPicPr>
            <a:picLocks noGrp="1" noChangeAspect="1"/>
          </p:cNvPicPr>
          <p:nvPr>
            <p:ph sz="half" idx="1"/>
          </p:nvPr>
        </p:nvPicPr>
        <p:blipFill>
          <a:blip r:embed="rId3"/>
          <a:srcRect/>
          <a:stretch>
            <a:fillRect/>
          </a:stretch>
        </p:blipFill>
        <p:spPr>
          <a:xfrm>
            <a:off x="571500" y="836613"/>
            <a:ext cx="3810000" cy="5184775"/>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half" idx="2"/>
          </p:nvPr>
        </p:nvSpPr>
        <p:spPr>
          <a:xfrm>
            <a:off x="4648200" y="765175"/>
            <a:ext cx="4038600" cy="5688013"/>
          </a:xfrm>
        </p:spPr>
        <p:txBody>
          <a:bodyPr/>
          <a:lstStyle/>
          <a:p>
            <a:pPr>
              <a:defRPr/>
            </a:pPr>
            <a:r>
              <a:rPr lang="ar-SA" b="1" dirty="0" smtClean="0">
                <a:solidFill>
                  <a:srgbClr val="FF0000"/>
                </a:solidFill>
                <a:cs typeface="Akhbar MT" pitchFamily="2" charset="-78"/>
              </a:rPr>
              <a:t>نسيم الجبل ونسيم الوادي: </a:t>
            </a:r>
            <a:r>
              <a:rPr lang="ar-SA" dirty="0" smtClean="0">
                <a:cs typeface="Akhbar MT" pitchFamily="2" charset="-78"/>
              </a:rPr>
              <a:t>وهو عبارة عن رياح مثل نسيم البر والبحر حيث يسخن الهواء خلال فترة الظهيرة على سفوح الجبال فيتمدد الهواء ويصعد إلى أعلى ويحل ملحه هواء من باطن الوادي، ويطلق على هذا الهواء الصاعد الدافئ اسم نسيم الوادي، وبعد غروب الشمس يتحرك الهواء البارد من سفوح الجبال نحو الأودية والمناطق المنخفضة المجاورة، ويعرف هذا الهواء المتحرك باسم نسيم الجبل، ويكون هذا النسيم عادة في منتهى البرودة إذا ما كانت قمم الجبال مغطاة بالجليد . </a:t>
            </a:r>
            <a:endParaRPr lang="ar-SA" dirty="0">
              <a:cs typeface="Akhbar MT" pitchFamily="2" charset="-78"/>
            </a:endParaRPr>
          </a:p>
        </p:txBody>
      </p:sp>
      <p:pic>
        <p:nvPicPr>
          <p:cNvPr id="190467" name="Picture 2" descr="G:\76a.jpg"/>
          <p:cNvPicPr>
            <a:picLocks noGrp="1" noChangeAspect="1" noChangeArrowheads="1"/>
          </p:cNvPicPr>
          <p:nvPr>
            <p:ph sz="half" idx="1"/>
          </p:nvPr>
        </p:nvPicPr>
        <p:blipFill>
          <a:blip r:embed="rId2"/>
          <a:srcRect/>
          <a:stretch>
            <a:fillRect/>
          </a:stretch>
        </p:blipFill>
        <p:spPr>
          <a:xfrm>
            <a:off x="468313" y="981075"/>
            <a:ext cx="4038600" cy="2894013"/>
          </a:xfrm>
          <a:noFill/>
        </p:spPr>
      </p:pic>
      <p:pic>
        <p:nvPicPr>
          <p:cNvPr id="190468" name="Picture 3" descr="G:\نسيم الوادي والجبل.jpg"/>
          <p:cNvPicPr>
            <a:picLocks noChangeAspect="1" noChangeArrowheads="1"/>
          </p:cNvPicPr>
          <p:nvPr/>
        </p:nvPicPr>
        <p:blipFill>
          <a:blip r:embed="rId3"/>
          <a:srcRect/>
          <a:stretch>
            <a:fillRect/>
          </a:stretch>
        </p:blipFill>
        <p:spPr bwMode="auto">
          <a:xfrm>
            <a:off x="468313" y="4221163"/>
            <a:ext cx="4103687" cy="244792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صورة 1" descr="fig114.jpg"/>
          <p:cNvPicPr>
            <a:picLocks noChangeAspect="1"/>
          </p:cNvPicPr>
          <p:nvPr/>
        </p:nvPicPr>
        <p:blipFill>
          <a:blip r:embed="rId2"/>
          <a:srcRect/>
          <a:stretch>
            <a:fillRect/>
          </a:stretch>
        </p:blipFill>
        <p:spPr bwMode="auto">
          <a:xfrm>
            <a:off x="468313" y="2205038"/>
            <a:ext cx="4032250" cy="4652962"/>
          </a:xfrm>
          <a:prstGeom prst="rect">
            <a:avLst/>
          </a:prstGeom>
          <a:noFill/>
          <a:ln w="9525">
            <a:noFill/>
            <a:miter lim="800000"/>
            <a:headEnd/>
            <a:tailEnd/>
          </a:ln>
        </p:spPr>
      </p:pic>
      <p:sp>
        <p:nvSpPr>
          <p:cNvPr id="3" name="عنصر نائب للمحتوى 2"/>
          <p:cNvSpPr>
            <a:spLocks noGrp="1"/>
          </p:cNvSpPr>
          <p:nvPr>
            <p:ph idx="1"/>
          </p:nvPr>
        </p:nvSpPr>
        <p:spPr>
          <a:xfrm>
            <a:off x="457200" y="428625"/>
            <a:ext cx="8229600" cy="5591175"/>
          </a:xfrm>
        </p:spPr>
        <p:txBody>
          <a:bodyPr/>
          <a:lstStyle/>
          <a:p>
            <a:pPr>
              <a:defRPr/>
            </a:pPr>
            <a:r>
              <a:rPr lang="ar-SA" sz="2800" dirty="0" smtClean="0">
                <a:solidFill>
                  <a:srgbClr val="FFFF00"/>
                </a:solidFill>
                <a:cs typeface="Akhbar MT" pitchFamily="2" charset="-78"/>
              </a:rPr>
              <a:t>ج- نسيم الوادي: </a:t>
            </a:r>
            <a:r>
              <a:rPr lang="ar-SA" sz="2800" dirty="0" smtClean="0">
                <a:cs typeface="Akhbar MT" pitchFamily="2" charset="-78"/>
              </a:rPr>
              <a:t>يحدث أثناء النهار عندما تسخن سفوح الأودية المواجهة لأشعة الشمس أكثر من القيعان مما يؤدي إلى تمدد الهواء وارتفاعه على السفوح على شكل نسيم وادي.</a:t>
            </a:r>
          </a:p>
          <a:p>
            <a:pPr>
              <a:defRPr/>
            </a:pPr>
            <a:r>
              <a:rPr lang="ar-SA" sz="2800" dirty="0" smtClean="0">
                <a:solidFill>
                  <a:srgbClr val="FFFF00"/>
                </a:solidFill>
                <a:cs typeface="Akhbar MT" pitchFamily="2" charset="-78"/>
              </a:rPr>
              <a:t>د- نسيم الجبل : </a:t>
            </a:r>
            <a:r>
              <a:rPr lang="ar-SA" sz="2800" dirty="0" smtClean="0">
                <a:cs typeface="Akhbar MT" pitchFamily="2" charset="-78"/>
              </a:rPr>
              <a:t>يحدث أثناء الليل عندما تنخفض درجة حرارة تلك السفوح كثيراً ويهبط الهواء الى قيعان الأودية عل شكل </a:t>
            </a:r>
            <a:r>
              <a:rPr lang="ar-SA" sz="2800" dirty="0" smtClean="0">
                <a:solidFill>
                  <a:srgbClr val="000000"/>
                </a:solidFill>
                <a:cs typeface="Akhbar MT" pitchFamily="2" charset="-78"/>
              </a:rPr>
              <a:t>نسيم الجبل</a:t>
            </a:r>
            <a:r>
              <a:rPr lang="ar-SA" sz="2800" dirty="0" smtClean="0">
                <a:cs typeface="Akhbar MT" pitchFamily="2" charset="-78"/>
              </a:rPr>
              <a:t>.</a:t>
            </a:r>
          </a:p>
          <a:p>
            <a:pPr>
              <a:defRPr/>
            </a:pPr>
            <a:r>
              <a:rPr lang="ar-SA" sz="2800" dirty="0" smtClean="0">
                <a:solidFill>
                  <a:srgbClr val="FF0000"/>
                </a:solidFill>
                <a:cs typeface="Akhbar MT" pitchFamily="2" charset="-78"/>
              </a:rPr>
              <a:t>أهمية دور نسيم الجبل والوادي:</a:t>
            </a:r>
          </a:p>
          <a:p>
            <a:pPr>
              <a:defRPr/>
            </a:pPr>
            <a:r>
              <a:rPr lang="ar-SA" sz="2800" dirty="0" smtClean="0">
                <a:cs typeface="Akhbar MT" pitchFamily="2" charset="-78"/>
              </a:rPr>
              <a:t>1- منع تكون الصقيع على سفوح الأودية .</a:t>
            </a:r>
          </a:p>
          <a:p>
            <a:pPr>
              <a:defRPr/>
            </a:pPr>
            <a:r>
              <a:rPr lang="ar-SA" sz="2800" dirty="0" smtClean="0">
                <a:cs typeface="Akhbar MT" pitchFamily="2" charset="-78"/>
              </a:rPr>
              <a:t>2- الحد من نمو طبقة الهواء البارد </a:t>
            </a:r>
          </a:p>
          <a:p>
            <a:pPr>
              <a:buFontTx/>
              <a:buNone/>
              <a:defRPr/>
            </a:pPr>
            <a:r>
              <a:rPr lang="ar-SA" sz="2800" dirty="0" smtClean="0">
                <a:cs typeface="Akhbar MT" pitchFamily="2" charset="-78"/>
              </a:rPr>
              <a:t>   أثناء الليل.</a:t>
            </a:r>
          </a:p>
          <a:p>
            <a:pPr>
              <a:defRPr/>
            </a:pPr>
            <a:endParaRPr lang="ar-SA" dirty="0" smtClean="0"/>
          </a:p>
          <a:p>
            <a:pPr>
              <a:defRPr/>
            </a:pPr>
            <a:endParaRPr lang="ar-SA" dirty="0"/>
          </a:p>
        </p:txBody>
      </p:sp>
      <p:sp>
        <p:nvSpPr>
          <p:cNvPr id="5" name="مستطيل 4"/>
          <p:cNvSpPr/>
          <p:nvPr/>
        </p:nvSpPr>
        <p:spPr>
          <a:xfrm>
            <a:off x="539750" y="2636838"/>
            <a:ext cx="1152525" cy="2159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2875" y="214313"/>
            <a:ext cx="8786813" cy="6643687"/>
          </a:xfrm>
        </p:spPr>
        <p:txBody>
          <a:bodyPr/>
          <a:lstStyle/>
          <a:p>
            <a:pPr>
              <a:defRPr/>
            </a:pPr>
            <a:r>
              <a:rPr lang="ar-SA" dirty="0" smtClean="0">
                <a:solidFill>
                  <a:srgbClr val="FF0000"/>
                </a:solidFill>
              </a:rPr>
              <a:t>4</a:t>
            </a:r>
            <a:r>
              <a:rPr lang="ar-SA" dirty="0" smtClean="0">
                <a:solidFill>
                  <a:srgbClr val="FF0000"/>
                </a:solidFill>
                <a:cs typeface="Akhbar MT" pitchFamily="2" charset="-78"/>
              </a:rPr>
              <a:t>- الرياح المحلية المرافقة للمنخفضات الجوية :</a:t>
            </a:r>
          </a:p>
          <a:p>
            <a:pPr>
              <a:defRPr/>
            </a:pPr>
            <a:r>
              <a:rPr lang="ar-SA" sz="2800" dirty="0" smtClean="0">
                <a:cs typeface="Akhbar MT" pitchFamily="2" charset="-78"/>
              </a:rPr>
              <a:t>1- الرياح الدافئة .</a:t>
            </a:r>
          </a:p>
          <a:p>
            <a:pPr>
              <a:defRPr/>
            </a:pPr>
            <a:r>
              <a:rPr lang="ar-SA" sz="2800" dirty="0" smtClean="0">
                <a:cs typeface="Akhbar MT" pitchFamily="2" charset="-78"/>
              </a:rPr>
              <a:t>2- الرياح الباردة .</a:t>
            </a:r>
          </a:p>
          <a:p>
            <a:pPr>
              <a:defRPr/>
            </a:pPr>
            <a:r>
              <a:rPr lang="ar-SA" sz="2800" dirty="0" smtClean="0">
                <a:solidFill>
                  <a:schemeClr val="accent2">
                    <a:lumMod val="60000"/>
                    <a:lumOff val="40000"/>
                  </a:schemeClr>
                </a:solidFill>
                <a:cs typeface="Akhbar MT" pitchFamily="2" charset="-78"/>
              </a:rPr>
              <a:t>(أ) الرياح الدافئة : </a:t>
            </a:r>
            <a:r>
              <a:rPr lang="ar-SA" sz="2800" dirty="0" smtClean="0">
                <a:cs typeface="Akhbar MT" pitchFamily="2" charset="-78"/>
              </a:rPr>
              <a:t>وتهب في مقدمة المنخفضات الجوية وهي في الغالب رياح جنوبية ومنها:</a:t>
            </a:r>
          </a:p>
          <a:p>
            <a:pPr>
              <a:buFontTx/>
              <a:buNone/>
              <a:defRPr/>
            </a:pPr>
            <a:r>
              <a:rPr lang="ar-SA" sz="2800" dirty="0" smtClean="0">
                <a:cs typeface="Akhbar MT" pitchFamily="2" charset="-78"/>
              </a:rPr>
              <a:t>   </a:t>
            </a:r>
            <a:r>
              <a:rPr lang="ar-SA" sz="2800" dirty="0" smtClean="0">
                <a:solidFill>
                  <a:srgbClr val="FFFF00"/>
                </a:solidFill>
                <a:cs typeface="Akhbar MT" pitchFamily="2" charset="-78"/>
              </a:rPr>
              <a:t>1- رياح الخماسين </a:t>
            </a:r>
            <a:r>
              <a:rPr lang="ar-SA" sz="2800" dirty="0" smtClean="0">
                <a:cs typeface="Akhbar MT" pitchFamily="2" charset="-78"/>
              </a:rPr>
              <a:t>وهي رياح حارة جافة .</a:t>
            </a:r>
          </a:p>
          <a:p>
            <a:pPr>
              <a:buFontTx/>
              <a:buNone/>
              <a:defRPr/>
            </a:pPr>
            <a:r>
              <a:rPr lang="ar-SA" sz="2800" dirty="0" smtClean="0">
                <a:cs typeface="Akhbar MT" pitchFamily="2" charset="-78"/>
              </a:rPr>
              <a:t>   </a:t>
            </a:r>
            <a:r>
              <a:rPr lang="ar-SA" sz="2800" dirty="0" smtClean="0">
                <a:solidFill>
                  <a:srgbClr val="FFFF00"/>
                </a:solidFill>
                <a:cs typeface="Akhbar MT" pitchFamily="2" charset="-78"/>
              </a:rPr>
              <a:t>2- رياح السيروكو :</a:t>
            </a:r>
            <a:r>
              <a:rPr lang="ar-SA" sz="2800" dirty="0" smtClean="0">
                <a:cs typeface="Akhbar MT" pitchFamily="2" charset="-78"/>
              </a:rPr>
              <a:t>عندما تمر فوق المسطح المائي تتحمل بالرطوبة وتؤدي ألى سقوط الأمطار.</a:t>
            </a:r>
          </a:p>
          <a:p>
            <a:pPr>
              <a:buFontTx/>
              <a:buNone/>
              <a:defRPr/>
            </a:pPr>
            <a:r>
              <a:rPr lang="ar-SA" sz="2800" dirty="0" smtClean="0">
                <a:solidFill>
                  <a:srgbClr val="FFFF00"/>
                </a:solidFill>
                <a:cs typeface="Akhbar MT" pitchFamily="2" charset="-78"/>
              </a:rPr>
              <a:t>   3- رياح القبلي .  4- رياح السموم </a:t>
            </a:r>
            <a:r>
              <a:rPr lang="ar-SA" sz="2800" dirty="0" smtClean="0">
                <a:cs typeface="Akhbar MT" pitchFamily="2" charset="-78"/>
              </a:rPr>
              <a:t>وهي رياح حارة جافة محملة بالغبار.</a:t>
            </a:r>
          </a:p>
          <a:p>
            <a:pPr>
              <a:buFontTx/>
              <a:buNone/>
              <a:defRPr/>
            </a:pPr>
            <a:r>
              <a:rPr lang="ar-SA" sz="2800" dirty="0" smtClean="0">
                <a:cs typeface="Akhbar MT" pitchFamily="2" charset="-78"/>
              </a:rPr>
              <a:t>(ب) الرياح الباردة : وتهب في مؤخرة المنخفضات الجوية واتجاهها في الغالب شمالي ومنها:</a:t>
            </a:r>
          </a:p>
          <a:p>
            <a:pPr>
              <a:buFontTx/>
              <a:buNone/>
              <a:defRPr/>
            </a:pPr>
            <a:r>
              <a:rPr lang="ar-SA" sz="2800" dirty="0" smtClean="0">
                <a:cs typeface="Akhbar MT" pitchFamily="2" charset="-78"/>
              </a:rPr>
              <a:t>   1- رياح المسترال وهي رياح قطبية شمالية باردة .</a:t>
            </a:r>
          </a:p>
          <a:p>
            <a:pPr>
              <a:buFontTx/>
              <a:buNone/>
              <a:defRPr/>
            </a:pPr>
            <a:r>
              <a:rPr lang="ar-SA" sz="2800" dirty="0" smtClean="0">
                <a:cs typeface="Akhbar MT" pitchFamily="2" charset="-78"/>
              </a:rPr>
              <a:t>   2- رياح البورا .     3- رياح الفهن .</a:t>
            </a:r>
          </a:p>
          <a:p>
            <a:pPr>
              <a:buFontTx/>
              <a:buNone/>
              <a:defRPr/>
            </a:pPr>
            <a:endParaRPr lang="ar-SA"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490" name="Picture 2" descr="C:\Users\free user\Pictures\1_01268051312.jpg"/>
          <p:cNvPicPr>
            <a:picLocks noChangeAspect="1" noChangeArrowheads="1"/>
          </p:cNvPicPr>
          <p:nvPr/>
        </p:nvPicPr>
        <p:blipFill>
          <a:blip r:embed="rId2" cstate="print"/>
          <a:srcRect/>
          <a:stretch>
            <a:fillRect/>
          </a:stretch>
        </p:blipFill>
        <p:spPr bwMode="auto">
          <a:xfrm>
            <a:off x="1187624" y="1052736"/>
            <a:ext cx="6912768" cy="4824536"/>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صورة 3" descr="20060402-092 - Kew Gardens - Wet leaves near Japanese House-2.jpg"/>
          <p:cNvPicPr>
            <a:picLocks noChangeAspect="1"/>
          </p:cNvPicPr>
          <p:nvPr/>
        </p:nvPicPr>
        <p:blipFill>
          <a:blip r:embed="rId3"/>
          <a:srcRect/>
          <a:stretch>
            <a:fillRect/>
          </a:stretch>
        </p:blipFill>
        <p:spPr bwMode="auto">
          <a:xfrm>
            <a:off x="428625" y="1571625"/>
            <a:ext cx="8286750" cy="4572000"/>
          </a:xfrm>
          <a:prstGeom prst="rect">
            <a:avLst/>
          </a:prstGeom>
          <a:noFill/>
          <a:ln w="9525">
            <a:noFill/>
            <a:miter lim="800000"/>
            <a:headEnd/>
            <a:tailEnd/>
          </a:ln>
        </p:spPr>
      </p:pic>
      <p:sp>
        <p:nvSpPr>
          <p:cNvPr id="344066" name="Rectangle 2"/>
          <p:cNvSpPr>
            <a:spLocks noGrp="1" noChangeArrowheads="1"/>
          </p:cNvSpPr>
          <p:nvPr>
            <p:ph type="title"/>
          </p:nvPr>
        </p:nvSpPr>
        <p:spPr/>
        <p:txBody>
          <a:bodyPr/>
          <a:lstStyle/>
          <a:p>
            <a:pPr eaLnBrk="1" hangingPunct="1">
              <a:defRPr/>
            </a:pPr>
            <a:r>
              <a:rPr lang="ar-SA" smtClean="0"/>
              <a:t>الرطوبة الجوية </a:t>
            </a:r>
            <a:endParaRPr lang="en-US" smtClean="0"/>
          </a:p>
        </p:txBody>
      </p:sp>
      <p:sp>
        <p:nvSpPr>
          <p:cNvPr id="344067" name="Rectangle 3"/>
          <p:cNvSpPr>
            <a:spLocks noGrp="1" noChangeArrowheads="1"/>
          </p:cNvSpPr>
          <p:nvPr>
            <p:ph type="body" idx="1"/>
          </p:nvPr>
        </p:nvSpPr>
        <p:spPr>
          <a:xfrm>
            <a:off x="457200" y="1857375"/>
            <a:ext cx="8229600" cy="4162425"/>
          </a:xfrm>
          <a:ln w="28575">
            <a:solidFill>
              <a:schemeClr val="tx1"/>
            </a:solidFill>
          </a:ln>
        </p:spPr>
        <p:txBody>
          <a:bodyPr/>
          <a:lstStyle/>
          <a:p>
            <a:pPr eaLnBrk="1" hangingPunct="1">
              <a:lnSpc>
                <a:spcPct val="80000"/>
              </a:lnSpc>
              <a:defRPr/>
            </a:pPr>
            <a:r>
              <a:rPr lang="ar-SA" sz="1600" dirty="0" smtClean="0"/>
              <a:t>يقصد بالرطوبة الجوية كمية بخار الماء التي توجد في الهواء ويلعب بخار الماء </a:t>
            </a:r>
            <a:r>
              <a:rPr lang="ar-SA" sz="1600" dirty="0" err="1" smtClean="0"/>
              <a:t>دوراًهاماً</a:t>
            </a:r>
            <a:r>
              <a:rPr lang="ar-SA" sz="1600" dirty="0" smtClean="0"/>
              <a:t> في أحوال الطقس والمناخ لأنه يمثل العامل الأساسي في تكوين مظاهر التكاثف مثل السحب وأشكال التساقط المختلفة مثل </a:t>
            </a:r>
            <a:r>
              <a:rPr lang="ar-SA" sz="1600" dirty="0" err="1" smtClean="0"/>
              <a:t>المطروالثلج</a:t>
            </a:r>
            <a:r>
              <a:rPr lang="ar-SA" sz="1600" dirty="0" smtClean="0"/>
              <a:t>.</a:t>
            </a:r>
          </a:p>
          <a:p>
            <a:pPr eaLnBrk="1" hangingPunct="1">
              <a:lnSpc>
                <a:spcPct val="80000"/>
              </a:lnSpc>
              <a:defRPr/>
            </a:pPr>
            <a:r>
              <a:rPr lang="ar-SA" sz="1600" dirty="0" smtClean="0"/>
              <a:t>دورة الماء في النظام </a:t>
            </a:r>
            <a:r>
              <a:rPr lang="ar-SA" sz="1600" dirty="0" err="1" smtClean="0"/>
              <a:t>الارضي</a:t>
            </a:r>
            <a:r>
              <a:rPr lang="ar-SA" sz="1600" dirty="0" smtClean="0"/>
              <a:t> :-</a:t>
            </a:r>
          </a:p>
          <a:p>
            <a:pPr eaLnBrk="1" hangingPunct="1">
              <a:lnSpc>
                <a:spcPct val="80000"/>
              </a:lnSpc>
              <a:defRPr/>
            </a:pPr>
            <a:r>
              <a:rPr lang="ar-SA" sz="1600" dirty="0" smtClean="0"/>
              <a:t>لا تزيد نسبة الماء في الغلاف الجوي في اى لحظة على 0.01 % من الغلاف الجوي وهذه النسبة تؤدي دور رئيسياً في تكون السحب والضباب والندى . </a:t>
            </a:r>
          </a:p>
          <a:p>
            <a:pPr eaLnBrk="1" hangingPunct="1">
              <a:lnSpc>
                <a:spcPct val="80000"/>
              </a:lnSpc>
              <a:defRPr/>
            </a:pPr>
            <a:r>
              <a:rPr lang="ar-SA" sz="1600" dirty="0" smtClean="0"/>
              <a:t>ومن أهم الوظائف التي يقوم </a:t>
            </a:r>
            <a:r>
              <a:rPr lang="ar-SA" sz="1600" dirty="0" err="1" smtClean="0"/>
              <a:t>بها</a:t>
            </a:r>
            <a:r>
              <a:rPr lang="ar-SA" sz="1600" dirty="0" smtClean="0"/>
              <a:t> بخار الماء </a:t>
            </a:r>
          </a:p>
          <a:p>
            <a:pPr eaLnBrk="1" hangingPunct="1">
              <a:lnSpc>
                <a:spcPct val="80000"/>
              </a:lnSpc>
              <a:defRPr/>
            </a:pPr>
            <a:r>
              <a:rPr lang="ar-SA" sz="1600" dirty="0" smtClean="0"/>
              <a:t>1- انه يوزع الطاقة في الغلاف الجوي فالماء عندما يتبخر من المسطحات المائية يستمد الطاقة </a:t>
            </a:r>
            <a:r>
              <a:rPr lang="ar-SA" sz="1600" dirty="0" err="1" smtClean="0"/>
              <a:t>الازمة</a:t>
            </a:r>
            <a:r>
              <a:rPr lang="ar-SA" sz="1600" dirty="0" smtClean="0"/>
              <a:t> لتبخره من المسطح المائي وتساوي 573 سعرا حراريا لكل غرام من الماء </a:t>
            </a:r>
            <a:r>
              <a:rPr lang="ar-SA" sz="1600" dirty="0" err="1" smtClean="0"/>
              <a:t>اما</a:t>
            </a:r>
            <a:r>
              <a:rPr lang="ar-SA" sz="1600" dirty="0" smtClean="0"/>
              <a:t> عندما يتكاثف في الغلاف الجوي فانه يطلق نفس الكمية من الطاقة وتعرف بالحرارة الكامنة للتكاثف.وتعرف دورة المياه في النظام الأرضي بالدورة </a:t>
            </a:r>
            <a:r>
              <a:rPr lang="ar-SA" sz="1600" dirty="0" err="1" smtClean="0"/>
              <a:t>الهيدروجية</a:t>
            </a:r>
            <a:r>
              <a:rPr lang="ar-SA" sz="1600" dirty="0" smtClean="0"/>
              <a:t>.</a:t>
            </a:r>
          </a:p>
          <a:p>
            <a:pPr eaLnBrk="1" hangingPunct="1">
              <a:lnSpc>
                <a:spcPct val="80000"/>
              </a:lnSpc>
              <a:defRPr/>
            </a:pPr>
            <a:r>
              <a:rPr lang="ar-SA" sz="1600" dirty="0" smtClean="0"/>
              <a:t>2-ينظم بخار الماء ووصول </a:t>
            </a:r>
            <a:r>
              <a:rPr lang="ar-SA" sz="1600" dirty="0" err="1" smtClean="0"/>
              <a:t>اشعة</a:t>
            </a:r>
            <a:r>
              <a:rPr lang="ar-SA" sz="1600" dirty="0" smtClean="0"/>
              <a:t> الشمس </a:t>
            </a:r>
            <a:r>
              <a:rPr lang="ar-SA" sz="1600" dirty="0" err="1" smtClean="0"/>
              <a:t>الى</a:t>
            </a:r>
            <a:r>
              <a:rPr lang="ar-SA" sz="1600" dirty="0" smtClean="0"/>
              <a:t> </a:t>
            </a:r>
            <a:r>
              <a:rPr lang="ar-SA" sz="1600" dirty="0" err="1" smtClean="0"/>
              <a:t>الارض</a:t>
            </a:r>
            <a:r>
              <a:rPr lang="ar-SA" sz="1600" dirty="0" smtClean="0"/>
              <a:t> , كما يحجز معظم الاشعاع </a:t>
            </a:r>
            <a:r>
              <a:rPr lang="ar-SA" sz="1600" dirty="0" err="1" smtClean="0"/>
              <a:t>الارضي</a:t>
            </a:r>
            <a:r>
              <a:rPr lang="ar-SA" sz="1600" dirty="0" smtClean="0"/>
              <a:t> ولا يسمح له بالهروب </a:t>
            </a:r>
            <a:r>
              <a:rPr lang="ar-SA" sz="1600" dirty="0" err="1" smtClean="0"/>
              <a:t>الى</a:t>
            </a:r>
            <a:r>
              <a:rPr lang="ar-SA" sz="1600" dirty="0" smtClean="0"/>
              <a:t> الفضاء ويبقيه قريب من </a:t>
            </a:r>
            <a:r>
              <a:rPr lang="ar-SA" sz="1600" dirty="0" err="1" smtClean="0"/>
              <a:t>الارض</a:t>
            </a:r>
            <a:r>
              <a:rPr lang="ar-SA" sz="1600" dirty="0" smtClean="0"/>
              <a:t> . </a:t>
            </a:r>
          </a:p>
          <a:p>
            <a:pPr eaLnBrk="1" hangingPunct="1">
              <a:lnSpc>
                <a:spcPct val="80000"/>
              </a:lnSpc>
              <a:defRPr/>
            </a:pPr>
            <a:r>
              <a:rPr lang="ar-SA" sz="1600" dirty="0" smtClean="0"/>
              <a:t>3-تستمد الاضطرابات الجوية العنيفة جزءا كبيرا من طاقتها نتيجة تكاثف بخار الماء الموجود فيها </a:t>
            </a:r>
            <a:r>
              <a:rPr lang="ar-SA" sz="1600" dirty="0" err="1" smtClean="0"/>
              <a:t>فاعاصير</a:t>
            </a:r>
            <a:r>
              <a:rPr lang="ar-SA" sz="1600" dirty="0" smtClean="0"/>
              <a:t> </a:t>
            </a:r>
            <a:r>
              <a:rPr lang="ar-SA" sz="1600" dirty="0" err="1" smtClean="0"/>
              <a:t>الترنادو</a:t>
            </a:r>
            <a:r>
              <a:rPr lang="ar-SA" sz="1600" dirty="0" smtClean="0"/>
              <a:t> </a:t>
            </a:r>
            <a:r>
              <a:rPr lang="ar-SA" sz="1600" dirty="0" err="1" smtClean="0"/>
              <a:t>والهاركين</a:t>
            </a:r>
            <a:r>
              <a:rPr lang="ar-SA" sz="1600" dirty="0" smtClean="0"/>
              <a:t> وغيرها من </a:t>
            </a:r>
            <a:r>
              <a:rPr lang="ar-SA" sz="1600" dirty="0" err="1" smtClean="0"/>
              <a:t>الاعاصير</a:t>
            </a:r>
            <a:r>
              <a:rPr lang="ar-SA" sz="1600" dirty="0" smtClean="0"/>
              <a:t> العنيفة تستمد طاقتها من تكاثف بخار الماء لهذا فان </a:t>
            </a:r>
            <a:r>
              <a:rPr lang="ar-SA" sz="1600" dirty="0" err="1" smtClean="0"/>
              <a:t>الاعاصير</a:t>
            </a:r>
            <a:r>
              <a:rPr lang="ar-SA" sz="1600" dirty="0" smtClean="0"/>
              <a:t> تضعف ويدب فيها الوهن عندما تدخل </a:t>
            </a:r>
            <a:r>
              <a:rPr lang="ar-SA" sz="1600" dirty="0" err="1" smtClean="0"/>
              <a:t>الى</a:t>
            </a:r>
            <a:r>
              <a:rPr lang="ar-SA" sz="1600" dirty="0" smtClean="0"/>
              <a:t> اليابسة . ببعدها عن البحر المصدر الرئيس لتزويدها ببخار الماء . </a:t>
            </a:r>
          </a:p>
          <a:p>
            <a:pPr eaLnBrk="1" hangingPunct="1">
              <a:lnSpc>
                <a:spcPct val="80000"/>
              </a:lnSpc>
              <a:defRPr/>
            </a:pPr>
            <a:r>
              <a:rPr lang="ar-SA" sz="1600" dirty="0" smtClean="0"/>
              <a:t>4- يؤثر وجود بخار الماء في الجو في حالات عدم الاستقرار الجوي التي تمتاز </a:t>
            </a:r>
            <a:r>
              <a:rPr lang="ar-SA" sz="1600" dirty="0" err="1" smtClean="0"/>
              <a:t>بها</a:t>
            </a:r>
            <a:r>
              <a:rPr lang="ar-SA" sz="1600" dirty="0" smtClean="0"/>
              <a:t> بعض الكتل الهوائية . </a:t>
            </a:r>
          </a:p>
          <a:p>
            <a:pPr eaLnBrk="1" hangingPunct="1">
              <a:lnSpc>
                <a:spcPct val="80000"/>
              </a:lnSpc>
              <a:defRPr/>
            </a:pPr>
            <a:r>
              <a:rPr lang="ar-SA" sz="1600" dirty="0" smtClean="0"/>
              <a:t>5- تؤثر الرطوبة النسبية في استمرار عملية التبخر من سطح </a:t>
            </a:r>
            <a:r>
              <a:rPr lang="ar-SA" sz="1600" dirty="0" err="1" smtClean="0"/>
              <a:t>الارض</a:t>
            </a:r>
            <a:r>
              <a:rPr lang="ar-SA" sz="1600" dirty="0" smtClean="0"/>
              <a:t> والمسطحات المائية فكلما كانت الرطوبة منخفضة استمرت عملية التبخر بسرعة شريطة </a:t>
            </a:r>
            <a:r>
              <a:rPr lang="ar-SA" sz="1600" dirty="0" err="1" smtClean="0"/>
              <a:t>ان</a:t>
            </a:r>
            <a:r>
              <a:rPr lang="ar-SA" sz="1600" dirty="0" smtClean="0"/>
              <a:t> يكون الاشعاع الشمسي متوفرا ، </a:t>
            </a:r>
            <a:r>
              <a:rPr lang="ar-SA" sz="1600" dirty="0" err="1" smtClean="0"/>
              <a:t>اما</a:t>
            </a:r>
            <a:r>
              <a:rPr lang="ar-SA" sz="1600" dirty="0" smtClean="0"/>
              <a:t> </a:t>
            </a:r>
            <a:r>
              <a:rPr lang="ar-SA" sz="1600" dirty="0" err="1" smtClean="0"/>
              <a:t>اذا</a:t>
            </a:r>
            <a:r>
              <a:rPr lang="ar-SA" sz="1600" dirty="0" smtClean="0"/>
              <a:t> ارتفعت الرطوبة فان عملية التبخر تضعف .</a:t>
            </a:r>
          </a:p>
          <a:p>
            <a:pPr eaLnBrk="1" hangingPunct="1">
              <a:lnSpc>
                <a:spcPct val="80000"/>
              </a:lnSpc>
              <a:defRPr/>
            </a:pPr>
            <a:endParaRPr lang="ar-SA" sz="1600" dirty="0" smtClean="0"/>
          </a:p>
          <a:p>
            <a:pPr eaLnBrk="1" hangingPunct="1">
              <a:lnSpc>
                <a:spcPct val="80000"/>
              </a:lnSpc>
              <a:defRPr/>
            </a:pPr>
            <a:endParaRPr lang="en-US" sz="16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p:txBody>
          <a:bodyPr/>
          <a:lstStyle/>
          <a:p>
            <a:pPr eaLnBrk="1" hangingPunct="1">
              <a:defRPr/>
            </a:pPr>
            <a:r>
              <a:rPr lang="ar-SA" smtClean="0"/>
              <a:t>مقاييس الرطوبة </a:t>
            </a:r>
            <a:endParaRPr lang="en-US" smtClean="0"/>
          </a:p>
        </p:txBody>
      </p:sp>
      <p:sp>
        <p:nvSpPr>
          <p:cNvPr id="346115" name="Rectangle 3"/>
          <p:cNvSpPr>
            <a:spLocks noGrp="1" noChangeArrowheads="1"/>
          </p:cNvSpPr>
          <p:nvPr>
            <p:ph type="body" idx="1"/>
          </p:nvPr>
        </p:nvSpPr>
        <p:spPr>
          <a:ln w="38100">
            <a:solidFill>
              <a:schemeClr val="tx1"/>
            </a:solidFill>
          </a:ln>
        </p:spPr>
        <p:txBody>
          <a:bodyPr/>
          <a:lstStyle/>
          <a:p>
            <a:pPr eaLnBrk="1" hangingPunct="1">
              <a:defRPr/>
            </a:pPr>
            <a:r>
              <a:rPr lang="ar-SA" sz="2800" smtClean="0"/>
              <a:t>ضغط بخار الماء :-</a:t>
            </a:r>
          </a:p>
          <a:p>
            <a:pPr eaLnBrk="1" hangingPunct="1">
              <a:defRPr/>
            </a:pPr>
            <a:r>
              <a:rPr lang="ar-SA" sz="2800" smtClean="0"/>
              <a:t>هو مجموع الضغط الذي يحدثه بخار الماء الموجود في الهواء ويختلف تبعا لاختلاف مقدار بخار الماء في الجو فاذا كانت نسبة بخار الماء في الجو مرتفعة يرتفع ضغطه واذا كانت قليلة انخفض ضغطه ويسمى ضغط بخار الماء (بضغط بخار الماء المشبع ) اذا ارتفعت نسبة بخار الماء في الهواء الى درجة لا يستطيع ان يتحمل اية كمية اضافية ويعتمد على درجة حرارة الهواء فكلما ارتفعت درجة الحرارة ارتفع ضغط بخار الماء الاشباعي والعكس .</a:t>
            </a:r>
            <a:endParaRPr lang="en-US" sz="28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p:txBody>
          <a:bodyPr/>
          <a:lstStyle/>
          <a:p>
            <a:pPr eaLnBrk="1" hangingPunct="1">
              <a:defRPr/>
            </a:pPr>
            <a:r>
              <a:rPr lang="ar-SA" dirty="0" smtClean="0"/>
              <a:t>الرطوبة النوعية </a:t>
            </a:r>
            <a:endParaRPr lang="en-US" dirty="0" smtClean="0"/>
          </a:p>
        </p:txBody>
      </p:sp>
      <p:sp>
        <p:nvSpPr>
          <p:cNvPr id="348163" name="Rectangle 3"/>
          <p:cNvSpPr>
            <a:spLocks noGrp="1" noChangeArrowheads="1"/>
          </p:cNvSpPr>
          <p:nvPr>
            <p:ph type="body" idx="1"/>
          </p:nvPr>
        </p:nvSpPr>
        <p:spPr>
          <a:ln w="38100">
            <a:solidFill>
              <a:schemeClr val="tx1"/>
            </a:solidFill>
          </a:ln>
        </p:spPr>
        <p:txBody>
          <a:bodyPr/>
          <a:lstStyle/>
          <a:p>
            <a:pPr eaLnBrk="1" hangingPunct="1">
              <a:defRPr/>
            </a:pPr>
            <a:r>
              <a:rPr lang="ar-SA" dirty="0" smtClean="0"/>
              <a:t>تستعمل الرطوبة النوعية عند التعبير عن كتلة بخار الماء الموجود في الهواء (غم / كغم )فكلما زادت كمية </a:t>
            </a:r>
            <a:r>
              <a:rPr lang="ar-SA" dirty="0" err="1" smtClean="0"/>
              <a:t>بخارالماء</a:t>
            </a:r>
            <a:r>
              <a:rPr lang="ar-SA" dirty="0" smtClean="0"/>
              <a:t> ازداد وزنه </a:t>
            </a:r>
            <a:r>
              <a:rPr lang="ar-SA" dirty="0" err="1" smtClean="0"/>
              <a:t>الى</a:t>
            </a:r>
            <a:r>
              <a:rPr lang="ar-SA" dirty="0" smtClean="0"/>
              <a:t> أن يصل </a:t>
            </a:r>
            <a:r>
              <a:rPr lang="ar-SA" dirty="0" err="1" smtClean="0"/>
              <a:t>الهواءالى</a:t>
            </a:r>
            <a:r>
              <a:rPr lang="ar-SA" dirty="0" smtClean="0"/>
              <a:t> حد </a:t>
            </a:r>
            <a:r>
              <a:rPr lang="ar-SA" dirty="0" err="1" smtClean="0"/>
              <a:t>الاشباع</a:t>
            </a:r>
            <a:r>
              <a:rPr lang="ar-SA" dirty="0" smtClean="0"/>
              <a:t>.  </a:t>
            </a:r>
          </a:p>
          <a:p>
            <a:pPr eaLnBrk="1" hangingPunct="1">
              <a:defRPr/>
            </a:pPr>
            <a:r>
              <a:rPr lang="ar-SA" dirty="0" smtClean="0"/>
              <a:t>الرطوبة النوعية </a:t>
            </a:r>
            <a:r>
              <a:rPr lang="ar-SA" dirty="0" err="1" smtClean="0"/>
              <a:t>الإشباعية</a:t>
            </a:r>
            <a:r>
              <a:rPr lang="ar-SA" dirty="0" smtClean="0"/>
              <a:t> وتطلق على الهواء </a:t>
            </a:r>
            <a:r>
              <a:rPr lang="ar-SA" dirty="0" err="1" smtClean="0"/>
              <a:t>اذا</a:t>
            </a:r>
            <a:r>
              <a:rPr lang="ar-SA" dirty="0" smtClean="0"/>
              <a:t> وصل </a:t>
            </a:r>
            <a:r>
              <a:rPr lang="ar-SA" dirty="0" err="1" smtClean="0"/>
              <a:t>الى</a:t>
            </a:r>
            <a:r>
              <a:rPr lang="ar-SA" dirty="0" smtClean="0"/>
              <a:t> مرحلة التشبع ببخار الماء .</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p:txBody>
          <a:bodyPr/>
          <a:lstStyle/>
          <a:p>
            <a:pPr eaLnBrk="1" hangingPunct="1">
              <a:defRPr/>
            </a:pPr>
            <a:r>
              <a:rPr lang="ar-SA" dirty="0" smtClean="0"/>
              <a:t>الرطوبة المطلقة </a:t>
            </a:r>
            <a:endParaRPr lang="en-US" dirty="0" smtClean="0"/>
          </a:p>
        </p:txBody>
      </p:sp>
      <p:sp>
        <p:nvSpPr>
          <p:cNvPr id="356355" name="Rectangle 3"/>
          <p:cNvSpPr>
            <a:spLocks noGrp="1" noChangeArrowheads="1"/>
          </p:cNvSpPr>
          <p:nvPr>
            <p:ph type="body" idx="1"/>
          </p:nvPr>
        </p:nvSpPr>
        <p:spPr>
          <a:ln w="38100">
            <a:solidFill>
              <a:schemeClr val="tx1"/>
            </a:solidFill>
          </a:ln>
        </p:spPr>
        <p:txBody>
          <a:bodyPr/>
          <a:lstStyle/>
          <a:p>
            <a:pPr eaLnBrk="1" hangingPunct="1">
              <a:defRPr/>
            </a:pPr>
            <a:r>
              <a:rPr lang="ar-SA" dirty="0" smtClean="0"/>
              <a:t>الرطوبة المطلقة هي كتلة بخار الماء الموجودة في حجم معين من الهواء (غم / م3 ) والصعوبة في استخدامها </a:t>
            </a:r>
            <a:r>
              <a:rPr lang="ar-SA" dirty="0" err="1" smtClean="0"/>
              <a:t>ان</a:t>
            </a:r>
            <a:r>
              <a:rPr lang="ar-SA" dirty="0" smtClean="0"/>
              <a:t> حجم الهواء كثير التغير لأنه غاز قابل للتمدد والانكماش .</a:t>
            </a:r>
          </a:p>
          <a:p>
            <a:pPr eaLnBrk="1" hangingPunct="1">
              <a:defRPr/>
            </a:pPr>
            <a:r>
              <a:rPr lang="ar-SA" dirty="0" smtClean="0"/>
              <a:t>وتعتمد الرطوبة المطلقة </a:t>
            </a:r>
            <a:r>
              <a:rPr lang="ar-SA" dirty="0" err="1" smtClean="0"/>
              <a:t>الاشباعية</a:t>
            </a:r>
            <a:r>
              <a:rPr lang="ar-SA" dirty="0" smtClean="0"/>
              <a:t> على درجة الحرارة اعتماداً كلياً. </a:t>
            </a:r>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p:txBody>
          <a:bodyPr/>
          <a:lstStyle/>
          <a:p>
            <a:pPr eaLnBrk="1" hangingPunct="1">
              <a:defRPr/>
            </a:pPr>
            <a:r>
              <a:rPr lang="ar-SA" smtClean="0"/>
              <a:t>الرطوبة النسبية </a:t>
            </a:r>
            <a:endParaRPr lang="en-US" smtClean="0"/>
          </a:p>
        </p:txBody>
      </p:sp>
      <p:sp>
        <p:nvSpPr>
          <p:cNvPr id="358403" name="Rectangle 3"/>
          <p:cNvSpPr>
            <a:spLocks noGrp="1" noChangeArrowheads="1"/>
          </p:cNvSpPr>
          <p:nvPr>
            <p:ph type="body" idx="1"/>
          </p:nvPr>
        </p:nvSpPr>
        <p:spPr>
          <a:ln w="38100">
            <a:solidFill>
              <a:schemeClr val="tx1"/>
            </a:solidFill>
          </a:ln>
        </p:spPr>
        <p:txBody>
          <a:bodyPr/>
          <a:lstStyle/>
          <a:p>
            <a:pPr eaLnBrk="1" hangingPunct="1">
              <a:lnSpc>
                <a:spcPct val="90000"/>
              </a:lnSpc>
              <a:defRPr/>
            </a:pPr>
            <a:r>
              <a:rPr lang="ar-SA" dirty="0" smtClean="0"/>
              <a:t>هي نسبة بخار الماء الموجود في الهواء </a:t>
            </a:r>
            <a:r>
              <a:rPr lang="ar-SA" dirty="0" err="1" smtClean="0"/>
              <a:t>الى</a:t>
            </a:r>
            <a:r>
              <a:rPr lang="ar-SA" dirty="0" smtClean="0"/>
              <a:t> النسبة التي يمكن </a:t>
            </a:r>
            <a:r>
              <a:rPr lang="ar-SA" dirty="0" err="1" smtClean="0"/>
              <a:t>ان</a:t>
            </a:r>
            <a:r>
              <a:rPr lang="ar-SA" dirty="0" smtClean="0"/>
              <a:t> يحملها من بخار الماء ليصل </a:t>
            </a:r>
            <a:r>
              <a:rPr lang="ar-SA" dirty="0" err="1" smtClean="0"/>
              <a:t>الى</a:t>
            </a:r>
            <a:r>
              <a:rPr lang="ar-SA" dirty="0" smtClean="0"/>
              <a:t> درجة التشبع عند درجة حرارة معينة وضغط معين . ويمكن استخدام اى من المعادلات </a:t>
            </a:r>
            <a:r>
              <a:rPr lang="ar-SA" dirty="0" err="1" smtClean="0"/>
              <a:t>الاتية</a:t>
            </a:r>
            <a:r>
              <a:rPr lang="ar-SA" dirty="0" smtClean="0"/>
              <a:t> لحسابها :- </a:t>
            </a:r>
          </a:p>
          <a:p>
            <a:pPr eaLnBrk="1" hangingPunct="1">
              <a:lnSpc>
                <a:spcPct val="90000"/>
              </a:lnSpc>
              <a:defRPr/>
            </a:pPr>
            <a:r>
              <a:rPr lang="ar-SA" dirty="0" smtClean="0"/>
              <a:t>ط = </a:t>
            </a:r>
            <a:r>
              <a:rPr lang="ar-SA" dirty="0" err="1" smtClean="0"/>
              <a:t>ض</a:t>
            </a:r>
            <a:r>
              <a:rPr lang="ar-SA" dirty="0" smtClean="0"/>
              <a:t> /ض1 </a:t>
            </a:r>
            <a:r>
              <a:rPr lang="en-US" dirty="0" smtClean="0"/>
              <a:t>x</a:t>
            </a:r>
            <a:r>
              <a:rPr lang="ar-SA" dirty="0" smtClean="0"/>
              <a:t>  100 </a:t>
            </a:r>
          </a:p>
          <a:p>
            <a:pPr eaLnBrk="1" hangingPunct="1">
              <a:lnSpc>
                <a:spcPct val="90000"/>
              </a:lnSpc>
              <a:defRPr/>
            </a:pPr>
            <a:r>
              <a:rPr lang="ar-SA" dirty="0" smtClean="0"/>
              <a:t>ط = </a:t>
            </a:r>
            <a:r>
              <a:rPr lang="ar-SA" dirty="0" err="1" smtClean="0"/>
              <a:t>ن</a:t>
            </a:r>
            <a:r>
              <a:rPr lang="ar-SA" dirty="0" smtClean="0"/>
              <a:t> /نَ       </a:t>
            </a:r>
            <a:r>
              <a:rPr lang="en-US" dirty="0" smtClean="0"/>
              <a:t>x</a:t>
            </a:r>
            <a:r>
              <a:rPr lang="ar-SA" dirty="0" smtClean="0"/>
              <a:t>  100 </a:t>
            </a:r>
          </a:p>
          <a:p>
            <a:pPr eaLnBrk="1" hangingPunct="1">
              <a:lnSpc>
                <a:spcPct val="90000"/>
              </a:lnSpc>
              <a:defRPr/>
            </a:pPr>
            <a:r>
              <a:rPr lang="ar-SA" dirty="0" smtClean="0"/>
              <a:t>ط = </a:t>
            </a:r>
            <a:r>
              <a:rPr lang="ar-SA" dirty="0" err="1" smtClean="0"/>
              <a:t>خ</a:t>
            </a:r>
            <a:r>
              <a:rPr lang="ar-SA" dirty="0" smtClean="0"/>
              <a:t> /</a:t>
            </a:r>
            <a:r>
              <a:rPr lang="ar-SA" dirty="0" err="1" smtClean="0"/>
              <a:t>خَ</a:t>
            </a:r>
            <a:r>
              <a:rPr lang="ar-SA" dirty="0" smtClean="0"/>
              <a:t>       </a:t>
            </a:r>
            <a:r>
              <a:rPr lang="en-US" dirty="0" smtClean="0"/>
              <a:t>x</a:t>
            </a:r>
            <a:r>
              <a:rPr lang="ar-SA" dirty="0" smtClean="0"/>
              <a:t>  100</a:t>
            </a:r>
          </a:p>
          <a:p>
            <a:pPr eaLnBrk="1" hangingPunct="1">
              <a:lnSpc>
                <a:spcPct val="90000"/>
              </a:lnSpc>
              <a:defRPr/>
            </a:pPr>
            <a:r>
              <a:rPr lang="ar-SA" dirty="0" smtClean="0"/>
              <a:t> ط = </a:t>
            </a:r>
            <a:r>
              <a:rPr lang="ar-SA" dirty="0" err="1" smtClean="0"/>
              <a:t>ض</a:t>
            </a:r>
            <a:r>
              <a:rPr lang="ar-SA" dirty="0" smtClean="0"/>
              <a:t> /</a:t>
            </a:r>
            <a:r>
              <a:rPr lang="ar-SA" dirty="0" err="1" smtClean="0"/>
              <a:t>ض</a:t>
            </a:r>
            <a:r>
              <a:rPr lang="ar-SA" dirty="0" smtClean="0"/>
              <a:t>  </a:t>
            </a:r>
            <a:r>
              <a:rPr lang="en-US" dirty="0" smtClean="0"/>
              <a:t>x</a:t>
            </a:r>
            <a:r>
              <a:rPr lang="ar-SA" dirty="0" smtClean="0"/>
              <a:t>  100</a:t>
            </a:r>
          </a:p>
          <a:p>
            <a:pPr eaLnBrk="1" hangingPunct="1">
              <a:lnSpc>
                <a:spcPct val="90000"/>
              </a:lnSpc>
              <a:defRPr/>
            </a:pPr>
            <a:endParaRPr lang="ar-SA" dirty="0" smtClean="0"/>
          </a:p>
          <a:p>
            <a:pPr eaLnBrk="1" hangingPunct="1">
              <a:lnSpc>
                <a:spcPct val="90000"/>
              </a:lnSpc>
              <a:defRPr/>
            </a:pPr>
            <a:endParaRPr lang="en-US"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صورة 3" descr="wetwhiteflowergm5.jpg"/>
          <p:cNvPicPr>
            <a:picLocks noChangeAspect="1"/>
          </p:cNvPicPr>
          <p:nvPr/>
        </p:nvPicPr>
        <p:blipFill>
          <a:blip r:embed="rId3"/>
          <a:srcRect/>
          <a:stretch>
            <a:fillRect/>
          </a:stretch>
        </p:blipFill>
        <p:spPr bwMode="auto">
          <a:xfrm>
            <a:off x="285750" y="1000125"/>
            <a:ext cx="8429625" cy="5429250"/>
          </a:xfrm>
          <a:prstGeom prst="rect">
            <a:avLst/>
          </a:prstGeom>
          <a:noFill/>
          <a:ln w="9525">
            <a:noFill/>
            <a:miter lim="800000"/>
            <a:headEnd/>
            <a:tailEnd/>
          </a:ln>
        </p:spPr>
      </p:pic>
      <p:sp>
        <p:nvSpPr>
          <p:cNvPr id="360450" name="Rectangle 2"/>
          <p:cNvSpPr>
            <a:spLocks noGrp="1" noChangeArrowheads="1"/>
          </p:cNvSpPr>
          <p:nvPr>
            <p:ph type="title"/>
          </p:nvPr>
        </p:nvSpPr>
        <p:spPr/>
        <p:txBody>
          <a:bodyPr/>
          <a:lstStyle/>
          <a:p>
            <a:pPr eaLnBrk="1" hangingPunct="1">
              <a:defRPr/>
            </a:pPr>
            <a:r>
              <a:rPr lang="ar-SA" smtClean="0"/>
              <a:t>نقطة الندى </a:t>
            </a:r>
            <a:endParaRPr lang="en-US" smtClean="0"/>
          </a:p>
        </p:txBody>
      </p:sp>
      <p:sp>
        <p:nvSpPr>
          <p:cNvPr id="360451" name="Rectangle 3"/>
          <p:cNvSpPr>
            <a:spLocks noGrp="1" noChangeArrowheads="1"/>
          </p:cNvSpPr>
          <p:nvPr>
            <p:ph type="body" idx="1"/>
          </p:nvPr>
        </p:nvSpPr>
        <p:spPr/>
        <p:txBody>
          <a:bodyPr/>
          <a:lstStyle/>
          <a:p>
            <a:pPr eaLnBrk="1" hangingPunct="1">
              <a:defRPr/>
            </a:pPr>
            <a:r>
              <a:rPr lang="ar-SA" smtClean="0"/>
              <a:t>توجد وسيلتان لإيصال الهواء الى درجة التشبع </a:t>
            </a:r>
            <a:r>
              <a:rPr lang="ar-SA" smtClean="0">
                <a:solidFill>
                  <a:srgbClr val="FF3300"/>
                </a:solidFill>
              </a:rPr>
              <a:t>الاولى</a:t>
            </a:r>
            <a:r>
              <a:rPr lang="ar-SA" smtClean="0"/>
              <a:t> بزيادة التبخر (بخار الماء )حتي يصل الهواء الى درجة التشبع </a:t>
            </a:r>
            <a:r>
              <a:rPr lang="ar-SA" smtClean="0">
                <a:solidFill>
                  <a:srgbClr val="FF3300"/>
                </a:solidFill>
              </a:rPr>
              <a:t>والثانية</a:t>
            </a:r>
            <a:r>
              <a:rPr lang="ar-SA" smtClean="0"/>
              <a:t> تعتمد على خفض درجة الحرارة حني تصبح كمية بخار الماء الموجودة في الهواء كافية لتشبعه وتعرف الوسيلة الثانية بنقطة الندى , ويشترط في تبريد الهواء حتى وصوله الى نقطة الندى ألا يتغير ضغطه . وتقاس الرطوبة بجهاز الهيجرو ميتر ( الترمومتر ذو البصلة الجافة والمبللة )</a:t>
            </a:r>
            <a:endParaRPr lang="en-US"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صورة 1" descr="cc_fig3_sling.jpg"/>
          <p:cNvPicPr>
            <a:picLocks noChangeAspect="1"/>
          </p:cNvPicPr>
          <p:nvPr/>
        </p:nvPicPr>
        <p:blipFill>
          <a:blip r:embed="rId2"/>
          <a:srcRect/>
          <a:stretch>
            <a:fillRect/>
          </a:stretch>
        </p:blipFill>
        <p:spPr bwMode="auto">
          <a:xfrm>
            <a:off x="2714625" y="714375"/>
            <a:ext cx="3929063" cy="5786438"/>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28688"/>
            <a:ext cx="8229600" cy="4448175"/>
          </a:xfrm>
        </p:spPr>
        <p:txBody>
          <a:bodyPr/>
          <a:lstStyle/>
          <a:p>
            <a:pPr>
              <a:defRPr/>
            </a:pPr>
            <a:r>
              <a:rPr lang="ar-SA" dirty="0" smtClean="0">
                <a:solidFill>
                  <a:srgbClr val="FFFF00"/>
                </a:solidFill>
              </a:rPr>
              <a:t>العلاقة بين الرطوبة النسبية ودرجة الحرارة :</a:t>
            </a:r>
          </a:p>
          <a:p>
            <a:pPr>
              <a:defRPr/>
            </a:pPr>
            <a:r>
              <a:rPr lang="ar-SA" dirty="0" smtClean="0"/>
              <a:t>العلاقة بينهما علاقة عكسية.</a:t>
            </a:r>
          </a:p>
          <a:p>
            <a:pPr>
              <a:defRPr/>
            </a:pPr>
            <a:r>
              <a:rPr lang="ar-SA" dirty="0" smtClean="0">
                <a:solidFill>
                  <a:srgbClr val="FFFF00"/>
                </a:solidFill>
              </a:rPr>
              <a:t>أهم العوامل المؤثرة في الرطوبة النسبية:</a:t>
            </a:r>
          </a:p>
          <a:p>
            <a:pPr>
              <a:defRPr/>
            </a:pPr>
            <a:r>
              <a:rPr lang="ar-SA" dirty="0" smtClean="0"/>
              <a:t>1- درجة الحرارة .</a:t>
            </a:r>
          </a:p>
          <a:p>
            <a:pPr>
              <a:defRPr/>
            </a:pPr>
            <a:r>
              <a:rPr lang="ar-SA" dirty="0" smtClean="0"/>
              <a:t>2- كمية بخار الماء الموجود في الغلاف.</a:t>
            </a:r>
          </a:p>
          <a:p>
            <a:pPr>
              <a:defRPr/>
            </a:pPr>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p:txBody>
          <a:bodyPr/>
          <a:lstStyle/>
          <a:p>
            <a:pPr eaLnBrk="1" hangingPunct="1">
              <a:defRPr/>
            </a:pPr>
            <a:r>
              <a:rPr lang="ar-SA" smtClean="0"/>
              <a:t>التوزيع الجغرافي للرطوبة </a:t>
            </a:r>
            <a:endParaRPr lang="en-US" smtClean="0"/>
          </a:p>
        </p:txBody>
      </p:sp>
      <p:sp>
        <p:nvSpPr>
          <p:cNvPr id="368643" name="Rectangle 3"/>
          <p:cNvSpPr>
            <a:spLocks noGrp="1" noChangeArrowheads="1"/>
          </p:cNvSpPr>
          <p:nvPr>
            <p:ph type="body" idx="1"/>
          </p:nvPr>
        </p:nvSpPr>
        <p:spPr/>
        <p:txBody>
          <a:bodyPr/>
          <a:lstStyle/>
          <a:p>
            <a:pPr eaLnBrk="1" hangingPunct="1">
              <a:lnSpc>
                <a:spcPct val="90000"/>
              </a:lnSpc>
              <a:defRPr/>
            </a:pPr>
            <a:r>
              <a:rPr lang="ar-SA" sz="2800" smtClean="0"/>
              <a:t>1- تزيد الرطوبة عند خط الاستواء .</a:t>
            </a:r>
          </a:p>
          <a:p>
            <a:pPr eaLnBrk="1" hangingPunct="1">
              <a:lnSpc>
                <a:spcPct val="90000"/>
              </a:lnSpc>
              <a:defRPr/>
            </a:pPr>
            <a:r>
              <a:rPr lang="ar-SA" sz="2800" smtClean="0"/>
              <a:t>2- تقل الرطوبة كلما اتجهنا نحو القطبين . </a:t>
            </a:r>
          </a:p>
          <a:p>
            <a:pPr eaLnBrk="1" hangingPunct="1">
              <a:lnSpc>
                <a:spcPct val="90000"/>
              </a:lnSpc>
              <a:defRPr/>
            </a:pPr>
            <a:r>
              <a:rPr lang="ar-SA" sz="2800" smtClean="0"/>
              <a:t>الرطوبة الجوية في الغلاف الجوي في الصيف أعلى منها في الشتاء . </a:t>
            </a:r>
          </a:p>
          <a:p>
            <a:pPr eaLnBrk="1" hangingPunct="1">
              <a:lnSpc>
                <a:spcPct val="90000"/>
              </a:lnSpc>
              <a:defRPr/>
            </a:pPr>
            <a:r>
              <a:rPr lang="ar-SA" sz="2800" smtClean="0"/>
              <a:t>الرطوبة النسبية تبلغ اقصى حد لها في المناطق الاستوائية وتتناقص باتجاه المناطق المدارية وتعود لترتفع في المناطق المعتدلة .</a:t>
            </a:r>
          </a:p>
          <a:p>
            <a:pPr eaLnBrk="1" hangingPunct="1">
              <a:lnSpc>
                <a:spcPct val="90000"/>
              </a:lnSpc>
              <a:defRPr/>
            </a:pPr>
            <a:r>
              <a:rPr lang="ar-SA" sz="2800" smtClean="0"/>
              <a:t>تزيد الرطوبة فوق اليابسة في الشتاء عليها في الصيف . </a:t>
            </a:r>
          </a:p>
          <a:p>
            <a:pPr eaLnBrk="1" hangingPunct="1">
              <a:lnSpc>
                <a:spcPct val="90000"/>
              </a:lnSpc>
              <a:defRPr/>
            </a:pPr>
            <a:r>
              <a:rPr lang="ar-SA" sz="2800" smtClean="0"/>
              <a:t>المناطق التي تتعرض لغزو الكتل الهوائية الرطبة في الصيف مثل المناطق الموسمية وفوق المسطحات المائية فان الرطوبة تزيد في الصيف .</a:t>
            </a:r>
            <a:endParaRPr lang="en-US" sz="280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p:txBody>
          <a:bodyPr/>
          <a:lstStyle/>
          <a:p>
            <a:pPr eaLnBrk="1" hangingPunct="1">
              <a:defRPr/>
            </a:pPr>
            <a:r>
              <a:rPr lang="ar-SA" smtClean="0"/>
              <a:t>التكاثف السطحي </a:t>
            </a:r>
            <a:endParaRPr lang="en-US" smtClean="0"/>
          </a:p>
        </p:txBody>
      </p:sp>
      <p:sp>
        <p:nvSpPr>
          <p:cNvPr id="350211" name="Rectangle 3"/>
          <p:cNvSpPr>
            <a:spLocks noGrp="1" noChangeArrowheads="1"/>
          </p:cNvSpPr>
          <p:nvPr>
            <p:ph type="body" idx="1"/>
          </p:nvPr>
        </p:nvSpPr>
        <p:spPr/>
        <p:txBody>
          <a:bodyPr/>
          <a:lstStyle/>
          <a:p>
            <a:pPr eaLnBrk="1" hangingPunct="1">
              <a:defRPr/>
            </a:pPr>
            <a:r>
              <a:rPr lang="ar-SA" smtClean="0"/>
              <a:t>يتم التمييز عادة بين التكاثف السطحي والتكاثف العلوي ويحدث الاول قريب من سطح الارض دون تغير في مستوى الضغط الجوي ومن اهم مظاهره الضباب والندى والصقيع </a:t>
            </a:r>
          </a:p>
          <a:p>
            <a:pPr eaLnBrk="1" hangingPunct="1">
              <a:defRPr/>
            </a:pPr>
            <a:r>
              <a:rPr lang="ar-SA" smtClean="0"/>
              <a:t>التكاثف العلوي يكون على هيئة غيوم ومنها يكون المطر والبرد والثلج</a:t>
            </a:r>
            <a:r>
              <a:rPr lang="en-US" smtClean="0"/>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pPr eaLnBrk="1" hangingPunct="1">
              <a:defRPr/>
            </a:pPr>
            <a:r>
              <a:rPr lang="ar-SA" smtClean="0"/>
              <a:t>نويات التكاثف </a:t>
            </a:r>
            <a:endParaRPr lang="en-US" smtClean="0"/>
          </a:p>
        </p:txBody>
      </p:sp>
      <p:sp>
        <p:nvSpPr>
          <p:cNvPr id="362499" name="Rectangle 3"/>
          <p:cNvSpPr>
            <a:spLocks noGrp="1" noChangeArrowheads="1"/>
          </p:cNvSpPr>
          <p:nvPr>
            <p:ph type="body" idx="1"/>
          </p:nvPr>
        </p:nvSpPr>
        <p:spPr/>
        <p:txBody>
          <a:bodyPr/>
          <a:lstStyle/>
          <a:p>
            <a:pPr eaLnBrk="1" hangingPunct="1">
              <a:defRPr/>
            </a:pPr>
            <a:r>
              <a:rPr lang="ar-SA" smtClean="0"/>
              <a:t>ان التجارب تدل على ان بخار الماء لا يتكاثف في الهواء النقي الخالي من الشوائب فالهواء لا يحتاج ليتكاثف ان يصل الى درجة التشبع بل يمكن ان يتكاثف في هواء لم يصل الى درجة التشبع ولعل السبب في لك هو ان الغلاف الجوي ملئ بالشوائب التي تقوم بدور نويات التكاثف لبخار الماء .</a:t>
            </a:r>
          </a:p>
          <a:p>
            <a:pPr eaLnBrk="1" hangingPunct="1">
              <a:defRPr/>
            </a:pPr>
            <a:r>
              <a:rPr lang="ar-SA" smtClean="0"/>
              <a:t>يعد سطح الارض المصدر الرئيس للشوائب كما يساهم في زيادتها كل من النشاط البركاني واشهب والنيازك التي تخترق جو الارض .</a:t>
            </a:r>
          </a:p>
          <a:p>
            <a:pPr eaLnBrk="1" hangingPunct="1">
              <a:buFontTx/>
              <a:buNone/>
              <a:defRPr/>
            </a:pPr>
            <a:endParaRPr lang="en-US"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p:txBody>
          <a:bodyPr/>
          <a:lstStyle/>
          <a:p>
            <a:pPr eaLnBrk="1" hangingPunct="1">
              <a:defRPr/>
            </a:pPr>
            <a:endParaRPr lang="en-US" smtClean="0"/>
          </a:p>
        </p:txBody>
      </p:sp>
      <p:sp>
        <p:nvSpPr>
          <p:cNvPr id="352259" name="Rectangle 3"/>
          <p:cNvSpPr>
            <a:spLocks noGrp="1" noChangeArrowheads="1"/>
          </p:cNvSpPr>
          <p:nvPr>
            <p:ph type="body" idx="1"/>
          </p:nvPr>
        </p:nvSpPr>
        <p:spPr/>
        <p:txBody>
          <a:bodyPr/>
          <a:lstStyle/>
          <a:p>
            <a:pPr eaLnBrk="1" hangingPunct="1">
              <a:defRPr/>
            </a:pPr>
            <a:r>
              <a:rPr lang="ar-SA" smtClean="0"/>
              <a:t>تختلف نسبة الشوائب من مكان لاخر فهي أكثر في </a:t>
            </a:r>
          </a:p>
          <a:p>
            <a:pPr eaLnBrk="1" hangingPunct="1">
              <a:defRPr/>
            </a:pPr>
            <a:r>
              <a:rPr lang="ar-SA" smtClean="0"/>
              <a:t>1- المناطق المأهولة بالسكان والمناطق الصناعية مقارنة بالمناطق الريفية .</a:t>
            </a:r>
          </a:p>
          <a:p>
            <a:pPr eaLnBrk="1" hangingPunct="1">
              <a:defRPr/>
            </a:pPr>
            <a:r>
              <a:rPr lang="ar-SA" smtClean="0"/>
              <a:t>2- تكثر في المناطق القارية وتقل في المناطق البحرية .</a:t>
            </a:r>
          </a:p>
          <a:p>
            <a:pPr eaLnBrk="1" hangingPunct="1">
              <a:defRPr/>
            </a:pPr>
            <a:endParaRPr lang="en-US"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p:txBody>
          <a:bodyPr/>
          <a:lstStyle/>
          <a:p>
            <a:pPr eaLnBrk="1" hangingPunct="1">
              <a:defRPr/>
            </a:pPr>
            <a:endParaRPr lang="en-US" smtClean="0"/>
          </a:p>
        </p:txBody>
      </p:sp>
      <p:sp>
        <p:nvSpPr>
          <p:cNvPr id="364547" name="Rectangle 3"/>
          <p:cNvSpPr>
            <a:spLocks noGrp="1" noChangeArrowheads="1"/>
          </p:cNvSpPr>
          <p:nvPr>
            <p:ph type="body" idx="1"/>
          </p:nvPr>
        </p:nvSpPr>
        <p:spPr/>
        <p:txBody>
          <a:bodyPr/>
          <a:lstStyle/>
          <a:p>
            <a:pPr eaLnBrk="1" hangingPunct="1">
              <a:lnSpc>
                <a:spcPct val="80000"/>
              </a:lnSpc>
              <a:defRPr/>
            </a:pPr>
            <a:r>
              <a:rPr lang="ar-SA" sz="2400" dirty="0" err="1" smtClean="0"/>
              <a:t>نويات</a:t>
            </a:r>
            <a:r>
              <a:rPr lang="ar-SA" sz="2400" dirty="0" smtClean="0"/>
              <a:t> التكاثف المتميعة </a:t>
            </a:r>
          </a:p>
          <a:p>
            <a:pPr eaLnBrk="1" hangingPunct="1">
              <a:lnSpc>
                <a:spcPct val="80000"/>
              </a:lnSpc>
              <a:buFontTx/>
              <a:buNone/>
              <a:defRPr/>
            </a:pPr>
            <a:r>
              <a:rPr lang="ar-SA" sz="2400" dirty="0" smtClean="0"/>
              <a:t>هي عبارة عن ذرات </a:t>
            </a:r>
            <a:r>
              <a:rPr lang="ar-SA" sz="2400" dirty="0" err="1" smtClean="0"/>
              <a:t>الاملاح</a:t>
            </a:r>
            <a:r>
              <a:rPr lang="ar-SA" sz="2400" dirty="0" smtClean="0"/>
              <a:t> والحوامض التي تذوب في الجو الرطب ومصدرها مياه البحار والمحيطات وبعض الغازات الناتجة عن الاستخدام  الحضري والصناعي لليابس مثل </a:t>
            </a:r>
            <a:r>
              <a:rPr lang="ar-SA" sz="2400" dirty="0" err="1" smtClean="0"/>
              <a:t>السلفات</a:t>
            </a:r>
            <a:r>
              <a:rPr lang="ar-SA" sz="2400" dirty="0" smtClean="0"/>
              <a:t> </a:t>
            </a:r>
            <a:r>
              <a:rPr lang="ar-SA" sz="2400" dirty="0" err="1" smtClean="0"/>
              <a:t>والامونيا</a:t>
            </a:r>
            <a:r>
              <a:rPr lang="ar-SA" sz="2400" dirty="0" smtClean="0"/>
              <a:t> وحامض الكبريتيك .ومنها الصغير الذي لايزيد قطره عن 0.001 ميكرون وهو قليل الفاعلية بينما يزيد نصف قطر بعضها عن ميكرون الى عشرة ميكرونات وتعرف بالنويات العملاقة وهي اكثر فاعلية في عملية التكاثف .</a:t>
            </a:r>
          </a:p>
          <a:p>
            <a:pPr eaLnBrk="1" hangingPunct="1">
              <a:lnSpc>
                <a:spcPct val="80000"/>
              </a:lnSpc>
              <a:buFontTx/>
              <a:buNone/>
              <a:defRPr/>
            </a:pPr>
            <a:r>
              <a:rPr lang="ar-SA" sz="2400" dirty="0" smtClean="0"/>
              <a:t>وتكمن أهمية النوايا المتميعة في </a:t>
            </a:r>
            <a:r>
              <a:rPr lang="ar-SA" sz="2400" dirty="0" err="1" smtClean="0"/>
              <a:t>ان</a:t>
            </a:r>
            <a:r>
              <a:rPr lang="ar-SA" sz="2400" dirty="0" smtClean="0"/>
              <a:t> التكاثف </a:t>
            </a:r>
            <a:r>
              <a:rPr lang="ar-SA" sz="2400" dirty="0" err="1" smtClean="0"/>
              <a:t>يبداء</a:t>
            </a:r>
            <a:r>
              <a:rPr lang="ar-SA" sz="2400" dirty="0" smtClean="0"/>
              <a:t> عليها قبل </a:t>
            </a:r>
            <a:r>
              <a:rPr lang="ar-SA" sz="2400" dirty="0" err="1" smtClean="0"/>
              <a:t>ان</a:t>
            </a:r>
            <a:r>
              <a:rPr lang="ar-SA" sz="2400" dirty="0" smtClean="0"/>
              <a:t> يصل </a:t>
            </a:r>
            <a:r>
              <a:rPr lang="ar-SA" sz="2400" dirty="0" err="1" smtClean="0"/>
              <a:t>الى</a:t>
            </a:r>
            <a:r>
              <a:rPr lang="ar-SA" sz="2400" dirty="0" smtClean="0"/>
              <a:t> درجة التشبع كما </a:t>
            </a:r>
            <a:r>
              <a:rPr lang="ar-SA" sz="2400" dirty="0" err="1" smtClean="0"/>
              <a:t>انها</a:t>
            </a:r>
            <a:r>
              <a:rPr lang="ar-SA" sz="2400" dirty="0" smtClean="0"/>
              <a:t> تساهم في بقاء قطرات الماء المتكاثفة حولها ولا </a:t>
            </a:r>
            <a:r>
              <a:rPr lang="ar-SA" sz="2400" dirty="0" err="1" smtClean="0"/>
              <a:t>سيما</a:t>
            </a:r>
            <a:r>
              <a:rPr lang="ar-SA" sz="2400" dirty="0" smtClean="0"/>
              <a:t> الموجود منها في طبقات الجو العليا سائلة رغم </a:t>
            </a:r>
            <a:r>
              <a:rPr lang="ar-SA" sz="2400" dirty="0" err="1" smtClean="0"/>
              <a:t>اتخفاض</a:t>
            </a:r>
            <a:r>
              <a:rPr lang="ar-SA" sz="2400" dirty="0" smtClean="0"/>
              <a:t> درجة الحرارة دون =رجة التجمد وقد لوحظ وجود قطرات ماء في حالة  سيولة رغم وجودها في هواء تقل درجة حرارته عن -25 ْم .</a:t>
            </a:r>
            <a:endParaRPr lang="en-US" sz="2400"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57250"/>
            <a:ext cx="8229600" cy="5162550"/>
          </a:xfrm>
        </p:spPr>
        <p:txBody>
          <a:bodyPr/>
          <a:lstStyle/>
          <a:p>
            <a:pPr>
              <a:defRPr/>
            </a:pPr>
            <a:r>
              <a:rPr lang="ar-SA" dirty="0" smtClean="0"/>
              <a:t>تختلف </a:t>
            </a:r>
            <a:r>
              <a:rPr lang="ar-SA" dirty="0" err="1" smtClean="0"/>
              <a:t>نويات</a:t>
            </a:r>
            <a:r>
              <a:rPr lang="ar-SA" dirty="0" smtClean="0"/>
              <a:t> التكاثف من حيث حجمها .</a:t>
            </a:r>
          </a:p>
          <a:p>
            <a:pPr>
              <a:defRPr/>
            </a:pPr>
            <a:r>
              <a:rPr lang="ar-SA" dirty="0" smtClean="0"/>
              <a:t> </a:t>
            </a:r>
            <a:r>
              <a:rPr lang="ar-SA" dirty="0" smtClean="0">
                <a:solidFill>
                  <a:srgbClr val="FF0000"/>
                </a:solidFill>
              </a:rPr>
              <a:t>العوامل التي تتوقف عليها سهولة تكاثف بخار الماء في الغلاف الجوي :</a:t>
            </a:r>
          </a:p>
          <a:p>
            <a:pPr>
              <a:defRPr/>
            </a:pPr>
            <a:r>
              <a:rPr lang="ar-SA" dirty="0" smtClean="0"/>
              <a:t>1- رطوبة العواء.</a:t>
            </a:r>
          </a:p>
          <a:p>
            <a:pPr>
              <a:defRPr/>
            </a:pPr>
            <a:r>
              <a:rPr lang="ar-SA" dirty="0" smtClean="0"/>
              <a:t>2- طبيعة </a:t>
            </a:r>
            <a:r>
              <a:rPr lang="ar-SA" dirty="0" err="1" smtClean="0"/>
              <a:t>نويات</a:t>
            </a:r>
            <a:r>
              <a:rPr lang="ar-SA" dirty="0" smtClean="0"/>
              <a:t> التكاثف.</a:t>
            </a:r>
          </a:p>
          <a:p>
            <a:pPr>
              <a:defRPr/>
            </a:pPr>
            <a:r>
              <a:rPr lang="ar-SA" dirty="0" smtClean="0"/>
              <a:t>3- نسبة تلك </a:t>
            </a:r>
            <a:r>
              <a:rPr lang="ar-SA" dirty="0" err="1" smtClean="0"/>
              <a:t>النويات</a:t>
            </a:r>
            <a:r>
              <a:rPr lang="ar-SA" dirty="0" smtClean="0"/>
              <a:t> في الجو.</a:t>
            </a:r>
            <a:endParaRPr lang="ar-S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صورة 4" descr="mk10742_resized_s1055786.jpg"/>
          <p:cNvPicPr>
            <a:picLocks noChangeAspect="1"/>
          </p:cNvPicPr>
          <p:nvPr/>
        </p:nvPicPr>
        <p:blipFill>
          <a:blip r:embed="rId3"/>
          <a:srcRect/>
          <a:stretch>
            <a:fillRect/>
          </a:stretch>
        </p:blipFill>
        <p:spPr bwMode="auto">
          <a:xfrm>
            <a:off x="428625" y="571500"/>
            <a:ext cx="8215313" cy="5857875"/>
          </a:xfrm>
          <a:prstGeom prst="rect">
            <a:avLst/>
          </a:prstGeom>
          <a:noFill/>
          <a:ln w="9525">
            <a:noFill/>
            <a:miter lim="800000"/>
            <a:headEnd/>
            <a:tailEnd/>
          </a:ln>
        </p:spPr>
      </p:pic>
      <p:sp>
        <p:nvSpPr>
          <p:cNvPr id="366594" name="Rectangle 2"/>
          <p:cNvSpPr>
            <a:spLocks noGrp="1" noChangeArrowheads="1"/>
          </p:cNvSpPr>
          <p:nvPr>
            <p:ph type="title"/>
          </p:nvPr>
        </p:nvSpPr>
        <p:spPr/>
        <p:txBody>
          <a:bodyPr/>
          <a:lstStyle/>
          <a:p>
            <a:pPr eaLnBrk="1" hangingPunct="1">
              <a:defRPr/>
            </a:pPr>
            <a:r>
              <a:rPr lang="ar-SA" smtClean="0"/>
              <a:t>الضباب </a:t>
            </a:r>
            <a:endParaRPr lang="en-US" smtClean="0"/>
          </a:p>
        </p:txBody>
      </p:sp>
      <p:sp>
        <p:nvSpPr>
          <p:cNvPr id="366595" name="Rectangle 3"/>
          <p:cNvSpPr>
            <a:spLocks noGrp="1" noChangeArrowheads="1"/>
          </p:cNvSpPr>
          <p:nvPr>
            <p:ph type="body" idx="1"/>
          </p:nvPr>
        </p:nvSpPr>
        <p:spPr/>
        <p:txBody>
          <a:bodyPr/>
          <a:lstStyle/>
          <a:p>
            <a:pPr eaLnBrk="1" hangingPunct="1">
              <a:defRPr/>
            </a:pPr>
            <a:r>
              <a:rPr lang="ar-SA" dirty="0" smtClean="0"/>
              <a:t>متى يتكون الضباب :-</a:t>
            </a:r>
          </a:p>
          <a:p>
            <a:pPr eaLnBrk="1" hangingPunct="1">
              <a:buFontTx/>
              <a:buNone/>
              <a:defRPr/>
            </a:pPr>
            <a:r>
              <a:rPr lang="ar-SA" dirty="0" smtClean="0"/>
              <a:t>  يتكون الضباب عندما يتكاثف بخار الماء في طبقة الهواء السطحية من الغلاف الغازي غلى شكل قطرات صغيرة لا يزيد قطرها عن 100ميكرون . </a:t>
            </a:r>
          </a:p>
          <a:p>
            <a:pPr eaLnBrk="1" hangingPunct="1">
              <a:buFontTx/>
              <a:buNone/>
              <a:defRPr/>
            </a:pPr>
            <a:r>
              <a:rPr lang="ar-SA" dirty="0" smtClean="0"/>
              <a:t>ويمكن التمييز بين عدة أنواع من الضباب تبعا لاختلاف العوامل التي أدت إلى تكوينه . </a:t>
            </a:r>
            <a:endParaRPr 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rganization Chart 7"/>
          <p:cNvGraphicFramePr>
            <a:graphicFrameLocks/>
          </p:cNvGraphicFramePr>
          <p:nvPr>
            <p:ph type="dgm" idx="1"/>
          </p:nvPr>
        </p:nvGraphicFramePr>
        <p:xfrm>
          <a:off x="0" y="1428750"/>
          <a:ext cx="8566150" cy="4929188"/>
        </p:xfrm>
        <a:graphic>
          <a:graphicData uri="http://schemas.openxmlformats.org/drawingml/2006/compatibility">
            <com:legacyDrawing xmlns:com="http://schemas.openxmlformats.org/drawingml/2006/compatibility" spid="_x0000_s1026"/>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pPr eaLnBrk="1" hangingPunct="1">
              <a:defRPr/>
            </a:pPr>
            <a:r>
              <a:rPr lang="ar-SA" smtClean="0"/>
              <a:t>أنواع  الضباب</a:t>
            </a:r>
            <a:endParaRPr lang="en-US" smtClean="0"/>
          </a:p>
        </p:txBody>
      </p:sp>
      <p:sp>
        <p:nvSpPr>
          <p:cNvPr id="370691" name="Rectangle 3"/>
          <p:cNvSpPr>
            <a:spLocks noGrp="1" noChangeArrowheads="1"/>
          </p:cNvSpPr>
          <p:nvPr>
            <p:ph type="body" idx="1"/>
          </p:nvPr>
        </p:nvSpPr>
        <p:spPr/>
        <p:txBody>
          <a:bodyPr/>
          <a:lstStyle/>
          <a:p>
            <a:pPr eaLnBrk="1" hangingPunct="1">
              <a:lnSpc>
                <a:spcPct val="90000"/>
              </a:lnSpc>
              <a:defRPr/>
            </a:pPr>
            <a:r>
              <a:rPr lang="ar-SA" sz="2800" smtClean="0">
                <a:solidFill>
                  <a:srgbClr val="FF3300"/>
                </a:solidFill>
              </a:rPr>
              <a:t>الضباب الاشعاعي :-</a:t>
            </a:r>
          </a:p>
          <a:p>
            <a:pPr eaLnBrk="1" hangingPunct="1">
              <a:lnSpc>
                <a:spcPct val="90000"/>
              </a:lnSpc>
              <a:defRPr/>
            </a:pPr>
            <a:r>
              <a:rPr lang="ar-SA" sz="2800" smtClean="0"/>
              <a:t>يعرف بضباب البر تميزا له عن ضباب البحر كما يعرف بالضباب المتنقل . ويتكون هذا الضباب في الليالي الطويلة ذات السماء الصافية والرياح الهادئة ويتلاشى بعد شروق الشمس ومن اسباب تكون </a:t>
            </a:r>
            <a:r>
              <a:rPr lang="ar-SA" sz="2800" smtClean="0">
                <a:solidFill>
                  <a:srgbClr val="FF3300"/>
                </a:solidFill>
              </a:rPr>
              <a:t>الضباب الاشعاعي</a:t>
            </a:r>
            <a:r>
              <a:rPr lang="ar-SA" sz="2800" smtClean="0"/>
              <a:t> :-</a:t>
            </a:r>
          </a:p>
          <a:p>
            <a:pPr eaLnBrk="1" hangingPunct="1">
              <a:lnSpc>
                <a:spcPct val="90000"/>
              </a:lnSpc>
              <a:defRPr/>
            </a:pPr>
            <a:r>
              <a:rPr lang="ar-SA" sz="2800" smtClean="0"/>
              <a:t>1- فقدان الارض اشعاعها في الليالي الصافية . </a:t>
            </a:r>
          </a:p>
          <a:p>
            <a:pPr eaLnBrk="1" hangingPunct="1">
              <a:lnSpc>
                <a:spcPct val="90000"/>
              </a:lnSpc>
              <a:defRPr/>
            </a:pPr>
            <a:r>
              <a:rPr lang="ar-SA" sz="2800" smtClean="0"/>
              <a:t>2- ضعف تناقص الضغط الجوي بين مركز الضغط المرتفع </a:t>
            </a:r>
          </a:p>
          <a:p>
            <a:pPr eaLnBrk="1" hangingPunct="1">
              <a:lnSpc>
                <a:spcPct val="90000"/>
              </a:lnSpc>
              <a:defRPr/>
            </a:pPr>
            <a:r>
              <a:rPr lang="ar-SA" sz="2800" smtClean="0"/>
              <a:t>ومناطق الضغط المرتفع مما يساعد على هدوء الرياح وتراكم الرطوبة في طبقة الهواء السطحية وصفاء السماء . </a:t>
            </a:r>
            <a:endParaRPr lang="en-US" sz="280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p:txBody>
          <a:bodyPr/>
          <a:lstStyle/>
          <a:p>
            <a:pPr eaLnBrk="1" hangingPunct="1">
              <a:defRPr/>
            </a:pPr>
            <a:endParaRPr lang="en-US" smtClean="0"/>
          </a:p>
        </p:txBody>
      </p:sp>
      <p:sp>
        <p:nvSpPr>
          <p:cNvPr id="388099" name="Rectangle 3"/>
          <p:cNvSpPr>
            <a:spLocks noGrp="1" noChangeArrowheads="1"/>
          </p:cNvSpPr>
          <p:nvPr>
            <p:ph type="body" idx="1"/>
          </p:nvPr>
        </p:nvSpPr>
        <p:spPr/>
        <p:txBody>
          <a:bodyPr/>
          <a:lstStyle/>
          <a:p>
            <a:pPr eaLnBrk="1" hangingPunct="1">
              <a:defRPr/>
            </a:pPr>
            <a:r>
              <a:rPr lang="ar-SA" smtClean="0">
                <a:solidFill>
                  <a:srgbClr val="FF3300"/>
                </a:solidFill>
              </a:rPr>
              <a:t>الضباب المتنقل</a:t>
            </a:r>
          </a:p>
          <a:p>
            <a:pPr eaLnBrk="1" hangingPunct="1">
              <a:defRPr/>
            </a:pPr>
            <a:r>
              <a:rPr lang="ar-SA" smtClean="0"/>
              <a:t>يعرف بضباب البحر ويكثر فوق المسطحات لبحرية وقد يتكون على اليابسة احيانا لاسيما في فصل الشتاء عندما ينتقل هذا النوع من الضباب من البحر الى اليابسة بفعل نسيم البحر ويتكون هذا الضباب بسبب:- </a:t>
            </a:r>
          </a:p>
          <a:p>
            <a:pPr eaLnBrk="1" hangingPunct="1">
              <a:defRPr/>
            </a:pPr>
            <a:r>
              <a:rPr lang="ar-SA" smtClean="0"/>
              <a:t>1- مرور كتلة دافئة فوق سطح بارد .</a:t>
            </a:r>
          </a:p>
          <a:p>
            <a:pPr eaLnBrk="1" hangingPunct="1">
              <a:defRPr/>
            </a:pPr>
            <a:r>
              <a:rPr lang="ar-SA" smtClean="0"/>
              <a:t>2- عند التقاء تيارات بحرية دافئة بأخرى باردة . (مثلي )</a:t>
            </a:r>
          </a:p>
          <a:p>
            <a:pPr eaLnBrk="1" hangingPunct="1">
              <a:defRPr/>
            </a:pPr>
            <a:endParaRPr lang="ar-SA" smtClean="0"/>
          </a:p>
          <a:p>
            <a:pPr eaLnBrk="1" hangingPunct="1">
              <a:defRPr/>
            </a:pPr>
            <a:endParaRPr lang="ar-SA"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p:txBody>
          <a:bodyPr/>
          <a:lstStyle/>
          <a:p>
            <a:pPr eaLnBrk="1" hangingPunct="1">
              <a:defRPr/>
            </a:pPr>
            <a:endParaRPr lang="en-US" smtClean="0"/>
          </a:p>
        </p:txBody>
      </p:sp>
      <p:sp>
        <p:nvSpPr>
          <p:cNvPr id="390147" name="Rectangle 3"/>
          <p:cNvSpPr>
            <a:spLocks noGrp="1" noChangeArrowheads="1"/>
          </p:cNvSpPr>
          <p:nvPr>
            <p:ph type="body" idx="1"/>
          </p:nvPr>
        </p:nvSpPr>
        <p:spPr/>
        <p:txBody>
          <a:bodyPr/>
          <a:lstStyle/>
          <a:p>
            <a:pPr eaLnBrk="1" hangingPunct="1">
              <a:defRPr/>
            </a:pPr>
            <a:r>
              <a:rPr lang="ar-SA" dirty="0" smtClean="0">
                <a:solidFill>
                  <a:srgbClr val="FF0000"/>
                </a:solidFill>
              </a:rPr>
              <a:t>ضباب التبخر </a:t>
            </a:r>
            <a:r>
              <a:rPr lang="ar-SA" dirty="0" smtClean="0"/>
              <a:t>. </a:t>
            </a:r>
          </a:p>
          <a:p>
            <a:pPr eaLnBrk="1" hangingPunct="1">
              <a:defRPr/>
            </a:pPr>
            <a:r>
              <a:rPr lang="ar-SA" dirty="0" smtClean="0"/>
              <a:t>السبب الرئيسي لحدوث ضباب التبخر هو تبخر الماء من المسطحات المائية الدافئة الواقعة في العروض المعتدلة </a:t>
            </a:r>
            <a:r>
              <a:rPr lang="ar-SA" dirty="0" err="1" smtClean="0"/>
              <a:t>اذا</a:t>
            </a:r>
            <a:r>
              <a:rPr lang="ar-SA" dirty="0" smtClean="0"/>
              <a:t> مر عليها هواء بارد مما يجعل الهواء يتشبع ببخار الماء ويتكون هذا النوع من الضباب فوق المسطحات المائية الداخلية بعد شروق الشمس </a:t>
            </a:r>
            <a:endParaRPr lang="en-US" dirty="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pPr eaLnBrk="1" hangingPunct="1">
              <a:defRPr/>
            </a:pPr>
            <a:endParaRPr lang="en-US" smtClean="0"/>
          </a:p>
        </p:txBody>
      </p:sp>
      <p:sp>
        <p:nvSpPr>
          <p:cNvPr id="392195" name="Rectangle 3"/>
          <p:cNvSpPr>
            <a:spLocks noGrp="1" noChangeArrowheads="1"/>
          </p:cNvSpPr>
          <p:nvPr>
            <p:ph type="body" idx="1"/>
          </p:nvPr>
        </p:nvSpPr>
        <p:spPr/>
        <p:txBody>
          <a:bodyPr/>
          <a:lstStyle/>
          <a:p>
            <a:pPr eaLnBrk="1" hangingPunct="1">
              <a:lnSpc>
                <a:spcPct val="80000"/>
              </a:lnSpc>
              <a:defRPr/>
            </a:pPr>
            <a:r>
              <a:rPr lang="ar-SA" sz="1800" dirty="0" smtClean="0"/>
              <a:t>ضباب السفوح :</a:t>
            </a:r>
          </a:p>
          <a:p>
            <a:pPr eaLnBrk="1" hangingPunct="1">
              <a:lnSpc>
                <a:spcPct val="80000"/>
              </a:lnSpc>
              <a:defRPr/>
            </a:pPr>
            <a:r>
              <a:rPr lang="ar-SA" sz="1800" dirty="0" smtClean="0"/>
              <a:t>ويتكون عندما يضطر الهواء </a:t>
            </a:r>
            <a:r>
              <a:rPr lang="ar-SA" sz="1800" dirty="0" err="1" smtClean="0"/>
              <a:t>الى</a:t>
            </a:r>
            <a:r>
              <a:rPr lang="ar-SA" sz="1800" dirty="0" smtClean="0"/>
              <a:t> صعود مرتفع جبلي وهو يكثر على السفوح الجبلية المواجهة لهبوب الرياح.</a:t>
            </a:r>
          </a:p>
          <a:p>
            <a:pPr eaLnBrk="1" hangingPunct="1">
              <a:lnSpc>
                <a:spcPct val="80000"/>
              </a:lnSpc>
              <a:defRPr/>
            </a:pPr>
            <a:r>
              <a:rPr lang="ar-SA" sz="1800" dirty="0" smtClean="0"/>
              <a:t>ضباب الأودية :</a:t>
            </a:r>
          </a:p>
          <a:p>
            <a:pPr eaLnBrk="1" hangingPunct="1">
              <a:lnSpc>
                <a:spcPct val="80000"/>
              </a:lnSpc>
              <a:defRPr/>
            </a:pPr>
            <a:r>
              <a:rPr lang="ar-SA" sz="1800" dirty="0" smtClean="0"/>
              <a:t>يتكون نتيجة تراكم الهواء البارد في قيعان الأودية والأحواض الطبوغرافية أثناء الليل .</a:t>
            </a:r>
          </a:p>
          <a:p>
            <a:pPr eaLnBrk="1" hangingPunct="1">
              <a:lnSpc>
                <a:spcPct val="80000"/>
              </a:lnSpc>
              <a:defRPr/>
            </a:pPr>
            <a:r>
              <a:rPr lang="ar-SA" sz="1800" dirty="0" smtClean="0"/>
              <a:t>ضباب الجبهات :-</a:t>
            </a:r>
          </a:p>
          <a:p>
            <a:pPr eaLnBrk="1" hangingPunct="1">
              <a:lnSpc>
                <a:spcPct val="80000"/>
              </a:lnSpc>
              <a:defRPr/>
            </a:pPr>
            <a:r>
              <a:rPr lang="ar-SA" sz="1800" dirty="0" smtClean="0"/>
              <a:t>ويتكون بسبب نزول </a:t>
            </a:r>
            <a:r>
              <a:rPr lang="ar-SA" sz="1800" dirty="0" err="1" smtClean="0"/>
              <a:t>الامطار</a:t>
            </a:r>
            <a:r>
              <a:rPr lang="ar-SA" sz="1800" dirty="0" smtClean="0"/>
              <a:t> من كتلة دافئة في </a:t>
            </a:r>
            <a:r>
              <a:rPr lang="ar-SA" sz="1800" dirty="0" err="1" smtClean="0"/>
              <a:t>الاعلى</a:t>
            </a:r>
            <a:r>
              <a:rPr lang="ar-SA" sz="1800" dirty="0" smtClean="0"/>
              <a:t> </a:t>
            </a:r>
            <a:r>
              <a:rPr lang="ar-SA" sz="1800" dirty="0" err="1" smtClean="0"/>
              <a:t>الى</a:t>
            </a:r>
            <a:r>
              <a:rPr lang="ar-SA" sz="1800" dirty="0" smtClean="0"/>
              <a:t> الهواء البارد الذي يقع </a:t>
            </a:r>
            <a:r>
              <a:rPr lang="ar-SA" sz="1800" dirty="0" err="1" smtClean="0"/>
              <a:t>اسفله</a:t>
            </a:r>
            <a:r>
              <a:rPr lang="ar-SA" sz="1800" dirty="0" smtClean="0"/>
              <a:t> حيث يرفع ذلك من نسبة الرطوبة في الهواء البارد فيتكون الضباب .</a:t>
            </a:r>
          </a:p>
          <a:p>
            <a:pPr eaLnBrk="1" hangingPunct="1">
              <a:lnSpc>
                <a:spcPct val="80000"/>
              </a:lnSpc>
              <a:defRPr/>
            </a:pPr>
            <a:r>
              <a:rPr lang="ar-SA" sz="1800" dirty="0" smtClean="0"/>
              <a:t>ضباب المرتفعات الجوية :-</a:t>
            </a:r>
          </a:p>
          <a:p>
            <a:pPr eaLnBrk="1" hangingPunct="1">
              <a:lnSpc>
                <a:spcPct val="80000"/>
              </a:lnSpc>
              <a:defRPr/>
            </a:pPr>
            <a:r>
              <a:rPr lang="ar-SA" sz="1800" dirty="0" smtClean="0"/>
              <a:t>وسببه هو ركود الهواء في المرتفع الجوي وانخفاض درجة الحرارة . </a:t>
            </a:r>
          </a:p>
          <a:p>
            <a:pPr eaLnBrk="1" hangingPunct="1">
              <a:lnSpc>
                <a:spcPct val="80000"/>
              </a:lnSpc>
              <a:defRPr/>
            </a:pPr>
            <a:r>
              <a:rPr lang="ar-SA" sz="1800" dirty="0" smtClean="0"/>
              <a:t>الضباب </a:t>
            </a:r>
            <a:r>
              <a:rPr lang="ar-SA" sz="1800" dirty="0" err="1" smtClean="0"/>
              <a:t>الدخاني</a:t>
            </a:r>
            <a:r>
              <a:rPr lang="ar-SA" sz="1800" dirty="0" smtClean="0"/>
              <a:t> :- </a:t>
            </a:r>
          </a:p>
          <a:p>
            <a:pPr eaLnBrk="1" hangingPunct="1">
              <a:lnSpc>
                <a:spcPct val="80000"/>
              </a:lnSpc>
              <a:defRPr/>
            </a:pPr>
            <a:r>
              <a:rPr lang="ar-SA" sz="1800" dirty="0" smtClean="0"/>
              <a:t>  بسبب كثرة العوالق والشوائب في </a:t>
            </a:r>
            <a:r>
              <a:rPr lang="ar-SA" sz="1800" dirty="0" err="1" smtClean="0"/>
              <a:t>اجواء</a:t>
            </a:r>
            <a:r>
              <a:rPr lang="ar-SA" sz="1800" dirty="0" smtClean="0"/>
              <a:t> العديد من المدن الصناعية الكبرى .</a:t>
            </a:r>
          </a:p>
          <a:p>
            <a:pPr eaLnBrk="1" hangingPunct="1">
              <a:lnSpc>
                <a:spcPct val="80000"/>
              </a:lnSpc>
              <a:defRPr/>
            </a:pPr>
            <a:r>
              <a:rPr lang="ar-SA" sz="1800" dirty="0" smtClean="0"/>
              <a:t>الضباب الكيميائي :-</a:t>
            </a:r>
          </a:p>
          <a:p>
            <a:pPr eaLnBrk="1" hangingPunct="1">
              <a:lnSpc>
                <a:spcPct val="80000"/>
              </a:lnSpc>
              <a:defRPr/>
            </a:pPr>
            <a:r>
              <a:rPr lang="ar-SA" sz="1800" dirty="0" smtClean="0"/>
              <a:t>يظهر في المدن شديدة الازدحام بالسيارات مثل لوس انجلوس والسبب هو </a:t>
            </a:r>
            <a:r>
              <a:rPr lang="ar-SA" sz="1800" dirty="0" err="1" smtClean="0"/>
              <a:t>ان</a:t>
            </a:r>
            <a:r>
              <a:rPr lang="ar-SA" sz="1800" dirty="0" smtClean="0"/>
              <a:t> الغازات التي تخرج من عوادم السيارات مثل ثاني </a:t>
            </a:r>
            <a:r>
              <a:rPr lang="ar-SA" sz="1800" dirty="0" err="1" smtClean="0"/>
              <a:t>اكسيد</a:t>
            </a:r>
            <a:r>
              <a:rPr lang="ar-SA" sz="1800" dirty="0" smtClean="0"/>
              <a:t> الكبريت والمواد </a:t>
            </a:r>
            <a:r>
              <a:rPr lang="ar-SA" sz="1800" dirty="0" err="1" smtClean="0"/>
              <a:t>الهيدرو</a:t>
            </a:r>
            <a:r>
              <a:rPr lang="ar-SA" sz="1800" dirty="0" smtClean="0"/>
              <a:t> كربونية وغيرها تتفاعل مع بعضها ومع بخار الماء مما يؤدي </a:t>
            </a:r>
            <a:r>
              <a:rPr lang="ar-SA" sz="1800" dirty="0" err="1" smtClean="0"/>
              <a:t>الى</a:t>
            </a:r>
            <a:r>
              <a:rPr lang="ar-SA" sz="1800" dirty="0" smtClean="0"/>
              <a:t> حدوث هذا النوع من الضباب . </a:t>
            </a:r>
            <a:endParaRPr lang="en-US" sz="1800"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p:txBody>
          <a:bodyPr/>
          <a:lstStyle/>
          <a:p>
            <a:pPr eaLnBrk="1" hangingPunct="1">
              <a:defRPr/>
            </a:pPr>
            <a:r>
              <a:rPr lang="ar-SA" smtClean="0"/>
              <a:t>أثر الضباب على المزروعات  </a:t>
            </a:r>
            <a:endParaRPr lang="en-US" smtClean="0"/>
          </a:p>
        </p:txBody>
      </p:sp>
      <p:sp>
        <p:nvSpPr>
          <p:cNvPr id="377859" name="Rectangle 3"/>
          <p:cNvSpPr>
            <a:spLocks noGrp="1" noChangeArrowheads="1"/>
          </p:cNvSpPr>
          <p:nvPr>
            <p:ph type="body" idx="1"/>
          </p:nvPr>
        </p:nvSpPr>
        <p:spPr/>
        <p:txBody>
          <a:bodyPr/>
          <a:lstStyle/>
          <a:p>
            <a:pPr eaLnBrk="1" hangingPunct="1">
              <a:defRPr/>
            </a:pPr>
            <a:r>
              <a:rPr lang="ar-SA" dirty="0" smtClean="0"/>
              <a:t>له أثار سيئة على حركة المواصلات والسياحة وعلى صحة الإنسان ونشاطه.</a:t>
            </a:r>
          </a:p>
          <a:p>
            <a:pPr eaLnBrk="1" hangingPunct="1">
              <a:defRPr/>
            </a:pPr>
            <a:r>
              <a:rPr lang="ar-SA" dirty="0" smtClean="0"/>
              <a:t>وله فوائد للمزروعات  فبعض المناطق الجافة والصحاري الساحلية أنها تستفيد منه في ري بعض المزروعات وتعوض كثرة الضباب عن قلة الأمطار.</a:t>
            </a:r>
          </a:p>
          <a:p>
            <a:pPr eaLnBrk="1" hangingPunct="1">
              <a:defRPr/>
            </a:pPr>
            <a:r>
              <a:rPr lang="ar-SA" dirty="0" smtClean="0"/>
              <a:t>أنه يساعد على منع تكون الصقيع. </a:t>
            </a:r>
            <a:endParaRPr lang="en-US" dirty="0" smtClean="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3003</Words>
  <Application>Microsoft Office PowerPoint</Application>
  <PresentationFormat>عرض على الشاشة (3:4)‏</PresentationFormat>
  <Paragraphs>244</Paragraphs>
  <Slides>45</Slides>
  <Notes>29</Notes>
  <HiddenSlides>0</HiddenSlides>
  <MMClips>0</MMClips>
  <ScaleCrop>false</ScaleCrop>
  <HeadingPairs>
    <vt:vector size="4" baseType="variant">
      <vt:variant>
        <vt:lpstr>سمة</vt:lpstr>
      </vt:variant>
      <vt:variant>
        <vt:i4>1</vt:i4>
      </vt:variant>
      <vt:variant>
        <vt:lpstr>عناوين الشرائح</vt:lpstr>
      </vt:variant>
      <vt:variant>
        <vt:i4>45</vt:i4>
      </vt:variant>
    </vt:vector>
  </HeadingPairs>
  <TitlesOfParts>
    <vt:vector size="46" baseType="lpstr">
      <vt:lpstr>سمة Office</vt:lpstr>
      <vt:lpstr>الرياح</vt:lpstr>
      <vt:lpstr>الشريحة 2</vt:lpstr>
      <vt:lpstr>وظائف الرياح  تقوم الرياح بوظائف متعددة من أهمها : </vt:lpstr>
      <vt:lpstr>العوامل لتي تؤثر في حركة الرياح </vt:lpstr>
      <vt:lpstr>الشريحة 5</vt:lpstr>
      <vt:lpstr>الشريحة 6</vt:lpstr>
      <vt:lpstr>تغير سرعة الرياح بالارتفاع   </vt:lpstr>
      <vt:lpstr>تغيير اتجاه الرياح بالارتفاع </vt:lpstr>
      <vt:lpstr>الرياح الجيوستروفيه أو الرياح العليا</vt:lpstr>
      <vt:lpstr>التيارات النفاثة </vt:lpstr>
      <vt:lpstr>الشريحة 11</vt:lpstr>
      <vt:lpstr>التوزيع الجغرافي للتيارات النفاثة </vt:lpstr>
      <vt:lpstr>أنواع الرياح </vt:lpstr>
      <vt:lpstr>الشريحة 14</vt:lpstr>
      <vt:lpstr>الشريحة 15</vt:lpstr>
      <vt:lpstr>التوزيع الجغرافي للرياح الدائمة   </vt:lpstr>
      <vt:lpstr>الشريحة 17</vt:lpstr>
      <vt:lpstr>  تشهد المناطق الساحلية تغيراً يومياً لاتجاه الرياح (عللي) بسبب حدوث نسيم البر والبحر. تشهد المناطق الجبلية تغيراً لاتجاه الرياح (عللي)بسبب حدوث نسيم الوادي والجبل. </vt:lpstr>
      <vt:lpstr>الشريحة 19</vt:lpstr>
      <vt:lpstr>الشريحة 20</vt:lpstr>
      <vt:lpstr>الشريحة 21</vt:lpstr>
      <vt:lpstr>الشريحة 22</vt:lpstr>
      <vt:lpstr>الشريحة 23</vt:lpstr>
      <vt:lpstr>الشريحة 24</vt:lpstr>
      <vt:lpstr>الرطوبة الجوية </vt:lpstr>
      <vt:lpstr>مقاييس الرطوبة </vt:lpstr>
      <vt:lpstr>الرطوبة النوعية </vt:lpstr>
      <vt:lpstr>الرطوبة المطلقة </vt:lpstr>
      <vt:lpstr>الرطوبة النسبية </vt:lpstr>
      <vt:lpstr>نقطة الندى </vt:lpstr>
      <vt:lpstr>الشريحة 31</vt:lpstr>
      <vt:lpstr>الشريحة 32</vt:lpstr>
      <vt:lpstr>التوزيع الجغرافي للرطوبة </vt:lpstr>
      <vt:lpstr>التكاثف السطحي </vt:lpstr>
      <vt:lpstr>نويات التكاثف </vt:lpstr>
      <vt:lpstr>الشريحة 36</vt:lpstr>
      <vt:lpstr>الشريحة 37</vt:lpstr>
      <vt:lpstr>الشريحة 38</vt:lpstr>
      <vt:lpstr>الضباب </vt:lpstr>
      <vt:lpstr>الشريحة 40</vt:lpstr>
      <vt:lpstr>أنواع  الضباب</vt:lpstr>
      <vt:lpstr>الشريحة 42</vt:lpstr>
      <vt:lpstr>الشريحة 43</vt:lpstr>
      <vt:lpstr>الشريحة 44</vt:lpstr>
      <vt:lpstr>أثر الضباب على المزروعات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الرياح</dc:title>
  <dc:creator>LG</dc:creator>
  <cp:lastModifiedBy>LG</cp:lastModifiedBy>
  <cp:revision>1</cp:revision>
  <dcterms:created xsi:type="dcterms:W3CDTF">2011-11-01T15:47:46Z</dcterms:created>
  <dcterms:modified xsi:type="dcterms:W3CDTF">2011-11-01T15:56:40Z</dcterms:modified>
</cp:coreProperties>
</file>