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88E94C1-4CDF-4B98-8480-91CB06AB8A04}" type="datetimeFigureOut">
              <a:rPr lang="ar-SA" smtClean="0"/>
              <a:pPr/>
              <a:t>14/12/32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91CCD04-5D39-4123-9165-D6C3C8E1E4DC}"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8090E09A-AC9E-442A-8AB4-39379B94361B}" type="slidenum">
              <a:rPr lang="ar-SA" smtClean="0"/>
              <a:pPr/>
              <a:t>3</a:t>
            </a:fld>
            <a:endParaRPr lang="en-US" smtClean="0"/>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CF77C5DB-786B-4022-A407-60973E5EC8F7}" type="slidenum">
              <a:rPr lang="ar-SA" smtClean="0"/>
              <a:pPr/>
              <a:t>4</a:t>
            </a:fld>
            <a:endParaRPr lang="en-US" smtClean="0"/>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868E8387-84A9-439F-88D7-C068974CE864}" type="slidenum">
              <a:rPr lang="ar-SA" smtClean="0"/>
              <a:pPr/>
              <a:t>5</a:t>
            </a:fld>
            <a:endParaRPr lang="en-US" smtClean="0"/>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920633EE-E616-44FE-9AB9-A2709EDFAE95}" type="slidenum">
              <a:rPr lang="ar-SA" smtClean="0"/>
              <a:pPr/>
              <a:t>6</a:t>
            </a:fld>
            <a:endParaRPr lang="en-US" smtClean="0"/>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D8F883D1-84DC-4A33-99D6-EEFAF730CBF2}" type="slidenum">
              <a:rPr lang="ar-SA" smtClean="0"/>
              <a:pPr/>
              <a:t>8</a:t>
            </a:fld>
            <a:endParaRPr lang="en-US" smtClean="0"/>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78181A47-2B46-4891-9BED-3E79FF2DDD90}" type="slidenum">
              <a:rPr lang="ar-SA" smtClean="0"/>
              <a:pPr/>
              <a:t>9</a:t>
            </a:fld>
            <a:endParaRPr lang="en-US" smtClean="0"/>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A11FE7E4-FB97-4B44-A194-481770D59B0D}" type="slidenum">
              <a:rPr lang="ar-SA" smtClean="0"/>
              <a:pPr/>
              <a:t>10</a:t>
            </a:fld>
            <a:endParaRPr lang="en-US" smtClean="0"/>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DA79C425-2043-4003-91DF-F83143C500C7}" type="slidenum">
              <a:rPr lang="ar-SA" smtClean="0"/>
              <a:pPr/>
              <a:t>11</a:t>
            </a:fld>
            <a:endParaRPr lang="en-US" smtClean="0"/>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EDB867BC-64CE-4BB2-A798-F50C715E0965}" type="slidenum">
              <a:rPr lang="ar-SA" smtClean="0"/>
              <a:pPr/>
              <a:t>12</a:t>
            </a:fld>
            <a:endParaRPr lang="en-US" smtClean="0"/>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CF0E8244-6821-459E-B773-2ADF70110ABE}" type="slidenum">
              <a:rPr lang="ar-SA" smtClean="0"/>
              <a:pPr/>
              <a:t>13</a:t>
            </a:fld>
            <a:endParaRPr lang="en-US" smtClean="0"/>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6863D6-D866-4AE0-9C50-DFEC7F0D6430}" type="datetimeFigureOut">
              <a:rPr lang="ar-SA" smtClean="0"/>
              <a:pPr/>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6863D6-D866-4AE0-9C50-DFEC7F0D6430}" type="datetimeFigureOut">
              <a:rPr lang="ar-SA" smtClean="0"/>
              <a:pPr/>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6863D6-D866-4AE0-9C50-DFEC7F0D6430}" type="datetimeFigureOut">
              <a:rPr lang="ar-SA" smtClean="0"/>
              <a:pPr/>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6863D6-D866-4AE0-9C50-DFEC7F0D6430}" type="datetimeFigureOut">
              <a:rPr lang="ar-SA" smtClean="0"/>
              <a:pPr/>
              <a:t>14/12/32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6863D6-D866-4AE0-9C50-DFEC7F0D6430}" type="datetimeFigureOut">
              <a:rPr lang="ar-SA" smtClean="0"/>
              <a:pPr/>
              <a:t>14/12/32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6863D6-D866-4AE0-9C50-DFEC7F0D6430}" type="datetimeFigureOut">
              <a:rPr lang="ar-SA" smtClean="0"/>
              <a:pPr/>
              <a:t>14/12/32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6863D6-D866-4AE0-9C50-DFEC7F0D6430}" type="datetimeFigureOut">
              <a:rPr lang="ar-SA" smtClean="0"/>
              <a:pPr/>
              <a:t>14/12/32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6863D6-D866-4AE0-9C50-DFEC7F0D6430}" type="datetimeFigureOut">
              <a:rPr lang="ar-SA" smtClean="0"/>
              <a:pPr/>
              <a:t>14/12/32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6863D6-D866-4AE0-9C50-DFEC7F0D6430}" type="datetimeFigureOut">
              <a:rPr lang="ar-SA" smtClean="0"/>
              <a:pPr/>
              <a:t>14/12/32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6863D6-D866-4AE0-9C50-DFEC7F0D6430}" type="datetimeFigureOut">
              <a:rPr lang="ar-SA" smtClean="0"/>
              <a:pPr/>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6863D6-D866-4AE0-9C50-DFEC7F0D6430}" type="datetimeFigureOut">
              <a:rPr lang="ar-SA" smtClean="0"/>
              <a:pPr/>
              <a:t>14/12/32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45EB767-F342-4F61-87CD-B836F99F96F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6863D6-D866-4AE0-9C50-DFEC7F0D6430}" type="datetimeFigureOut">
              <a:rPr lang="ar-SA" smtClean="0"/>
              <a:pPr/>
              <a:t>14/12/32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45EB767-F342-4F61-87CD-B836F99F96F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J68B78.jpg"/>
          <p:cNvPicPr>
            <a:picLocks noChangeAspect="1"/>
          </p:cNvPicPr>
          <p:nvPr/>
        </p:nvPicPr>
        <p:blipFill>
          <a:blip r:embed="rId2"/>
          <a:srcRect/>
          <a:stretch>
            <a:fillRect/>
          </a:stretch>
        </p:blipFill>
        <p:spPr bwMode="auto">
          <a:xfrm>
            <a:off x="2555875" y="2852738"/>
            <a:ext cx="4679950" cy="1800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5175"/>
            <a:ext cx="8229600" cy="5903913"/>
          </a:xfrm>
        </p:spPr>
        <p:txBody>
          <a:bodyPr>
            <a:normAutofit lnSpcReduction="10000"/>
          </a:bodyPr>
          <a:lstStyle/>
          <a:p>
            <a:pPr>
              <a:defRPr/>
            </a:pPr>
            <a:r>
              <a:rPr lang="ar-SA" sz="3600" dirty="0" smtClean="0">
                <a:solidFill>
                  <a:srgbClr val="FF0000"/>
                </a:solidFill>
                <a:latin typeface="Andalus" pitchFamily="18" charset="-78"/>
                <a:cs typeface="Andalus" pitchFamily="18" charset="-78"/>
              </a:rPr>
              <a:t>المحاضرة الثالثة</a:t>
            </a:r>
          </a:p>
          <a:p>
            <a:pPr>
              <a:defRPr/>
            </a:pPr>
            <a:r>
              <a:rPr lang="ar-SA" sz="3600" dirty="0" smtClean="0">
                <a:solidFill>
                  <a:srgbClr val="FFFF00"/>
                </a:solidFill>
                <a:latin typeface="Andalus" pitchFamily="18" charset="-78"/>
                <a:cs typeface="Andalus" pitchFamily="18" charset="-78"/>
              </a:rPr>
              <a:t>محاور المحاضرة:</a:t>
            </a:r>
          </a:p>
          <a:p>
            <a:pPr>
              <a:defRPr/>
            </a:pPr>
            <a:r>
              <a:rPr lang="ar-SA" sz="3600" dirty="0" smtClean="0">
                <a:latin typeface="Andalus" pitchFamily="18" charset="-78"/>
                <a:cs typeface="Akhbar MT" pitchFamily="2" charset="-78"/>
              </a:rPr>
              <a:t>1- تسخين الغلاف الجوي.</a:t>
            </a:r>
          </a:p>
          <a:p>
            <a:pPr>
              <a:defRPr/>
            </a:pPr>
            <a:r>
              <a:rPr lang="ar-SA" sz="3600" dirty="0" smtClean="0">
                <a:latin typeface="Andalus" pitchFamily="18" charset="-78"/>
                <a:cs typeface="Akhbar MT" pitchFamily="2" charset="-78"/>
              </a:rPr>
              <a:t>2-مقاييس الحرارة .</a:t>
            </a:r>
          </a:p>
          <a:p>
            <a:pPr>
              <a:defRPr/>
            </a:pPr>
            <a:r>
              <a:rPr lang="ar-SA" sz="3600" dirty="0" smtClean="0">
                <a:latin typeface="Andalus" pitchFamily="18" charset="-78"/>
                <a:cs typeface="Akhbar MT" pitchFamily="2" charset="-78"/>
              </a:rPr>
              <a:t>3- خطوط التساوي للحرارة.</a:t>
            </a:r>
          </a:p>
          <a:p>
            <a:pPr>
              <a:defRPr/>
            </a:pPr>
            <a:r>
              <a:rPr lang="ar-SA" sz="3600" dirty="0" smtClean="0">
                <a:latin typeface="Andalus" pitchFamily="18" charset="-78"/>
                <a:cs typeface="Akhbar MT" pitchFamily="2" charset="-78"/>
              </a:rPr>
              <a:t>4- معدلات تناقص درجة الحرارة بالارتفاع.</a:t>
            </a:r>
          </a:p>
          <a:p>
            <a:pPr>
              <a:defRPr/>
            </a:pPr>
            <a:r>
              <a:rPr lang="ar-SA" sz="3600" dirty="0" smtClean="0">
                <a:latin typeface="Andalus" pitchFamily="18" charset="-78"/>
                <a:cs typeface="Akhbar MT" pitchFamily="2" charset="-78"/>
              </a:rPr>
              <a:t>5- الانعكاسات الحرارية.</a:t>
            </a:r>
          </a:p>
          <a:p>
            <a:pPr>
              <a:defRPr/>
            </a:pPr>
            <a:r>
              <a:rPr lang="ar-SA" sz="3600" dirty="0" smtClean="0">
                <a:latin typeface="Andalus" pitchFamily="18" charset="-78"/>
                <a:cs typeface="Akhbar MT" pitchFamily="2" charset="-78"/>
              </a:rPr>
              <a:t>6- العلاقة بين الانعكاسات الحرارية وانتشار التلوث الجوي.</a:t>
            </a:r>
          </a:p>
          <a:p>
            <a:pPr>
              <a:defRPr/>
            </a:pPr>
            <a:r>
              <a:rPr lang="ar-SA" sz="3600" dirty="0" smtClean="0">
                <a:latin typeface="Andalus" pitchFamily="18" charset="-78"/>
                <a:cs typeface="Akhbar MT" pitchFamily="2" charset="-78"/>
              </a:rPr>
              <a:t>7- التوزيع الجغرافي لدرجات الحرارة.</a:t>
            </a:r>
          </a:p>
          <a:p>
            <a:pPr>
              <a:defRPr/>
            </a:pPr>
            <a:endParaRPr lang="ar-SA" sz="3600" dirty="0">
              <a:latin typeface="Andalus" pitchFamily="18" charset="-78"/>
              <a:cs typeface="Akhbar MT"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ar-SA" smtClean="0"/>
              <a:t>درجة الحرارة </a:t>
            </a:r>
            <a:endParaRPr lang="en-US" smtClean="0"/>
          </a:p>
        </p:txBody>
      </p:sp>
      <p:sp>
        <p:nvSpPr>
          <p:cNvPr id="100355" name="Rectangle 3"/>
          <p:cNvSpPr>
            <a:spLocks noGrp="1" noChangeArrowheads="1"/>
          </p:cNvSpPr>
          <p:nvPr>
            <p:ph type="body" idx="1"/>
          </p:nvPr>
        </p:nvSpPr>
        <p:spPr>
          <a:xfrm>
            <a:off x="457200" y="1628775"/>
            <a:ext cx="8229600" cy="4679950"/>
          </a:xfrm>
          <a:solidFill>
            <a:schemeClr val="bg2"/>
          </a:solidFill>
          <a:ln w="28575">
            <a:solidFill>
              <a:schemeClr val="tx1"/>
            </a:solidFill>
          </a:ln>
        </p:spPr>
        <p:txBody>
          <a:bodyPr/>
          <a:lstStyle/>
          <a:p>
            <a:pPr eaLnBrk="1" hangingPunct="1">
              <a:lnSpc>
                <a:spcPct val="90000"/>
              </a:lnSpc>
              <a:defRPr/>
            </a:pPr>
            <a:r>
              <a:rPr lang="ar-SA" sz="2400" dirty="0" smtClean="0"/>
              <a:t>الحرارة شكل من </a:t>
            </a:r>
            <a:r>
              <a:rPr lang="ar-SA" sz="2400" dirty="0" err="1" smtClean="0"/>
              <a:t>اشكال</a:t>
            </a:r>
            <a:r>
              <a:rPr lang="ar-SA" sz="2400" dirty="0" smtClean="0"/>
              <a:t> الطاقة وهي تعد </a:t>
            </a:r>
            <a:r>
              <a:rPr lang="ar-SA" sz="2400" dirty="0" err="1" smtClean="0"/>
              <a:t>اهم</a:t>
            </a:r>
            <a:r>
              <a:rPr lang="ar-SA" sz="2400" dirty="0" smtClean="0"/>
              <a:t> العناصر المناخية وتؤثر تأثير مباشر على حياة </a:t>
            </a:r>
            <a:r>
              <a:rPr lang="ar-SA" sz="2400" dirty="0" err="1" smtClean="0"/>
              <a:t>الانسان</a:t>
            </a:r>
            <a:r>
              <a:rPr lang="ar-SA" sz="2400" dirty="0" smtClean="0"/>
              <a:t> ولباسه ومسكنه وغذائه كما تؤثر على النظام الحيوي وتؤثر درجة الحرارة على جميع عناصر المناخ .</a:t>
            </a:r>
          </a:p>
          <a:p>
            <a:pPr eaLnBrk="1" hangingPunct="1">
              <a:lnSpc>
                <a:spcPct val="90000"/>
              </a:lnSpc>
              <a:defRPr/>
            </a:pPr>
            <a:r>
              <a:rPr lang="ar-SA" sz="2400" dirty="0" smtClean="0">
                <a:solidFill>
                  <a:srgbClr val="FF3300"/>
                </a:solidFill>
              </a:rPr>
              <a:t>  تسخين الغلاف الجوي</a:t>
            </a:r>
            <a:r>
              <a:rPr lang="ar-SA" sz="2400" dirty="0" smtClean="0"/>
              <a:t> </a:t>
            </a:r>
          </a:p>
          <a:p>
            <a:pPr eaLnBrk="1" hangingPunct="1">
              <a:lnSpc>
                <a:spcPct val="90000"/>
              </a:lnSpc>
              <a:defRPr/>
            </a:pPr>
            <a:r>
              <a:rPr lang="ar-SA" sz="2400" dirty="0" smtClean="0"/>
              <a:t>تعد الشمس المصدر الرئيسي للحرارة ويمتص الغلاف الجوي معظم الحرارة المرسلة من الشمس عن طريق :-</a:t>
            </a:r>
          </a:p>
          <a:p>
            <a:pPr eaLnBrk="1" hangingPunct="1">
              <a:lnSpc>
                <a:spcPct val="90000"/>
              </a:lnSpc>
              <a:defRPr/>
            </a:pPr>
            <a:r>
              <a:rPr lang="ar-SA" sz="2400" dirty="0" smtClean="0"/>
              <a:t>1-الإشعاع الأرضي .   </a:t>
            </a:r>
          </a:p>
          <a:p>
            <a:pPr eaLnBrk="1" hangingPunct="1">
              <a:lnSpc>
                <a:spcPct val="90000"/>
              </a:lnSpc>
              <a:defRPr/>
            </a:pPr>
            <a:r>
              <a:rPr lang="ar-SA" sz="2400" dirty="0" smtClean="0"/>
              <a:t>2-التوصيل الحراري.                                </a:t>
            </a:r>
          </a:p>
          <a:p>
            <a:pPr eaLnBrk="1" hangingPunct="1">
              <a:lnSpc>
                <a:spcPct val="90000"/>
              </a:lnSpc>
              <a:defRPr/>
            </a:pPr>
            <a:r>
              <a:rPr lang="ar-SA" sz="2400" dirty="0" smtClean="0"/>
              <a:t> 3-الحمل الحراري .</a:t>
            </a:r>
          </a:p>
          <a:p>
            <a:pPr eaLnBrk="1" hangingPunct="1">
              <a:lnSpc>
                <a:spcPct val="90000"/>
              </a:lnSpc>
              <a:defRPr/>
            </a:pPr>
            <a:r>
              <a:rPr lang="ar-SA" sz="2400" dirty="0" smtClean="0"/>
              <a:t>4-الحرارة الكامنة لبخار الماء .    </a:t>
            </a:r>
          </a:p>
          <a:p>
            <a:pPr eaLnBrk="1" hangingPunct="1">
              <a:lnSpc>
                <a:spcPct val="90000"/>
              </a:lnSpc>
              <a:defRPr/>
            </a:pPr>
            <a:r>
              <a:rPr lang="ar-SA" sz="2400" dirty="0" smtClean="0"/>
              <a:t> 5-التسخين الذاتي للهواء .                          </a:t>
            </a:r>
          </a:p>
          <a:p>
            <a:pPr eaLnBrk="1" hangingPunct="1">
              <a:lnSpc>
                <a:spcPct val="90000"/>
              </a:lnSpc>
              <a:defRPr/>
            </a:pPr>
            <a:r>
              <a:rPr lang="ar-SA" sz="2400" dirty="0" smtClean="0"/>
              <a:t> 6-نقل الرياح للحرارة.</a:t>
            </a:r>
            <a:endParaRPr lang="en-US" sz="2400" dirty="0" smtClean="0"/>
          </a:p>
        </p:txBody>
      </p:sp>
      <p:pic>
        <p:nvPicPr>
          <p:cNvPr id="107524" name="صورة 3" descr="الحرارة من الشمس.jpg"/>
          <p:cNvPicPr>
            <a:picLocks noChangeAspect="1"/>
          </p:cNvPicPr>
          <p:nvPr/>
        </p:nvPicPr>
        <p:blipFill>
          <a:blip r:embed="rId3"/>
          <a:srcRect/>
          <a:stretch>
            <a:fillRect/>
          </a:stretch>
        </p:blipFill>
        <p:spPr bwMode="auto">
          <a:xfrm>
            <a:off x="684213" y="3500438"/>
            <a:ext cx="3952875" cy="267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lang="ar-SA" smtClean="0"/>
              <a:t>1-الإشعاع الأرضي </a:t>
            </a:r>
            <a:endParaRPr lang="en-US" smtClean="0"/>
          </a:p>
        </p:txBody>
      </p:sp>
      <p:sp>
        <p:nvSpPr>
          <p:cNvPr id="108547" name="Rectangle 3"/>
          <p:cNvSpPr>
            <a:spLocks noGrp="1" noChangeArrowheads="1"/>
          </p:cNvSpPr>
          <p:nvPr>
            <p:ph type="body" idx="1"/>
          </p:nvPr>
        </p:nvSpPr>
        <p:spPr>
          <a:xfrm>
            <a:off x="457200" y="1628775"/>
            <a:ext cx="8229600" cy="4679950"/>
          </a:xfrm>
          <a:solidFill>
            <a:schemeClr val="bg2"/>
          </a:solidFill>
          <a:ln w="28575">
            <a:solidFill>
              <a:schemeClr val="tx1"/>
            </a:solidFill>
          </a:ln>
        </p:spPr>
        <p:txBody>
          <a:bodyPr/>
          <a:lstStyle/>
          <a:p>
            <a:pPr algn="justLow" eaLnBrk="1" hangingPunct="1">
              <a:defRPr/>
            </a:pPr>
            <a:r>
              <a:rPr lang="ar-SA" dirty="0" smtClean="0"/>
              <a:t>الأشعة الأرضية أشعة حرارية طويلة الموجات ,ويمتص الغلاف الجوي جزء كبير من الإشعاع الأرضي ولا يسمح إلا لجزء بسيط بالتسرب والهروب فترتفع درجة حرارته تبعا لذلك ويعمل الغلاف الجوي عمل البيوت الزجاجية  التي تستخدم في الزراعة لمنع حدوث الصقيع ولرفع درجة حرارة الجو في داخلها . </a:t>
            </a:r>
          </a:p>
          <a:p>
            <a:pPr algn="justLow" eaLnBrk="1" hangingPunct="1">
              <a:defRPr/>
            </a:pPr>
            <a:r>
              <a:rPr lang="ar-SA" dirty="0" smtClean="0"/>
              <a:t>ويعد هذا العامل أهم العوامل التي تعمل على تسخين الغلاف الجوي.</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ar-SA" smtClean="0"/>
              <a:t>2-التوصيل الحراري :</a:t>
            </a:r>
            <a:endParaRPr lang="en-US" smtClean="0"/>
          </a:p>
        </p:txBody>
      </p:sp>
      <p:sp>
        <p:nvSpPr>
          <p:cNvPr id="109571" name="Rectangle 3"/>
          <p:cNvSpPr>
            <a:spLocks noGrp="1" noChangeArrowheads="1"/>
          </p:cNvSpPr>
          <p:nvPr>
            <p:ph type="body" idx="1"/>
          </p:nvPr>
        </p:nvSpPr>
        <p:spPr>
          <a:xfrm>
            <a:off x="457200" y="1628775"/>
            <a:ext cx="8229600" cy="4679950"/>
          </a:xfrm>
          <a:solidFill>
            <a:schemeClr val="bg2"/>
          </a:solidFill>
          <a:ln w="28575">
            <a:solidFill>
              <a:schemeClr val="tx1"/>
            </a:solidFill>
          </a:ln>
        </p:spPr>
        <p:txBody>
          <a:bodyPr/>
          <a:lstStyle/>
          <a:p>
            <a:pPr algn="justLow" eaLnBrk="1" hangingPunct="1">
              <a:defRPr/>
            </a:pPr>
            <a:r>
              <a:rPr lang="ar-SA" dirty="0" smtClean="0"/>
              <a:t>يقتصر تأثير هذا العامل على الطبقة الرقيقة التي تلامس سطح الأرض حيث تنتقل الحرارة أثناء </a:t>
            </a:r>
            <a:r>
              <a:rPr lang="ar-SA" dirty="0" err="1" smtClean="0"/>
              <a:t>النهارإلى</a:t>
            </a:r>
            <a:r>
              <a:rPr lang="ar-SA" dirty="0" smtClean="0"/>
              <a:t> تلك الطبقة عن طريق التماس المباشر مع سطح الأرض .</a:t>
            </a:r>
          </a:p>
          <a:p>
            <a:pPr algn="justLow" eaLnBrk="1" hangingPunct="1">
              <a:defRPr/>
            </a:pPr>
            <a:r>
              <a:rPr lang="ar-SA" dirty="0" smtClean="0"/>
              <a:t>أما في الليل بعد أن يبرد سطح الأرض فان الحرارة تنتقل إليه من طبقة الهواء الملامسة له ,ويخفض حرارة الطبقة ويعمل على تكون الندى ,إذا كانت هناك رياح هادئة.   </a:t>
            </a:r>
          </a:p>
          <a:p>
            <a:pPr algn="justLow" eaLnBrk="1" hangingPunct="1">
              <a:defRPr/>
            </a:pPr>
            <a:r>
              <a:rPr lang="ar-SA" dirty="0" smtClean="0"/>
              <a:t>أما إذا كانت هناك رياح خفيفة فأنها تعمل على خلط الهواء مما يؤدي إلى تكون الضباب.  </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ar-SA" smtClean="0"/>
              <a:t>3-الحمل :</a:t>
            </a:r>
            <a:r>
              <a:rPr lang="en-US" smtClean="0"/>
              <a:t> </a:t>
            </a:r>
          </a:p>
        </p:txBody>
      </p:sp>
      <p:sp>
        <p:nvSpPr>
          <p:cNvPr id="110595" name="Rectangle 3"/>
          <p:cNvSpPr>
            <a:spLocks noGrp="1" noChangeArrowheads="1"/>
          </p:cNvSpPr>
          <p:nvPr>
            <p:ph type="body" idx="1"/>
          </p:nvPr>
        </p:nvSpPr>
        <p:spPr>
          <a:xfrm>
            <a:off x="457200" y="1628775"/>
            <a:ext cx="8229600" cy="4679950"/>
          </a:xfrm>
          <a:solidFill>
            <a:schemeClr val="bg2"/>
          </a:solidFill>
          <a:ln w="28575">
            <a:solidFill>
              <a:schemeClr val="tx1"/>
            </a:solidFill>
          </a:ln>
        </p:spPr>
        <p:txBody>
          <a:bodyPr/>
          <a:lstStyle/>
          <a:p>
            <a:pPr algn="justLow" eaLnBrk="1" hangingPunct="1">
              <a:defRPr/>
            </a:pPr>
            <a:r>
              <a:rPr lang="ar-SA" sz="2800" smtClean="0"/>
              <a:t>يعد الحمل من أهم الوسائل الرئيسية لتسخين الهواء خاصة في المناطق القارية التي ترتفع حرارتها أثناء النهار فتتشكل تيارات حمل صاعدة ، وتبدأ هذه العملية بعد أن تشرق الشمس وتشتد مع ارتفاع الشمس في كبد السماء وتبلغ أقصاها بعد الظهر بساعة أو ساعتين  .وتبدأ في الصباح على هيئة تيارات صغيرة تزداد ويزداد تهيجها في الظهر وتأخذ في الضعف والتلاشي خلال المساء . </a:t>
            </a:r>
          </a:p>
          <a:p>
            <a:pPr algn="justLow" eaLnBrk="1" hangingPunct="1">
              <a:defRPr/>
            </a:pPr>
            <a:r>
              <a:rPr lang="ar-SA" sz="2800" smtClean="0"/>
              <a:t>أن هذه الطبقة تكتسب أهمية في مجال الدراسات البيئية خاصة المتعلقة بالتلوث الجوي في المدن الكبرى والمراكز الصناعية حيث أن لها تأثير مباشر على سمك طبقة الهواء التي ينتشر فيها التلوث الجوي.</a:t>
            </a:r>
            <a:endParaRPr lang="en-US" sz="28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14375"/>
            <a:ext cx="8229600" cy="5305425"/>
          </a:xfrm>
        </p:spPr>
        <p:txBody>
          <a:bodyPr/>
          <a:lstStyle/>
          <a:p>
            <a:pPr>
              <a:defRPr/>
            </a:pPr>
            <a:r>
              <a:rPr lang="ar-SA" dirty="0" smtClean="0"/>
              <a:t>يختلف نشاط تيارات الحمل من مكان إلى أخر على سطح الأرض .</a:t>
            </a:r>
          </a:p>
          <a:p>
            <a:pPr>
              <a:defRPr/>
            </a:pPr>
            <a:r>
              <a:rPr lang="ar-SA" dirty="0" smtClean="0"/>
              <a:t>تبلغ أقصى حد لها في الصحاري المدارية في فصل الصيف.</a:t>
            </a:r>
          </a:p>
          <a:p>
            <a:pPr>
              <a:defRPr/>
            </a:pPr>
            <a:r>
              <a:rPr lang="ar-SA" dirty="0" smtClean="0"/>
              <a:t>وفوق المسطحات المائية والمناطق الجبلية المرتفعة فإن نشاطها محدود وتختلف في النهار عنها في الليل.</a:t>
            </a:r>
          </a:p>
        </p:txBody>
      </p:sp>
      <p:pic>
        <p:nvPicPr>
          <p:cNvPr id="111619" name="صورة 3" descr="تيارات الحمل الحراري.gif"/>
          <p:cNvPicPr>
            <a:picLocks noChangeAspect="1"/>
          </p:cNvPicPr>
          <p:nvPr/>
        </p:nvPicPr>
        <p:blipFill>
          <a:blip r:embed="rId2"/>
          <a:srcRect/>
          <a:stretch>
            <a:fillRect/>
          </a:stretch>
        </p:blipFill>
        <p:spPr bwMode="auto">
          <a:xfrm>
            <a:off x="3132138" y="3573463"/>
            <a:ext cx="2952750" cy="2951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Freeform 4"/>
          <p:cNvSpPr>
            <a:spLocks/>
          </p:cNvSpPr>
          <p:nvPr/>
        </p:nvSpPr>
        <p:spPr bwMode="auto">
          <a:xfrm>
            <a:off x="468313" y="5157788"/>
            <a:ext cx="4321175" cy="660400"/>
          </a:xfrm>
          <a:custGeom>
            <a:avLst/>
            <a:gdLst>
              <a:gd name="T0" fmla="*/ 0 w 1950"/>
              <a:gd name="T1" fmla="*/ 2147483647 h 370"/>
              <a:gd name="T2" fmla="*/ 2147483647 w 1950"/>
              <a:gd name="T3" fmla="*/ 2147483647 h 370"/>
              <a:gd name="T4" fmla="*/ 2147483647 w 1950"/>
              <a:gd name="T5" fmla="*/ 2147483647 h 370"/>
              <a:gd name="T6" fmla="*/ 2147483647 w 1950"/>
              <a:gd name="T7" fmla="*/ 2147483647 h 370"/>
              <a:gd name="T8" fmla="*/ 0 60000 65536"/>
              <a:gd name="T9" fmla="*/ 0 60000 65536"/>
              <a:gd name="T10" fmla="*/ 0 60000 65536"/>
              <a:gd name="T11" fmla="*/ 0 60000 65536"/>
              <a:gd name="T12" fmla="*/ 0 w 1950"/>
              <a:gd name="T13" fmla="*/ 0 h 370"/>
              <a:gd name="T14" fmla="*/ 1950 w 1950"/>
              <a:gd name="T15" fmla="*/ 370 h 370"/>
            </a:gdLst>
            <a:ahLst/>
            <a:cxnLst>
              <a:cxn ang="T8">
                <a:pos x="T0" y="T1"/>
              </a:cxn>
              <a:cxn ang="T9">
                <a:pos x="T2" y="T3"/>
              </a:cxn>
              <a:cxn ang="T10">
                <a:pos x="T4" y="T5"/>
              </a:cxn>
              <a:cxn ang="T11">
                <a:pos x="T6" y="T7"/>
              </a:cxn>
            </a:cxnLst>
            <a:rect l="T12" t="T13" r="T14" b="T15"/>
            <a:pathLst>
              <a:path w="1950" h="370">
                <a:moveTo>
                  <a:pt x="0" y="8"/>
                </a:moveTo>
                <a:cubicBezTo>
                  <a:pt x="408" y="4"/>
                  <a:pt x="816" y="0"/>
                  <a:pt x="1043" y="53"/>
                </a:cubicBezTo>
                <a:cubicBezTo>
                  <a:pt x="1270" y="106"/>
                  <a:pt x="1210" y="280"/>
                  <a:pt x="1361" y="325"/>
                </a:cubicBezTo>
                <a:cubicBezTo>
                  <a:pt x="1512" y="370"/>
                  <a:pt x="1852" y="325"/>
                  <a:pt x="1950" y="325"/>
                </a:cubicBezTo>
              </a:path>
            </a:pathLst>
          </a:custGeom>
          <a:noFill/>
          <a:ln w="9525">
            <a:solidFill>
              <a:schemeClr val="tx1"/>
            </a:solidFill>
            <a:round/>
            <a:headEnd/>
            <a:tailEnd/>
          </a:ln>
        </p:spPr>
        <p:txBody>
          <a:bodyPr/>
          <a:lstStyle/>
          <a:p>
            <a:endParaRPr lang="ar-SA"/>
          </a:p>
        </p:txBody>
      </p:sp>
      <p:sp>
        <p:nvSpPr>
          <p:cNvPr id="112645" name="Freeform 5"/>
          <p:cNvSpPr>
            <a:spLocks/>
          </p:cNvSpPr>
          <p:nvPr/>
        </p:nvSpPr>
        <p:spPr bwMode="auto">
          <a:xfrm>
            <a:off x="2484438" y="5013325"/>
            <a:ext cx="1441450" cy="742950"/>
          </a:xfrm>
          <a:custGeom>
            <a:avLst/>
            <a:gdLst>
              <a:gd name="T0" fmla="*/ 0 w 681"/>
              <a:gd name="T1" fmla="*/ 2147483647 h 468"/>
              <a:gd name="T2" fmla="*/ 2147483647 w 681"/>
              <a:gd name="T3" fmla="*/ 2147483647 h 468"/>
              <a:gd name="T4" fmla="*/ 2147483647 w 681"/>
              <a:gd name="T5" fmla="*/ 2147483647 h 468"/>
              <a:gd name="T6" fmla="*/ 2147483647 w 681"/>
              <a:gd name="T7" fmla="*/ 2147483647 h 468"/>
              <a:gd name="T8" fmla="*/ 0 60000 65536"/>
              <a:gd name="T9" fmla="*/ 0 60000 65536"/>
              <a:gd name="T10" fmla="*/ 0 60000 65536"/>
              <a:gd name="T11" fmla="*/ 0 60000 65536"/>
              <a:gd name="T12" fmla="*/ 0 w 681"/>
              <a:gd name="T13" fmla="*/ 0 h 468"/>
              <a:gd name="T14" fmla="*/ 681 w 681"/>
              <a:gd name="T15" fmla="*/ 468 h 468"/>
            </a:gdLst>
            <a:ahLst/>
            <a:cxnLst>
              <a:cxn ang="T8">
                <a:pos x="T0" y="T1"/>
              </a:cxn>
              <a:cxn ang="T9">
                <a:pos x="T2" y="T3"/>
              </a:cxn>
              <a:cxn ang="T10">
                <a:pos x="T4" y="T5"/>
              </a:cxn>
              <a:cxn ang="T11">
                <a:pos x="T6" y="T7"/>
              </a:cxn>
            </a:cxnLst>
            <a:rect l="T12" t="T13" r="T14" b="T15"/>
            <a:pathLst>
              <a:path w="681" h="468">
                <a:moveTo>
                  <a:pt x="0" y="151"/>
                </a:moveTo>
                <a:cubicBezTo>
                  <a:pt x="26" y="135"/>
                  <a:pt x="53" y="120"/>
                  <a:pt x="136" y="105"/>
                </a:cubicBezTo>
                <a:cubicBezTo>
                  <a:pt x="219" y="90"/>
                  <a:pt x="408" y="0"/>
                  <a:pt x="499" y="60"/>
                </a:cubicBezTo>
                <a:cubicBezTo>
                  <a:pt x="590" y="120"/>
                  <a:pt x="651" y="400"/>
                  <a:pt x="681" y="468"/>
                </a:cubicBezTo>
              </a:path>
            </a:pathLst>
          </a:custGeom>
          <a:noFill/>
          <a:ln w="9525">
            <a:solidFill>
              <a:schemeClr val="tx1"/>
            </a:solidFill>
            <a:round/>
            <a:headEnd/>
            <a:tailEnd/>
          </a:ln>
        </p:spPr>
        <p:txBody>
          <a:bodyPr/>
          <a:lstStyle/>
          <a:p>
            <a:endParaRPr lang="ar-SA"/>
          </a:p>
        </p:txBody>
      </p:sp>
      <p:sp>
        <p:nvSpPr>
          <p:cNvPr id="112646" name="Freeform 6"/>
          <p:cNvSpPr>
            <a:spLocks/>
          </p:cNvSpPr>
          <p:nvPr/>
        </p:nvSpPr>
        <p:spPr bwMode="auto">
          <a:xfrm>
            <a:off x="2051050" y="4292600"/>
            <a:ext cx="2447925" cy="1368425"/>
          </a:xfrm>
          <a:custGeom>
            <a:avLst/>
            <a:gdLst>
              <a:gd name="T0" fmla="*/ 0 w 1542"/>
              <a:gd name="T1" fmla="*/ 2147483647 h 673"/>
              <a:gd name="T2" fmla="*/ 2147483647 w 1542"/>
              <a:gd name="T3" fmla="*/ 2147483647 h 673"/>
              <a:gd name="T4" fmla="*/ 2147483647 w 1542"/>
              <a:gd name="T5" fmla="*/ 2147483647 h 673"/>
              <a:gd name="T6" fmla="*/ 0 60000 65536"/>
              <a:gd name="T7" fmla="*/ 0 60000 65536"/>
              <a:gd name="T8" fmla="*/ 0 60000 65536"/>
              <a:gd name="T9" fmla="*/ 0 w 1542"/>
              <a:gd name="T10" fmla="*/ 0 h 673"/>
              <a:gd name="T11" fmla="*/ 1542 w 1542"/>
              <a:gd name="T12" fmla="*/ 673 h 673"/>
            </a:gdLst>
            <a:ahLst/>
            <a:cxnLst>
              <a:cxn ang="T6">
                <a:pos x="T0" y="T1"/>
              </a:cxn>
              <a:cxn ang="T7">
                <a:pos x="T2" y="T3"/>
              </a:cxn>
              <a:cxn ang="T8">
                <a:pos x="T4" y="T5"/>
              </a:cxn>
            </a:cxnLst>
            <a:rect l="T9" t="T10" r="T11" b="T12"/>
            <a:pathLst>
              <a:path w="1542" h="673">
                <a:moveTo>
                  <a:pt x="0" y="447"/>
                </a:moveTo>
                <a:cubicBezTo>
                  <a:pt x="506" y="223"/>
                  <a:pt x="1013" y="0"/>
                  <a:pt x="1270" y="38"/>
                </a:cubicBezTo>
                <a:cubicBezTo>
                  <a:pt x="1527" y="76"/>
                  <a:pt x="1497" y="567"/>
                  <a:pt x="1542" y="673"/>
                </a:cubicBezTo>
              </a:path>
            </a:pathLst>
          </a:custGeom>
          <a:noFill/>
          <a:ln w="9525">
            <a:solidFill>
              <a:schemeClr val="tx1"/>
            </a:solidFill>
            <a:round/>
            <a:headEnd/>
            <a:tailEnd/>
          </a:ln>
        </p:spPr>
        <p:txBody>
          <a:bodyPr/>
          <a:lstStyle/>
          <a:p>
            <a:endParaRPr lang="ar-SA"/>
          </a:p>
        </p:txBody>
      </p:sp>
      <p:sp>
        <p:nvSpPr>
          <p:cNvPr id="112647" name="Freeform 7"/>
          <p:cNvSpPr>
            <a:spLocks/>
          </p:cNvSpPr>
          <p:nvPr/>
        </p:nvSpPr>
        <p:spPr bwMode="auto">
          <a:xfrm>
            <a:off x="2411413" y="4652963"/>
            <a:ext cx="1800225" cy="1081087"/>
          </a:xfrm>
          <a:custGeom>
            <a:avLst/>
            <a:gdLst>
              <a:gd name="T0" fmla="*/ 0 w 1142"/>
              <a:gd name="T1" fmla="*/ 2147483647 h 749"/>
              <a:gd name="T2" fmla="*/ 2147483647 w 1142"/>
              <a:gd name="T3" fmla="*/ 2147483647 h 749"/>
              <a:gd name="T4" fmla="*/ 2147483647 w 1142"/>
              <a:gd name="T5" fmla="*/ 2147483647 h 749"/>
              <a:gd name="T6" fmla="*/ 0 60000 65536"/>
              <a:gd name="T7" fmla="*/ 0 60000 65536"/>
              <a:gd name="T8" fmla="*/ 0 60000 65536"/>
              <a:gd name="T9" fmla="*/ 0 w 1142"/>
              <a:gd name="T10" fmla="*/ 0 h 749"/>
              <a:gd name="T11" fmla="*/ 1142 w 1142"/>
              <a:gd name="T12" fmla="*/ 749 h 749"/>
            </a:gdLst>
            <a:ahLst/>
            <a:cxnLst>
              <a:cxn ang="T6">
                <a:pos x="T0" y="T1"/>
              </a:cxn>
              <a:cxn ang="T7">
                <a:pos x="T2" y="T3"/>
              </a:cxn>
              <a:cxn ang="T8">
                <a:pos x="T4" y="T5"/>
              </a:cxn>
            </a:cxnLst>
            <a:rect l="T9" t="T10" r="T11" b="T12"/>
            <a:pathLst>
              <a:path w="1142" h="749">
                <a:moveTo>
                  <a:pt x="0" y="341"/>
                </a:moveTo>
                <a:cubicBezTo>
                  <a:pt x="382" y="170"/>
                  <a:pt x="764" y="0"/>
                  <a:pt x="953" y="68"/>
                </a:cubicBezTo>
                <a:cubicBezTo>
                  <a:pt x="1142" y="136"/>
                  <a:pt x="1138" y="442"/>
                  <a:pt x="1134" y="749"/>
                </a:cubicBezTo>
              </a:path>
            </a:pathLst>
          </a:custGeom>
          <a:noFill/>
          <a:ln w="9525">
            <a:solidFill>
              <a:schemeClr val="tx1"/>
            </a:solidFill>
            <a:round/>
            <a:headEnd/>
            <a:tailEnd/>
          </a:ln>
        </p:spPr>
        <p:txBody>
          <a:bodyPr/>
          <a:lstStyle/>
          <a:p>
            <a:endParaRPr lang="ar-SA"/>
          </a:p>
        </p:txBody>
      </p:sp>
      <p:sp>
        <p:nvSpPr>
          <p:cNvPr id="112648" name="Freeform 8"/>
          <p:cNvSpPr>
            <a:spLocks/>
          </p:cNvSpPr>
          <p:nvPr/>
        </p:nvSpPr>
        <p:spPr bwMode="auto">
          <a:xfrm>
            <a:off x="1692275" y="3357563"/>
            <a:ext cx="3240088" cy="2339975"/>
          </a:xfrm>
          <a:custGeom>
            <a:avLst/>
            <a:gdLst>
              <a:gd name="T0" fmla="*/ 0 w 2041"/>
              <a:gd name="T1" fmla="*/ 2147483647 h 1474"/>
              <a:gd name="T2" fmla="*/ 2147483647 w 2041"/>
              <a:gd name="T3" fmla="*/ 2147483647 h 1474"/>
              <a:gd name="T4" fmla="*/ 2147483647 w 2041"/>
              <a:gd name="T5" fmla="*/ 2147483647 h 1474"/>
              <a:gd name="T6" fmla="*/ 0 60000 65536"/>
              <a:gd name="T7" fmla="*/ 0 60000 65536"/>
              <a:gd name="T8" fmla="*/ 0 60000 65536"/>
              <a:gd name="T9" fmla="*/ 0 w 2041"/>
              <a:gd name="T10" fmla="*/ 0 h 1474"/>
              <a:gd name="T11" fmla="*/ 2041 w 2041"/>
              <a:gd name="T12" fmla="*/ 1474 h 1474"/>
            </a:gdLst>
            <a:ahLst/>
            <a:cxnLst>
              <a:cxn ang="T6">
                <a:pos x="T0" y="T1"/>
              </a:cxn>
              <a:cxn ang="T7">
                <a:pos x="T2" y="T3"/>
              </a:cxn>
              <a:cxn ang="T8">
                <a:pos x="T4" y="T5"/>
              </a:cxn>
            </a:cxnLst>
            <a:rect l="T9" t="T10" r="T11" b="T12"/>
            <a:pathLst>
              <a:path w="2041" h="1474">
                <a:moveTo>
                  <a:pt x="0" y="1066"/>
                </a:moveTo>
                <a:cubicBezTo>
                  <a:pt x="703" y="533"/>
                  <a:pt x="1407" y="0"/>
                  <a:pt x="1724" y="68"/>
                </a:cubicBezTo>
                <a:cubicBezTo>
                  <a:pt x="2041" y="136"/>
                  <a:pt x="1973" y="805"/>
                  <a:pt x="1905" y="1474"/>
                </a:cubicBezTo>
              </a:path>
            </a:pathLst>
          </a:custGeom>
          <a:noFill/>
          <a:ln w="9525">
            <a:solidFill>
              <a:schemeClr val="tx1"/>
            </a:solidFill>
            <a:round/>
            <a:headEnd/>
            <a:tailEnd/>
          </a:ln>
        </p:spPr>
        <p:txBody>
          <a:bodyPr/>
          <a:lstStyle/>
          <a:p>
            <a:endParaRPr lang="ar-SA"/>
          </a:p>
        </p:txBody>
      </p:sp>
      <p:sp>
        <p:nvSpPr>
          <p:cNvPr id="112651" name="Freeform 11"/>
          <p:cNvSpPr>
            <a:spLocks/>
          </p:cNvSpPr>
          <p:nvPr/>
        </p:nvSpPr>
        <p:spPr bwMode="auto">
          <a:xfrm>
            <a:off x="1042988" y="2025650"/>
            <a:ext cx="4573587" cy="3708400"/>
          </a:xfrm>
          <a:custGeom>
            <a:avLst/>
            <a:gdLst>
              <a:gd name="T0" fmla="*/ 0 w 2881"/>
              <a:gd name="T1" fmla="*/ 2147483647 h 2336"/>
              <a:gd name="T2" fmla="*/ 2147483647 w 2881"/>
              <a:gd name="T3" fmla="*/ 2147483647 h 2336"/>
              <a:gd name="T4" fmla="*/ 2147483647 w 2881"/>
              <a:gd name="T5" fmla="*/ 2147483647 h 2336"/>
              <a:gd name="T6" fmla="*/ 0 60000 65536"/>
              <a:gd name="T7" fmla="*/ 0 60000 65536"/>
              <a:gd name="T8" fmla="*/ 0 60000 65536"/>
              <a:gd name="T9" fmla="*/ 0 w 2881"/>
              <a:gd name="T10" fmla="*/ 0 h 2336"/>
              <a:gd name="T11" fmla="*/ 2881 w 2881"/>
              <a:gd name="T12" fmla="*/ 2336 h 2336"/>
            </a:gdLst>
            <a:ahLst/>
            <a:cxnLst>
              <a:cxn ang="T6">
                <a:pos x="T0" y="T1"/>
              </a:cxn>
              <a:cxn ang="T7">
                <a:pos x="T2" y="T3"/>
              </a:cxn>
              <a:cxn ang="T8">
                <a:pos x="T4" y="T5"/>
              </a:cxn>
            </a:cxnLst>
            <a:rect l="T9" t="T10" r="T11" b="T12"/>
            <a:pathLst>
              <a:path w="2881" h="2336">
                <a:moveTo>
                  <a:pt x="0" y="1927"/>
                </a:moveTo>
                <a:cubicBezTo>
                  <a:pt x="1009" y="963"/>
                  <a:pt x="2019" y="0"/>
                  <a:pt x="2450" y="68"/>
                </a:cubicBezTo>
                <a:cubicBezTo>
                  <a:pt x="2881" y="136"/>
                  <a:pt x="2563" y="1958"/>
                  <a:pt x="2586" y="2336"/>
                </a:cubicBezTo>
              </a:path>
            </a:pathLst>
          </a:custGeom>
          <a:noFill/>
          <a:ln w="9525">
            <a:solidFill>
              <a:schemeClr val="tx1"/>
            </a:solidFill>
            <a:round/>
            <a:headEnd/>
            <a:tailEnd/>
          </a:ln>
        </p:spPr>
        <p:txBody>
          <a:bodyPr/>
          <a:lstStyle/>
          <a:p>
            <a:endParaRPr lang="ar-SA"/>
          </a:p>
        </p:txBody>
      </p:sp>
      <p:sp>
        <p:nvSpPr>
          <p:cNvPr id="112652" name="Freeform 12"/>
          <p:cNvSpPr>
            <a:spLocks/>
          </p:cNvSpPr>
          <p:nvPr/>
        </p:nvSpPr>
        <p:spPr bwMode="auto">
          <a:xfrm>
            <a:off x="684213" y="465138"/>
            <a:ext cx="5411787" cy="5195887"/>
          </a:xfrm>
          <a:custGeom>
            <a:avLst/>
            <a:gdLst>
              <a:gd name="T0" fmla="*/ 0 w 3409"/>
              <a:gd name="T1" fmla="*/ 2147483647 h 3273"/>
              <a:gd name="T2" fmla="*/ 2147483647 w 3409"/>
              <a:gd name="T3" fmla="*/ 2147483647 h 3273"/>
              <a:gd name="T4" fmla="*/ 2147483647 w 3409"/>
              <a:gd name="T5" fmla="*/ 2147483647 h 3273"/>
              <a:gd name="T6" fmla="*/ 0 60000 65536"/>
              <a:gd name="T7" fmla="*/ 0 60000 65536"/>
              <a:gd name="T8" fmla="*/ 0 60000 65536"/>
              <a:gd name="T9" fmla="*/ 0 w 3409"/>
              <a:gd name="T10" fmla="*/ 0 h 3273"/>
              <a:gd name="T11" fmla="*/ 3409 w 3409"/>
              <a:gd name="T12" fmla="*/ 3273 h 3273"/>
            </a:gdLst>
            <a:ahLst/>
            <a:cxnLst>
              <a:cxn ang="T6">
                <a:pos x="T0" y="T1"/>
              </a:cxn>
              <a:cxn ang="T7">
                <a:pos x="T2" y="T3"/>
              </a:cxn>
              <a:cxn ang="T8">
                <a:pos x="T4" y="T5"/>
              </a:cxn>
            </a:cxnLst>
            <a:rect l="T9" t="T10" r="T11" b="T12"/>
            <a:pathLst>
              <a:path w="3409" h="3273">
                <a:moveTo>
                  <a:pt x="0" y="2956"/>
                </a:moveTo>
                <a:cubicBezTo>
                  <a:pt x="1198" y="1478"/>
                  <a:pt x="2397" y="0"/>
                  <a:pt x="2903" y="53"/>
                </a:cubicBezTo>
                <a:cubicBezTo>
                  <a:pt x="3409" y="106"/>
                  <a:pt x="3224" y="1689"/>
                  <a:pt x="3039" y="3273"/>
                </a:cubicBezTo>
              </a:path>
            </a:pathLst>
          </a:custGeom>
          <a:noFill/>
          <a:ln w="9525">
            <a:solidFill>
              <a:schemeClr val="tx1"/>
            </a:solidFill>
            <a:round/>
            <a:headEnd/>
            <a:tailEnd/>
          </a:ln>
        </p:spPr>
        <p:txBody>
          <a:bodyPr/>
          <a:lstStyle/>
          <a:p>
            <a:endParaRPr lang="ar-SA"/>
          </a:p>
        </p:txBody>
      </p:sp>
      <p:sp>
        <p:nvSpPr>
          <p:cNvPr id="112654" name="AutoShape 14"/>
          <p:cNvSpPr>
            <a:spLocks noChangeArrowheads="1"/>
          </p:cNvSpPr>
          <p:nvPr/>
        </p:nvSpPr>
        <p:spPr bwMode="auto">
          <a:xfrm>
            <a:off x="4572000" y="1557338"/>
            <a:ext cx="504825" cy="4103687"/>
          </a:xfrm>
          <a:prstGeom prst="upArrow">
            <a:avLst>
              <a:gd name="adj1" fmla="val 50000"/>
              <a:gd name="adj2" fmla="val 203223"/>
            </a:avLst>
          </a:prstGeom>
          <a:solidFill>
            <a:srgbClr val="FF3300"/>
          </a:solidFill>
          <a:ln w="9525">
            <a:solidFill>
              <a:srgbClr val="FF3300"/>
            </a:solidFill>
            <a:miter lim="800000"/>
            <a:headEnd/>
            <a:tailEnd/>
          </a:ln>
        </p:spPr>
        <p:txBody>
          <a:bodyPr wrap="none" anchor="ctr"/>
          <a:lstStyle/>
          <a:p>
            <a:endParaRPr lang="ar-SA"/>
          </a:p>
        </p:txBody>
      </p:sp>
      <p:sp>
        <p:nvSpPr>
          <p:cNvPr id="112650" name="Text Box 15"/>
          <p:cNvSpPr txBox="1">
            <a:spLocks noChangeArrowheads="1"/>
          </p:cNvSpPr>
          <p:nvPr/>
        </p:nvSpPr>
        <p:spPr bwMode="auto">
          <a:xfrm>
            <a:off x="179388" y="6092825"/>
            <a:ext cx="8064500" cy="641350"/>
          </a:xfrm>
          <a:prstGeom prst="rect">
            <a:avLst/>
          </a:prstGeom>
          <a:noFill/>
          <a:ln w="9525">
            <a:noFill/>
            <a:miter lim="800000"/>
            <a:headEnd/>
            <a:tailEnd/>
          </a:ln>
        </p:spPr>
        <p:txBody>
          <a:bodyPr>
            <a:spAutoFit/>
          </a:bodyPr>
          <a:lstStyle/>
          <a:p>
            <a:pPr>
              <a:spcBef>
                <a:spcPct val="50000"/>
              </a:spcBef>
            </a:pPr>
            <a:r>
              <a:rPr lang="ar-SA" sz="3600"/>
              <a:t>تيارات الحمل الحراري أثناء النهار </a:t>
            </a:r>
            <a:endParaRPr lang="en-US"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12644"/>
                                        </p:tgtEl>
                                        <p:attrNameLst>
                                          <p:attrName>style.visibility</p:attrName>
                                        </p:attrNameLst>
                                      </p:cBhvr>
                                      <p:to>
                                        <p:strVal val="visible"/>
                                      </p:to>
                                    </p:set>
                                    <p:anim calcmode="lin" valueType="num">
                                      <p:cBhvr additive="base">
                                        <p:cTn id="7" dur="5000" fill="hold"/>
                                        <p:tgtEl>
                                          <p:spTgt spid="112644"/>
                                        </p:tgtEl>
                                        <p:attrNameLst>
                                          <p:attrName>ppt_x</p:attrName>
                                        </p:attrNameLst>
                                      </p:cBhvr>
                                      <p:tavLst>
                                        <p:tav tm="0">
                                          <p:val>
                                            <p:strVal val="#ppt_x"/>
                                          </p:val>
                                        </p:tav>
                                        <p:tav tm="100000">
                                          <p:val>
                                            <p:strVal val="#ppt_x"/>
                                          </p:val>
                                        </p:tav>
                                      </p:tavLst>
                                    </p:anim>
                                    <p:anim calcmode="lin" valueType="num">
                                      <p:cBhvr additive="base">
                                        <p:cTn id="8" dur="5000" fill="hold"/>
                                        <p:tgtEl>
                                          <p:spTgt spid="1126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12645"/>
                                        </p:tgtEl>
                                        <p:attrNameLst>
                                          <p:attrName>style.visibility</p:attrName>
                                        </p:attrNameLst>
                                      </p:cBhvr>
                                      <p:to>
                                        <p:strVal val="visible"/>
                                      </p:to>
                                    </p:set>
                                    <p:anim calcmode="lin" valueType="num">
                                      <p:cBhvr additive="base">
                                        <p:cTn id="13" dur="5000" fill="hold"/>
                                        <p:tgtEl>
                                          <p:spTgt spid="112645"/>
                                        </p:tgtEl>
                                        <p:attrNameLst>
                                          <p:attrName>ppt_x</p:attrName>
                                        </p:attrNameLst>
                                      </p:cBhvr>
                                      <p:tavLst>
                                        <p:tav tm="0">
                                          <p:val>
                                            <p:strVal val="#ppt_x"/>
                                          </p:val>
                                        </p:tav>
                                        <p:tav tm="100000">
                                          <p:val>
                                            <p:strVal val="#ppt_x"/>
                                          </p:val>
                                        </p:tav>
                                      </p:tavLst>
                                    </p:anim>
                                    <p:anim calcmode="lin" valueType="num">
                                      <p:cBhvr additive="base">
                                        <p:cTn id="14" dur="5000" fill="hold"/>
                                        <p:tgtEl>
                                          <p:spTgt spid="11264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112647"/>
                                        </p:tgtEl>
                                        <p:attrNameLst>
                                          <p:attrName>style.visibility</p:attrName>
                                        </p:attrNameLst>
                                      </p:cBhvr>
                                      <p:to>
                                        <p:strVal val="visible"/>
                                      </p:to>
                                    </p:set>
                                    <p:anim calcmode="lin" valueType="num">
                                      <p:cBhvr additive="base">
                                        <p:cTn id="19" dur="5000" fill="hold"/>
                                        <p:tgtEl>
                                          <p:spTgt spid="112647"/>
                                        </p:tgtEl>
                                        <p:attrNameLst>
                                          <p:attrName>ppt_x</p:attrName>
                                        </p:attrNameLst>
                                      </p:cBhvr>
                                      <p:tavLst>
                                        <p:tav tm="0">
                                          <p:val>
                                            <p:strVal val="#ppt_x"/>
                                          </p:val>
                                        </p:tav>
                                        <p:tav tm="100000">
                                          <p:val>
                                            <p:strVal val="#ppt_x"/>
                                          </p:val>
                                        </p:tav>
                                      </p:tavLst>
                                    </p:anim>
                                    <p:anim calcmode="lin" valueType="num">
                                      <p:cBhvr additive="base">
                                        <p:cTn id="20" dur="5000" fill="hold"/>
                                        <p:tgtEl>
                                          <p:spTgt spid="11264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112646"/>
                                        </p:tgtEl>
                                        <p:attrNameLst>
                                          <p:attrName>style.visibility</p:attrName>
                                        </p:attrNameLst>
                                      </p:cBhvr>
                                      <p:to>
                                        <p:strVal val="visible"/>
                                      </p:to>
                                    </p:set>
                                    <p:anim calcmode="lin" valueType="num">
                                      <p:cBhvr additive="base">
                                        <p:cTn id="25" dur="5000" fill="hold"/>
                                        <p:tgtEl>
                                          <p:spTgt spid="112646"/>
                                        </p:tgtEl>
                                        <p:attrNameLst>
                                          <p:attrName>ppt_x</p:attrName>
                                        </p:attrNameLst>
                                      </p:cBhvr>
                                      <p:tavLst>
                                        <p:tav tm="0">
                                          <p:val>
                                            <p:strVal val="#ppt_x"/>
                                          </p:val>
                                        </p:tav>
                                        <p:tav tm="100000">
                                          <p:val>
                                            <p:strVal val="#ppt_x"/>
                                          </p:val>
                                        </p:tav>
                                      </p:tavLst>
                                    </p:anim>
                                    <p:anim calcmode="lin" valueType="num">
                                      <p:cBhvr additive="base">
                                        <p:cTn id="26" dur="5000" fill="hold"/>
                                        <p:tgtEl>
                                          <p:spTgt spid="11264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112648"/>
                                        </p:tgtEl>
                                        <p:attrNameLst>
                                          <p:attrName>style.visibility</p:attrName>
                                        </p:attrNameLst>
                                      </p:cBhvr>
                                      <p:to>
                                        <p:strVal val="visible"/>
                                      </p:to>
                                    </p:set>
                                    <p:anim calcmode="lin" valueType="num">
                                      <p:cBhvr additive="base">
                                        <p:cTn id="31" dur="5000" fill="hold"/>
                                        <p:tgtEl>
                                          <p:spTgt spid="112648"/>
                                        </p:tgtEl>
                                        <p:attrNameLst>
                                          <p:attrName>ppt_x</p:attrName>
                                        </p:attrNameLst>
                                      </p:cBhvr>
                                      <p:tavLst>
                                        <p:tav tm="0">
                                          <p:val>
                                            <p:strVal val="#ppt_x"/>
                                          </p:val>
                                        </p:tav>
                                        <p:tav tm="100000">
                                          <p:val>
                                            <p:strVal val="#ppt_x"/>
                                          </p:val>
                                        </p:tav>
                                      </p:tavLst>
                                    </p:anim>
                                    <p:anim calcmode="lin" valueType="num">
                                      <p:cBhvr additive="base">
                                        <p:cTn id="32" dur="5000" fill="hold"/>
                                        <p:tgtEl>
                                          <p:spTgt spid="1126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112651"/>
                                        </p:tgtEl>
                                        <p:attrNameLst>
                                          <p:attrName>style.visibility</p:attrName>
                                        </p:attrNameLst>
                                      </p:cBhvr>
                                      <p:to>
                                        <p:strVal val="visible"/>
                                      </p:to>
                                    </p:set>
                                    <p:anim calcmode="lin" valueType="num">
                                      <p:cBhvr additive="base">
                                        <p:cTn id="37" dur="5000" fill="hold"/>
                                        <p:tgtEl>
                                          <p:spTgt spid="112651"/>
                                        </p:tgtEl>
                                        <p:attrNameLst>
                                          <p:attrName>ppt_x</p:attrName>
                                        </p:attrNameLst>
                                      </p:cBhvr>
                                      <p:tavLst>
                                        <p:tav tm="0">
                                          <p:val>
                                            <p:strVal val="#ppt_x"/>
                                          </p:val>
                                        </p:tav>
                                        <p:tav tm="100000">
                                          <p:val>
                                            <p:strVal val="#ppt_x"/>
                                          </p:val>
                                        </p:tav>
                                      </p:tavLst>
                                    </p:anim>
                                    <p:anim calcmode="lin" valueType="num">
                                      <p:cBhvr additive="base">
                                        <p:cTn id="38" dur="5000" fill="hold"/>
                                        <p:tgtEl>
                                          <p:spTgt spid="11265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112652"/>
                                        </p:tgtEl>
                                        <p:attrNameLst>
                                          <p:attrName>style.visibility</p:attrName>
                                        </p:attrNameLst>
                                      </p:cBhvr>
                                      <p:to>
                                        <p:strVal val="visible"/>
                                      </p:to>
                                    </p:set>
                                    <p:anim calcmode="lin" valueType="num">
                                      <p:cBhvr additive="base">
                                        <p:cTn id="43" dur="5000" fill="hold"/>
                                        <p:tgtEl>
                                          <p:spTgt spid="112652"/>
                                        </p:tgtEl>
                                        <p:attrNameLst>
                                          <p:attrName>ppt_x</p:attrName>
                                        </p:attrNameLst>
                                      </p:cBhvr>
                                      <p:tavLst>
                                        <p:tav tm="0">
                                          <p:val>
                                            <p:strVal val="#ppt_x"/>
                                          </p:val>
                                        </p:tav>
                                        <p:tav tm="100000">
                                          <p:val>
                                            <p:strVal val="#ppt_x"/>
                                          </p:val>
                                        </p:tav>
                                      </p:tavLst>
                                    </p:anim>
                                    <p:anim calcmode="lin" valueType="num">
                                      <p:cBhvr additive="base">
                                        <p:cTn id="44" dur="5000" fill="hold"/>
                                        <p:tgtEl>
                                          <p:spTgt spid="11265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12654"/>
                                        </p:tgtEl>
                                        <p:attrNameLst>
                                          <p:attrName>style.visibility</p:attrName>
                                        </p:attrNameLst>
                                      </p:cBhvr>
                                      <p:to>
                                        <p:strVal val="visible"/>
                                      </p:to>
                                    </p:set>
                                    <p:animEffect transition="in" filter="blinds(horizontal)">
                                      <p:cBhvr>
                                        <p:cTn id="49" dur="500"/>
                                        <p:tgtEl>
                                          <p:spTgt spid="112654"/>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1" nodeType="clickEffect">
                                  <p:stCondLst>
                                    <p:cond delay="0"/>
                                  </p:stCondLst>
                                  <p:childTnLst>
                                    <p:set>
                                      <p:cBhvr>
                                        <p:cTn id="53" dur="1" fill="hold">
                                          <p:stCondLst>
                                            <p:cond delay="0"/>
                                          </p:stCondLst>
                                        </p:cTn>
                                        <p:tgtEl>
                                          <p:spTgt spid="112654"/>
                                        </p:tgtEl>
                                        <p:attrNameLst>
                                          <p:attrName>style.visibility</p:attrName>
                                        </p:attrNameLst>
                                      </p:cBhvr>
                                      <p:to>
                                        <p:strVal val="visible"/>
                                      </p:to>
                                    </p:set>
                                    <p:animEffect transition="in" filter="blinds(horizontal)">
                                      <p:cBhvr>
                                        <p:cTn id="54" dur="500"/>
                                        <p:tgtEl>
                                          <p:spTgt spid="112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4" grpId="0" animBg="1"/>
      <p:bldP spid="112645" grpId="0" animBg="1"/>
      <p:bldP spid="112646" grpId="0" animBg="1"/>
      <p:bldP spid="112647" grpId="0" animBg="1"/>
      <p:bldP spid="112648" grpId="0" animBg="1"/>
      <p:bldP spid="112651" grpId="0" animBg="1"/>
      <p:bldP spid="112652" grpId="0" animBg="1"/>
      <p:bldP spid="112654" grpId="0" animBg="1"/>
      <p:bldP spid="11265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503238" y="4983163"/>
            <a:ext cx="8183562" cy="1052512"/>
          </a:xfrm>
        </p:spPr>
        <p:txBody>
          <a:bodyPr>
            <a:normAutofit/>
          </a:bodyPr>
          <a:lstStyle/>
          <a:p>
            <a:pPr fontAlgn="auto">
              <a:spcAft>
                <a:spcPts val="0"/>
              </a:spcAft>
              <a:defRPr/>
            </a:pPr>
            <a:r>
              <a:rPr lang="ar-SA" sz="4000" smtClean="0">
                <a:solidFill>
                  <a:schemeClr val="accent1">
                    <a:tint val="88000"/>
                    <a:satMod val="150000"/>
                  </a:schemeClr>
                </a:solidFill>
              </a:rPr>
              <a:t>التلوث أخف وطأة على المدن أثناء النهار والصيف </a:t>
            </a:r>
            <a:endParaRPr lang="en-US" sz="4000" smtClean="0">
              <a:solidFill>
                <a:schemeClr val="accent1">
                  <a:tint val="88000"/>
                  <a:satMod val="150000"/>
                </a:schemeClr>
              </a:solidFill>
            </a:endParaRPr>
          </a:p>
        </p:txBody>
      </p:sp>
      <p:pic>
        <p:nvPicPr>
          <p:cNvPr id="113667" name="Picture 4" descr="j0297185"/>
          <p:cNvPicPr>
            <a:picLocks noChangeAspect="1" noChangeArrowheads="1"/>
          </p:cNvPicPr>
          <p:nvPr/>
        </p:nvPicPr>
        <p:blipFill>
          <a:blip r:embed="rId3"/>
          <a:srcRect/>
          <a:stretch>
            <a:fillRect/>
          </a:stretch>
        </p:blipFill>
        <p:spPr bwMode="auto">
          <a:xfrm>
            <a:off x="539750" y="3716338"/>
            <a:ext cx="3783013" cy="3013075"/>
          </a:xfrm>
          <a:prstGeom prst="rect">
            <a:avLst/>
          </a:prstGeom>
          <a:noFill/>
          <a:ln w="9525">
            <a:noFill/>
            <a:miter lim="800000"/>
            <a:headEnd/>
            <a:tailEnd/>
          </a:ln>
        </p:spPr>
      </p:pic>
      <p:sp>
        <p:nvSpPr>
          <p:cNvPr id="113668" name="Freeform 6"/>
          <p:cNvSpPr>
            <a:spLocks/>
          </p:cNvSpPr>
          <p:nvPr/>
        </p:nvSpPr>
        <p:spPr bwMode="auto">
          <a:xfrm>
            <a:off x="611188" y="2600325"/>
            <a:ext cx="3744912" cy="3565525"/>
          </a:xfrm>
          <a:custGeom>
            <a:avLst/>
            <a:gdLst>
              <a:gd name="T0" fmla="*/ 0 w 2359"/>
              <a:gd name="T1" fmla="*/ 2147483647 h 2246"/>
              <a:gd name="T2" fmla="*/ 2147483647 w 2359"/>
              <a:gd name="T3" fmla="*/ 2147483647 h 2246"/>
              <a:gd name="T4" fmla="*/ 2147483647 w 2359"/>
              <a:gd name="T5" fmla="*/ 2147483647 h 2246"/>
              <a:gd name="T6" fmla="*/ 0 60000 65536"/>
              <a:gd name="T7" fmla="*/ 0 60000 65536"/>
              <a:gd name="T8" fmla="*/ 0 60000 65536"/>
              <a:gd name="T9" fmla="*/ 0 w 2359"/>
              <a:gd name="T10" fmla="*/ 0 h 2246"/>
              <a:gd name="T11" fmla="*/ 2359 w 2359"/>
              <a:gd name="T12" fmla="*/ 2246 h 2246"/>
            </a:gdLst>
            <a:ahLst/>
            <a:cxnLst>
              <a:cxn ang="T6">
                <a:pos x="T0" y="T1"/>
              </a:cxn>
              <a:cxn ang="T7">
                <a:pos x="T2" y="T3"/>
              </a:cxn>
              <a:cxn ang="T8">
                <a:pos x="T4" y="T5"/>
              </a:cxn>
            </a:cxnLst>
            <a:rect l="T9" t="T10" r="T11" b="T12"/>
            <a:pathLst>
              <a:path w="2359" h="2246">
                <a:moveTo>
                  <a:pt x="0" y="2110"/>
                </a:moveTo>
                <a:cubicBezTo>
                  <a:pt x="665" y="1055"/>
                  <a:pt x="1331" y="0"/>
                  <a:pt x="1724" y="23"/>
                </a:cubicBezTo>
                <a:cubicBezTo>
                  <a:pt x="2117" y="46"/>
                  <a:pt x="2238" y="1146"/>
                  <a:pt x="2359" y="2246"/>
                </a:cubicBezTo>
              </a:path>
            </a:pathLst>
          </a:custGeom>
          <a:noFill/>
          <a:ln w="9525">
            <a:solidFill>
              <a:schemeClr val="tx1"/>
            </a:solidFill>
            <a:round/>
            <a:headEnd/>
            <a:tailEnd/>
          </a:ln>
        </p:spPr>
        <p:txBody>
          <a:bodyPr/>
          <a:lstStyle/>
          <a:p>
            <a:endParaRPr lang="ar-SA"/>
          </a:p>
        </p:txBody>
      </p:sp>
      <p:sp>
        <p:nvSpPr>
          <p:cNvPr id="113669" name="Freeform 7"/>
          <p:cNvSpPr>
            <a:spLocks/>
          </p:cNvSpPr>
          <p:nvPr/>
        </p:nvSpPr>
        <p:spPr bwMode="auto">
          <a:xfrm>
            <a:off x="468313" y="1604963"/>
            <a:ext cx="4679950" cy="4487862"/>
          </a:xfrm>
          <a:custGeom>
            <a:avLst/>
            <a:gdLst>
              <a:gd name="T0" fmla="*/ 0 w 2948"/>
              <a:gd name="T1" fmla="*/ 2147483647 h 2827"/>
              <a:gd name="T2" fmla="*/ 2147483647 w 2948"/>
              <a:gd name="T3" fmla="*/ 2147483647 h 2827"/>
              <a:gd name="T4" fmla="*/ 2147483647 w 2948"/>
              <a:gd name="T5" fmla="*/ 2147483647 h 2827"/>
              <a:gd name="T6" fmla="*/ 2147483647 w 2948"/>
              <a:gd name="T7" fmla="*/ 2147483647 h 2827"/>
              <a:gd name="T8" fmla="*/ 0 60000 65536"/>
              <a:gd name="T9" fmla="*/ 0 60000 65536"/>
              <a:gd name="T10" fmla="*/ 0 60000 65536"/>
              <a:gd name="T11" fmla="*/ 0 60000 65536"/>
              <a:gd name="T12" fmla="*/ 0 w 2948"/>
              <a:gd name="T13" fmla="*/ 0 h 2827"/>
              <a:gd name="T14" fmla="*/ 2948 w 2948"/>
              <a:gd name="T15" fmla="*/ 2827 h 2827"/>
            </a:gdLst>
            <a:ahLst/>
            <a:cxnLst>
              <a:cxn ang="T8">
                <a:pos x="T0" y="T1"/>
              </a:cxn>
              <a:cxn ang="T9">
                <a:pos x="T2" y="T3"/>
              </a:cxn>
              <a:cxn ang="T10">
                <a:pos x="T4" y="T5"/>
              </a:cxn>
              <a:cxn ang="T11">
                <a:pos x="T6" y="T7"/>
              </a:cxn>
            </a:cxnLst>
            <a:rect l="T12" t="T13" r="T14" b="T15"/>
            <a:pathLst>
              <a:path w="2948" h="2827">
                <a:moveTo>
                  <a:pt x="0" y="2192"/>
                </a:moveTo>
                <a:cubicBezTo>
                  <a:pt x="646" y="1338"/>
                  <a:pt x="1292" y="484"/>
                  <a:pt x="1723" y="242"/>
                </a:cubicBezTo>
                <a:cubicBezTo>
                  <a:pt x="2154" y="0"/>
                  <a:pt x="2381" y="310"/>
                  <a:pt x="2585" y="741"/>
                </a:cubicBezTo>
                <a:cubicBezTo>
                  <a:pt x="2789" y="1172"/>
                  <a:pt x="2868" y="1999"/>
                  <a:pt x="2948" y="2827"/>
                </a:cubicBezTo>
              </a:path>
            </a:pathLst>
          </a:custGeom>
          <a:noFill/>
          <a:ln w="9525">
            <a:solidFill>
              <a:schemeClr val="tx1"/>
            </a:solidFill>
            <a:round/>
            <a:headEnd/>
            <a:tailEnd/>
          </a:ln>
        </p:spPr>
        <p:txBody>
          <a:bodyPr/>
          <a:lstStyle/>
          <a:p>
            <a:endParaRPr lang="ar-SA"/>
          </a:p>
        </p:txBody>
      </p:sp>
      <p:sp>
        <p:nvSpPr>
          <p:cNvPr id="113673" name="AutoShape 9"/>
          <p:cNvSpPr>
            <a:spLocks noChangeArrowheads="1"/>
          </p:cNvSpPr>
          <p:nvPr/>
        </p:nvSpPr>
        <p:spPr bwMode="auto">
          <a:xfrm>
            <a:off x="4572000" y="1557338"/>
            <a:ext cx="504825" cy="4103687"/>
          </a:xfrm>
          <a:prstGeom prst="upArrow">
            <a:avLst>
              <a:gd name="adj1" fmla="val 50000"/>
              <a:gd name="adj2" fmla="val 203223"/>
            </a:avLst>
          </a:prstGeom>
          <a:solidFill>
            <a:srgbClr val="FF3300"/>
          </a:solidFill>
          <a:ln w="9525">
            <a:solidFill>
              <a:srgbClr val="FF3300"/>
            </a:solidFill>
            <a:miter lim="800000"/>
            <a:headEnd/>
            <a:tailEnd/>
          </a:ln>
        </p:spPr>
        <p:txBody>
          <a:bodyPr wrap="none" anchor="ctr"/>
          <a:lstStyle/>
          <a:p>
            <a:endParaRPr lang="ar-SA"/>
          </a:p>
        </p:txBody>
      </p:sp>
      <p:pic>
        <p:nvPicPr>
          <p:cNvPr id="113671" name="Picture 10" descr="j0285360"/>
          <p:cNvPicPr>
            <a:picLocks noChangeAspect="1" noChangeArrowheads="1"/>
          </p:cNvPicPr>
          <p:nvPr/>
        </p:nvPicPr>
        <p:blipFill>
          <a:blip r:embed="rId4"/>
          <a:srcRect/>
          <a:stretch>
            <a:fillRect/>
          </a:stretch>
        </p:blipFill>
        <p:spPr bwMode="auto">
          <a:xfrm>
            <a:off x="6607175" y="2060575"/>
            <a:ext cx="2536825" cy="3127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blinds(horizontal)">
                                      <p:cBhvr>
                                        <p:cTn id="7" dur="500"/>
                                        <p:tgtEl>
                                          <p:spTgt spid="11367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113673"/>
                                        </p:tgtEl>
                                        <p:attrNameLst>
                                          <p:attrName>style.visibility</p:attrName>
                                        </p:attrNameLst>
                                      </p:cBhvr>
                                      <p:to>
                                        <p:strVal val="visible"/>
                                      </p:to>
                                    </p:set>
                                    <p:animEffect transition="in" filter="blinds(horizontal)">
                                      <p:cBhvr>
                                        <p:cTn id="12" dur="500"/>
                                        <p:tgtEl>
                                          <p:spTgt spid="113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3" grpId="0" animBg="1"/>
      <p:bldP spid="11367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503238" y="4983163"/>
            <a:ext cx="8183562" cy="1052512"/>
          </a:xfrm>
        </p:spPr>
        <p:txBody>
          <a:bodyPr>
            <a:normAutofit/>
          </a:bodyPr>
          <a:lstStyle/>
          <a:p>
            <a:pPr fontAlgn="auto">
              <a:spcAft>
                <a:spcPts val="0"/>
              </a:spcAft>
              <a:defRPr/>
            </a:pPr>
            <a:r>
              <a:rPr lang="ar-SA" sz="4000" smtClean="0">
                <a:solidFill>
                  <a:schemeClr val="accent1">
                    <a:tint val="88000"/>
                    <a:satMod val="150000"/>
                  </a:schemeClr>
                </a:solidFill>
              </a:rPr>
              <a:t>التلوث أقوىت تأثيرا على المدن أثناء الليل والشتاء  </a:t>
            </a:r>
            <a:endParaRPr lang="en-US" sz="4000" smtClean="0">
              <a:solidFill>
                <a:schemeClr val="accent1">
                  <a:tint val="88000"/>
                  <a:satMod val="150000"/>
                </a:schemeClr>
              </a:solidFill>
            </a:endParaRPr>
          </a:p>
        </p:txBody>
      </p:sp>
      <p:pic>
        <p:nvPicPr>
          <p:cNvPr id="114691" name="Picture 3" descr="j0297185"/>
          <p:cNvPicPr>
            <a:picLocks noChangeAspect="1" noChangeArrowheads="1"/>
          </p:cNvPicPr>
          <p:nvPr/>
        </p:nvPicPr>
        <p:blipFill>
          <a:blip r:embed="rId3"/>
          <a:srcRect/>
          <a:stretch>
            <a:fillRect/>
          </a:stretch>
        </p:blipFill>
        <p:spPr bwMode="auto">
          <a:xfrm>
            <a:off x="539750" y="3716338"/>
            <a:ext cx="3783013" cy="3013075"/>
          </a:xfrm>
          <a:prstGeom prst="rect">
            <a:avLst/>
          </a:prstGeom>
          <a:noFill/>
          <a:ln w="9525">
            <a:noFill/>
            <a:miter lim="800000"/>
            <a:headEnd/>
            <a:tailEnd/>
          </a:ln>
        </p:spPr>
      </p:pic>
      <p:sp>
        <p:nvSpPr>
          <p:cNvPr id="114692" name="Freeform 4"/>
          <p:cNvSpPr>
            <a:spLocks/>
          </p:cNvSpPr>
          <p:nvPr/>
        </p:nvSpPr>
        <p:spPr bwMode="auto">
          <a:xfrm>
            <a:off x="611188" y="2600325"/>
            <a:ext cx="3744912" cy="3565525"/>
          </a:xfrm>
          <a:custGeom>
            <a:avLst/>
            <a:gdLst>
              <a:gd name="T0" fmla="*/ 0 w 2359"/>
              <a:gd name="T1" fmla="*/ 2147483647 h 2246"/>
              <a:gd name="T2" fmla="*/ 2147483647 w 2359"/>
              <a:gd name="T3" fmla="*/ 2147483647 h 2246"/>
              <a:gd name="T4" fmla="*/ 2147483647 w 2359"/>
              <a:gd name="T5" fmla="*/ 2147483647 h 2246"/>
              <a:gd name="T6" fmla="*/ 0 60000 65536"/>
              <a:gd name="T7" fmla="*/ 0 60000 65536"/>
              <a:gd name="T8" fmla="*/ 0 60000 65536"/>
              <a:gd name="T9" fmla="*/ 0 w 2359"/>
              <a:gd name="T10" fmla="*/ 0 h 2246"/>
              <a:gd name="T11" fmla="*/ 2359 w 2359"/>
              <a:gd name="T12" fmla="*/ 2246 h 2246"/>
            </a:gdLst>
            <a:ahLst/>
            <a:cxnLst>
              <a:cxn ang="T6">
                <a:pos x="T0" y="T1"/>
              </a:cxn>
              <a:cxn ang="T7">
                <a:pos x="T2" y="T3"/>
              </a:cxn>
              <a:cxn ang="T8">
                <a:pos x="T4" y="T5"/>
              </a:cxn>
            </a:cxnLst>
            <a:rect l="T9" t="T10" r="T11" b="T12"/>
            <a:pathLst>
              <a:path w="2359" h="2246">
                <a:moveTo>
                  <a:pt x="0" y="2110"/>
                </a:moveTo>
                <a:cubicBezTo>
                  <a:pt x="665" y="1055"/>
                  <a:pt x="1331" y="0"/>
                  <a:pt x="1724" y="23"/>
                </a:cubicBezTo>
                <a:cubicBezTo>
                  <a:pt x="2117" y="46"/>
                  <a:pt x="2238" y="1146"/>
                  <a:pt x="2359" y="2246"/>
                </a:cubicBezTo>
              </a:path>
            </a:pathLst>
          </a:custGeom>
          <a:noFill/>
          <a:ln w="9525">
            <a:solidFill>
              <a:schemeClr val="tx1"/>
            </a:solidFill>
            <a:round/>
            <a:headEnd/>
            <a:tailEnd/>
          </a:ln>
        </p:spPr>
        <p:txBody>
          <a:bodyPr/>
          <a:lstStyle/>
          <a:p>
            <a:endParaRPr lang="ar-SA"/>
          </a:p>
        </p:txBody>
      </p:sp>
      <p:sp>
        <p:nvSpPr>
          <p:cNvPr id="114693" name="Freeform 5"/>
          <p:cNvSpPr>
            <a:spLocks/>
          </p:cNvSpPr>
          <p:nvPr/>
        </p:nvSpPr>
        <p:spPr bwMode="auto">
          <a:xfrm>
            <a:off x="468313" y="1604963"/>
            <a:ext cx="4679950" cy="4487862"/>
          </a:xfrm>
          <a:custGeom>
            <a:avLst/>
            <a:gdLst>
              <a:gd name="T0" fmla="*/ 0 w 2948"/>
              <a:gd name="T1" fmla="*/ 2147483647 h 2827"/>
              <a:gd name="T2" fmla="*/ 2147483647 w 2948"/>
              <a:gd name="T3" fmla="*/ 2147483647 h 2827"/>
              <a:gd name="T4" fmla="*/ 2147483647 w 2948"/>
              <a:gd name="T5" fmla="*/ 2147483647 h 2827"/>
              <a:gd name="T6" fmla="*/ 2147483647 w 2948"/>
              <a:gd name="T7" fmla="*/ 2147483647 h 2827"/>
              <a:gd name="T8" fmla="*/ 0 60000 65536"/>
              <a:gd name="T9" fmla="*/ 0 60000 65536"/>
              <a:gd name="T10" fmla="*/ 0 60000 65536"/>
              <a:gd name="T11" fmla="*/ 0 60000 65536"/>
              <a:gd name="T12" fmla="*/ 0 w 2948"/>
              <a:gd name="T13" fmla="*/ 0 h 2827"/>
              <a:gd name="T14" fmla="*/ 2948 w 2948"/>
              <a:gd name="T15" fmla="*/ 2827 h 2827"/>
            </a:gdLst>
            <a:ahLst/>
            <a:cxnLst>
              <a:cxn ang="T8">
                <a:pos x="T0" y="T1"/>
              </a:cxn>
              <a:cxn ang="T9">
                <a:pos x="T2" y="T3"/>
              </a:cxn>
              <a:cxn ang="T10">
                <a:pos x="T4" y="T5"/>
              </a:cxn>
              <a:cxn ang="T11">
                <a:pos x="T6" y="T7"/>
              </a:cxn>
            </a:cxnLst>
            <a:rect l="T12" t="T13" r="T14" b="T15"/>
            <a:pathLst>
              <a:path w="2948" h="2827">
                <a:moveTo>
                  <a:pt x="0" y="2192"/>
                </a:moveTo>
                <a:cubicBezTo>
                  <a:pt x="646" y="1338"/>
                  <a:pt x="1292" y="484"/>
                  <a:pt x="1723" y="242"/>
                </a:cubicBezTo>
                <a:cubicBezTo>
                  <a:pt x="2154" y="0"/>
                  <a:pt x="2381" y="310"/>
                  <a:pt x="2585" y="741"/>
                </a:cubicBezTo>
                <a:cubicBezTo>
                  <a:pt x="2789" y="1172"/>
                  <a:pt x="2868" y="1999"/>
                  <a:pt x="2948" y="2827"/>
                </a:cubicBezTo>
              </a:path>
            </a:pathLst>
          </a:custGeom>
          <a:noFill/>
          <a:ln w="9525">
            <a:solidFill>
              <a:schemeClr val="tx1"/>
            </a:solidFill>
            <a:round/>
            <a:headEnd/>
            <a:tailEnd/>
          </a:ln>
        </p:spPr>
        <p:txBody>
          <a:bodyPr/>
          <a:lstStyle/>
          <a:p>
            <a:endParaRPr lang="ar-SA"/>
          </a:p>
        </p:txBody>
      </p:sp>
      <p:sp>
        <p:nvSpPr>
          <p:cNvPr id="120839" name="AutoShape 7"/>
          <p:cNvSpPr>
            <a:spLocks noChangeArrowheads="1"/>
          </p:cNvSpPr>
          <p:nvPr/>
        </p:nvSpPr>
        <p:spPr bwMode="auto">
          <a:xfrm>
            <a:off x="5076825" y="2205038"/>
            <a:ext cx="431800" cy="3671887"/>
          </a:xfrm>
          <a:prstGeom prst="downArrow">
            <a:avLst>
              <a:gd name="adj1" fmla="val 50000"/>
              <a:gd name="adj2" fmla="val 212592"/>
            </a:avLst>
          </a:prstGeom>
          <a:solidFill>
            <a:schemeClr val="accent1"/>
          </a:solidFill>
          <a:ln w="9525">
            <a:solidFill>
              <a:schemeClr val="tx1"/>
            </a:solid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0839"/>
                                        </p:tgtEl>
                                        <p:attrNameLst>
                                          <p:attrName>style.visibility</p:attrName>
                                        </p:attrNameLst>
                                      </p:cBhvr>
                                      <p:to>
                                        <p:strVal val="visible"/>
                                      </p:to>
                                    </p:set>
                                    <p:animEffect transition="in" filter="blinds(horizontal)">
                                      <p:cBhvr>
                                        <p:cTn id="7" dur="500"/>
                                        <p:tgtEl>
                                          <p:spTgt spid="120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defRPr/>
            </a:pPr>
            <a:r>
              <a:rPr lang="ar-SA" smtClean="0"/>
              <a:t>5-الحرارة الكامنة  :</a:t>
            </a:r>
            <a:r>
              <a:rPr lang="en-US" smtClean="0"/>
              <a:t> </a:t>
            </a:r>
          </a:p>
        </p:txBody>
      </p:sp>
      <p:sp>
        <p:nvSpPr>
          <p:cNvPr id="111619" name="Rectangle 3"/>
          <p:cNvSpPr>
            <a:spLocks noGrp="1" noChangeArrowheads="1"/>
          </p:cNvSpPr>
          <p:nvPr>
            <p:ph type="body" idx="1"/>
          </p:nvPr>
        </p:nvSpPr>
        <p:spPr>
          <a:xfrm>
            <a:off x="457200" y="1628775"/>
            <a:ext cx="8229600" cy="4679950"/>
          </a:xfrm>
          <a:solidFill>
            <a:schemeClr val="bg2"/>
          </a:solidFill>
          <a:ln w="28575">
            <a:solidFill>
              <a:schemeClr val="tx1"/>
            </a:solidFill>
          </a:ln>
        </p:spPr>
        <p:txBody>
          <a:bodyPr/>
          <a:lstStyle/>
          <a:p>
            <a:pPr algn="justLow" eaLnBrk="1" hangingPunct="1">
              <a:defRPr/>
            </a:pPr>
            <a:r>
              <a:rPr lang="ar-SA" dirty="0" smtClean="0"/>
              <a:t>تعرف الطاقة التي يستخدمها الماء عند تبخره بالحرارة الكامنة للتبخر . إذ إن كل غرام من الماء يحتاج إلى 573 سعر /حراري عند تبخره . وعند تكاثف هذه الكمية من بخار الماء فإنها تطلق ذات الطاقة 573 سعر /حراري مرة اخرى في الهواء .</a:t>
            </a:r>
          </a:p>
          <a:p>
            <a:pPr algn="justLow" eaLnBrk="1" hangingPunct="1">
              <a:defRPr/>
            </a:pPr>
            <a:r>
              <a:rPr lang="ar-SA" dirty="0" smtClean="0"/>
              <a:t>أهمية هذا العامل في نقل الطاقة من المسطحات المائية إلى الغلاف الجوي.</a:t>
            </a: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ar-SA" smtClean="0"/>
              <a:t>6-هبوط الهواء                       </a:t>
            </a:r>
            <a:endParaRPr lang="en-US" smtClean="0"/>
          </a:p>
        </p:txBody>
      </p:sp>
      <p:sp>
        <p:nvSpPr>
          <p:cNvPr id="121859" name="Rectangle 3"/>
          <p:cNvSpPr>
            <a:spLocks noGrp="1" noChangeArrowheads="1"/>
          </p:cNvSpPr>
          <p:nvPr>
            <p:ph type="body" idx="1"/>
          </p:nvPr>
        </p:nvSpPr>
        <p:spPr>
          <a:ln w="38100">
            <a:solidFill>
              <a:schemeClr val="tx1"/>
            </a:solidFill>
          </a:ln>
        </p:spPr>
        <p:txBody>
          <a:bodyPr/>
          <a:lstStyle/>
          <a:p>
            <a:pPr eaLnBrk="1" hangingPunct="1">
              <a:lnSpc>
                <a:spcPct val="90000"/>
              </a:lnSpc>
              <a:defRPr/>
            </a:pPr>
            <a:r>
              <a:rPr lang="ar-SA" smtClean="0"/>
              <a:t>اذا افترضنا ان مترا مكعبا من الهواء قد ارتفع من مستوى سطح الارض للى اعلى في نظام معزول ( غير متأثر بأي عامل من الغلاف الجوي المحيط به وكهواء معزول في بيت زجاجي )فلا يتبادل الطاقة   لا يعطي   ولا يأخذ منه, وكلما ارتفع في مستويات ضغط مختلفة يتمدد ويزداد حجمه فيستغل بتمدده الطاقة الكامنة داخله </a:t>
            </a:r>
            <a:r>
              <a:rPr lang="ar-SA" smtClean="0">
                <a:solidFill>
                  <a:schemeClr val="hlink"/>
                </a:solidFill>
              </a:rPr>
              <a:t>فيبرد بمعدل ثابت يساوي 1درجة مئوية كل 150 متر ويعرف هذا التناقص في درجة الحرارة بمعدل التناقص الذاتي .( </a:t>
            </a:r>
            <a:r>
              <a:rPr lang="en-US" smtClean="0">
                <a:solidFill>
                  <a:schemeClr val="hlink"/>
                </a:solidFill>
              </a:rPr>
              <a:t>Dry Adiabatic Lapse Rate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body" idx="1"/>
          </p:nvPr>
        </p:nvSpPr>
        <p:spPr>
          <a:xfrm>
            <a:off x="457200" y="1214438"/>
            <a:ext cx="8229600" cy="4805362"/>
          </a:xfrm>
          <a:ln w="38100">
            <a:solidFill>
              <a:schemeClr val="tx1"/>
            </a:solidFill>
          </a:ln>
        </p:spPr>
        <p:txBody>
          <a:bodyPr/>
          <a:lstStyle/>
          <a:p>
            <a:pPr eaLnBrk="1" hangingPunct="1">
              <a:defRPr/>
            </a:pPr>
            <a:r>
              <a:rPr lang="ar-SA" smtClean="0"/>
              <a:t>وبالمثل اذا اننخفض الهواء باتجاه سطح الارض فينتقل الهواء الي مستويات ضغط أقل فيقل حجمه وتزداد حرارته بمعدل 1درجة مئوية لكل 150 متر ولهذا العامل أهمية في تسخين طبقة الهواء القريبة من سطح الارض . </a:t>
            </a:r>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610</Words>
  <Application>Microsoft Office PowerPoint</Application>
  <PresentationFormat>عرض على الشاشة (3:4)‏</PresentationFormat>
  <Paragraphs>51</Paragraphs>
  <Slides>13</Slides>
  <Notes>10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سمة Office</vt:lpstr>
      <vt:lpstr>الشريحة 1</vt:lpstr>
      <vt:lpstr>الشريحة 2</vt:lpstr>
      <vt:lpstr>درجة الحرارة </vt:lpstr>
      <vt:lpstr>1-الإشعاع الأرضي </vt:lpstr>
      <vt:lpstr>2-التوصيل الحراري :</vt:lpstr>
      <vt:lpstr>3-الحمل : </vt:lpstr>
      <vt:lpstr>الشريحة 7</vt:lpstr>
      <vt:lpstr>الشريحة 8</vt:lpstr>
      <vt:lpstr>التلوث أخف وطأة على المدن أثناء النهار والصيف </vt:lpstr>
      <vt:lpstr>التلوث أقوىت تأثيرا على المدن أثناء الليل والشتاء  </vt:lpstr>
      <vt:lpstr>5-الحرارة الكامنة  : </vt:lpstr>
      <vt:lpstr>6-هبوط الهواء                       </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LG</dc:creator>
  <cp:lastModifiedBy>LG</cp:lastModifiedBy>
  <cp:revision>3</cp:revision>
  <dcterms:created xsi:type="dcterms:W3CDTF">2011-11-01T15:34:25Z</dcterms:created>
  <dcterms:modified xsi:type="dcterms:W3CDTF">2011-11-10T13:38:49Z</dcterms:modified>
</cp:coreProperties>
</file>