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3"/>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4C2CEF7-D52F-41FE-94B1-6767AFB65630}" type="datetimeFigureOut">
              <a:rPr lang="ar-SA" smtClean="0"/>
              <a:t>14/12/32</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76798A52-0C5D-43B4-991E-B3DBECFB7ADC}" type="slidenum">
              <a:rPr lang="ar-SA" smtClean="0"/>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p:spPr>
        <p:txBody>
          <a:bodyPr/>
          <a:lstStyle/>
          <a:p>
            <a:fld id="{EF8F7A9E-BF2E-48D8-B210-6AD52432E501}" type="slidenum">
              <a:rPr lang="ar-SA" smtClean="0"/>
              <a:pPr/>
              <a:t>1</a:t>
            </a:fld>
            <a:endParaRPr lang="en-US" smtClean="0"/>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p:spPr>
        <p:txBody>
          <a:bodyPr/>
          <a:lstStyle/>
          <a:p>
            <a:fld id="{6CBEAA1B-FDC1-46DF-B9DF-F631FBBEA59C}" type="slidenum">
              <a:rPr lang="ar-SA" smtClean="0"/>
              <a:pPr/>
              <a:t>2</a:t>
            </a:fld>
            <a:endParaRPr lang="en-US" smtClean="0"/>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p:spPr>
        <p:txBody>
          <a:bodyPr/>
          <a:lstStyle/>
          <a:p>
            <a:fld id="{0F29BD1F-02F5-4C24-991B-2C95A1F1E370}" type="slidenum">
              <a:rPr lang="ar-SA" smtClean="0"/>
              <a:pPr/>
              <a:t>3</a:t>
            </a:fld>
            <a:endParaRPr lang="en-US" smtClean="0"/>
          </a:p>
        </p:txBody>
      </p:sp>
      <p:sp>
        <p:nvSpPr>
          <p:cNvPr id="295939" name="Rectangle 2"/>
          <p:cNvSpPr>
            <a:spLocks noGrp="1" noRot="1" noChangeAspect="1" noChangeArrowheads="1" noTextEdit="1"/>
          </p:cNvSpPr>
          <p:nvPr>
            <p:ph type="sldImg"/>
          </p:nvPr>
        </p:nvSpPr>
        <p:spPr>
          <a:ln/>
        </p:spPr>
      </p:sp>
      <p:sp>
        <p:nvSpPr>
          <p:cNvPr id="295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p:spPr>
        <p:txBody>
          <a:bodyPr/>
          <a:lstStyle/>
          <a:p>
            <a:fld id="{E670BDC6-825C-4FC9-A12B-2CA7CB5F5581}" type="slidenum">
              <a:rPr lang="ar-SA" smtClean="0"/>
              <a:pPr/>
              <a:t>4</a:t>
            </a:fld>
            <a:endParaRPr lang="en-US" smtClean="0"/>
          </a:p>
        </p:txBody>
      </p:sp>
      <p:sp>
        <p:nvSpPr>
          <p:cNvPr id="296963" name="Rectangle 2"/>
          <p:cNvSpPr>
            <a:spLocks noGrp="1" noRot="1" noChangeAspect="1" noChangeArrowheads="1" noTextEdit="1"/>
          </p:cNvSpPr>
          <p:nvPr>
            <p:ph type="sldImg"/>
          </p:nvPr>
        </p:nvSpPr>
        <p:spPr>
          <a:ln/>
        </p:spPr>
      </p:sp>
      <p:sp>
        <p:nvSpPr>
          <p:cNvPr id="2969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p:spPr>
        <p:txBody>
          <a:bodyPr/>
          <a:lstStyle/>
          <a:p>
            <a:fld id="{5E5C38CC-EDA1-4ADA-8D35-A8BAFF64513B}" type="slidenum">
              <a:rPr lang="ar-SA" smtClean="0"/>
              <a:pPr/>
              <a:t>5</a:t>
            </a:fld>
            <a:endParaRPr lang="en-US" smtClean="0"/>
          </a:p>
        </p:txBody>
      </p:sp>
      <p:sp>
        <p:nvSpPr>
          <p:cNvPr id="297987" name="Rectangle 2"/>
          <p:cNvSpPr>
            <a:spLocks noGrp="1" noRot="1" noChangeAspect="1" noChangeArrowheads="1" noTextEdit="1"/>
          </p:cNvSpPr>
          <p:nvPr>
            <p:ph type="sldImg"/>
          </p:nvPr>
        </p:nvSpPr>
        <p:spPr>
          <a:ln/>
        </p:spPr>
      </p:sp>
      <p:sp>
        <p:nvSpPr>
          <p:cNvPr id="297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p:spPr>
        <p:txBody>
          <a:bodyPr/>
          <a:lstStyle/>
          <a:p>
            <a:fld id="{A1E077C3-F9C0-4D8D-972E-1E357877F318}" type="slidenum">
              <a:rPr lang="ar-SA" smtClean="0"/>
              <a:pPr/>
              <a:t>6</a:t>
            </a:fld>
            <a:endParaRPr lang="en-US" smtClean="0"/>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p:spPr>
        <p:txBody>
          <a:bodyPr/>
          <a:lstStyle/>
          <a:p>
            <a:fld id="{C455BDD5-9681-4870-B15F-42AA8C04CCE9}" type="slidenum">
              <a:rPr lang="ar-SA" smtClean="0"/>
              <a:pPr/>
              <a:t>8</a:t>
            </a:fld>
            <a:endParaRPr lang="en-US" smtClean="0"/>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p:spPr>
        <p:txBody>
          <a:bodyPr/>
          <a:lstStyle/>
          <a:p>
            <a:fld id="{7FB2E0D7-D5F9-48F5-A9F7-E3C6811BD26D}" type="slidenum">
              <a:rPr lang="ar-SA" smtClean="0"/>
              <a:pPr/>
              <a:t>11</a:t>
            </a:fld>
            <a:endParaRPr lang="en-US" smtClean="0"/>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p:spPr>
        <p:txBody>
          <a:bodyPr/>
          <a:lstStyle/>
          <a:p>
            <a:fld id="{5A025C7C-0E62-4196-944E-65EE168B222C}" type="slidenum">
              <a:rPr lang="ar-SA" smtClean="0"/>
              <a:pPr/>
              <a:t>12</a:t>
            </a:fld>
            <a:endParaRPr lang="en-US" smtClean="0"/>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p:spPr>
        <p:txBody>
          <a:bodyPr/>
          <a:lstStyle/>
          <a:p>
            <a:fld id="{54D4DB02-470D-4884-8D45-5405FD0473F2}" type="slidenum">
              <a:rPr lang="ar-SA" smtClean="0"/>
              <a:pPr/>
              <a:t>13</a:t>
            </a:fld>
            <a:endParaRPr lang="en-US" smtClean="0"/>
          </a:p>
        </p:txBody>
      </p:sp>
      <p:sp>
        <p:nvSpPr>
          <p:cNvPr id="303107" name="Rectangle 2"/>
          <p:cNvSpPr>
            <a:spLocks noGrp="1" noRot="1" noChangeAspect="1" noChangeArrowheads="1" noTextEdit="1"/>
          </p:cNvSpPr>
          <p:nvPr>
            <p:ph type="sldImg"/>
          </p:nvPr>
        </p:nvSpPr>
        <p:spPr>
          <a:ln/>
        </p:spPr>
      </p:sp>
      <p:sp>
        <p:nvSpPr>
          <p:cNvPr id="3031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p:spPr>
        <p:txBody>
          <a:bodyPr/>
          <a:lstStyle/>
          <a:p>
            <a:fld id="{AB1A844D-544D-480B-BC19-6DE17E2A062B}" type="slidenum">
              <a:rPr lang="ar-SA" smtClean="0"/>
              <a:pPr/>
              <a:t>14</a:t>
            </a:fld>
            <a:endParaRPr lang="en-US" smtClean="0"/>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p:spPr>
        <p:txBody>
          <a:bodyPr/>
          <a:lstStyle/>
          <a:p>
            <a:fld id="{1FC3E959-B7EF-4E62-8AF0-FAFED93FA9BA}" type="slidenum">
              <a:rPr lang="ar-SA" smtClean="0"/>
              <a:pPr/>
              <a:t>15</a:t>
            </a:fld>
            <a:endParaRPr lang="en-US" smtClean="0"/>
          </a:p>
        </p:txBody>
      </p:sp>
      <p:sp>
        <p:nvSpPr>
          <p:cNvPr id="305155" name="Rectangle 2"/>
          <p:cNvSpPr>
            <a:spLocks noGrp="1" noRot="1" noChangeAspect="1" noChangeArrowheads="1" noTextEdit="1"/>
          </p:cNvSpPr>
          <p:nvPr>
            <p:ph type="sldImg"/>
          </p:nvPr>
        </p:nvSpPr>
        <p:spPr>
          <a:ln/>
        </p:spPr>
      </p:sp>
      <p:sp>
        <p:nvSpPr>
          <p:cNvPr id="3051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p:spPr>
        <p:txBody>
          <a:bodyPr/>
          <a:lstStyle/>
          <a:p>
            <a:fld id="{266CE9D7-33CE-4723-9D3E-1E2CBC4340FC}" type="slidenum">
              <a:rPr lang="ar-SA" smtClean="0"/>
              <a:pPr/>
              <a:t>16</a:t>
            </a:fld>
            <a:endParaRPr lang="en-US" smtClean="0"/>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p:spPr>
        <p:txBody>
          <a:bodyPr/>
          <a:lstStyle/>
          <a:p>
            <a:fld id="{8B4B68EF-3510-47F6-8468-71FB9ACFF72F}" type="slidenum">
              <a:rPr lang="ar-SA" smtClean="0"/>
              <a:pPr/>
              <a:t>17</a:t>
            </a:fld>
            <a:endParaRPr lang="en-US" smtClean="0"/>
          </a:p>
        </p:txBody>
      </p:sp>
      <p:sp>
        <p:nvSpPr>
          <p:cNvPr id="307203" name="Rectangle 2"/>
          <p:cNvSpPr>
            <a:spLocks noGrp="1" noRot="1" noChangeAspect="1" noChangeArrowheads="1" noTextEdit="1"/>
          </p:cNvSpPr>
          <p:nvPr>
            <p:ph type="sldImg"/>
          </p:nvPr>
        </p:nvSpPr>
        <p:spPr>
          <a:ln/>
        </p:spPr>
      </p:sp>
      <p:sp>
        <p:nvSpPr>
          <p:cNvPr id="3072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p:spPr>
        <p:txBody>
          <a:bodyPr/>
          <a:lstStyle/>
          <a:p>
            <a:fld id="{59B39803-9569-4227-B63C-FDC6AB955243}" type="slidenum">
              <a:rPr lang="ar-SA" smtClean="0"/>
              <a:pPr/>
              <a:t>18</a:t>
            </a:fld>
            <a:endParaRPr lang="en-US" smtClean="0"/>
          </a:p>
        </p:txBody>
      </p:sp>
      <p:sp>
        <p:nvSpPr>
          <p:cNvPr id="308227" name="Rectangle 2"/>
          <p:cNvSpPr>
            <a:spLocks noGrp="1" noRot="1" noChangeAspect="1" noChangeArrowheads="1" noTextEdit="1"/>
          </p:cNvSpPr>
          <p:nvPr>
            <p:ph type="sldImg"/>
          </p:nvPr>
        </p:nvSpPr>
        <p:spPr>
          <a:ln/>
        </p:spPr>
      </p:sp>
      <p:sp>
        <p:nvSpPr>
          <p:cNvPr id="3082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p:spPr>
        <p:txBody>
          <a:bodyPr/>
          <a:lstStyle/>
          <a:p>
            <a:fld id="{BDF100FA-DBA0-4FE5-A368-142AD982EEE9}" type="slidenum">
              <a:rPr lang="ar-SA" smtClean="0"/>
              <a:pPr/>
              <a:t>19</a:t>
            </a:fld>
            <a:endParaRPr lang="en-US" smtClean="0"/>
          </a:p>
        </p:txBody>
      </p:sp>
      <p:sp>
        <p:nvSpPr>
          <p:cNvPr id="309251" name="Rectangle 2"/>
          <p:cNvSpPr>
            <a:spLocks noGrp="1" noRot="1" noChangeAspect="1" noChangeArrowheads="1" noTextEdit="1"/>
          </p:cNvSpPr>
          <p:nvPr>
            <p:ph type="sldImg"/>
          </p:nvPr>
        </p:nvSpPr>
        <p:spPr>
          <a:ln/>
        </p:spPr>
      </p:sp>
      <p:sp>
        <p:nvSpPr>
          <p:cNvPr id="3092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0FE44E69-F864-4C2C-AEC3-73E7C44E109A}" type="datetimeFigureOut">
              <a:rPr lang="ar-SA" smtClean="0"/>
              <a:t>14/12/32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4B3A54D-3B23-47E6-8BD7-E9ACC61093B5}"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FE44E69-F864-4C2C-AEC3-73E7C44E109A}" type="datetimeFigureOut">
              <a:rPr lang="ar-SA" smtClean="0"/>
              <a:t>14/12/32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4B3A54D-3B23-47E6-8BD7-E9ACC61093B5}"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0FE44E69-F864-4C2C-AEC3-73E7C44E109A}" type="datetimeFigureOut">
              <a:rPr lang="ar-SA" smtClean="0"/>
              <a:t>14/12/32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4B3A54D-3B23-47E6-8BD7-E9ACC61093B5}"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0FE44E69-F864-4C2C-AEC3-73E7C44E109A}" type="datetimeFigureOut">
              <a:rPr lang="ar-SA" smtClean="0"/>
              <a:t>14/12/32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4B3A54D-3B23-47E6-8BD7-E9ACC61093B5}"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0FE44E69-F864-4C2C-AEC3-73E7C44E109A}" type="datetimeFigureOut">
              <a:rPr lang="ar-SA" smtClean="0"/>
              <a:t>14/12/32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C4B3A54D-3B23-47E6-8BD7-E9ACC61093B5}"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0FE44E69-F864-4C2C-AEC3-73E7C44E109A}" type="datetimeFigureOut">
              <a:rPr lang="ar-SA" smtClean="0"/>
              <a:t>14/12/32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C4B3A54D-3B23-47E6-8BD7-E9ACC61093B5}"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0FE44E69-F864-4C2C-AEC3-73E7C44E109A}" type="datetimeFigureOut">
              <a:rPr lang="ar-SA" smtClean="0"/>
              <a:t>14/12/32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C4B3A54D-3B23-47E6-8BD7-E9ACC61093B5}"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FE44E69-F864-4C2C-AEC3-73E7C44E109A}" type="datetimeFigureOut">
              <a:rPr lang="ar-SA" smtClean="0"/>
              <a:t>14/12/32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4B3A54D-3B23-47E6-8BD7-E9ACC61093B5}"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FE44E69-F864-4C2C-AEC3-73E7C44E109A}" type="datetimeFigureOut">
              <a:rPr lang="ar-SA" smtClean="0"/>
              <a:t>14/12/32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4B3A54D-3B23-47E6-8BD7-E9ACC61093B5}"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FE44E69-F864-4C2C-AEC3-73E7C44E109A}" type="datetimeFigureOut">
              <a:rPr lang="ar-SA" smtClean="0"/>
              <a:t>14/12/32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4B3A54D-3B23-47E6-8BD7-E9ACC61093B5}"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FE44E69-F864-4C2C-AEC3-73E7C44E109A}" type="datetimeFigureOut">
              <a:rPr lang="ar-SA" smtClean="0"/>
              <a:t>14/12/32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4B3A54D-3B23-47E6-8BD7-E9ACC61093B5}"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FE44E69-F864-4C2C-AEC3-73E7C44E109A}" type="datetimeFigureOut">
              <a:rPr lang="ar-SA" smtClean="0"/>
              <a:t>14/12/32</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4B3A54D-3B23-47E6-8BD7-E9ACC61093B5}"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4"/>
          <p:cNvPicPr>
            <a:picLocks noGrp="1" noChangeAspect="1" noChangeArrowheads="1"/>
          </p:cNvPicPr>
          <p:nvPr>
            <p:ph type="body" idx="4294967295"/>
          </p:nvPr>
        </p:nvPicPr>
        <p:blipFill>
          <a:blip r:embed="rId3"/>
          <a:srcRect/>
          <a:stretch>
            <a:fillRect/>
          </a:stretch>
        </p:blipFill>
        <p:spPr>
          <a:xfrm>
            <a:off x="-252413" y="260350"/>
            <a:ext cx="9601201" cy="7011988"/>
          </a:xfrm>
          <a:noFill/>
        </p:spPr>
      </p:pic>
      <p:sp>
        <p:nvSpPr>
          <p:cNvPr id="137221" name="Text Box 5"/>
          <p:cNvSpPr txBox="1">
            <a:spLocks noChangeArrowheads="1"/>
          </p:cNvSpPr>
          <p:nvPr/>
        </p:nvSpPr>
        <p:spPr bwMode="auto">
          <a:xfrm>
            <a:off x="-180975" y="0"/>
            <a:ext cx="9577388" cy="1979613"/>
          </a:xfrm>
          <a:prstGeom prst="rect">
            <a:avLst/>
          </a:prstGeom>
          <a:solidFill>
            <a:schemeClr val="bg2"/>
          </a:solidFill>
          <a:ln w="57150">
            <a:solidFill>
              <a:schemeClr val="tx1"/>
            </a:solidFill>
            <a:miter lim="800000"/>
            <a:headEnd/>
            <a:tailEnd/>
          </a:ln>
          <a:effectLst/>
        </p:spPr>
        <p:txBody>
          <a:bodyPr>
            <a:spAutoFit/>
          </a:bodyPr>
          <a:lstStyle/>
          <a:p>
            <a:pPr algn="ctr">
              <a:spcBef>
                <a:spcPct val="50000"/>
              </a:spcBef>
              <a:defRPr/>
            </a:pPr>
            <a:r>
              <a:rPr lang="ar-SA" sz="4800">
                <a:solidFill>
                  <a:schemeClr val="tx2"/>
                </a:solidFill>
                <a:effectLst>
                  <a:outerShdw blurRad="38100" dist="38100" dir="2700000" algn="tl">
                    <a:srgbClr val="000000"/>
                  </a:outerShdw>
                </a:effectLst>
              </a:rPr>
              <a:t>التوزيع الجغرافي لدرجة الحرارة</a:t>
            </a:r>
          </a:p>
          <a:p>
            <a:pPr algn="ctr">
              <a:spcBef>
                <a:spcPct val="50000"/>
              </a:spcBef>
              <a:defRPr/>
            </a:pPr>
            <a:endParaRPr lang="en-US" sz="4800">
              <a:solidFill>
                <a:schemeClr val="tx2"/>
              </a:solidFill>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503238" y="4983163"/>
            <a:ext cx="8183562" cy="1052512"/>
          </a:xfrm>
          <a:ln w="38100">
            <a:solidFill>
              <a:schemeClr val="tx1"/>
            </a:solidFill>
          </a:ln>
        </p:spPr>
        <p:txBody>
          <a:bodyPr anchor="t">
            <a:normAutofit fontScale="90000"/>
          </a:bodyPr>
          <a:lstStyle/>
          <a:p>
            <a:pPr algn="r" fontAlgn="auto">
              <a:spcAft>
                <a:spcPts val="0"/>
              </a:spcAft>
              <a:defRPr/>
            </a:pPr>
            <a:r>
              <a:rPr lang="ar-SA" sz="3200" dirty="0" smtClean="0">
                <a:solidFill>
                  <a:schemeClr val="accent1">
                    <a:tint val="88000"/>
                    <a:satMod val="150000"/>
                  </a:schemeClr>
                </a:solidFill>
                <a:cs typeface="Akhbar MT" pitchFamily="2" charset="-78"/>
              </a:rPr>
              <a:t>العوامل المؤثرة في التوزيع الجغرافي </a:t>
            </a:r>
            <a:br>
              <a:rPr lang="ar-SA" sz="3200" dirty="0" smtClean="0">
                <a:solidFill>
                  <a:schemeClr val="accent1">
                    <a:tint val="88000"/>
                    <a:satMod val="150000"/>
                  </a:schemeClr>
                </a:solidFill>
                <a:cs typeface="Akhbar MT" pitchFamily="2" charset="-78"/>
              </a:rPr>
            </a:br>
            <a:r>
              <a:rPr lang="ar-SA" sz="3200" dirty="0" smtClean="0">
                <a:solidFill>
                  <a:schemeClr val="accent1">
                    <a:tint val="88000"/>
                    <a:satMod val="150000"/>
                  </a:schemeClr>
                </a:solidFill>
                <a:cs typeface="Akhbar MT" pitchFamily="2" charset="-78"/>
              </a:rPr>
              <a:t>      لدرجة الحرارة </a:t>
            </a:r>
            <a:endParaRPr lang="en-US" sz="3200" dirty="0" smtClean="0">
              <a:solidFill>
                <a:schemeClr val="accent1">
                  <a:tint val="88000"/>
                  <a:satMod val="150000"/>
                </a:schemeClr>
              </a:solidFill>
              <a:cs typeface="Akhbar MT" pitchFamily="2" charset="-78"/>
            </a:endParaRPr>
          </a:p>
        </p:txBody>
      </p:sp>
      <p:sp>
        <p:nvSpPr>
          <p:cNvPr id="138243" name="Rectangle 3"/>
          <p:cNvSpPr>
            <a:spLocks noGrp="1" noChangeArrowheads="1"/>
          </p:cNvSpPr>
          <p:nvPr>
            <p:ph idx="1"/>
          </p:nvPr>
        </p:nvSpPr>
        <p:spPr>
          <a:xfrm>
            <a:off x="250825" y="2349500"/>
            <a:ext cx="8435975" cy="3887788"/>
          </a:xfrm>
          <a:ln w="38100">
            <a:solidFill>
              <a:schemeClr val="tx1"/>
            </a:solidFill>
          </a:ln>
        </p:spPr>
        <p:txBody>
          <a:bodyPr>
            <a:normAutofit/>
          </a:bodyPr>
          <a:lstStyle/>
          <a:p>
            <a:pPr marL="265176" indent="-265176" fontAlgn="auto">
              <a:spcAft>
                <a:spcPts val="0"/>
              </a:spcAft>
              <a:buFont typeface="Wingdings 2"/>
              <a:buChar char=""/>
              <a:defRPr/>
            </a:pPr>
            <a:r>
              <a:rPr lang="ar-SA" dirty="0" smtClean="0"/>
              <a:t>1- درجة عرض المكان :</a:t>
            </a:r>
          </a:p>
          <a:p>
            <a:pPr marL="265176" indent="-265176" fontAlgn="auto">
              <a:spcAft>
                <a:spcPts val="0"/>
              </a:spcAft>
              <a:buFont typeface="Wingdings 2"/>
              <a:buChar char=""/>
              <a:defRPr/>
            </a:pPr>
            <a:r>
              <a:rPr lang="ar-SA" dirty="0" smtClean="0"/>
              <a:t>تؤثر درجة عرض المكان في درجة الحرارة من خلال تأثيرها على التوزيع الجغرافي للإشعاع الشمسي وتكون خصائص التوزيع الحراري طبقا لدوائر العرض على النحو </a:t>
            </a:r>
            <a:r>
              <a:rPr lang="ar-SA" dirty="0" err="1" smtClean="0"/>
              <a:t>الاتي</a:t>
            </a:r>
            <a:r>
              <a:rPr lang="ar-SA" dirty="0" smtClean="0"/>
              <a:t> :</a:t>
            </a:r>
          </a:p>
          <a:p>
            <a:pPr marL="265176" indent="-265176" fontAlgn="auto">
              <a:spcAft>
                <a:spcPts val="0"/>
              </a:spcAft>
              <a:buFont typeface="Wingdings 2"/>
              <a:buChar char=""/>
              <a:defRPr/>
            </a:pPr>
            <a:r>
              <a:rPr lang="ar-SA" dirty="0" smtClean="0"/>
              <a:t>1- تزداد درجة حرارة المناطق المدارية التي تصلها </a:t>
            </a:r>
            <a:r>
              <a:rPr lang="ar-SA" dirty="0" err="1" smtClean="0"/>
              <a:t>الاشعة</a:t>
            </a:r>
            <a:r>
              <a:rPr lang="ar-SA" dirty="0" smtClean="0"/>
              <a:t> عمودية أو شبه عاموديه عن درجة حرارة المناطق المعتدلة والباردة . ويظهر ذلك في التدرج الحراري لخارطة العالم . </a:t>
            </a:r>
          </a:p>
          <a:p>
            <a:pPr marL="265176" indent="-265176" fontAlgn="auto">
              <a:spcAft>
                <a:spcPts val="0"/>
              </a:spcAft>
              <a:buFont typeface="Wingdings 2"/>
              <a:buChar char=""/>
              <a:defRPr/>
            </a:pPr>
            <a:endParaRPr lang="en-US" dirty="0" smtClean="0"/>
          </a:p>
        </p:txBody>
      </p:sp>
      <p:pic>
        <p:nvPicPr>
          <p:cNvPr id="130052" name="صورة 3" descr="imagesCAJC5CXT.jpg"/>
          <p:cNvPicPr>
            <a:picLocks noChangeAspect="1"/>
          </p:cNvPicPr>
          <p:nvPr/>
        </p:nvPicPr>
        <p:blipFill>
          <a:blip r:embed="rId3"/>
          <a:srcRect/>
          <a:stretch>
            <a:fillRect/>
          </a:stretch>
        </p:blipFill>
        <p:spPr bwMode="auto">
          <a:xfrm>
            <a:off x="250825" y="188913"/>
            <a:ext cx="2520950" cy="2303462"/>
          </a:xfrm>
          <a:prstGeom prst="rect">
            <a:avLst/>
          </a:prstGeom>
          <a:noFill/>
          <a:ln w="9525">
            <a:noFill/>
            <a:miter lim="800000"/>
            <a:headEnd/>
            <a:tailEnd/>
          </a:ln>
        </p:spPr>
      </p:pic>
      <p:pic>
        <p:nvPicPr>
          <p:cNvPr id="130053" name="صورة 4" descr="imagesKKLL.jpg"/>
          <p:cNvPicPr>
            <a:picLocks noChangeAspect="1"/>
          </p:cNvPicPr>
          <p:nvPr/>
        </p:nvPicPr>
        <p:blipFill>
          <a:blip r:embed="rId4"/>
          <a:srcRect/>
          <a:stretch>
            <a:fillRect/>
          </a:stretch>
        </p:blipFill>
        <p:spPr bwMode="auto">
          <a:xfrm>
            <a:off x="6516688" y="188913"/>
            <a:ext cx="2362200" cy="22050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503238" y="4983163"/>
            <a:ext cx="8183562" cy="1052512"/>
          </a:xfrm>
          <a:ln w="38100">
            <a:solidFill>
              <a:schemeClr val="tx1"/>
            </a:solidFill>
          </a:ln>
        </p:spPr>
        <p:txBody>
          <a:bodyPr anchor="t"/>
          <a:lstStyle/>
          <a:p>
            <a:pPr algn="r" fontAlgn="auto">
              <a:spcAft>
                <a:spcPts val="0"/>
              </a:spcAft>
              <a:defRPr/>
            </a:pPr>
            <a:r>
              <a:rPr lang="ar-SA" sz="3200" dirty="0" smtClean="0">
                <a:solidFill>
                  <a:schemeClr val="accent1">
                    <a:tint val="88000"/>
                    <a:satMod val="150000"/>
                  </a:schemeClr>
                </a:solidFill>
                <a:cs typeface="Akhbar MT" pitchFamily="2" charset="-78"/>
              </a:rPr>
              <a:t>العوامل المؤثرة في التوزيع الجغرافي لدرجة الحرارة </a:t>
            </a:r>
            <a:endParaRPr lang="en-US" sz="3200" dirty="0" smtClean="0">
              <a:solidFill>
                <a:schemeClr val="accent1">
                  <a:tint val="88000"/>
                  <a:satMod val="150000"/>
                </a:schemeClr>
              </a:solidFill>
              <a:cs typeface="Akhbar MT" pitchFamily="2" charset="-78"/>
            </a:endParaRPr>
          </a:p>
        </p:txBody>
      </p:sp>
      <p:sp>
        <p:nvSpPr>
          <p:cNvPr id="139267" name="Rectangle 3"/>
          <p:cNvSpPr>
            <a:spLocks noGrp="1" noChangeArrowheads="1"/>
          </p:cNvSpPr>
          <p:nvPr>
            <p:ph idx="1"/>
          </p:nvPr>
        </p:nvSpPr>
        <p:spPr>
          <a:xfrm>
            <a:off x="503238" y="530225"/>
            <a:ext cx="8183562" cy="4187825"/>
          </a:xfrm>
          <a:ln w="38100">
            <a:solidFill>
              <a:schemeClr val="tx1"/>
            </a:solidFill>
          </a:ln>
        </p:spPr>
        <p:txBody>
          <a:bodyPr>
            <a:normAutofit fontScale="85000" lnSpcReduction="20000"/>
          </a:bodyPr>
          <a:lstStyle/>
          <a:p>
            <a:pPr marL="265176" indent="-265176" fontAlgn="auto">
              <a:lnSpc>
                <a:spcPct val="90000"/>
              </a:lnSpc>
              <a:spcAft>
                <a:spcPts val="0"/>
              </a:spcAft>
              <a:buFont typeface="Wingdings 2"/>
              <a:buChar char=""/>
              <a:defRPr/>
            </a:pPr>
            <a:endParaRPr lang="ar-SA" dirty="0" smtClean="0">
              <a:cs typeface="Akhbar MT" pitchFamily="2" charset="-78"/>
            </a:endParaRPr>
          </a:p>
          <a:p>
            <a:pPr marL="265176" indent="-265176" fontAlgn="auto">
              <a:lnSpc>
                <a:spcPct val="90000"/>
              </a:lnSpc>
              <a:spcAft>
                <a:spcPts val="0"/>
              </a:spcAft>
              <a:buFont typeface="Wingdings 2"/>
              <a:buChar char=""/>
              <a:defRPr/>
            </a:pPr>
            <a:endParaRPr lang="ar-SA" dirty="0" smtClean="0">
              <a:cs typeface="Akhbar MT" pitchFamily="2" charset="-78"/>
            </a:endParaRPr>
          </a:p>
          <a:p>
            <a:pPr marL="265176" indent="-265176" fontAlgn="auto">
              <a:lnSpc>
                <a:spcPct val="90000"/>
              </a:lnSpc>
              <a:spcAft>
                <a:spcPts val="0"/>
              </a:spcAft>
              <a:buFont typeface="Wingdings 2"/>
              <a:buChar char=""/>
              <a:defRPr/>
            </a:pPr>
            <a:endParaRPr lang="ar-SA" dirty="0" smtClean="0">
              <a:cs typeface="Akhbar MT" pitchFamily="2" charset="-78"/>
            </a:endParaRPr>
          </a:p>
          <a:p>
            <a:pPr marL="265176" indent="-265176" fontAlgn="auto">
              <a:lnSpc>
                <a:spcPct val="90000"/>
              </a:lnSpc>
              <a:spcAft>
                <a:spcPts val="0"/>
              </a:spcAft>
              <a:buFont typeface="Wingdings 2"/>
              <a:buChar char=""/>
              <a:defRPr/>
            </a:pPr>
            <a:r>
              <a:rPr lang="ar-SA" dirty="0" smtClean="0">
                <a:cs typeface="Akhbar MT" pitchFamily="2" charset="-78"/>
              </a:rPr>
              <a:t>2- توزيع اليابس والماء .</a:t>
            </a:r>
          </a:p>
          <a:p>
            <a:pPr marL="265176" indent="-265176" fontAlgn="auto">
              <a:lnSpc>
                <a:spcPct val="90000"/>
              </a:lnSpc>
              <a:spcAft>
                <a:spcPts val="0"/>
              </a:spcAft>
              <a:buFont typeface="Wingdings 2"/>
              <a:buChar char=""/>
              <a:defRPr/>
            </a:pPr>
            <a:r>
              <a:rPr lang="ar-SA" dirty="0" err="1" smtClean="0">
                <a:cs typeface="Akhbar MT" pitchFamily="2" charset="-78"/>
              </a:rPr>
              <a:t>ان</a:t>
            </a:r>
            <a:r>
              <a:rPr lang="ar-SA" dirty="0" smtClean="0">
                <a:cs typeface="Akhbar MT" pitchFamily="2" charset="-78"/>
              </a:rPr>
              <a:t> اختلاف الخصائص الحرارية لليابس والماء تساهم في الاختلاف الحراري بين اليابس والماء يلاحظ ذلك في تعرج خطوط الحرارة المتساوية على خريطة العالم الحرارية ويلاحظ </a:t>
            </a:r>
            <a:r>
              <a:rPr lang="ar-SA" dirty="0" err="1" smtClean="0">
                <a:cs typeface="Akhbar MT" pitchFamily="2" charset="-78"/>
              </a:rPr>
              <a:t>انها</a:t>
            </a:r>
            <a:r>
              <a:rPr lang="ar-SA" dirty="0" smtClean="0">
                <a:cs typeface="Akhbar MT" pitchFamily="2" charset="-78"/>
              </a:rPr>
              <a:t> </a:t>
            </a:r>
            <a:r>
              <a:rPr lang="ar-SA" dirty="0" err="1" smtClean="0">
                <a:cs typeface="Akhbar MT" pitchFamily="2" charset="-78"/>
              </a:rPr>
              <a:t>اكثر</a:t>
            </a:r>
            <a:r>
              <a:rPr lang="ar-SA" dirty="0" smtClean="0">
                <a:cs typeface="Akhbar MT" pitchFamily="2" charset="-78"/>
              </a:rPr>
              <a:t> تعرجا في نصف الكرة الشمالي مقارنة بنصف الكرة الجنوبي حيث تداخل اليابس والماء اقل .</a:t>
            </a:r>
          </a:p>
          <a:p>
            <a:pPr marL="265176" indent="-265176" fontAlgn="auto">
              <a:lnSpc>
                <a:spcPct val="90000"/>
              </a:lnSpc>
              <a:spcAft>
                <a:spcPts val="0"/>
              </a:spcAft>
              <a:buFont typeface="Wingdings 2"/>
              <a:buChar char=""/>
              <a:defRPr/>
            </a:pPr>
            <a:r>
              <a:rPr lang="ar-SA" dirty="0" smtClean="0">
                <a:cs typeface="Akhbar MT" pitchFamily="2" charset="-78"/>
              </a:rPr>
              <a:t>الماء يسخن </a:t>
            </a:r>
            <a:r>
              <a:rPr lang="ar-SA" dirty="0" err="1" smtClean="0">
                <a:cs typeface="Akhbar MT" pitchFamily="2" charset="-78"/>
              </a:rPr>
              <a:t>ببطئ</a:t>
            </a:r>
            <a:r>
              <a:rPr lang="ar-SA" dirty="0" smtClean="0">
                <a:cs typeface="Akhbar MT" pitchFamily="2" charset="-78"/>
              </a:rPr>
              <a:t> ويبرد </a:t>
            </a:r>
            <a:r>
              <a:rPr lang="ar-SA" dirty="0" err="1" smtClean="0">
                <a:cs typeface="Akhbar MT" pitchFamily="2" charset="-78"/>
              </a:rPr>
              <a:t>ببطئ</a:t>
            </a:r>
            <a:r>
              <a:rPr lang="ar-SA" dirty="0" smtClean="0">
                <a:cs typeface="Akhbar MT" pitchFamily="2" charset="-78"/>
              </a:rPr>
              <a:t> </a:t>
            </a:r>
          </a:p>
          <a:p>
            <a:pPr marL="265176" indent="-265176" fontAlgn="auto">
              <a:lnSpc>
                <a:spcPct val="90000"/>
              </a:lnSpc>
              <a:spcAft>
                <a:spcPts val="0"/>
              </a:spcAft>
              <a:buFont typeface="Wingdings 2"/>
              <a:buChar char=""/>
              <a:defRPr/>
            </a:pPr>
            <a:r>
              <a:rPr lang="ar-SA" dirty="0" smtClean="0">
                <a:cs typeface="Akhbar MT" pitchFamily="2" charset="-78"/>
              </a:rPr>
              <a:t>اليابس يسخن بسرعة ويبرد بسرعة .</a:t>
            </a:r>
          </a:p>
          <a:p>
            <a:pPr marL="265176" indent="-265176" fontAlgn="auto">
              <a:lnSpc>
                <a:spcPct val="90000"/>
              </a:lnSpc>
              <a:spcAft>
                <a:spcPts val="0"/>
              </a:spcAft>
              <a:buFont typeface="Wingdings 2"/>
              <a:buChar char=""/>
              <a:defRPr/>
            </a:pPr>
            <a:r>
              <a:rPr lang="ar-SA" dirty="0" smtClean="0">
                <a:cs typeface="Akhbar MT" pitchFamily="2" charset="-78"/>
              </a:rPr>
              <a:t>يؤثر اختلاف الحرارة النوعية لليابس والماء على الدورة اليومية والفصلية للحرارة    </a:t>
            </a:r>
            <a:endParaRPr lang="en-US" dirty="0" smtClean="0">
              <a:cs typeface="Akhbar MT" pitchFamily="2" charset="-78"/>
            </a:endParaRPr>
          </a:p>
        </p:txBody>
      </p:sp>
      <p:pic>
        <p:nvPicPr>
          <p:cNvPr id="131076" name="صورة 6" descr="imagesCA0HS4J1.jpg"/>
          <p:cNvPicPr>
            <a:picLocks noChangeAspect="1"/>
          </p:cNvPicPr>
          <p:nvPr/>
        </p:nvPicPr>
        <p:blipFill>
          <a:blip r:embed="rId3"/>
          <a:srcRect/>
          <a:stretch>
            <a:fillRect/>
          </a:stretch>
        </p:blipFill>
        <p:spPr bwMode="auto">
          <a:xfrm>
            <a:off x="323850" y="765175"/>
            <a:ext cx="5256213" cy="27352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4"/>
          <p:cNvPicPr>
            <a:picLocks noChangeAspect="1" noChangeArrowheads="1"/>
          </p:cNvPicPr>
          <p:nvPr/>
        </p:nvPicPr>
        <p:blipFill>
          <a:blip r:embed="rId3"/>
          <a:srcRect/>
          <a:stretch>
            <a:fillRect/>
          </a:stretch>
        </p:blipFill>
        <p:spPr bwMode="auto">
          <a:xfrm>
            <a:off x="-252413" y="260350"/>
            <a:ext cx="9601201" cy="7011988"/>
          </a:xfrm>
          <a:prstGeom prst="rect">
            <a:avLst/>
          </a:prstGeom>
          <a:noFill/>
          <a:ln w="9525">
            <a:noFill/>
            <a:miter lim="800000"/>
            <a:headEnd/>
            <a:tailEnd/>
          </a:ln>
        </p:spPr>
      </p:pic>
      <p:sp>
        <p:nvSpPr>
          <p:cNvPr id="132099" name="Freeform 5"/>
          <p:cNvSpPr>
            <a:spLocks/>
          </p:cNvSpPr>
          <p:nvPr/>
        </p:nvSpPr>
        <p:spPr bwMode="auto">
          <a:xfrm>
            <a:off x="1258888" y="2181225"/>
            <a:ext cx="6769100" cy="815975"/>
          </a:xfrm>
          <a:custGeom>
            <a:avLst/>
            <a:gdLst>
              <a:gd name="T0" fmla="*/ 0 w 4264"/>
              <a:gd name="T1" fmla="*/ 2147483647 h 514"/>
              <a:gd name="T2" fmla="*/ 2147483647 w 4264"/>
              <a:gd name="T3" fmla="*/ 2147483647 h 514"/>
              <a:gd name="T4" fmla="*/ 2147483647 w 4264"/>
              <a:gd name="T5" fmla="*/ 2147483647 h 514"/>
              <a:gd name="T6" fmla="*/ 2147483647 w 4264"/>
              <a:gd name="T7" fmla="*/ 2147483647 h 514"/>
              <a:gd name="T8" fmla="*/ 2147483647 w 4264"/>
              <a:gd name="T9" fmla="*/ 2147483647 h 514"/>
              <a:gd name="T10" fmla="*/ 2147483647 w 4264"/>
              <a:gd name="T11" fmla="*/ 2147483647 h 514"/>
              <a:gd name="T12" fmla="*/ 2147483647 w 4264"/>
              <a:gd name="T13" fmla="*/ 2147483647 h 514"/>
              <a:gd name="T14" fmla="*/ 2147483647 w 4264"/>
              <a:gd name="T15" fmla="*/ 2147483647 h 514"/>
              <a:gd name="T16" fmla="*/ 2147483647 w 4264"/>
              <a:gd name="T17" fmla="*/ 2147483647 h 514"/>
              <a:gd name="T18" fmla="*/ 2147483647 w 4264"/>
              <a:gd name="T19" fmla="*/ 2147483647 h 514"/>
              <a:gd name="T20" fmla="*/ 2147483647 w 4264"/>
              <a:gd name="T21" fmla="*/ 2147483647 h 514"/>
              <a:gd name="T22" fmla="*/ 2147483647 w 4264"/>
              <a:gd name="T23" fmla="*/ 2147483647 h 514"/>
              <a:gd name="T24" fmla="*/ 2147483647 w 4264"/>
              <a:gd name="T25" fmla="*/ 2147483647 h 514"/>
              <a:gd name="T26" fmla="*/ 2147483647 w 4264"/>
              <a:gd name="T27" fmla="*/ 2147483647 h 514"/>
              <a:gd name="T28" fmla="*/ 2147483647 w 4264"/>
              <a:gd name="T29" fmla="*/ 2147483647 h 514"/>
              <a:gd name="T30" fmla="*/ 2147483647 w 4264"/>
              <a:gd name="T31" fmla="*/ 2147483647 h 514"/>
              <a:gd name="T32" fmla="*/ 2147483647 w 4264"/>
              <a:gd name="T33" fmla="*/ 2147483647 h 514"/>
              <a:gd name="T34" fmla="*/ 2147483647 w 4264"/>
              <a:gd name="T35" fmla="*/ 2147483647 h 514"/>
              <a:gd name="T36" fmla="*/ 2147483647 w 4264"/>
              <a:gd name="T37" fmla="*/ 2147483647 h 514"/>
              <a:gd name="T38" fmla="*/ 2147483647 w 4264"/>
              <a:gd name="T39" fmla="*/ 2147483647 h 514"/>
              <a:gd name="T40" fmla="*/ 2147483647 w 4264"/>
              <a:gd name="T41" fmla="*/ 2147483647 h 514"/>
              <a:gd name="T42" fmla="*/ 2147483647 w 4264"/>
              <a:gd name="T43" fmla="*/ 2147483647 h 514"/>
              <a:gd name="T44" fmla="*/ 2147483647 w 4264"/>
              <a:gd name="T45" fmla="*/ 2147483647 h 514"/>
              <a:gd name="T46" fmla="*/ 2147483647 w 4264"/>
              <a:gd name="T47" fmla="*/ 2147483647 h 514"/>
              <a:gd name="T48" fmla="*/ 2147483647 w 4264"/>
              <a:gd name="T49" fmla="*/ 2147483647 h 514"/>
              <a:gd name="T50" fmla="*/ 2147483647 w 4264"/>
              <a:gd name="T51" fmla="*/ 2147483647 h 514"/>
              <a:gd name="T52" fmla="*/ 2147483647 w 4264"/>
              <a:gd name="T53" fmla="*/ 2147483647 h 514"/>
              <a:gd name="T54" fmla="*/ 2147483647 w 4264"/>
              <a:gd name="T55" fmla="*/ 2147483647 h 514"/>
              <a:gd name="T56" fmla="*/ 2147483647 w 4264"/>
              <a:gd name="T57" fmla="*/ 2147483647 h 514"/>
              <a:gd name="T58" fmla="*/ 2147483647 w 4264"/>
              <a:gd name="T59" fmla="*/ 2147483647 h 514"/>
              <a:gd name="T60" fmla="*/ 2147483647 w 4264"/>
              <a:gd name="T61" fmla="*/ 2147483647 h 514"/>
              <a:gd name="T62" fmla="*/ 2147483647 w 4264"/>
              <a:gd name="T63" fmla="*/ 2147483647 h 514"/>
              <a:gd name="T64" fmla="*/ 2147483647 w 4264"/>
              <a:gd name="T65" fmla="*/ 2147483647 h 514"/>
              <a:gd name="T66" fmla="*/ 2147483647 w 4264"/>
              <a:gd name="T67" fmla="*/ 2147483647 h 514"/>
              <a:gd name="T68" fmla="*/ 2147483647 w 4264"/>
              <a:gd name="T69" fmla="*/ 2147483647 h 514"/>
              <a:gd name="T70" fmla="*/ 2147483647 w 4264"/>
              <a:gd name="T71" fmla="*/ 2147483647 h 514"/>
              <a:gd name="T72" fmla="*/ 2147483647 w 4264"/>
              <a:gd name="T73" fmla="*/ 2147483647 h 51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264"/>
              <a:gd name="T112" fmla="*/ 0 h 514"/>
              <a:gd name="T113" fmla="*/ 4264 w 4264"/>
              <a:gd name="T114" fmla="*/ 514 h 51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264" h="514">
                <a:moveTo>
                  <a:pt x="0" y="196"/>
                </a:moveTo>
                <a:cubicBezTo>
                  <a:pt x="34" y="196"/>
                  <a:pt x="68" y="196"/>
                  <a:pt x="91" y="196"/>
                </a:cubicBezTo>
                <a:cubicBezTo>
                  <a:pt x="114" y="196"/>
                  <a:pt x="92" y="196"/>
                  <a:pt x="137" y="196"/>
                </a:cubicBezTo>
                <a:cubicBezTo>
                  <a:pt x="182" y="196"/>
                  <a:pt x="325" y="181"/>
                  <a:pt x="363" y="196"/>
                </a:cubicBezTo>
                <a:cubicBezTo>
                  <a:pt x="401" y="211"/>
                  <a:pt x="340" y="272"/>
                  <a:pt x="363" y="287"/>
                </a:cubicBezTo>
                <a:cubicBezTo>
                  <a:pt x="386" y="302"/>
                  <a:pt x="469" y="280"/>
                  <a:pt x="499" y="287"/>
                </a:cubicBezTo>
                <a:cubicBezTo>
                  <a:pt x="529" y="294"/>
                  <a:pt x="537" y="317"/>
                  <a:pt x="545" y="332"/>
                </a:cubicBezTo>
                <a:cubicBezTo>
                  <a:pt x="553" y="347"/>
                  <a:pt x="500" y="363"/>
                  <a:pt x="545" y="378"/>
                </a:cubicBezTo>
                <a:cubicBezTo>
                  <a:pt x="590" y="393"/>
                  <a:pt x="742" y="416"/>
                  <a:pt x="817" y="423"/>
                </a:cubicBezTo>
                <a:cubicBezTo>
                  <a:pt x="892" y="430"/>
                  <a:pt x="922" y="423"/>
                  <a:pt x="998" y="423"/>
                </a:cubicBezTo>
                <a:cubicBezTo>
                  <a:pt x="1074" y="423"/>
                  <a:pt x="1218" y="453"/>
                  <a:pt x="1271" y="423"/>
                </a:cubicBezTo>
                <a:cubicBezTo>
                  <a:pt x="1324" y="393"/>
                  <a:pt x="1301" y="287"/>
                  <a:pt x="1316" y="242"/>
                </a:cubicBezTo>
                <a:cubicBezTo>
                  <a:pt x="1331" y="197"/>
                  <a:pt x="1338" y="151"/>
                  <a:pt x="1361" y="151"/>
                </a:cubicBezTo>
                <a:cubicBezTo>
                  <a:pt x="1384" y="151"/>
                  <a:pt x="1407" y="242"/>
                  <a:pt x="1452" y="242"/>
                </a:cubicBezTo>
                <a:cubicBezTo>
                  <a:pt x="1497" y="242"/>
                  <a:pt x="1573" y="174"/>
                  <a:pt x="1633" y="151"/>
                </a:cubicBezTo>
                <a:cubicBezTo>
                  <a:pt x="1693" y="128"/>
                  <a:pt x="1770" y="113"/>
                  <a:pt x="1815" y="106"/>
                </a:cubicBezTo>
                <a:cubicBezTo>
                  <a:pt x="1860" y="99"/>
                  <a:pt x="1883" y="121"/>
                  <a:pt x="1906" y="106"/>
                </a:cubicBezTo>
                <a:cubicBezTo>
                  <a:pt x="1929" y="91"/>
                  <a:pt x="1898" y="30"/>
                  <a:pt x="1951" y="15"/>
                </a:cubicBezTo>
                <a:cubicBezTo>
                  <a:pt x="2004" y="0"/>
                  <a:pt x="2193" y="0"/>
                  <a:pt x="2223" y="15"/>
                </a:cubicBezTo>
                <a:cubicBezTo>
                  <a:pt x="2253" y="30"/>
                  <a:pt x="2155" y="76"/>
                  <a:pt x="2132" y="106"/>
                </a:cubicBezTo>
                <a:cubicBezTo>
                  <a:pt x="2109" y="136"/>
                  <a:pt x="2087" y="158"/>
                  <a:pt x="2087" y="196"/>
                </a:cubicBezTo>
                <a:cubicBezTo>
                  <a:pt x="2087" y="234"/>
                  <a:pt x="2132" y="294"/>
                  <a:pt x="2132" y="332"/>
                </a:cubicBezTo>
                <a:cubicBezTo>
                  <a:pt x="2132" y="370"/>
                  <a:pt x="2049" y="446"/>
                  <a:pt x="2087" y="423"/>
                </a:cubicBezTo>
                <a:cubicBezTo>
                  <a:pt x="2125" y="400"/>
                  <a:pt x="2299" y="211"/>
                  <a:pt x="2359" y="196"/>
                </a:cubicBezTo>
                <a:cubicBezTo>
                  <a:pt x="2419" y="181"/>
                  <a:pt x="2390" y="294"/>
                  <a:pt x="2450" y="332"/>
                </a:cubicBezTo>
                <a:cubicBezTo>
                  <a:pt x="2510" y="370"/>
                  <a:pt x="2639" y="408"/>
                  <a:pt x="2722" y="423"/>
                </a:cubicBezTo>
                <a:cubicBezTo>
                  <a:pt x="2805" y="438"/>
                  <a:pt x="2881" y="430"/>
                  <a:pt x="2949" y="423"/>
                </a:cubicBezTo>
                <a:cubicBezTo>
                  <a:pt x="3017" y="416"/>
                  <a:pt x="3100" y="393"/>
                  <a:pt x="3130" y="378"/>
                </a:cubicBezTo>
                <a:cubicBezTo>
                  <a:pt x="3160" y="363"/>
                  <a:pt x="3085" y="317"/>
                  <a:pt x="3130" y="332"/>
                </a:cubicBezTo>
                <a:cubicBezTo>
                  <a:pt x="3175" y="347"/>
                  <a:pt x="3311" y="438"/>
                  <a:pt x="3402" y="468"/>
                </a:cubicBezTo>
                <a:cubicBezTo>
                  <a:pt x="3493" y="498"/>
                  <a:pt x="3599" y="514"/>
                  <a:pt x="3675" y="514"/>
                </a:cubicBezTo>
                <a:cubicBezTo>
                  <a:pt x="3751" y="514"/>
                  <a:pt x="3796" y="483"/>
                  <a:pt x="3856" y="468"/>
                </a:cubicBezTo>
                <a:cubicBezTo>
                  <a:pt x="3916" y="453"/>
                  <a:pt x="4030" y="453"/>
                  <a:pt x="4037" y="423"/>
                </a:cubicBezTo>
                <a:cubicBezTo>
                  <a:pt x="4044" y="393"/>
                  <a:pt x="3916" y="317"/>
                  <a:pt x="3901" y="287"/>
                </a:cubicBezTo>
                <a:cubicBezTo>
                  <a:pt x="3886" y="257"/>
                  <a:pt x="3924" y="249"/>
                  <a:pt x="3947" y="242"/>
                </a:cubicBezTo>
                <a:cubicBezTo>
                  <a:pt x="3970" y="235"/>
                  <a:pt x="3984" y="250"/>
                  <a:pt x="4037" y="242"/>
                </a:cubicBezTo>
                <a:cubicBezTo>
                  <a:pt x="4090" y="234"/>
                  <a:pt x="4177" y="215"/>
                  <a:pt x="4264" y="196"/>
                </a:cubicBezTo>
              </a:path>
            </a:pathLst>
          </a:custGeom>
          <a:noFill/>
          <a:ln w="38100">
            <a:solidFill>
              <a:srgbClr val="080808"/>
            </a:solidFill>
            <a:round/>
            <a:headEnd/>
            <a:tailEnd/>
          </a:ln>
        </p:spPr>
        <p:txBody>
          <a:bodyPr/>
          <a:lstStyle/>
          <a:p>
            <a:endParaRPr lang="ar-SA"/>
          </a:p>
        </p:txBody>
      </p:sp>
      <p:sp>
        <p:nvSpPr>
          <p:cNvPr id="132100" name="Line 6"/>
          <p:cNvSpPr>
            <a:spLocks noChangeShapeType="1"/>
          </p:cNvSpPr>
          <p:nvPr/>
        </p:nvSpPr>
        <p:spPr bwMode="auto">
          <a:xfrm>
            <a:off x="2339975" y="2205038"/>
            <a:ext cx="0" cy="576262"/>
          </a:xfrm>
          <a:prstGeom prst="line">
            <a:avLst/>
          </a:prstGeom>
          <a:noFill/>
          <a:ln w="9525">
            <a:solidFill>
              <a:schemeClr val="tx1"/>
            </a:solidFill>
            <a:round/>
            <a:headEnd/>
            <a:tailEnd type="triangle" w="med" len="med"/>
          </a:ln>
        </p:spPr>
        <p:txBody>
          <a:bodyPr/>
          <a:lstStyle/>
          <a:p>
            <a:endParaRPr lang="ar-SA"/>
          </a:p>
        </p:txBody>
      </p:sp>
      <p:sp>
        <p:nvSpPr>
          <p:cNvPr id="132101" name="Line 7"/>
          <p:cNvSpPr>
            <a:spLocks noChangeShapeType="1"/>
          </p:cNvSpPr>
          <p:nvPr/>
        </p:nvSpPr>
        <p:spPr bwMode="auto">
          <a:xfrm>
            <a:off x="2987675" y="2133600"/>
            <a:ext cx="0" cy="647700"/>
          </a:xfrm>
          <a:prstGeom prst="line">
            <a:avLst/>
          </a:prstGeom>
          <a:noFill/>
          <a:ln w="9525">
            <a:solidFill>
              <a:schemeClr val="tx1"/>
            </a:solidFill>
            <a:round/>
            <a:headEnd/>
            <a:tailEnd type="triangle" w="med" len="med"/>
          </a:ln>
        </p:spPr>
        <p:txBody>
          <a:bodyPr/>
          <a:lstStyle/>
          <a:p>
            <a:endParaRPr lang="ar-SA"/>
          </a:p>
        </p:txBody>
      </p:sp>
      <p:sp>
        <p:nvSpPr>
          <p:cNvPr id="132102" name="Line 8"/>
          <p:cNvSpPr>
            <a:spLocks noChangeShapeType="1"/>
          </p:cNvSpPr>
          <p:nvPr/>
        </p:nvSpPr>
        <p:spPr bwMode="auto">
          <a:xfrm>
            <a:off x="5651500" y="2060575"/>
            <a:ext cx="0" cy="720725"/>
          </a:xfrm>
          <a:prstGeom prst="line">
            <a:avLst/>
          </a:prstGeom>
          <a:noFill/>
          <a:ln w="9525">
            <a:solidFill>
              <a:schemeClr val="tx1"/>
            </a:solidFill>
            <a:round/>
            <a:headEnd/>
            <a:tailEnd type="triangle" w="med" len="med"/>
          </a:ln>
        </p:spPr>
        <p:txBody>
          <a:bodyPr/>
          <a:lstStyle/>
          <a:p>
            <a:endParaRPr lang="ar-SA"/>
          </a:p>
        </p:txBody>
      </p:sp>
      <p:sp>
        <p:nvSpPr>
          <p:cNvPr id="132103" name="Line 9"/>
          <p:cNvSpPr>
            <a:spLocks noChangeShapeType="1"/>
          </p:cNvSpPr>
          <p:nvPr/>
        </p:nvSpPr>
        <p:spPr bwMode="auto">
          <a:xfrm>
            <a:off x="6877050" y="2133600"/>
            <a:ext cx="0" cy="719138"/>
          </a:xfrm>
          <a:prstGeom prst="line">
            <a:avLst/>
          </a:prstGeom>
          <a:noFill/>
          <a:ln w="9525">
            <a:solidFill>
              <a:schemeClr val="tx1"/>
            </a:solidFill>
            <a:round/>
            <a:headEnd/>
            <a:tailEnd type="triangle" w="med" len="med"/>
          </a:ln>
        </p:spPr>
        <p:txBody>
          <a:bodyPr/>
          <a:lstStyle/>
          <a:p>
            <a:endParaRPr lang="ar-SA"/>
          </a:p>
        </p:txBody>
      </p:sp>
      <p:sp>
        <p:nvSpPr>
          <p:cNvPr id="132104" name="Line 10"/>
          <p:cNvSpPr>
            <a:spLocks noChangeShapeType="1"/>
          </p:cNvSpPr>
          <p:nvPr/>
        </p:nvSpPr>
        <p:spPr bwMode="auto">
          <a:xfrm flipV="1">
            <a:off x="3924300" y="2565400"/>
            <a:ext cx="0" cy="719138"/>
          </a:xfrm>
          <a:prstGeom prst="line">
            <a:avLst/>
          </a:prstGeom>
          <a:noFill/>
          <a:ln w="9525">
            <a:solidFill>
              <a:srgbClr val="080808"/>
            </a:solidFill>
            <a:round/>
            <a:headEnd/>
            <a:tailEnd type="triangle" w="med" len="med"/>
          </a:ln>
        </p:spPr>
        <p:txBody>
          <a:bodyPr/>
          <a:lstStyle/>
          <a:p>
            <a:endParaRPr lang="ar-SA"/>
          </a:p>
        </p:txBody>
      </p:sp>
      <p:sp>
        <p:nvSpPr>
          <p:cNvPr id="132105" name="Line 11"/>
          <p:cNvSpPr>
            <a:spLocks noChangeShapeType="1"/>
          </p:cNvSpPr>
          <p:nvPr/>
        </p:nvSpPr>
        <p:spPr bwMode="auto">
          <a:xfrm flipV="1">
            <a:off x="3419475" y="2565400"/>
            <a:ext cx="0" cy="647700"/>
          </a:xfrm>
          <a:prstGeom prst="line">
            <a:avLst/>
          </a:prstGeom>
          <a:noFill/>
          <a:ln w="9525">
            <a:solidFill>
              <a:srgbClr val="080808"/>
            </a:solidFill>
            <a:round/>
            <a:headEnd/>
            <a:tailEnd type="triangle" w="med" len="med"/>
          </a:ln>
        </p:spPr>
        <p:txBody>
          <a:bodyPr/>
          <a:lstStyle/>
          <a:p>
            <a:endParaRPr lang="ar-SA"/>
          </a:p>
        </p:txBody>
      </p:sp>
      <p:sp>
        <p:nvSpPr>
          <p:cNvPr id="132106" name="Text Box 12"/>
          <p:cNvSpPr txBox="1">
            <a:spLocks noChangeArrowheads="1"/>
          </p:cNvSpPr>
          <p:nvPr/>
        </p:nvSpPr>
        <p:spPr bwMode="auto">
          <a:xfrm>
            <a:off x="1619250" y="3573463"/>
            <a:ext cx="2665413" cy="366712"/>
          </a:xfrm>
          <a:prstGeom prst="rect">
            <a:avLst/>
          </a:prstGeom>
          <a:solidFill>
            <a:schemeClr val="accent1"/>
          </a:solidFill>
          <a:ln w="9525">
            <a:noFill/>
            <a:miter lim="800000"/>
            <a:headEnd/>
            <a:tailEnd/>
          </a:ln>
        </p:spPr>
        <p:txBody>
          <a:bodyPr>
            <a:spAutoFit/>
          </a:bodyPr>
          <a:lstStyle/>
          <a:p>
            <a:pPr>
              <a:spcBef>
                <a:spcPct val="50000"/>
              </a:spcBef>
            </a:pPr>
            <a:r>
              <a:rPr lang="ar-SA"/>
              <a:t>تنحني نحو الشما ل (دافئ )</a:t>
            </a:r>
            <a:endParaRPr lang="en-US"/>
          </a:p>
        </p:txBody>
      </p:sp>
      <p:sp>
        <p:nvSpPr>
          <p:cNvPr id="132107" name="Rectangle 14"/>
          <p:cNvSpPr>
            <a:spLocks noChangeArrowheads="1"/>
          </p:cNvSpPr>
          <p:nvPr/>
        </p:nvSpPr>
        <p:spPr bwMode="auto">
          <a:xfrm>
            <a:off x="5026025" y="2060575"/>
            <a:ext cx="2054225" cy="366713"/>
          </a:xfrm>
          <a:prstGeom prst="rect">
            <a:avLst/>
          </a:prstGeom>
          <a:solidFill>
            <a:schemeClr val="accent1"/>
          </a:solidFill>
          <a:ln w="9525">
            <a:noFill/>
            <a:miter lim="800000"/>
            <a:headEnd/>
            <a:tailEnd/>
          </a:ln>
        </p:spPr>
        <p:txBody>
          <a:bodyPr wrap="none">
            <a:spAutoFit/>
          </a:bodyPr>
          <a:lstStyle/>
          <a:p>
            <a:pPr>
              <a:spcBef>
                <a:spcPct val="50000"/>
              </a:spcBef>
            </a:pPr>
            <a:r>
              <a:rPr lang="ar-SA"/>
              <a:t>تنحني نحو الجنوب (بارد)</a:t>
            </a:r>
            <a:endParaRPr lang="en-US"/>
          </a:p>
        </p:txBody>
      </p:sp>
      <p:sp>
        <p:nvSpPr>
          <p:cNvPr id="132108" name="Rectangle 15"/>
          <p:cNvSpPr>
            <a:spLocks noChangeArrowheads="1"/>
          </p:cNvSpPr>
          <p:nvPr/>
        </p:nvSpPr>
        <p:spPr bwMode="auto">
          <a:xfrm>
            <a:off x="0" y="333375"/>
            <a:ext cx="9144000" cy="1582738"/>
          </a:xfrm>
          <a:prstGeom prst="rect">
            <a:avLst/>
          </a:prstGeom>
          <a:solidFill>
            <a:schemeClr val="accent1"/>
          </a:solidFill>
          <a:ln w="28575">
            <a:solidFill>
              <a:schemeClr val="tx1"/>
            </a:solidFill>
            <a:miter lim="800000"/>
            <a:headEnd/>
            <a:tailEnd/>
          </a:ln>
        </p:spPr>
        <p:txBody>
          <a:bodyPr wrap="none" anchor="ctr"/>
          <a:lstStyle/>
          <a:p>
            <a:endParaRPr lang="ar-SA"/>
          </a:p>
        </p:txBody>
      </p:sp>
      <p:sp>
        <p:nvSpPr>
          <p:cNvPr id="132109" name="Text Box 16"/>
          <p:cNvSpPr txBox="1">
            <a:spLocks noChangeArrowheads="1"/>
          </p:cNvSpPr>
          <p:nvPr/>
        </p:nvSpPr>
        <p:spPr bwMode="auto">
          <a:xfrm>
            <a:off x="395288" y="765175"/>
            <a:ext cx="8208962" cy="946150"/>
          </a:xfrm>
          <a:prstGeom prst="rect">
            <a:avLst/>
          </a:prstGeom>
          <a:noFill/>
          <a:ln w="9525">
            <a:noFill/>
            <a:miter lim="800000"/>
            <a:headEnd/>
            <a:tailEnd/>
          </a:ln>
        </p:spPr>
        <p:txBody>
          <a:bodyPr>
            <a:spAutoFit/>
          </a:bodyPr>
          <a:lstStyle/>
          <a:p>
            <a:pPr algn="ctr">
              <a:spcBef>
                <a:spcPct val="50000"/>
              </a:spcBef>
            </a:pPr>
            <a:r>
              <a:rPr lang="ar-SA"/>
              <a:t> </a:t>
            </a:r>
            <a:r>
              <a:rPr lang="ar-SA" sz="2800"/>
              <a:t>تنحني خطوط التساوي في يناير  نحو الشمال في المحيطات الدافئة ونحو الجنوب على اليابس البارد </a:t>
            </a:r>
            <a:endParaRPr lang="en-US" sz="280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503238" y="4983163"/>
            <a:ext cx="8183562" cy="1052512"/>
          </a:xfrm>
        </p:spPr>
        <p:txBody>
          <a:bodyPr>
            <a:normAutofit fontScale="90000"/>
          </a:bodyPr>
          <a:lstStyle/>
          <a:p>
            <a:pPr fontAlgn="auto">
              <a:spcAft>
                <a:spcPts val="0"/>
              </a:spcAft>
              <a:defRPr/>
            </a:pPr>
            <a:r>
              <a:rPr lang="ar-SA" dirty="0" smtClean="0">
                <a:solidFill>
                  <a:schemeClr val="accent1">
                    <a:tint val="88000"/>
                    <a:satMod val="150000"/>
                  </a:schemeClr>
                </a:solidFill>
              </a:rPr>
              <a:t>أسباب وجود الاختلافات الحرارية في درجة الحرارة      بين اليابس والماء </a:t>
            </a:r>
            <a:endParaRPr lang="en-US" dirty="0" smtClean="0">
              <a:solidFill>
                <a:schemeClr val="accent1">
                  <a:tint val="88000"/>
                  <a:satMod val="150000"/>
                </a:schemeClr>
              </a:solidFill>
            </a:endParaRPr>
          </a:p>
        </p:txBody>
      </p:sp>
      <p:sp>
        <p:nvSpPr>
          <p:cNvPr id="168963" name="Rectangle 3"/>
          <p:cNvSpPr>
            <a:spLocks noGrp="1" noChangeArrowheads="1"/>
          </p:cNvSpPr>
          <p:nvPr>
            <p:ph idx="1"/>
          </p:nvPr>
        </p:nvSpPr>
        <p:spPr>
          <a:xfrm>
            <a:off x="468313" y="1600200"/>
            <a:ext cx="8218487" cy="5141913"/>
          </a:xfrm>
          <a:ln w="28575">
            <a:solidFill>
              <a:schemeClr val="tx1"/>
            </a:solidFill>
          </a:ln>
        </p:spPr>
        <p:txBody>
          <a:bodyPr>
            <a:normAutofit/>
          </a:bodyPr>
          <a:lstStyle/>
          <a:p>
            <a:pPr marL="265176" indent="-265176" fontAlgn="auto">
              <a:lnSpc>
                <a:spcPct val="80000"/>
              </a:lnSpc>
              <a:spcAft>
                <a:spcPts val="0"/>
              </a:spcAft>
              <a:buFont typeface="Wingdings 2"/>
              <a:buChar char=""/>
              <a:defRPr/>
            </a:pPr>
            <a:r>
              <a:rPr lang="ar-SA" sz="2400" dirty="0" smtClean="0"/>
              <a:t>أ- تبلغ الحرارة النوعية للماء ثلاثة </a:t>
            </a:r>
            <a:r>
              <a:rPr lang="ar-SA" sz="2400" dirty="0" err="1" smtClean="0"/>
              <a:t>اضعاف</a:t>
            </a:r>
            <a:r>
              <a:rPr lang="ar-SA" sz="2400" dirty="0" smtClean="0"/>
              <a:t> الحرارة النوعية لليابس .</a:t>
            </a:r>
          </a:p>
          <a:p>
            <a:pPr marL="265176" indent="-265176" fontAlgn="auto">
              <a:lnSpc>
                <a:spcPct val="80000"/>
              </a:lnSpc>
              <a:spcAft>
                <a:spcPts val="0"/>
              </a:spcAft>
              <a:buFont typeface="Wingdings 2"/>
              <a:buChar char=""/>
              <a:defRPr/>
            </a:pPr>
            <a:r>
              <a:rPr lang="ar-SA" sz="2400" dirty="0" smtClean="0"/>
              <a:t>ب-يتحول الجزء </a:t>
            </a:r>
            <a:r>
              <a:rPr lang="ar-SA" sz="2400" dirty="0" err="1" smtClean="0"/>
              <a:t>الاكبر</a:t>
            </a:r>
            <a:r>
              <a:rPr lang="ar-SA" sz="2400" dirty="0" smtClean="0"/>
              <a:t> من </a:t>
            </a:r>
            <a:r>
              <a:rPr lang="ar-SA" sz="2400" dirty="0" err="1" smtClean="0"/>
              <a:t>الاشعة</a:t>
            </a:r>
            <a:r>
              <a:rPr lang="ar-SA" sz="2400" dirty="0" smtClean="0"/>
              <a:t> التي تصل اليابسة </a:t>
            </a:r>
            <a:r>
              <a:rPr lang="ar-SA" sz="2400" dirty="0" err="1" smtClean="0"/>
              <a:t>الى</a:t>
            </a:r>
            <a:r>
              <a:rPr lang="ar-SA" sz="2400" dirty="0" smtClean="0"/>
              <a:t> حرارة حسية وجزء ضئيل منها يستغل في تبخر الرطوبة من التربة والنباتات بينما تستغل </a:t>
            </a:r>
            <a:r>
              <a:rPr lang="ar-SA" sz="2400" dirty="0" err="1" smtClean="0"/>
              <a:t>الاشعة</a:t>
            </a:r>
            <a:r>
              <a:rPr lang="ar-SA" sz="2400" dirty="0" smtClean="0"/>
              <a:t> في عملية التبخر بالنسبة للمسطحات المائية بمقدار 25% من </a:t>
            </a:r>
            <a:r>
              <a:rPr lang="ar-SA" sz="2400" dirty="0" err="1" smtClean="0"/>
              <a:t>الاشعة</a:t>
            </a:r>
            <a:r>
              <a:rPr lang="ar-SA" sz="2400" dirty="0" smtClean="0"/>
              <a:t> التي تصل </a:t>
            </a:r>
            <a:r>
              <a:rPr lang="ar-SA" sz="2400" dirty="0" err="1" smtClean="0"/>
              <a:t>اليها</a:t>
            </a:r>
            <a:r>
              <a:rPr lang="ar-SA" sz="2400" dirty="0" smtClean="0"/>
              <a:t>.</a:t>
            </a:r>
          </a:p>
          <a:p>
            <a:pPr marL="265176" indent="-265176" fontAlgn="auto">
              <a:lnSpc>
                <a:spcPct val="80000"/>
              </a:lnSpc>
              <a:spcAft>
                <a:spcPts val="0"/>
              </a:spcAft>
              <a:buFont typeface="Wingdings 2"/>
              <a:buChar char=""/>
              <a:defRPr/>
            </a:pPr>
            <a:r>
              <a:rPr lang="ar-SA" sz="2400" dirty="0" smtClean="0"/>
              <a:t>ج- تتوزع الحرارة في اليابسة على طبقة رقيقة حيث لا تتوغل الحرارة كثيرا في التربة فتكون الدورة اليومية لدرجة الحرارة عن بضعة سنتيمترات ، </a:t>
            </a:r>
            <a:r>
              <a:rPr lang="ar-SA" sz="2400" dirty="0" err="1" smtClean="0"/>
              <a:t>اما</a:t>
            </a:r>
            <a:r>
              <a:rPr lang="ar-SA" sz="2400" dirty="0" smtClean="0"/>
              <a:t> المسطحات المائية فان التيارات الراسية تعمل على خلط الماء كله مما يجعل الحرارة تتوزع على كتلة كبيرة من الماء .</a:t>
            </a:r>
          </a:p>
          <a:p>
            <a:pPr marL="265176" indent="-265176" fontAlgn="auto">
              <a:lnSpc>
                <a:spcPct val="80000"/>
              </a:lnSpc>
              <a:spcAft>
                <a:spcPts val="0"/>
              </a:spcAft>
              <a:buFont typeface="Wingdings 2"/>
              <a:buChar char=""/>
              <a:defRPr/>
            </a:pPr>
            <a:r>
              <a:rPr lang="ar-SA" sz="2400" dirty="0" smtClean="0"/>
              <a:t>د- لا تتوغل </a:t>
            </a:r>
            <a:r>
              <a:rPr lang="ar-SA" sz="2400" dirty="0" err="1" smtClean="0"/>
              <a:t>اشعة</a:t>
            </a:r>
            <a:r>
              <a:rPr lang="ar-SA" sz="2400" dirty="0" smtClean="0"/>
              <a:t> الشمس في التربة إلا بضعة مليمترات . بينما تتوغل في المسطحات المائية حتى عمق عشرة </a:t>
            </a:r>
            <a:r>
              <a:rPr lang="ar-SA" sz="2400" dirty="0" err="1" smtClean="0"/>
              <a:t>امتار</a:t>
            </a:r>
            <a:r>
              <a:rPr lang="ar-SA" sz="2400" dirty="0" smtClean="0"/>
              <a:t> . </a:t>
            </a:r>
          </a:p>
          <a:p>
            <a:pPr marL="265176" indent="-265176" fontAlgn="auto">
              <a:lnSpc>
                <a:spcPct val="80000"/>
              </a:lnSpc>
              <a:spcAft>
                <a:spcPts val="0"/>
              </a:spcAft>
              <a:buFont typeface="Wingdings 2"/>
              <a:buChar char=""/>
              <a:defRPr/>
            </a:pPr>
            <a:r>
              <a:rPr lang="ar-SA" sz="2400" dirty="0" smtClean="0"/>
              <a:t>هـ- تكثر في التربة المسامات المملوءة بالهواء والهواء موصل رديء للحرارة على النقيض من الماء . </a:t>
            </a:r>
          </a:p>
          <a:p>
            <a:pPr marL="265176" indent="-265176" fontAlgn="auto">
              <a:lnSpc>
                <a:spcPct val="80000"/>
              </a:lnSpc>
              <a:spcAft>
                <a:spcPts val="0"/>
              </a:spcAft>
              <a:buFont typeface="Wingdings 2"/>
              <a:buChar char=""/>
              <a:defRPr/>
            </a:pPr>
            <a:r>
              <a:rPr lang="ar-SA" sz="2400" dirty="0" smtClean="0"/>
              <a:t>و- يكثر في </a:t>
            </a:r>
            <a:r>
              <a:rPr lang="ar-SA" sz="2400" dirty="0" err="1" smtClean="0"/>
              <a:t>اجواء</a:t>
            </a:r>
            <a:r>
              <a:rPr lang="ar-SA" sz="2400" dirty="0" smtClean="0"/>
              <a:t> المناطق البحرية الرطبة بخار الماء مما يقلل من مقدار الاشعاع الذي يصل </a:t>
            </a:r>
            <a:r>
              <a:rPr lang="ar-SA" sz="2400" dirty="0" err="1" smtClean="0"/>
              <a:t>اليه</a:t>
            </a:r>
            <a:r>
              <a:rPr lang="ar-SA" sz="2400" dirty="0" smtClean="0"/>
              <a:t> ويمنع جزءاً كبيراً من الاشعاع </a:t>
            </a:r>
            <a:r>
              <a:rPr lang="ar-SA" sz="2400" dirty="0" err="1" smtClean="0"/>
              <a:t>الارضي</a:t>
            </a:r>
            <a:r>
              <a:rPr lang="ar-SA" sz="2400" dirty="0" smtClean="0"/>
              <a:t> من الهروب </a:t>
            </a:r>
            <a:r>
              <a:rPr lang="ar-SA" sz="2400" dirty="0" err="1" smtClean="0"/>
              <a:t>الى</a:t>
            </a:r>
            <a:r>
              <a:rPr lang="ar-SA" sz="2400" dirty="0" smtClean="0"/>
              <a:t> </a:t>
            </a:r>
            <a:r>
              <a:rPr lang="ar-SA" sz="2400" dirty="0" err="1" smtClean="0"/>
              <a:t>اعلى</a:t>
            </a:r>
            <a:r>
              <a:rPr lang="ar-SA" sz="2400" dirty="0" smtClean="0"/>
              <a:t> . </a:t>
            </a:r>
            <a:endParaRPr lang="en-US" sz="24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pPr algn="r" eaLnBrk="1" hangingPunct="1">
              <a:defRPr/>
            </a:pPr>
            <a:r>
              <a:rPr lang="ar-SA" sz="3200" dirty="0" smtClean="0">
                <a:cs typeface="Akhbar MT" pitchFamily="2" charset="-78"/>
              </a:rPr>
              <a:t>العوامل المؤثرة في التوزيع الجغرافي لدرجة الحرارة </a:t>
            </a:r>
            <a:endParaRPr lang="en-US" sz="3200" dirty="0" smtClean="0">
              <a:cs typeface="Akhbar MT" pitchFamily="2" charset="-78"/>
            </a:endParaRPr>
          </a:p>
        </p:txBody>
      </p:sp>
      <p:sp>
        <p:nvSpPr>
          <p:cNvPr id="134147" name="Rectangle 3"/>
          <p:cNvSpPr>
            <a:spLocks noGrp="1" noChangeArrowheads="1"/>
          </p:cNvSpPr>
          <p:nvPr>
            <p:ph type="body" idx="1"/>
          </p:nvPr>
        </p:nvSpPr>
        <p:spPr>
          <a:ln w="38100">
            <a:solidFill>
              <a:schemeClr val="tx1"/>
            </a:solidFill>
          </a:ln>
        </p:spPr>
        <p:txBody>
          <a:bodyPr/>
          <a:lstStyle/>
          <a:p>
            <a:pPr eaLnBrk="1" hangingPunct="1"/>
            <a:r>
              <a:rPr lang="ar-SA" smtClean="0"/>
              <a:t>3- التضاريس  . </a:t>
            </a:r>
          </a:p>
          <a:p>
            <a:pPr eaLnBrk="1" hangingPunct="1"/>
            <a:r>
              <a:rPr lang="ar-SA" smtClean="0"/>
              <a:t>كلما ارتفعنا انخفضت درجة الحرارة (عللي )</a:t>
            </a:r>
          </a:p>
          <a:p>
            <a:pPr eaLnBrk="1" hangingPunct="1"/>
            <a:r>
              <a:rPr lang="ar-SA" smtClean="0"/>
              <a:t>- </a:t>
            </a:r>
            <a:r>
              <a:rPr lang="ar-SA" smtClean="0">
                <a:solidFill>
                  <a:srgbClr val="FFFF00"/>
                </a:solidFill>
              </a:rPr>
              <a:t>لأن درجة الحرارة تتناقص بالارتفاع ,وزدياة نسبة تغيم السماء في المناطق الجبلية المرتفعة عنه في السهول المنخفضة</a:t>
            </a:r>
            <a:r>
              <a:rPr lang="ar-SA" smtClean="0"/>
              <a:t>. </a:t>
            </a:r>
          </a:p>
          <a:p>
            <a:pPr eaLnBrk="1" hangingPunct="1"/>
            <a:r>
              <a:rPr lang="ar-SA" smtClean="0"/>
              <a:t>تؤثر السلاسل الجبلية الكبرى على التوزيع الجغرافي لدرجة الحرارة . </a:t>
            </a:r>
            <a:endParaRPr lang="en-US" smtClean="0"/>
          </a:p>
        </p:txBody>
      </p:sp>
      <p:pic>
        <p:nvPicPr>
          <p:cNvPr id="134148" name="صورة 3" descr="imagesCAKSGRJ6.jpg"/>
          <p:cNvPicPr>
            <a:picLocks noChangeAspect="1"/>
          </p:cNvPicPr>
          <p:nvPr/>
        </p:nvPicPr>
        <p:blipFill>
          <a:blip r:embed="rId3"/>
          <a:srcRect/>
          <a:stretch>
            <a:fillRect/>
          </a:stretch>
        </p:blipFill>
        <p:spPr bwMode="auto">
          <a:xfrm>
            <a:off x="179388" y="188913"/>
            <a:ext cx="3313112" cy="23098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3"/>
          <p:cNvSpPr>
            <a:spLocks noGrp="1" noChangeArrowheads="1"/>
          </p:cNvSpPr>
          <p:nvPr>
            <p:ph type="body" idx="1"/>
          </p:nvPr>
        </p:nvSpPr>
        <p:spPr>
          <a:xfrm>
            <a:off x="457200" y="285750"/>
            <a:ext cx="8229600" cy="6572250"/>
          </a:xfrm>
        </p:spPr>
        <p:txBody>
          <a:bodyPr>
            <a:normAutofit lnSpcReduction="10000"/>
          </a:bodyPr>
          <a:lstStyle/>
          <a:p>
            <a:pPr eaLnBrk="1" hangingPunct="1"/>
            <a:r>
              <a:rPr lang="ar-SA" smtClean="0">
                <a:solidFill>
                  <a:srgbClr val="FF0000"/>
                </a:solidFill>
              </a:rPr>
              <a:t>التيارات البحرية :</a:t>
            </a:r>
          </a:p>
          <a:p>
            <a:pPr eaLnBrk="1" hangingPunct="1"/>
            <a:r>
              <a:rPr lang="ar-SA" sz="2800" smtClean="0"/>
              <a:t>تمثل التيارات البحرية نطاقات طولية من المياه المتحركة </a:t>
            </a:r>
            <a:r>
              <a:rPr lang="ar-SA" sz="2800" smtClean="0">
                <a:solidFill>
                  <a:srgbClr val="FFFF00"/>
                </a:solidFill>
              </a:rPr>
              <a:t>,هي</a:t>
            </a:r>
            <a:r>
              <a:rPr lang="ar-SA" sz="2800" b="1" smtClean="0">
                <a:solidFill>
                  <a:srgbClr val="FFFF00"/>
                </a:solidFill>
              </a:rPr>
              <a:t> كتلة من المياه تتحرك باتجاهات محددة لمسافات بعيدة على شكل ما يشبه أنهاراً مائية ضخمة في المحيطات والبحار</a:t>
            </a:r>
            <a:r>
              <a:rPr lang="ar-SA" sz="2800" b="1" smtClean="0"/>
              <a:t>.</a:t>
            </a:r>
            <a:r>
              <a:rPr lang="en-US" sz="2800" b="1" smtClean="0"/>
              <a:t> </a:t>
            </a:r>
            <a:r>
              <a:rPr lang="ar-SA" sz="2800" smtClean="0">
                <a:solidFill>
                  <a:srgbClr val="FF0000"/>
                </a:solidFill>
              </a:rPr>
              <a:t>أماالتيار المائي عبارة عن حزم مائية ضخمة يحركها الهواء معه في دورته العامة.</a:t>
            </a:r>
          </a:p>
          <a:p>
            <a:pPr eaLnBrk="1" hangingPunct="1"/>
            <a:r>
              <a:rPr lang="ar-SA" sz="2800" smtClean="0"/>
              <a:t>أهم العوامل التي تساعد على نشأة التيارات البحرية وتوجيه حركتها وهي :</a:t>
            </a:r>
          </a:p>
          <a:p>
            <a:pPr eaLnBrk="1" hangingPunct="1"/>
            <a:r>
              <a:rPr lang="ar-SA" sz="2800" smtClean="0"/>
              <a:t>1- الرياح السائدة.     2- الاختلاف في درجة حرارة المياه وكثافتها.</a:t>
            </a:r>
          </a:p>
          <a:p>
            <a:pPr eaLnBrk="1" hangingPunct="1"/>
            <a:r>
              <a:rPr lang="ar-SA" sz="2800" smtClean="0"/>
              <a:t>3- الاختلافات في منسوب المياه.</a:t>
            </a:r>
          </a:p>
          <a:p>
            <a:pPr eaLnBrk="1" hangingPunct="1"/>
            <a:r>
              <a:rPr lang="ar-SA" sz="2400" b="1" smtClean="0">
                <a:solidFill>
                  <a:srgbClr val="FF0000"/>
                </a:solidFill>
              </a:rPr>
              <a:t>أسباب حدوث التيارات البحرية</a:t>
            </a:r>
            <a:r>
              <a:rPr lang="en-US" sz="2400" b="1" smtClean="0">
                <a:solidFill>
                  <a:srgbClr val="FF0000"/>
                </a:solidFill>
              </a:rPr>
              <a:t>:</a:t>
            </a:r>
            <a:r>
              <a:rPr lang="en-US" sz="2400" b="1" smtClean="0"/>
              <a:t/>
            </a:r>
            <a:br>
              <a:rPr lang="en-US" sz="2400" b="1" smtClean="0"/>
            </a:br>
            <a:r>
              <a:rPr lang="ar-SA" sz="2400" b="1" smtClean="0"/>
              <a:t>يرجع سبب حدوث التيارات البحرية إلى</a:t>
            </a:r>
          </a:p>
          <a:p>
            <a:pPr eaLnBrk="1" hangingPunct="1"/>
            <a:r>
              <a:rPr lang="ar-SA" sz="2400" b="1" smtClean="0"/>
              <a:t>1- اختلاف كثافة المياه</a:t>
            </a:r>
            <a:r>
              <a:rPr lang="en-US" sz="2400" b="1" smtClean="0"/>
              <a:t/>
            </a:r>
            <a:br>
              <a:rPr lang="en-US" sz="2400" b="1" smtClean="0"/>
            </a:br>
            <a:r>
              <a:rPr lang="ar-SA" sz="2400" b="1" smtClean="0"/>
              <a:t>2-</a:t>
            </a:r>
            <a:r>
              <a:rPr lang="en-US" sz="2400" b="1" smtClean="0"/>
              <a:t> </a:t>
            </a:r>
            <a:r>
              <a:rPr lang="ar-SA" sz="2400" b="1" smtClean="0"/>
              <a:t>اختلاف درجة حرارة المياه</a:t>
            </a:r>
            <a:r>
              <a:rPr lang="en-US" sz="2400" b="1" smtClean="0"/>
              <a:t> </a:t>
            </a:r>
            <a:br>
              <a:rPr lang="en-US" sz="2400" b="1" smtClean="0"/>
            </a:br>
            <a:r>
              <a:rPr lang="ar-SA" sz="2400" b="1" smtClean="0"/>
              <a:t>3-</a:t>
            </a:r>
            <a:r>
              <a:rPr lang="en-US" sz="2400" b="1" smtClean="0"/>
              <a:t> </a:t>
            </a:r>
            <a:r>
              <a:rPr lang="ar-SA" sz="2400" b="1" smtClean="0"/>
              <a:t>اختلاف نسبة الملوحة</a:t>
            </a:r>
            <a:r>
              <a:rPr lang="en-US" sz="2800" b="1" smtClean="0"/>
              <a:t/>
            </a:r>
            <a:br>
              <a:rPr lang="en-US" sz="2800" b="1" smtClean="0"/>
            </a:br>
            <a:endParaRPr lang="en-US" sz="2800" smtClean="0"/>
          </a:p>
        </p:txBody>
      </p:sp>
      <p:pic>
        <p:nvPicPr>
          <p:cNvPr id="135171" name="صورة 2" descr="imagesCAGRY8SK.jpg"/>
          <p:cNvPicPr>
            <a:picLocks noChangeAspect="1"/>
          </p:cNvPicPr>
          <p:nvPr/>
        </p:nvPicPr>
        <p:blipFill>
          <a:blip r:embed="rId2"/>
          <a:srcRect/>
          <a:stretch>
            <a:fillRect/>
          </a:stretch>
        </p:blipFill>
        <p:spPr bwMode="auto">
          <a:xfrm>
            <a:off x="468313" y="4149725"/>
            <a:ext cx="3671887" cy="2708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3"/>
          <p:cNvSpPr>
            <a:spLocks noGrp="1" noChangeArrowheads="1"/>
          </p:cNvSpPr>
          <p:nvPr>
            <p:ph type="body" idx="1"/>
          </p:nvPr>
        </p:nvSpPr>
        <p:spPr>
          <a:ln w="57150">
            <a:solidFill>
              <a:schemeClr val="tx1"/>
            </a:solidFill>
          </a:ln>
        </p:spPr>
        <p:txBody>
          <a:bodyPr/>
          <a:lstStyle/>
          <a:p>
            <a:pPr eaLnBrk="1" hangingPunct="1">
              <a:defRPr/>
            </a:pPr>
            <a:endParaRPr lang="en-US" dirty="0" smtClean="0"/>
          </a:p>
        </p:txBody>
      </p:sp>
      <p:pic>
        <p:nvPicPr>
          <p:cNvPr id="136195" name="صورة 4" descr="التيارات البحرية.jpg"/>
          <p:cNvPicPr>
            <a:picLocks noChangeAspect="1"/>
          </p:cNvPicPr>
          <p:nvPr/>
        </p:nvPicPr>
        <p:blipFill>
          <a:blip r:embed="rId3"/>
          <a:srcRect/>
          <a:stretch>
            <a:fillRect/>
          </a:stretch>
        </p:blipFill>
        <p:spPr bwMode="auto">
          <a:xfrm>
            <a:off x="142875" y="642938"/>
            <a:ext cx="8786813" cy="6000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92100"/>
            <a:ext cx="8229600" cy="993775"/>
          </a:xfrm>
        </p:spPr>
        <p:txBody>
          <a:bodyPr/>
          <a:lstStyle/>
          <a:p>
            <a:pPr algn="ctr">
              <a:defRPr/>
            </a:pPr>
            <a:r>
              <a:rPr lang="ar-SA" dirty="0" smtClean="0"/>
              <a:t>أنواع التيارات البحرية </a:t>
            </a:r>
            <a:endParaRPr lang="ar-SA" dirty="0"/>
          </a:p>
        </p:txBody>
      </p:sp>
      <p:sp>
        <p:nvSpPr>
          <p:cNvPr id="3" name="عنصر نائب للمحتوى 2"/>
          <p:cNvSpPr>
            <a:spLocks noGrp="1"/>
          </p:cNvSpPr>
          <p:nvPr>
            <p:ph idx="1"/>
          </p:nvPr>
        </p:nvSpPr>
        <p:spPr>
          <a:xfrm>
            <a:off x="214313" y="1357313"/>
            <a:ext cx="8501062" cy="5043487"/>
          </a:xfrm>
        </p:spPr>
        <p:txBody>
          <a:bodyPr/>
          <a:lstStyle/>
          <a:p>
            <a:pPr>
              <a:buFontTx/>
              <a:buNone/>
              <a:defRPr/>
            </a:pPr>
            <a:endParaRPr lang="ar-SA" dirty="0" smtClean="0"/>
          </a:p>
          <a:p>
            <a:pPr>
              <a:defRPr/>
            </a:pPr>
            <a:endParaRPr lang="ar-SA" dirty="0"/>
          </a:p>
        </p:txBody>
      </p:sp>
      <p:graphicFrame>
        <p:nvGraphicFramePr>
          <p:cNvPr id="5" name="جدول 4"/>
          <p:cNvGraphicFramePr>
            <a:graphicFrameLocks noGrp="1"/>
          </p:cNvGraphicFramePr>
          <p:nvPr/>
        </p:nvGraphicFramePr>
        <p:xfrm>
          <a:off x="1000072" y="2214563"/>
          <a:ext cx="7358116" cy="3000395"/>
        </p:xfrm>
        <a:graphic>
          <a:graphicData uri="http://schemas.openxmlformats.org/drawingml/2006/table">
            <a:tbl>
              <a:tblPr rtl="1" firstRow="1" bandRow="1">
                <a:tableStyleId>{21E4AEA4-8DFA-4A89-87EB-49C32662AFE0}</a:tableStyleId>
              </a:tblPr>
              <a:tblGrid>
                <a:gridCol w="1839529"/>
                <a:gridCol w="1839529"/>
                <a:gridCol w="1839529"/>
                <a:gridCol w="1839529"/>
              </a:tblGrid>
              <a:tr h="528823">
                <a:tc gridSpan="2">
                  <a:txBody>
                    <a:bodyPr/>
                    <a:lstStyle/>
                    <a:p>
                      <a:pPr algn="ctr" rtl="1"/>
                      <a:r>
                        <a:rPr lang="ar-SA" sz="2000" b="1" kern="1200" baseline="0" dirty="0" smtClean="0">
                          <a:solidFill>
                            <a:schemeClr val="lt1"/>
                          </a:solidFill>
                          <a:latin typeface="+mn-lt"/>
                          <a:ea typeface="+mn-ea"/>
                          <a:cs typeface="+mn-cs"/>
                        </a:rPr>
                        <a:t>   </a:t>
                      </a:r>
                      <a:r>
                        <a:rPr lang="ar-SA" sz="2000" b="1" kern="1200" dirty="0" smtClean="0">
                          <a:solidFill>
                            <a:schemeClr val="lt1"/>
                          </a:solidFill>
                          <a:latin typeface="+mn-lt"/>
                          <a:ea typeface="+mn-ea"/>
                          <a:cs typeface="+mn-cs"/>
                        </a:rPr>
                        <a:t>تيارات البحرية الدافئة </a:t>
                      </a:r>
                      <a:endParaRPr lang="ar-SA" sz="2000" dirty="0"/>
                    </a:p>
                  </a:txBody>
                  <a:tcPr/>
                </a:tc>
                <a:tc hMerge="1">
                  <a:txBody>
                    <a:bodyPr/>
                    <a:lstStyle/>
                    <a:p>
                      <a:pPr rtl="1"/>
                      <a:endParaRPr lang="ar-SA" dirty="0"/>
                    </a:p>
                  </a:txBody>
                  <a:tcPr/>
                </a:tc>
                <a:tc gridSpan="2">
                  <a:txBody>
                    <a:bodyPr/>
                    <a:lstStyle/>
                    <a:p>
                      <a:pPr algn="ctr" rtl="1"/>
                      <a:r>
                        <a:rPr lang="ar-SA" sz="2000" b="1" kern="1200" dirty="0" smtClean="0">
                          <a:solidFill>
                            <a:schemeClr val="lt1"/>
                          </a:solidFill>
                          <a:latin typeface="+mn-lt"/>
                          <a:ea typeface="+mn-ea"/>
                          <a:cs typeface="+mn-cs"/>
                        </a:rPr>
                        <a:t>التيارات البحرية الباردة</a:t>
                      </a:r>
                      <a:endParaRPr lang="ar-SA" sz="2000" dirty="0"/>
                    </a:p>
                  </a:txBody>
                  <a:tcPr/>
                </a:tc>
                <a:tc hMerge="1">
                  <a:txBody>
                    <a:bodyPr/>
                    <a:lstStyle/>
                    <a:p>
                      <a:pPr rtl="1"/>
                      <a:endParaRPr lang="ar-SA" dirty="0"/>
                    </a:p>
                  </a:txBody>
                  <a:tcPr/>
                </a:tc>
              </a:tr>
              <a:tr h="528823">
                <a:tc>
                  <a:txBody>
                    <a:bodyPr/>
                    <a:lstStyle/>
                    <a:p>
                      <a:pPr algn="ctr" rtl="1"/>
                      <a:r>
                        <a:rPr lang="ar-SA" sz="2000" b="1" kern="1200" dirty="0" smtClean="0">
                          <a:solidFill>
                            <a:schemeClr val="dk1"/>
                          </a:solidFill>
                          <a:latin typeface="+mn-lt"/>
                          <a:ea typeface="+mn-ea"/>
                          <a:cs typeface="Andalus" pitchFamily="2" charset="-78"/>
                        </a:rPr>
                        <a:t>شمال خط الاستواء</a:t>
                      </a:r>
                      <a:endParaRPr lang="ar-SA" sz="2000" dirty="0">
                        <a:cs typeface="Andalus" pitchFamily="2" charset="-78"/>
                      </a:endParaRPr>
                    </a:p>
                  </a:txBody>
                  <a:tcPr/>
                </a:tc>
                <a:tc>
                  <a:txBody>
                    <a:bodyPr/>
                    <a:lstStyle/>
                    <a:p>
                      <a:pPr algn="ctr" rtl="1"/>
                      <a:r>
                        <a:rPr lang="ar-SA" sz="2000" b="1" kern="1200" dirty="0" smtClean="0">
                          <a:solidFill>
                            <a:schemeClr val="dk1"/>
                          </a:solidFill>
                          <a:latin typeface="+mn-lt"/>
                          <a:ea typeface="+mn-ea"/>
                          <a:cs typeface="Andalus" pitchFamily="2" charset="-78"/>
                        </a:rPr>
                        <a:t>جنوب خط الاستواء</a:t>
                      </a:r>
                      <a:endParaRPr lang="ar-SA" sz="2000" dirty="0">
                        <a:cs typeface="Andalus" pitchFamily="2" charset="-78"/>
                      </a:endParaRPr>
                    </a:p>
                  </a:txBody>
                  <a:tcPr/>
                </a:tc>
                <a:tc>
                  <a:txBody>
                    <a:bodyPr/>
                    <a:lstStyle/>
                    <a:p>
                      <a:pPr algn="ctr" rtl="1"/>
                      <a:r>
                        <a:rPr lang="ar-SA" sz="2000" b="1" kern="1200" dirty="0" smtClean="0">
                          <a:solidFill>
                            <a:schemeClr val="dk1"/>
                          </a:solidFill>
                          <a:latin typeface="+mn-lt"/>
                          <a:ea typeface="+mn-ea"/>
                          <a:cs typeface="Andalus" pitchFamily="2" charset="-78"/>
                        </a:rPr>
                        <a:t>شمال خط الاستواء</a:t>
                      </a:r>
                      <a:endParaRPr lang="ar-SA" sz="2000" dirty="0">
                        <a:cs typeface="Andalus" pitchFamily="2" charset="-78"/>
                      </a:endParaRPr>
                    </a:p>
                  </a:txBody>
                  <a:tcPr/>
                </a:tc>
                <a:tc>
                  <a:txBody>
                    <a:bodyPr/>
                    <a:lstStyle/>
                    <a:p>
                      <a:pPr algn="ctr" rtl="1"/>
                      <a:r>
                        <a:rPr lang="ar-SA" sz="2000" b="1" kern="1200" dirty="0" smtClean="0">
                          <a:solidFill>
                            <a:schemeClr val="dk1"/>
                          </a:solidFill>
                          <a:latin typeface="+mn-lt"/>
                          <a:ea typeface="+mn-ea"/>
                          <a:cs typeface="Andalus" pitchFamily="2" charset="-78"/>
                        </a:rPr>
                        <a:t>جنوب خط الاستواء</a:t>
                      </a:r>
                      <a:endParaRPr lang="ar-SA" sz="2000" dirty="0">
                        <a:cs typeface="Andalus" pitchFamily="2" charset="-78"/>
                      </a:endParaRPr>
                    </a:p>
                  </a:txBody>
                  <a:tcPr/>
                </a:tc>
              </a:tr>
              <a:tr h="577969">
                <a:tc>
                  <a:txBody>
                    <a:bodyPr/>
                    <a:lstStyle/>
                    <a:p>
                      <a:pPr algn="ctr" rtl="1"/>
                      <a:r>
                        <a:rPr lang="ar-SA" sz="2000" b="1" dirty="0" smtClean="0">
                          <a:solidFill>
                            <a:srgbClr val="000000"/>
                          </a:solidFill>
                          <a:latin typeface="Verdana"/>
                          <a:ea typeface="Times New Roman"/>
                          <a:cs typeface="Simplified Arabic"/>
                        </a:rPr>
                        <a:t>تيار اليابان الدافئ</a:t>
                      </a:r>
                      <a:endParaRPr lang="ar-SA" sz="2000" dirty="0"/>
                    </a:p>
                  </a:txBody>
                  <a:tcPr anchor="ctr"/>
                </a:tc>
                <a:tc>
                  <a:txBody>
                    <a:bodyPr/>
                    <a:lstStyle/>
                    <a:p>
                      <a:pPr algn="ctr" rtl="1"/>
                      <a:r>
                        <a:rPr lang="ar-SA" sz="2000" b="1" dirty="0" smtClean="0">
                          <a:solidFill>
                            <a:srgbClr val="000000"/>
                          </a:solidFill>
                          <a:latin typeface="Verdana"/>
                          <a:ea typeface="Times New Roman"/>
                          <a:cs typeface="Simplified Arabic"/>
                        </a:rPr>
                        <a:t>تيار شرق استراليا</a:t>
                      </a:r>
                      <a:endParaRPr lang="ar-SA" sz="2000" dirty="0"/>
                    </a:p>
                  </a:txBody>
                  <a:tcPr anchor="ctr"/>
                </a:tc>
                <a:tc>
                  <a:txBody>
                    <a:bodyPr/>
                    <a:lstStyle/>
                    <a:p>
                      <a:pPr algn="ctr" rtl="1"/>
                      <a:r>
                        <a:rPr lang="ar-SA" sz="2000" b="1" dirty="0" smtClean="0">
                          <a:solidFill>
                            <a:srgbClr val="000000"/>
                          </a:solidFill>
                          <a:latin typeface="Verdana"/>
                          <a:ea typeface="Times New Roman"/>
                          <a:cs typeface="Simplified Arabic"/>
                        </a:rPr>
                        <a:t>تيار</a:t>
                      </a:r>
                      <a:r>
                        <a:rPr lang="ar-SA" sz="2000" b="1" dirty="0" smtClean="0">
                          <a:solidFill>
                            <a:srgbClr val="000000"/>
                          </a:solidFill>
                          <a:ea typeface="Times New Roman"/>
                          <a:cs typeface="Verdana"/>
                        </a:rPr>
                        <a:t> </a:t>
                      </a:r>
                      <a:r>
                        <a:rPr lang="ar-SA" sz="2000" b="1" dirty="0" err="1" smtClean="0">
                          <a:solidFill>
                            <a:srgbClr val="000000"/>
                          </a:solidFill>
                          <a:latin typeface="Verdana"/>
                          <a:ea typeface="Times New Roman"/>
                          <a:cs typeface="Simplified Arabic"/>
                        </a:rPr>
                        <a:t>كمشتكا</a:t>
                      </a:r>
                      <a:endParaRPr lang="ar-SA" sz="2000" dirty="0"/>
                    </a:p>
                  </a:txBody>
                  <a:tcPr anchor="ctr"/>
                </a:tc>
                <a:tc>
                  <a:txBody>
                    <a:bodyPr/>
                    <a:lstStyle/>
                    <a:p>
                      <a:pPr algn="ctr" rtl="1"/>
                      <a:r>
                        <a:rPr lang="ar-SA" sz="2000" b="1" dirty="0" smtClean="0">
                          <a:solidFill>
                            <a:srgbClr val="000000"/>
                          </a:solidFill>
                          <a:latin typeface="Verdana"/>
                          <a:ea typeface="Times New Roman"/>
                          <a:cs typeface="Simplified Arabic"/>
                        </a:rPr>
                        <a:t>تيار غرب</a:t>
                      </a:r>
                      <a:r>
                        <a:rPr lang="ar-SA" sz="2000" b="1" dirty="0" smtClean="0">
                          <a:solidFill>
                            <a:srgbClr val="000000"/>
                          </a:solidFill>
                          <a:ea typeface="Times New Roman"/>
                          <a:cs typeface="Verdana"/>
                        </a:rPr>
                        <a:t> </a:t>
                      </a:r>
                      <a:r>
                        <a:rPr lang="ar-SA" sz="2000" b="1" dirty="0" smtClean="0">
                          <a:solidFill>
                            <a:srgbClr val="000000"/>
                          </a:solidFill>
                          <a:latin typeface="Verdana"/>
                          <a:ea typeface="Times New Roman"/>
                          <a:cs typeface="Simplified Arabic"/>
                        </a:rPr>
                        <a:t>استراليا</a:t>
                      </a:r>
                      <a:endParaRPr lang="ar-SA" sz="2000" dirty="0"/>
                    </a:p>
                  </a:txBody>
                  <a:tcPr anchor="ctr"/>
                </a:tc>
              </a:tr>
              <a:tr h="572048">
                <a:tc>
                  <a:txBody>
                    <a:bodyPr/>
                    <a:lstStyle/>
                    <a:p>
                      <a:pPr algn="ctr" rtl="1"/>
                      <a:r>
                        <a:rPr lang="ar-SA" sz="2000" b="1" dirty="0" smtClean="0">
                          <a:solidFill>
                            <a:srgbClr val="000000"/>
                          </a:solidFill>
                          <a:latin typeface="Verdana"/>
                          <a:ea typeface="Times New Roman"/>
                          <a:cs typeface="Simplified Arabic"/>
                        </a:rPr>
                        <a:t>تيار الخليج الدافئ</a:t>
                      </a:r>
                      <a:endParaRPr lang="ar-SA" sz="2000" dirty="0"/>
                    </a:p>
                  </a:txBody>
                  <a:tcPr anchor="ctr"/>
                </a:tc>
                <a:tc>
                  <a:txBody>
                    <a:bodyPr/>
                    <a:lstStyle/>
                    <a:p>
                      <a:pPr algn="ctr" rtl="1"/>
                      <a:r>
                        <a:rPr lang="ar-SA" sz="2000" b="1" dirty="0" smtClean="0">
                          <a:solidFill>
                            <a:srgbClr val="000000"/>
                          </a:solidFill>
                          <a:latin typeface="Verdana"/>
                          <a:ea typeface="Times New Roman"/>
                          <a:cs typeface="Simplified Arabic"/>
                        </a:rPr>
                        <a:t>تيار </a:t>
                      </a:r>
                      <a:r>
                        <a:rPr lang="ar-SA" sz="2000" b="1" dirty="0" err="1" smtClean="0">
                          <a:solidFill>
                            <a:srgbClr val="000000"/>
                          </a:solidFill>
                          <a:latin typeface="Verdana"/>
                          <a:ea typeface="Times New Roman"/>
                          <a:cs typeface="Simplified Arabic"/>
                        </a:rPr>
                        <a:t>موزمبيق</a:t>
                      </a:r>
                      <a:r>
                        <a:rPr lang="en-US" sz="2000" b="1" dirty="0" smtClean="0">
                          <a:solidFill>
                            <a:srgbClr val="000000"/>
                          </a:solidFill>
                          <a:latin typeface="Verdana"/>
                          <a:ea typeface="Times New Roman"/>
                          <a:cs typeface="Simplified Arabic"/>
                        </a:rPr>
                        <a:t> </a:t>
                      </a:r>
                      <a:endParaRPr lang="ar-SA" sz="2000" dirty="0"/>
                    </a:p>
                  </a:txBody>
                  <a:tcPr anchor="ctr"/>
                </a:tc>
                <a:tc>
                  <a:txBody>
                    <a:bodyPr/>
                    <a:lstStyle/>
                    <a:p>
                      <a:pPr algn="ctr" rtl="1"/>
                      <a:r>
                        <a:rPr lang="ar-SA" sz="2000" b="1" dirty="0" smtClean="0">
                          <a:solidFill>
                            <a:srgbClr val="000000"/>
                          </a:solidFill>
                          <a:latin typeface="Verdana"/>
                          <a:ea typeface="Times New Roman"/>
                          <a:cs typeface="Simplified Arabic"/>
                        </a:rPr>
                        <a:t>تيار </a:t>
                      </a:r>
                      <a:r>
                        <a:rPr lang="ar-SA" sz="2000" b="1" dirty="0" err="1" smtClean="0">
                          <a:solidFill>
                            <a:srgbClr val="000000"/>
                          </a:solidFill>
                          <a:latin typeface="Verdana"/>
                          <a:ea typeface="Times New Roman"/>
                          <a:cs typeface="Simplified Arabic"/>
                        </a:rPr>
                        <a:t>لبرادور</a:t>
                      </a:r>
                      <a:endParaRPr lang="ar-SA" sz="2000" dirty="0"/>
                    </a:p>
                  </a:txBody>
                  <a:tcPr anchor="ctr"/>
                </a:tc>
                <a:tc>
                  <a:txBody>
                    <a:bodyPr/>
                    <a:lstStyle/>
                    <a:p>
                      <a:pPr algn="ctr" rtl="1"/>
                      <a:r>
                        <a:rPr lang="ar-SA" sz="2000" b="1" dirty="0" smtClean="0">
                          <a:solidFill>
                            <a:srgbClr val="000000"/>
                          </a:solidFill>
                          <a:latin typeface="Verdana"/>
                          <a:ea typeface="Times New Roman"/>
                          <a:cs typeface="Simplified Arabic"/>
                        </a:rPr>
                        <a:t>تيار </a:t>
                      </a:r>
                      <a:r>
                        <a:rPr lang="ar-SA" sz="2000" b="1" dirty="0" err="1" smtClean="0">
                          <a:solidFill>
                            <a:srgbClr val="000000"/>
                          </a:solidFill>
                          <a:latin typeface="Verdana"/>
                          <a:ea typeface="Times New Roman"/>
                          <a:cs typeface="Simplified Arabic"/>
                        </a:rPr>
                        <a:t>بنجويلا</a:t>
                      </a:r>
                      <a:endParaRPr lang="ar-SA" sz="2000" dirty="0"/>
                    </a:p>
                  </a:txBody>
                  <a:tcPr anchor="ctr"/>
                </a:tc>
              </a:tr>
              <a:tr h="792732">
                <a:tc>
                  <a:txBody>
                    <a:bodyPr/>
                    <a:lstStyle/>
                    <a:p>
                      <a:pPr algn="ctr" rtl="1"/>
                      <a:r>
                        <a:rPr lang="ar-SA" sz="2000" b="1" dirty="0" smtClean="0">
                          <a:solidFill>
                            <a:srgbClr val="000000"/>
                          </a:solidFill>
                          <a:latin typeface="Verdana"/>
                          <a:ea typeface="Times New Roman"/>
                          <a:cs typeface="Simplified Arabic"/>
                        </a:rPr>
                        <a:t>التيار الاستوائي</a:t>
                      </a:r>
                      <a:r>
                        <a:rPr lang="ar-SA" sz="2000" b="1" dirty="0" smtClean="0">
                          <a:solidFill>
                            <a:srgbClr val="000000"/>
                          </a:solidFill>
                          <a:ea typeface="Times New Roman"/>
                          <a:cs typeface="Verdana"/>
                        </a:rPr>
                        <a:t> </a:t>
                      </a:r>
                      <a:r>
                        <a:rPr lang="ar-SA" sz="2000" b="1" dirty="0" smtClean="0">
                          <a:solidFill>
                            <a:srgbClr val="000000"/>
                          </a:solidFill>
                          <a:latin typeface="Verdana"/>
                          <a:ea typeface="Times New Roman"/>
                          <a:cs typeface="Simplified Arabic"/>
                        </a:rPr>
                        <a:t>العكسي</a:t>
                      </a:r>
                      <a:endParaRPr lang="ar-SA" sz="2000" dirty="0"/>
                    </a:p>
                  </a:txBody>
                  <a:tcPr anchor="ctr"/>
                </a:tc>
                <a:tc>
                  <a:txBody>
                    <a:bodyPr/>
                    <a:lstStyle/>
                    <a:p>
                      <a:pPr algn="ctr" rtl="1"/>
                      <a:r>
                        <a:rPr lang="ar-SA" sz="2000" b="1" dirty="0" smtClean="0">
                          <a:solidFill>
                            <a:srgbClr val="000000"/>
                          </a:solidFill>
                          <a:latin typeface="Verdana"/>
                          <a:ea typeface="Times New Roman"/>
                          <a:cs typeface="Simplified Arabic"/>
                        </a:rPr>
                        <a:t>تيار</a:t>
                      </a:r>
                      <a:r>
                        <a:rPr lang="ar-SA" sz="2000" b="1" dirty="0" smtClean="0">
                          <a:solidFill>
                            <a:srgbClr val="000000"/>
                          </a:solidFill>
                          <a:ea typeface="Times New Roman"/>
                          <a:cs typeface="Verdana"/>
                        </a:rPr>
                        <a:t> </a:t>
                      </a:r>
                      <a:r>
                        <a:rPr lang="ar-SA" sz="2000" b="1" dirty="0" smtClean="0">
                          <a:solidFill>
                            <a:srgbClr val="000000"/>
                          </a:solidFill>
                          <a:latin typeface="Verdana"/>
                          <a:ea typeface="Times New Roman"/>
                          <a:cs typeface="Simplified Arabic"/>
                        </a:rPr>
                        <a:t>البرازيل</a:t>
                      </a:r>
                      <a:endParaRPr lang="ar-SA" sz="2000" dirty="0"/>
                    </a:p>
                  </a:txBody>
                  <a:tcPr anchor="ctr"/>
                </a:tc>
                <a:tc>
                  <a:txBody>
                    <a:bodyPr/>
                    <a:lstStyle/>
                    <a:p>
                      <a:pPr algn="ctr" rtl="1"/>
                      <a:r>
                        <a:rPr lang="ar-SA" sz="2000" b="1" dirty="0" smtClean="0">
                          <a:solidFill>
                            <a:srgbClr val="000000"/>
                          </a:solidFill>
                          <a:latin typeface="Verdana"/>
                          <a:ea typeface="Times New Roman"/>
                          <a:cs typeface="Simplified Arabic"/>
                        </a:rPr>
                        <a:t>تيار كاليفورنيا</a:t>
                      </a:r>
                      <a:endParaRPr lang="ar-SA" sz="2000" dirty="0"/>
                    </a:p>
                  </a:txBody>
                  <a:tcPr anchor="ctr"/>
                </a:tc>
                <a:tc>
                  <a:txBody>
                    <a:bodyPr/>
                    <a:lstStyle/>
                    <a:p>
                      <a:pPr algn="ctr" rtl="1"/>
                      <a:r>
                        <a:rPr lang="ar-SA" sz="2000" b="1" dirty="0" smtClean="0">
                          <a:solidFill>
                            <a:srgbClr val="000000"/>
                          </a:solidFill>
                          <a:latin typeface="Verdana"/>
                          <a:ea typeface="Times New Roman"/>
                          <a:cs typeface="Simplified Arabic"/>
                        </a:rPr>
                        <a:t>تيار بيرو</a:t>
                      </a:r>
                      <a:endParaRPr lang="ar-SA" sz="2000" dirty="0"/>
                    </a:p>
                  </a:txBody>
                  <a:tcPr anchor="ct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defRPr/>
            </a:pPr>
            <a:r>
              <a:rPr lang="ar-SA" sz="4000" b="1" dirty="0" smtClean="0"/>
              <a:t>الآثار والنتائج الناجمة عن التيارات البحرية</a:t>
            </a:r>
            <a:r>
              <a:rPr lang="en-US" sz="4000" b="1" dirty="0" smtClean="0"/>
              <a:t/>
            </a:r>
            <a:br>
              <a:rPr lang="en-US" sz="4000" b="1" dirty="0" smtClean="0"/>
            </a:br>
            <a:endParaRPr lang="ar-SA" sz="4000" dirty="0"/>
          </a:p>
        </p:txBody>
      </p:sp>
      <p:sp>
        <p:nvSpPr>
          <p:cNvPr id="3" name="عنصر نائب للمحتوى 2"/>
          <p:cNvSpPr>
            <a:spLocks noGrp="1"/>
          </p:cNvSpPr>
          <p:nvPr>
            <p:ph idx="1"/>
          </p:nvPr>
        </p:nvSpPr>
        <p:spPr/>
        <p:txBody>
          <a:bodyPr/>
          <a:lstStyle/>
          <a:p>
            <a:pPr>
              <a:buFontTx/>
              <a:buNone/>
              <a:defRPr/>
            </a:pPr>
            <a:r>
              <a:rPr lang="en-US" b="1" dirty="0" smtClean="0"/>
              <a:t/>
            </a:r>
            <a:br>
              <a:rPr lang="en-US" b="1" dirty="0" smtClean="0"/>
            </a:br>
            <a:r>
              <a:rPr lang="ar-SA" b="1" dirty="0" smtClean="0">
                <a:solidFill>
                  <a:schemeClr val="accent2">
                    <a:lumMod val="20000"/>
                    <a:lumOff val="80000"/>
                  </a:schemeClr>
                </a:solidFill>
              </a:rPr>
              <a:t>1-</a:t>
            </a:r>
            <a:r>
              <a:rPr lang="en-US" b="1" dirty="0" smtClean="0">
                <a:solidFill>
                  <a:schemeClr val="accent2">
                    <a:lumMod val="20000"/>
                    <a:lumOff val="80000"/>
                  </a:schemeClr>
                </a:solidFill>
              </a:rPr>
              <a:t> </a:t>
            </a:r>
            <a:r>
              <a:rPr lang="ar-SA" b="1" dirty="0" smtClean="0">
                <a:solidFill>
                  <a:schemeClr val="accent2">
                    <a:lumMod val="20000"/>
                    <a:lumOff val="80000"/>
                  </a:schemeClr>
                </a:solidFill>
              </a:rPr>
              <a:t>تؤدي التيارات البحرية الدافئة إلى رفع درجة حرارة هواء سواحل المناطق الباردة التي تمر بجوارها</a:t>
            </a:r>
            <a:r>
              <a:rPr lang="en-US" b="1" dirty="0" smtClean="0">
                <a:solidFill>
                  <a:schemeClr val="accent2">
                    <a:lumMod val="20000"/>
                    <a:lumOff val="80000"/>
                  </a:schemeClr>
                </a:solidFill>
              </a:rPr>
              <a:t/>
            </a:r>
            <a:br>
              <a:rPr lang="en-US" b="1" dirty="0" smtClean="0">
                <a:solidFill>
                  <a:schemeClr val="accent2">
                    <a:lumMod val="20000"/>
                    <a:lumOff val="80000"/>
                  </a:schemeClr>
                </a:solidFill>
              </a:rPr>
            </a:br>
            <a:r>
              <a:rPr lang="ar-SA" b="1" dirty="0" smtClean="0">
                <a:solidFill>
                  <a:schemeClr val="accent2">
                    <a:lumMod val="20000"/>
                    <a:lumOff val="80000"/>
                  </a:schemeClr>
                </a:solidFill>
              </a:rPr>
              <a:t>2-</a:t>
            </a:r>
            <a:r>
              <a:rPr lang="en-US" b="1" dirty="0" smtClean="0">
                <a:solidFill>
                  <a:schemeClr val="accent2">
                    <a:lumMod val="20000"/>
                    <a:lumOff val="80000"/>
                  </a:schemeClr>
                </a:solidFill>
              </a:rPr>
              <a:t> </a:t>
            </a:r>
            <a:r>
              <a:rPr lang="ar-SA" b="1" dirty="0" smtClean="0">
                <a:solidFill>
                  <a:schemeClr val="accent2">
                    <a:lumMod val="20000"/>
                    <a:lumOff val="80000"/>
                  </a:schemeClr>
                </a:solidFill>
              </a:rPr>
              <a:t>تساعد التيارات البحرية الباردة على تخفيض درجة حرارة هواء السواحل المناطق الحارة التي تمر بجوارها</a:t>
            </a:r>
            <a:r>
              <a:rPr lang="en-US" b="1" dirty="0" smtClean="0">
                <a:solidFill>
                  <a:schemeClr val="accent2">
                    <a:lumMod val="20000"/>
                    <a:lumOff val="80000"/>
                  </a:schemeClr>
                </a:solidFill>
              </a:rPr>
              <a:t/>
            </a:r>
            <a:br>
              <a:rPr lang="en-US" b="1" dirty="0" smtClean="0">
                <a:solidFill>
                  <a:schemeClr val="accent2">
                    <a:lumMod val="20000"/>
                    <a:lumOff val="80000"/>
                  </a:schemeClr>
                </a:solidFill>
              </a:rPr>
            </a:br>
            <a:r>
              <a:rPr lang="ar-SA" b="1" dirty="0" smtClean="0">
                <a:solidFill>
                  <a:schemeClr val="accent2">
                    <a:lumMod val="20000"/>
                    <a:lumOff val="80000"/>
                  </a:schemeClr>
                </a:solidFill>
              </a:rPr>
              <a:t>3-</a:t>
            </a:r>
            <a:r>
              <a:rPr lang="en-US" b="1" dirty="0" smtClean="0">
                <a:solidFill>
                  <a:schemeClr val="accent2">
                    <a:lumMod val="20000"/>
                    <a:lumOff val="80000"/>
                  </a:schemeClr>
                </a:solidFill>
              </a:rPr>
              <a:t> </a:t>
            </a:r>
            <a:r>
              <a:rPr lang="ar-SA" b="1" dirty="0" smtClean="0">
                <a:solidFill>
                  <a:schemeClr val="accent2">
                    <a:lumMod val="20000"/>
                    <a:lumOff val="80000"/>
                  </a:schemeClr>
                </a:solidFill>
              </a:rPr>
              <a:t>تعد مناطق التقاء التيارات البحرية الدافئة بالباردة أغنى مصايد الأسماك في العالم </a:t>
            </a:r>
            <a:endParaRPr lang="en-US" dirty="0" smtClean="0">
              <a:solidFill>
                <a:schemeClr val="accent2">
                  <a:lumMod val="20000"/>
                  <a:lumOff val="8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ln w="38100">
            <a:solidFill>
              <a:schemeClr val="tx1"/>
            </a:solidFill>
          </a:ln>
        </p:spPr>
        <p:txBody>
          <a:bodyPr>
            <a:normAutofit fontScale="90000"/>
          </a:bodyPr>
          <a:lstStyle/>
          <a:p>
            <a:pPr eaLnBrk="1" hangingPunct="1">
              <a:defRPr/>
            </a:pPr>
            <a:r>
              <a:rPr lang="ar-SA" sz="4000" smtClean="0"/>
              <a:t>العوامل المؤثرة في التوزيع الجغرافي لدرجة الحرارة </a:t>
            </a:r>
            <a:endParaRPr lang="en-US" sz="4000" smtClean="0"/>
          </a:p>
        </p:txBody>
      </p:sp>
      <p:sp>
        <p:nvSpPr>
          <p:cNvPr id="143363" name="Rectangle 3"/>
          <p:cNvSpPr>
            <a:spLocks noGrp="1" noChangeArrowheads="1"/>
          </p:cNvSpPr>
          <p:nvPr>
            <p:ph type="body" idx="1"/>
          </p:nvPr>
        </p:nvSpPr>
        <p:spPr>
          <a:ln w="38100">
            <a:solidFill>
              <a:schemeClr val="tx1"/>
            </a:solidFill>
          </a:ln>
        </p:spPr>
        <p:txBody>
          <a:bodyPr/>
          <a:lstStyle/>
          <a:p>
            <a:pPr eaLnBrk="1" hangingPunct="1">
              <a:defRPr/>
            </a:pPr>
            <a:r>
              <a:rPr lang="ar-SA" smtClean="0"/>
              <a:t>5- الرياح السائدة    .</a:t>
            </a:r>
          </a:p>
          <a:p>
            <a:pPr eaLnBrk="1" hangingPunct="1">
              <a:defRPr/>
            </a:pPr>
            <a:r>
              <a:rPr lang="ar-SA" smtClean="0"/>
              <a:t>تعتبر الرياح وسيلة لانتقال الطاقة من الاماكن ذات الفائض مثل المناطق الاستوائية والمدارية الى اللمناطق التي تعاني عجز في الطاقة مثل المناطق الباردة والقطبية .  </a:t>
            </a:r>
          </a:p>
          <a:p>
            <a:pPr eaLnBrk="1" hangingPunct="1">
              <a:defRPr/>
            </a:pPr>
            <a:r>
              <a:rPr lang="ar-SA" smtClean="0"/>
              <a:t>تتأثر الحرارة كثيرا بالتقلبات في اتجاه الرياح وتعاقب الكتل الهوائية . </a:t>
            </a:r>
          </a:p>
          <a:p>
            <a:pPr eaLnBrk="1" hangingPunct="1">
              <a:defRPr/>
            </a:pPr>
            <a:r>
              <a:rPr lang="ar-SA" smtClean="0"/>
              <a:t>تنقل الرياح الحرارة الكامنة من المسطحات المائية المدارية الى اليابسة .  </a:t>
            </a:r>
            <a:endParaRPr lang="en-US"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Rectangle 3"/>
          <p:cNvSpPr>
            <a:spLocks noGrp="1" noRot="1" noChangeArrowheads="1"/>
          </p:cNvSpPr>
          <p:nvPr>
            <p:ph type="body" idx="1"/>
          </p:nvPr>
        </p:nvSpPr>
        <p:spPr>
          <a:xfrm>
            <a:off x="539750" y="2781300"/>
            <a:ext cx="8377238" cy="3675063"/>
          </a:xfrm>
          <a:ln w="38100">
            <a:solidFill>
              <a:schemeClr val="tx1"/>
            </a:solidFill>
          </a:ln>
        </p:spPr>
        <p:txBody>
          <a:bodyPr/>
          <a:lstStyle/>
          <a:p>
            <a:pPr eaLnBrk="1" hangingPunct="1">
              <a:defRPr/>
            </a:pPr>
            <a:r>
              <a:rPr lang="ar-SA" dirty="0" smtClean="0"/>
              <a:t>6- مواجهة </a:t>
            </a:r>
            <a:r>
              <a:rPr lang="ar-SA" dirty="0" err="1" smtClean="0"/>
              <a:t>اشعة</a:t>
            </a:r>
            <a:r>
              <a:rPr lang="ar-SA" dirty="0" smtClean="0"/>
              <a:t> الشمس :</a:t>
            </a:r>
          </a:p>
          <a:p>
            <a:pPr eaLnBrk="1" hangingPunct="1">
              <a:buFont typeface="Wingdings" pitchFamily="2" charset="2"/>
              <a:buNone/>
              <a:defRPr/>
            </a:pPr>
            <a:r>
              <a:rPr lang="ar-SA" dirty="0" smtClean="0"/>
              <a:t>   يتضح اثر هذا العامل في المناطق الجبلية الوعرة في المناطق المعتدلة والباردة فتتمتع السفوح الجبلية الجنوبية  في النصف الشمالي  للأرض بدرجة حرارة مرتفعة ويؤثر ذلك في درجة حرارة التربة وطول فصل النمو واحتمالات حدوث الصقيع .  </a:t>
            </a:r>
            <a:endParaRPr lang="en-US" dirty="0" smtClean="0"/>
          </a:p>
        </p:txBody>
      </p:sp>
      <p:pic>
        <p:nvPicPr>
          <p:cNvPr id="140291" name="صورة 3" descr="جبال الأورال.jpg"/>
          <p:cNvPicPr>
            <a:picLocks noChangeAspect="1"/>
          </p:cNvPicPr>
          <p:nvPr/>
        </p:nvPicPr>
        <p:blipFill>
          <a:blip r:embed="rId3"/>
          <a:srcRect/>
          <a:stretch>
            <a:fillRect/>
          </a:stretch>
        </p:blipFill>
        <p:spPr bwMode="auto">
          <a:xfrm>
            <a:off x="395288" y="188913"/>
            <a:ext cx="4314825" cy="30241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pPr eaLnBrk="1" hangingPunct="1">
              <a:defRPr/>
            </a:pPr>
            <a:r>
              <a:rPr lang="ar-SA" smtClean="0"/>
              <a:t>تناقص درجة الحرارة بالارتفاع </a:t>
            </a:r>
            <a:endParaRPr lang="en-US" smtClean="0"/>
          </a:p>
        </p:txBody>
      </p:sp>
      <p:sp>
        <p:nvSpPr>
          <p:cNvPr id="141315" name="Rectangle 3"/>
          <p:cNvSpPr>
            <a:spLocks noGrp="1" noChangeArrowheads="1"/>
          </p:cNvSpPr>
          <p:nvPr>
            <p:ph type="body" idx="1"/>
          </p:nvPr>
        </p:nvSpPr>
        <p:spPr>
          <a:ln w="38100">
            <a:solidFill>
              <a:srgbClr val="CC99FF"/>
            </a:solidFill>
          </a:ln>
        </p:spPr>
        <p:txBody>
          <a:bodyPr/>
          <a:lstStyle/>
          <a:p>
            <a:pPr eaLnBrk="1" hangingPunct="1"/>
            <a:r>
              <a:rPr lang="ar-SA" sz="2800" smtClean="0"/>
              <a:t>معدل التناقص للحرارة يختلف في </a:t>
            </a:r>
            <a:r>
              <a:rPr lang="ar-SA" sz="2800" smtClean="0">
                <a:solidFill>
                  <a:srgbClr val="FF3300"/>
                </a:solidFill>
              </a:rPr>
              <a:t>الهواء الجاف</a:t>
            </a:r>
            <a:r>
              <a:rPr lang="ar-SA" sz="2800" smtClean="0"/>
              <a:t> مقارنة </a:t>
            </a:r>
            <a:r>
              <a:rPr lang="ar-SA" sz="2800" smtClean="0">
                <a:solidFill>
                  <a:srgbClr val="FF9900"/>
                </a:solidFill>
              </a:rPr>
              <a:t>بالهواء الرطب</a:t>
            </a:r>
            <a:r>
              <a:rPr lang="ar-SA" sz="2800" smtClean="0"/>
              <a:t> ( عللي ) . يعرف الاول </a:t>
            </a:r>
            <a:r>
              <a:rPr lang="ar-SA" sz="2800" smtClean="0">
                <a:solidFill>
                  <a:srgbClr val="FF3300"/>
                </a:solidFill>
              </a:rPr>
              <a:t>بمعدل التناقص الذاتي</a:t>
            </a:r>
            <a:r>
              <a:rPr lang="ar-SA" sz="2800" smtClean="0"/>
              <a:t> بينما يعرف الثاني </a:t>
            </a:r>
            <a:r>
              <a:rPr lang="ar-SA" sz="2800" smtClean="0">
                <a:solidFill>
                  <a:srgbClr val="FF9900"/>
                </a:solidFill>
              </a:rPr>
              <a:t>بمعدل التناقص القياسي</a:t>
            </a:r>
            <a:r>
              <a:rPr lang="ar-SA" sz="2800" smtClean="0"/>
              <a:t> ويكمن الفرق بين المعدلين في ان الاول ( الذاتي ) </a:t>
            </a:r>
            <a:r>
              <a:rPr lang="ar-SA" sz="2800" smtClean="0">
                <a:solidFill>
                  <a:srgbClr val="FF3300"/>
                </a:solidFill>
              </a:rPr>
              <a:t>يفترض عدم حدوث أي تكاثف لبخار الماء اثناء ارتفاع الهواء الى اعلى</a:t>
            </a:r>
            <a:r>
              <a:rPr lang="ar-SA" sz="2800" smtClean="0"/>
              <a:t> لجفافه ، </a:t>
            </a:r>
            <a:r>
              <a:rPr lang="ar-SA" sz="2800" smtClean="0">
                <a:solidFill>
                  <a:srgbClr val="FF9900"/>
                </a:solidFill>
              </a:rPr>
              <a:t>اما الثاني فان الارتفاع الى اعلى وانخفاض الحرارة يدفع بخار الماء الذي يحمله الى التكاثف</a:t>
            </a:r>
            <a:r>
              <a:rPr lang="ar-SA" sz="2800" smtClean="0"/>
              <a:t> لذلك فان معدل تناقص الحرارة بالارتفاع لا يكون ثابتا في الهواء الرطب بل يتغير تبعا لاختلاف الرطوبة النسبية ، وسرعة التيارات الصاعدة ويعرف المتوسط العام لتلك الحالات بمعدل التناقص القياسي . </a:t>
            </a:r>
            <a:endParaRPr lang="en-US" sz="280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normAutofit fontScale="90000"/>
          </a:bodyPr>
          <a:lstStyle/>
          <a:p>
            <a:pPr eaLnBrk="1" hangingPunct="1">
              <a:defRPr/>
            </a:pPr>
            <a:r>
              <a:rPr lang="ar-SA" sz="4000" smtClean="0"/>
              <a:t>الانعكاسات الحرارية </a:t>
            </a:r>
            <a:br>
              <a:rPr lang="ar-SA" sz="4000" smtClean="0"/>
            </a:br>
            <a:endParaRPr lang="en-US" sz="4000" smtClean="0"/>
          </a:p>
        </p:txBody>
      </p:sp>
      <p:sp>
        <p:nvSpPr>
          <p:cNvPr id="146435" name="Rectangle 3"/>
          <p:cNvSpPr>
            <a:spLocks noGrp="1" noChangeArrowheads="1"/>
          </p:cNvSpPr>
          <p:nvPr>
            <p:ph type="body" idx="1"/>
          </p:nvPr>
        </p:nvSpPr>
        <p:spPr>
          <a:ln>
            <a:solidFill>
              <a:srgbClr val="CC99FF"/>
            </a:solidFill>
          </a:ln>
        </p:spPr>
        <p:txBody>
          <a:bodyPr/>
          <a:lstStyle/>
          <a:p>
            <a:pPr eaLnBrk="1" hangingPunct="1">
              <a:defRPr/>
            </a:pPr>
            <a:r>
              <a:rPr lang="ar-SA" smtClean="0"/>
              <a:t>تعريف الانعكاس الحراري :-</a:t>
            </a:r>
          </a:p>
          <a:p>
            <a:pPr eaLnBrk="1" hangingPunct="1">
              <a:defRPr/>
            </a:pPr>
            <a:r>
              <a:rPr lang="ar-SA" smtClean="0"/>
              <a:t>ان القاعدة العامة في طبقة التربوسفير هي تناقص درجة الحرارة بالارتفاع ، إلا ان ذلك لا يحدث دائما بل ان درجة الحرارة تزداد بالارتفاع في بعض الاحيان بدلا من ان تتناقص ( </a:t>
            </a:r>
            <a:r>
              <a:rPr lang="ar-SA" smtClean="0">
                <a:solidFill>
                  <a:srgbClr val="FF9900"/>
                </a:solidFill>
              </a:rPr>
              <a:t>تعرف هذه الظاهرة بالانعكاس الحراري وتحدث عندما يكون سطح الارض ابرد من الهواء الملاصق له</a:t>
            </a:r>
            <a:r>
              <a:rPr lang="ar-SA" smtClean="0"/>
              <a:t> </a:t>
            </a:r>
          </a:p>
          <a:p>
            <a:pPr eaLnBrk="1" hangingPunct="1">
              <a:defRPr/>
            </a:pPr>
            <a:r>
              <a:rPr lang="ar-SA" smtClean="0">
                <a:solidFill>
                  <a:srgbClr val="FF3300"/>
                </a:solidFill>
              </a:rPr>
              <a:t>يمكن ان نميز بين الانواع التالية من الانعكاسات الحرارية  </a:t>
            </a:r>
            <a:endParaRPr lang="en-US" smtClean="0">
              <a:solidFill>
                <a:srgbClr val="FF33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457200" y="292100"/>
            <a:ext cx="8229600" cy="1208088"/>
          </a:xfrm>
        </p:spPr>
        <p:txBody>
          <a:bodyPr>
            <a:normAutofit fontScale="90000"/>
          </a:bodyPr>
          <a:lstStyle/>
          <a:p>
            <a:pPr algn="ctr" eaLnBrk="1" hangingPunct="1">
              <a:defRPr/>
            </a:pPr>
            <a:r>
              <a:rPr lang="ar-SA" sz="4000" dirty="0" smtClean="0"/>
              <a:t>أنواع الانعكاسات الحرارية </a:t>
            </a:r>
            <a:br>
              <a:rPr lang="ar-SA" sz="4000" dirty="0" smtClean="0"/>
            </a:br>
            <a:endParaRPr lang="en-US" sz="4000" dirty="0" smtClean="0"/>
          </a:p>
        </p:txBody>
      </p:sp>
      <p:sp>
        <p:nvSpPr>
          <p:cNvPr id="178179" name="Rectangle 3"/>
          <p:cNvSpPr>
            <a:spLocks noGrp="1" noChangeArrowheads="1"/>
          </p:cNvSpPr>
          <p:nvPr>
            <p:ph type="body" idx="1"/>
          </p:nvPr>
        </p:nvSpPr>
        <p:spPr>
          <a:xfrm>
            <a:off x="457200" y="1357313"/>
            <a:ext cx="8229600" cy="4929187"/>
          </a:xfrm>
          <a:ln>
            <a:solidFill>
              <a:srgbClr val="CC99FF"/>
            </a:solidFill>
          </a:ln>
        </p:spPr>
        <p:txBody>
          <a:bodyPr/>
          <a:lstStyle/>
          <a:p>
            <a:pPr eaLnBrk="1" hangingPunct="1">
              <a:lnSpc>
                <a:spcPct val="90000"/>
              </a:lnSpc>
              <a:defRPr/>
            </a:pPr>
            <a:r>
              <a:rPr lang="ar-SA" sz="2800" dirty="0" smtClean="0"/>
              <a:t>1- الانعكاس </a:t>
            </a:r>
            <a:r>
              <a:rPr lang="ar-SA" sz="2800" dirty="0" err="1" smtClean="0"/>
              <a:t>الاشعاعي</a:t>
            </a:r>
            <a:r>
              <a:rPr lang="ar-SA" sz="2800" dirty="0" smtClean="0"/>
              <a:t> .</a:t>
            </a:r>
          </a:p>
          <a:p>
            <a:pPr eaLnBrk="1" hangingPunct="1">
              <a:lnSpc>
                <a:spcPct val="90000"/>
              </a:lnSpc>
              <a:defRPr/>
            </a:pPr>
            <a:r>
              <a:rPr lang="ar-SA" sz="2800" dirty="0" smtClean="0"/>
              <a:t>تحدث في الليالي الباردة ذات السماء الصافية </a:t>
            </a:r>
          </a:p>
          <a:p>
            <a:pPr eaLnBrk="1" hangingPunct="1">
              <a:lnSpc>
                <a:spcPct val="90000"/>
              </a:lnSpc>
              <a:defRPr/>
            </a:pPr>
            <a:r>
              <a:rPr lang="ar-SA" sz="2800" dirty="0" smtClean="0"/>
              <a:t>يحدث عند هدوء الرياح الذي يسمح للهواء البارد </a:t>
            </a:r>
            <a:r>
              <a:rPr lang="ar-SA" sz="2800" dirty="0" err="1" smtClean="0"/>
              <a:t>ان</a:t>
            </a:r>
            <a:r>
              <a:rPr lang="ar-SA" sz="2800" dirty="0" smtClean="0"/>
              <a:t> يكون ملاصقا لسطح </a:t>
            </a:r>
            <a:r>
              <a:rPr lang="ar-SA" sz="2800" dirty="0" err="1" smtClean="0"/>
              <a:t>الارض</a:t>
            </a:r>
            <a:r>
              <a:rPr lang="ar-SA" sz="2800" dirty="0" smtClean="0"/>
              <a:t> لفترات طويلة مما يجعل الهواء الذي يعلوه </a:t>
            </a:r>
            <a:r>
              <a:rPr lang="ar-SA" sz="2800" dirty="0" err="1" smtClean="0"/>
              <a:t>ادفئ</a:t>
            </a:r>
            <a:r>
              <a:rPr lang="ar-SA" sz="2800" dirty="0" smtClean="0"/>
              <a:t> منه .</a:t>
            </a:r>
          </a:p>
          <a:p>
            <a:pPr eaLnBrk="1" hangingPunct="1">
              <a:lnSpc>
                <a:spcPct val="90000"/>
              </a:lnSpc>
              <a:defRPr/>
            </a:pPr>
            <a:r>
              <a:rPr lang="ar-SA" sz="2800" dirty="0" smtClean="0"/>
              <a:t>يساعد طول الليل وقصر النهار في الشتاء على حدوث هذا النوع من الانعكاسات خاصة في المناطق المعتدلة والباردة .</a:t>
            </a:r>
          </a:p>
          <a:p>
            <a:pPr eaLnBrk="1" hangingPunct="1">
              <a:lnSpc>
                <a:spcPct val="90000"/>
              </a:lnSpc>
              <a:defRPr/>
            </a:pPr>
            <a:r>
              <a:rPr lang="ar-SA" sz="2800" dirty="0" smtClean="0"/>
              <a:t>يعتمد سمك الطبقة التي تتأثر بهذا النوع من الانعكاسات على طبيعة السطح ونسبة تغيم السماء، والرطوبة النسبية ، وسرعة الرياح,وطول الليل . </a:t>
            </a:r>
            <a:r>
              <a:rPr lang="ar-SA" sz="2800" dirty="0" smtClean="0">
                <a:solidFill>
                  <a:srgbClr val="FF0000"/>
                </a:solidFill>
              </a:rPr>
              <a:t>أن ارتفاع نسبة تغيم السماء يحد من نموها (عللي) </a:t>
            </a:r>
            <a:r>
              <a:rPr lang="ar-SA" sz="2800" dirty="0" smtClean="0">
                <a:solidFill>
                  <a:srgbClr val="FFFF00"/>
                </a:solidFill>
              </a:rPr>
              <a:t>لأن السحب تحفظ الاشعاع الأرضي ,وتمنعه من الهروب إلى أعلى.</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normAutofit fontScale="90000"/>
          </a:bodyPr>
          <a:lstStyle/>
          <a:p>
            <a:pPr algn="ctr" eaLnBrk="1" hangingPunct="1">
              <a:defRPr/>
            </a:pPr>
            <a:r>
              <a:rPr lang="ar-SA" sz="4000" dirty="0" smtClean="0"/>
              <a:t>أنواع الانعكاسات الحرارية </a:t>
            </a:r>
            <a:br>
              <a:rPr lang="ar-SA" sz="4000" dirty="0" smtClean="0"/>
            </a:br>
            <a:endParaRPr lang="en-US" sz="4000" dirty="0" smtClean="0"/>
          </a:p>
        </p:txBody>
      </p:sp>
      <p:sp>
        <p:nvSpPr>
          <p:cNvPr id="147459" name="Rectangle 3"/>
          <p:cNvSpPr>
            <a:spLocks noGrp="1" noChangeArrowheads="1"/>
          </p:cNvSpPr>
          <p:nvPr>
            <p:ph type="body" idx="1"/>
          </p:nvPr>
        </p:nvSpPr>
        <p:spPr>
          <a:ln w="38100">
            <a:solidFill>
              <a:srgbClr val="CC99FF"/>
            </a:solidFill>
          </a:ln>
        </p:spPr>
        <p:txBody>
          <a:bodyPr/>
          <a:lstStyle/>
          <a:p>
            <a:pPr eaLnBrk="1" hangingPunct="1">
              <a:defRPr/>
            </a:pPr>
            <a:r>
              <a:rPr lang="ar-SA" sz="2800" dirty="0" smtClean="0"/>
              <a:t>2- الانعكاس المنقول  .</a:t>
            </a:r>
          </a:p>
          <a:p>
            <a:pPr eaLnBrk="1" hangingPunct="1">
              <a:defRPr/>
            </a:pPr>
            <a:r>
              <a:rPr lang="ar-SA" sz="2800" dirty="0" smtClean="0"/>
              <a:t>يحدث عندما يكون سطح </a:t>
            </a:r>
            <a:r>
              <a:rPr lang="ar-SA" sz="2800" dirty="0" err="1" smtClean="0"/>
              <a:t>الارض</a:t>
            </a:r>
            <a:r>
              <a:rPr lang="ar-SA" sz="2800" dirty="0" smtClean="0"/>
              <a:t> مغطى بالثلج </a:t>
            </a:r>
            <a:r>
              <a:rPr lang="ar-SA" sz="2800" dirty="0" err="1" smtClean="0"/>
              <a:t>او</a:t>
            </a:r>
            <a:r>
              <a:rPr lang="ar-SA" sz="2800" dirty="0" smtClean="0"/>
              <a:t> بارد ثم تهب عليه رياح ادفأ منه ويكثر حدوث الانعكاسات المنقولة عندما تتعرض المناطق المعتدلة والباردة لكتل هوائية مدارية بحرية ، لهذا لا يوجد وقت محدد لحدوثها خلال اليوم ويمكن ان تحدث في اى ساعة من اليوم ولا يشترط لحدوثها هدوء الرياح او صفاء السماء ولذا تصطحبها ظواهر جوية واسعة الانتشار </a:t>
            </a:r>
            <a:r>
              <a:rPr lang="ar-SA" sz="2800" dirty="0" smtClean="0">
                <a:solidFill>
                  <a:srgbClr val="FFFF00"/>
                </a:solidFill>
              </a:rPr>
              <a:t>(عللي) </a:t>
            </a:r>
            <a:r>
              <a:rPr lang="ar-SA" sz="2800" dirty="0" smtClean="0"/>
              <a:t>لارتباطها بزحف الكتل الهوائية وتعاقب الجبهات</a:t>
            </a:r>
            <a:endParaRPr lang="en-US" sz="28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normAutofit fontScale="90000"/>
          </a:bodyPr>
          <a:lstStyle/>
          <a:p>
            <a:pPr algn="ctr" eaLnBrk="1" hangingPunct="1">
              <a:defRPr/>
            </a:pPr>
            <a:r>
              <a:rPr lang="ar-SA" sz="4000" dirty="0" smtClean="0"/>
              <a:t>أنواع الانعكاسات الحرارية </a:t>
            </a:r>
            <a:br>
              <a:rPr lang="ar-SA" sz="4000" dirty="0" smtClean="0"/>
            </a:br>
            <a:endParaRPr lang="en-US" sz="4000" dirty="0" smtClean="0"/>
          </a:p>
        </p:txBody>
      </p:sp>
      <p:sp>
        <p:nvSpPr>
          <p:cNvPr id="148483" name="Rectangle 3"/>
          <p:cNvSpPr>
            <a:spLocks noGrp="1" noChangeArrowheads="1"/>
          </p:cNvSpPr>
          <p:nvPr>
            <p:ph type="body" idx="1"/>
          </p:nvPr>
        </p:nvSpPr>
        <p:spPr>
          <a:xfrm>
            <a:off x="457200" y="1285875"/>
            <a:ext cx="8229600" cy="4733925"/>
          </a:xfrm>
          <a:ln w="38100">
            <a:solidFill>
              <a:schemeClr val="tx1"/>
            </a:solidFill>
          </a:ln>
        </p:spPr>
        <p:txBody>
          <a:bodyPr/>
          <a:lstStyle/>
          <a:p>
            <a:pPr eaLnBrk="1" hangingPunct="1">
              <a:defRPr/>
            </a:pPr>
            <a:r>
              <a:rPr lang="ar-SA" dirty="0" smtClean="0"/>
              <a:t>3- انعكاس </a:t>
            </a:r>
            <a:r>
              <a:rPr lang="ar-SA" dirty="0" err="1" smtClean="0"/>
              <a:t>الاودية</a:t>
            </a:r>
            <a:r>
              <a:rPr lang="ar-SA" dirty="0" smtClean="0"/>
              <a:t>  .</a:t>
            </a:r>
          </a:p>
          <a:p>
            <a:pPr eaLnBrk="1" hangingPunct="1">
              <a:defRPr/>
            </a:pPr>
            <a:r>
              <a:rPr lang="ar-SA" dirty="0" smtClean="0"/>
              <a:t>بعد غروب الشمس يبرد </a:t>
            </a:r>
            <a:r>
              <a:rPr lang="ar-SA" dirty="0" err="1" smtClean="0"/>
              <a:t>الهوء</a:t>
            </a:r>
            <a:r>
              <a:rPr lang="ar-SA" dirty="0" smtClean="0"/>
              <a:t> على سفوح الجبال والقمم الجبلية </a:t>
            </a:r>
            <a:r>
              <a:rPr lang="ar-SA" dirty="0" err="1" smtClean="0"/>
              <a:t>اكثر</a:t>
            </a:r>
            <a:r>
              <a:rPr lang="ar-SA" dirty="0" smtClean="0"/>
              <a:t> من غيره فيثقل ويهبط بفعل الجاذبية </a:t>
            </a:r>
            <a:r>
              <a:rPr lang="ar-SA" dirty="0" err="1" smtClean="0"/>
              <a:t>الارضية</a:t>
            </a:r>
            <a:r>
              <a:rPr lang="ar-SA" dirty="0" smtClean="0"/>
              <a:t> </a:t>
            </a:r>
            <a:r>
              <a:rPr lang="ar-SA" dirty="0" err="1" smtClean="0"/>
              <a:t>الى</a:t>
            </a:r>
            <a:r>
              <a:rPr lang="ar-SA" dirty="0" smtClean="0"/>
              <a:t> قيعان </a:t>
            </a:r>
            <a:r>
              <a:rPr lang="ar-SA" dirty="0" err="1" smtClean="0"/>
              <a:t>الاودية</a:t>
            </a:r>
            <a:r>
              <a:rPr lang="ar-SA" dirty="0" smtClean="0"/>
              <a:t> </a:t>
            </a:r>
            <a:r>
              <a:rPr lang="ar-SA" dirty="0" err="1" smtClean="0"/>
              <a:t>والاحواض</a:t>
            </a:r>
            <a:r>
              <a:rPr lang="ar-SA" dirty="0" smtClean="0"/>
              <a:t> المنخفضة ويتراكم فيها فيتكون انعكاس حراري خلال الليل ( ما هي فوائد الانعكاس الحراري في </a:t>
            </a:r>
            <a:r>
              <a:rPr lang="ar-SA" dirty="0" err="1" smtClean="0"/>
              <a:t>الاودية</a:t>
            </a:r>
            <a:r>
              <a:rPr lang="ar-SA" dirty="0" smtClean="0"/>
              <a:t> ؟ ) أن المزارعين يفضلون زراعة الأشجار والمحاصيل الحساسة للصقيع على سفوح الجبال والتلال وليس في قيعان الأودية والأحواض المنخفضة لأن احتمالات الصقيع تزداد. </a:t>
            </a:r>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normAutofit fontScale="90000"/>
          </a:bodyPr>
          <a:lstStyle/>
          <a:p>
            <a:pPr eaLnBrk="1" hangingPunct="1">
              <a:defRPr/>
            </a:pPr>
            <a:r>
              <a:rPr lang="ar-SA" sz="4000" smtClean="0"/>
              <a:t>أنواع الانعكاسات الحرارية </a:t>
            </a:r>
            <a:br>
              <a:rPr lang="ar-SA" sz="4000" smtClean="0"/>
            </a:br>
            <a:endParaRPr lang="en-US" sz="4000" smtClean="0"/>
          </a:p>
        </p:txBody>
      </p:sp>
      <p:sp>
        <p:nvSpPr>
          <p:cNvPr id="149507" name="Rectangle 3"/>
          <p:cNvSpPr>
            <a:spLocks noGrp="1" noChangeArrowheads="1"/>
          </p:cNvSpPr>
          <p:nvPr>
            <p:ph type="body" idx="1"/>
          </p:nvPr>
        </p:nvSpPr>
        <p:spPr>
          <a:ln w="57150">
            <a:solidFill>
              <a:schemeClr val="accent1"/>
            </a:solidFill>
          </a:ln>
        </p:spPr>
        <p:txBody>
          <a:bodyPr/>
          <a:lstStyle/>
          <a:p>
            <a:pPr eaLnBrk="1" hangingPunct="1">
              <a:defRPr/>
            </a:pPr>
            <a:r>
              <a:rPr lang="ar-SA" sz="2800" smtClean="0"/>
              <a:t>4- الانعكاس العلوي   .</a:t>
            </a:r>
          </a:p>
          <a:p>
            <a:pPr eaLnBrk="1" hangingPunct="1">
              <a:defRPr/>
            </a:pPr>
            <a:r>
              <a:rPr lang="ar-SA" sz="2800" smtClean="0"/>
              <a:t>الانعكاس العلوي يتكون في طبقات الجو العليا بعيدا عن سطح الارض ولا علاقة له اطلاقا بالظروف الجوية السطحية ويتكون نتيجة لهبوط الهواء من اعلى مما يجعل درجة حرارته تزيد على درجة حرارة الهواء الملاصق لسطح الارض نفسه ويرتبط حدوث </a:t>
            </a:r>
            <a:r>
              <a:rPr lang="ar-SA" sz="2800" smtClean="0">
                <a:solidFill>
                  <a:srgbClr val="FF3300"/>
                </a:solidFill>
              </a:rPr>
              <a:t>هذا النوع من الانعكاسات الحرارية في المناطق المعتدلة بوصول المرتفعات الجوية وأضداد الاعاصير التي تسود فيها عادة التيارات الهوائية الهابطة</a:t>
            </a:r>
            <a:r>
              <a:rPr lang="ar-SA" sz="2800" smtClean="0"/>
              <a:t> </a:t>
            </a:r>
            <a:endParaRPr lang="en-US" sz="280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normAutofit fontScale="90000"/>
          </a:bodyPr>
          <a:lstStyle/>
          <a:p>
            <a:pPr algn="ctr" eaLnBrk="1" hangingPunct="1">
              <a:defRPr/>
            </a:pPr>
            <a:r>
              <a:rPr lang="ar-SA" sz="4000" dirty="0" smtClean="0">
                <a:solidFill>
                  <a:srgbClr val="FFFF00"/>
                </a:solidFill>
              </a:rPr>
              <a:t>العلاقة بين الانعكاسات الحرارية وانتشار التلوث الهوائي </a:t>
            </a:r>
            <a:endParaRPr lang="en-US" sz="4000" dirty="0" smtClean="0">
              <a:solidFill>
                <a:srgbClr val="FFFF00"/>
              </a:solidFill>
            </a:endParaRPr>
          </a:p>
        </p:txBody>
      </p:sp>
      <p:sp>
        <p:nvSpPr>
          <p:cNvPr id="150531" name="Rectangle 3"/>
          <p:cNvSpPr>
            <a:spLocks noGrp="1" noChangeArrowheads="1"/>
          </p:cNvSpPr>
          <p:nvPr>
            <p:ph type="body" idx="1"/>
          </p:nvPr>
        </p:nvSpPr>
        <p:spPr>
          <a:ln w="57150">
            <a:solidFill>
              <a:schemeClr val="tx1"/>
            </a:solidFill>
          </a:ln>
        </p:spPr>
        <p:txBody>
          <a:bodyPr/>
          <a:lstStyle/>
          <a:p>
            <a:pPr eaLnBrk="1" hangingPunct="1">
              <a:lnSpc>
                <a:spcPct val="90000"/>
              </a:lnSpc>
              <a:defRPr/>
            </a:pPr>
            <a:r>
              <a:rPr lang="ar-SA" sz="2400" dirty="0" smtClean="0"/>
              <a:t>1-تلعب الانعكاسات الحرارية دور بارز في تلوث الهواء وانتشار الملوثات من المصانع والسيارات </a:t>
            </a:r>
            <a:r>
              <a:rPr lang="ar-SA" sz="2400" dirty="0" err="1" smtClean="0"/>
              <a:t>والمدافئ</a:t>
            </a:r>
            <a:r>
              <a:rPr lang="ar-SA" sz="2400" dirty="0" smtClean="0"/>
              <a:t> . </a:t>
            </a:r>
          </a:p>
          <a:p>
            <a:pPr eaLnBrk="1" hangingPunct="1">
              <a:lnSpc>
                <a:spcPct val="90000"/>
              </a:lnSpc>
              <a:defRPr/>
            </a:pPr>
            <a:r>
              <a:rPr lang="ar-SA" sz="2400" dirty="0" smtClean="0"/>
              <a:t>2-الانعكاس الحراري في ساعات الصباح </a:t>
            </a:r>
            <a:r>
              <a:rPr lang="ar-SA" sz="2400" dirty="0" err="1" smtClean="0"/>
              <a:t>الاولى</a:t>
            </a:r>
            <a:r>
              <a:rPr lang="ar-SA" sz="2400" dirty="0" smtClean="0"/>
              <a:t> يعمل على انتشار التلوث في طبقة من الهواء </a:t>
            </a:r>
            <a:r>
              <a:rPr lang="ar-SA" sz="2400" dirty="0" err="1" smtClean="0"/>
              <a:t>اكثر</a:t>
            </a:r>
            <a:r>
              <a:rPr lang="ar-SA" sz="2400" dirty="0" smtClean="0"/>
              <a:t> سمكا . مما يخفف من حدته ويجعله اقل تأثيرا على البيئة المحلية </a:t>
            </a:r>
          </a:p>
          <a:p>
            <a:pPr eaLnBrk="1" hangingPunct="1">
              <a:lnSpc>
                <a:spcPct val="90000"/>
              </a:lnSpc>
              <a:defRPr/>
            </a:pPr>
            <a:r>
              <a:rPr lang="ar-SA" sz="2400" dirty="0" smtClean="0"/>
              <a:t>3-</a:t>
            </a:r>
            <a:r>
              <a:rPr lang="ar-SA" sz="2400" dirty="0" err="1" smtClean="0"/>
              <a:t>اذا</a:t>
            </a:r>
            <a:r>
              <a:rPr lang="ar-SA" sz="2400" dirty="0" smtClean="0"/>
              <a:t> تراكم التلوث بفعل ضعف الاشعاع الشمسي فات تراكم التلوث في الطبقة السطحية يؤدي </a:t>
            </a:r>
            <a:r>
              <a:rPr lang="ar-SA" sz="2400" dirty="0" err="1" smtClean="0"/>
              <a:t>الى</a:t>
            </a:r>
            <a:r>
              <a:rPr lang="ar-SA" sz="2400" dirty="0" smtClean="0"/>
              <a:t> زيادة تركزه بحيث تلق </a:t>
            </a:r>
            <a:r>
              <a:rPr lang="ar-SA" sz="2400" dirty="0" err="1" smtClean="0"/>
              <a:t>اضرار</a:t>
            </a:r>
            <a:r>
              <a:rPr lang="ar-SA" sz="2400" dirty="0" smtClean="0"/>
              <a:t> جسيمة بالبيئة المحيطة . </a:t>
            </a:r>
          </a:p>
          <a:p>
            <a:pPr eaLnBrk="1" hangingPunct="1">
              <a:lnSpc>
                <a:spcPct val="90000"/>
              </a:lnSpc>
              <a:defRPr/>
            </a:pPr>
            <a:r>
              <a:rPr lang="ar-SA" sz="2400" dirty="0" smtClean="0"/>
              <a:t>4-</a:t>
            </a:r>
            <a:r>
              <a:rPr lang="ar-SA" sz="2400" dirty="0" err="1" smtClean="0"/>
              <a:t>ان</a:t>
            </a:r>
            <a:r>
              <a:rPr lang="ar-SA" sz="2400" dirty="0" smtClean="0"/>
              <a:t> الغلاف الجوي ذا نظام مفتوح يسمح للتلوث بالانتشار في جميع الاتجاهات ثم يتخلص منه بعد ذلك عن طريق </a:t>
            </a:r>
            <a:r>
              <a:rPr lang="ar-SA" sz="2400" dirty="0" err="1" smtClean="0"/>
              <a:t>الامطار</a:t>
            </a:r>
            <a:r>
              <a:rPr lang="ar-SA" sz="2400" dirty="0" smtClean="0"/>
              <a:t> والترسيب المباشر للشوائب الكبيرة وأي عائق يجعل التلوث يتراكم في البيئة المحيطة بمصدر التلوث ويلحق </a:t>
            </a:r>
            <a:r>
              <a:rPr lang="ar-SA" sz="2400" dirty="0" err="1" smtClean="0"/>
              <a:t>اضرار</a:t>
            </a:r>
            <a:r>
              <a:rPr lang="ar-SA" sz="2400" dirty="0" smtClean="0"/>
              <a:t> بالأرواح والممتلكات ( اذكري مثال ) </a:t>
            </a:r>
          </a:p>
          <a:p>
            <a:pPr eaLnBrk="1" hangingPunct="1">
              <a:lnSpc>
                <a:spcPct val="90000"/>
              </a:lnSpc>
              <a:defRPr/>
            </a:pPr>
            <a:endParaRPr lang="en-US" sz="2400"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defRPr/>
            </a:pPr>
            <a:r>
              <a:rPr lang="ar-SA" dirty="0" smtClean="0"/>
              <a:t>أجهزة قياس الحرارة</a:t>
            </a:r>
            <a:endParaRPr lang="ar-SA" dirty="0"/>
          </a:p>
        </p:txBody>
      </p:sp>
      <p:pic>
        <p:nvPicPr>
          <p:cNvPr id="148483" name="صورة 2" descr="[[[.jpg"/>
          <p:cNvPicPr>
            <a:picLocks noChangeAspect="1"/>
          </p:cNvPicPr>
          <p:nvPr/>
        </p:nvPicPr>
        <p:blipFill>
          <a:blip r:embed="rId2"/>
          <a:srcRect/>
          <a:stretch>
            <a:fillRect/>
          </a:stretch>
        </p:blipFill>
        <p:spPr bwMode="auto">
          <a:xfrm>
            <a:off x="6011863" y="2060575"/>
            <a:ext cx="1512887" cy="4321175"/>
          </a:xfrm>
          <a:prstGeom prst="rect">
            <a:avLst/>
          </a:prstGeom>
          <a:noFill/>
          <a:ln w="9525">
            <a:noFill/>
            <a:miter lim="800000"/>
            <a:headEnd/>
            <a:tailEnd/>
          </a:ln>
        </p:spPr>
      </p:pic>
      <p:pic>
        <p:nvPicPr>
          <p:cNvPr id="148484" name="صورة 3" descr="hba154g1.gif"/>
          <p:cNvPicPr>
            <a:picLocks noChangeAspect="1"/>
          </p:cNvPicPr>
          <p:nvPr/>
        </p:nvPicPr>
        <p:blipFill>
          <a:blip r:embed="rId3"/>
          <a:srcRect/>
          <a:stretch>
            <a:fillRect/>
          </a:stretch>
        </p:blipFill>
        <p:spPr bwMode="auto">
          <a:xfrm>
            <a:off x="3851275" y="2190750"/>
            <a:ext cx="1196975" cy="3325813"/>
          </a:xfrm>
          <a:prstGeom prst="rect">
            <a:avLst/>
          </a:prstGeom>
          <a:noFill/>
          <a:ln w="9525">
            <a:noFill/>
            <a:miter lim="800000"/>
            <a:headEnd/>
            <a:tailEnd/>
          </a:ln>
        </p:spPr>
      </p:pic>
      <p:pic>
        <p:nvPicPr>
          <p:cNvPr id="148485" name="صورة 4" descr="hba154g2.gif"/>
          <p:cNvPicPr>
            <a:picLocks noChangeAspect="1"/>
          </p:cNvPicPr>
          <p:nvPr/>
        </p:nvPicPr>
        <p:blipFill>
          <a:blip r:embed="rId4"/>
          <a:srcRect/>
          <a:stretch>
            <a:fillRect/>
          </a:stretch>
        </p:blipFill>
        <p:spPr bwMode="auto">
          <a:xfrm>
            <a:off x="1979613" y="2276475"/>
            <a:ext cx="1223962" cy="3168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صورة 3" descr="12266847570.gif"/>
          <p:cNvPicPr>
            <a:picLocks noChangeAspect="1"/>
          </p:cNvPicPr>
          <p:nvPr/>
        </p:nvPicPr>
        <p:blipFill>
          <a:blip r:embed="rId2"/>
          <a:srcRect/>
          <a:stretch>
            <a:fillRect/>
          </a:stretch>
        </p:blipFill>
        <p:spPr bwMode="auto">
          <a:xfrm>
            <a:off x="1000125" y="928688"/>
            <a:ext cx="7429500" cy="5786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1237</Words>
  <Application>Microsoft Office PowerPoint</Application>
  <PresentationFormat>عرض على الشاشة (3:4)‏</PresentationFormat>
  <Paragraphs>107</Paragraphs>
  <Slides>21</Slides>
  <Notes>16</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سمة Office</vt:lpstr>
      <vt:lpstr>الشريحة 1</vt:lpstr>
      <vt:lpstr>العوامل المؤثرة في التوزيع الجغرافي        لدرجة الحرارة </vt:lpstr>
      <vt:lpstr>العوامل المؤثرة في التوزيع الجغرافي لدرجة الحرارة </vt:lpstr>
      <vt:lpstr>الشريحة 4</vt:lpstr>
      <vt:lpstr>أسباب وجود الاختلافات الحرارية في درجة الحرارة      بين اليابس والماء </vt:lpstr>
      <vt:lpstr>العوامل المؤثرة في التوزيع الجغرافي لدرجة الحرارة </vt:lpstr>
      <vt:lpstr>الشريحة 7</vt:lpstr>
      <vt:lpstr>الشريحة 8</vt:lpstr>
      <vt:lpstr>أنواع التيارات البحرية </vt:lpstr>
      <vt:lpstr>الآثار والنتائج الناجمة عن التيارات البحرية </vt:lpstr>
      <vt:lpstr>العوامل المؤثرة في التوزيع الجغرافي لدرجة الحرارة </vt:lpstr>
      <vt:lpstr>الشريحة 12</vt:lpstr>
      <vt:lpstr>تناقص درجة الحرارة بالارتفاع </vt:lpstr>
      <vt:lpstr>الانعكاسات الحرارية  </vt:lpstr>
      <vt:lpstr>أنواع الانعكاسات الحرارية  </vt:lpstr>
      <vt:lpstr>أنواع الانعكاسات الحرارية  </vt:lpstr>
      <vt:lpstr>أنواع الانعكاسات الحرارية  </vt:lpstr>
      <vt:lpstr>أنواع الانعكاسات الحرارية  </vt:lpstr>
      <vt:lpstr>العلاقة بين الانعكاسات الحرارية وانتشار التلوث الهوائي </vt:lpstr>
      <vt:lpstr>أجهزة قياس الحرارة</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LG</dc:creator>
  <cp:lastModifiedBy>LG</cp:lastModifiedBy>
  <cp:revision>1</cp:revision>
  <dcterms:created xsi:type="dcterms:W3CDTF">2011-11-10T13:16:27Z</dcterms:created>
  <dcterms:modified xsi:type="dcterms:W3CDTF">2011-11-10T13:22:02Z</dcterms:modified>
</cp:coreProperties>
</file>