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autoTitleDeleted val="1"/>
    <c:view3D>
      <c:hPercent val="69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1111111111111119"/>
          <c:y val="9.5959595959596286E-2"/>
          <c:w val="0.53864734299516903"/>
          <c:h val="0.74747474747474763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درجة حرارة صغرى </c:v>
                </c:pt>
              </c:strCache>
            </c:strRef>
          </c:tx>
          <c:spPr>
            <a:solidFill>
              <a:schemeClr val="accent1"/>
            </a:solidFill>
            <a:ln w="25809">
              <a:solidFill>
                <a:schemeClr val="tx1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27.4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المتوسط</c:v>
                </c:pt>
              </c:strCache>
            </c:strRef>
          </c:tx>
          <c:spPr>
            <a:solidFill>
              <a:schemeClr val="accent2"/>
            </a:solidFill>
            <a:ln w="25809">
              <a:solidFill>
                <a:schemeClr val="tx1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38.6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درجة حرارة عظمى </c:v>
                </c:pt>
              </c:strCache>
            </c:strRef>
          </c:tx>
          <c:spPr>
            <a:solidFill>
              <a:schemeClr val="hlink"/>
            </a:solidFill>
            <a:ln w="25809">
              <a:solidFill>
                <a:schemeClr val="tx1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46.9</c:v>
                </c:pt>
              </c:numCache>
            </c:numRef>
          </c:val>
        </c:ser>
        <c:gapDepth val="0"/>
        <c:shape val="box"/>
        <c:axId val="77565952"/>
        <c:axId val="77567488"/>
        <c:axId val="0"/>
      </c:bar3DChart>
      <c:catAx>
        <c:axId val="77565952"/>
        <c:scaling>
          <c:orientation val="minMax"/>
        </c:scaling>
        <c:axPos val="b"/>
        <c:numFmt formatCode="General" sourceLinked="1"/>
        <c:tickLblPos val="low"/>
        <c:spPr>
          <a:ln w="64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365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ar-SA"/>
          </a:p>
        </c:txPr>
        <c:crossAx val="77567488"/>
        <c:crosses val="autoZero"/>
        <c:auto val="1"/>
        <c:lblAlgn val="ctr"/>
        <c:lblOffset val="100"/>
        <c:tickLblSkip val="1"/>
        <c:tickMarkSkip val="1"/>
      </c:catAx>
      <c:valAx>
        <c:axId val="77567488"/>
        <c:scaling>
          <c:orientation val="minMax"/>
        </c:scaling>
        <c:axPos val="l"/>
        <c:majorGridlines>
          <c:spPr>
            <a:ln w="6452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64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365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ar-SA"/>
          </a:p>
        </c:txPr>
        <c:crossAx val="77565952"/>
        <c:crosses val="autoZero"/>
        <c:crossBetween val="between"/>
      </c:valAx>
      <c:spPr>
        <a:noFill/>
        <a:ln w="51619">
          <a:noFill/>
        </a:ln>
      </c:spPr>
    </c:plotArea>
    <c:legend>
      <c:legendPos val="r"/>
      <c:layout>
        <c:manualLayout>
          <c:xMode val="edge"/>
          <c:yMode val="edge"/>
          <c:x val="0.67632850241546016"/>
          <c:y val="2.0202020202020211E-2"/>
          <c:w val="0.31400966183574991"/>
          <c:h val="0.95959595959595967"/>
        </c:manualLayout>
      </c:layout>
      <c:spPr>
        <a:noFill/>
        <a:ln w="6452">
          <a:solidFill>
            <a:schemeClr val="tx1"/>
          </a:solidFill>
          <a:prstDash val="solid"/>
        </a:ln>
      </c:spPr>
      <c:txPr>
        <a:bodyPr/>
        <a:lstStyle/>
        <a:p>
          <a:pPr>
            <a:defRPr sz="3363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ar-SA"/>
        </a:p>
      </c:txPr>
    </c:legend>
    <c:plotVisOnly val="1"/>
    <c:dispBlanksAs val="gap"/>
  </c:chart>
  <c:spPr>
    <a:solidFill>
      <a:schemeClr val="bg2"/>
    </a:solidFill>
    <a:ln w="38100" cap="flat" cmpd="sng" algn="ctr">
      <a:solidFill>
        <a:srgbClr val="000000"/>
      </a:solidFill>
      <a:prstDash val="solid"/>
      <a:miter lim="800000"/>
      <a:headEnd type="none" w="med" len="med"/>
      <a:tailEnd type="none" w="med" len="med"/>
    </a:ln>
  </c:spPr>
  <c:txPr>
    <a:bodyPr/>
    <a:lstStyle/>
    <a:p>
      <a:pPr>
        <a:defRPr sz="365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ar-SA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68FBCC5-0289-4DCA-B3DF-F3A8BED52C34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7CC0385-2997-413F-A174-597BCDF279D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C63D4-EA15-4C49-8877-0AF44B0A0BFE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4603EF-7991-45C0-846A-255A48EA7471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BA9F0A-CF05-454B-A29F-50C9841D31BA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95D363-5650-4B5B-B878-64313474AA50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D6E-2FFF-491B-8545-77BEC514CDF9}" type="datetimeFigureOut">
              <a:rPr lang="ar-SA" smtClean="0"/>
              <a:pPr/>
              <a:t>17/12/32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55C50-923B-4703-B0F0-2C3F7D52696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4067175" y="0"/>
            <a:ext cx="5076825" cy="6858000"/>
          </a:xfrm>
          <a:prstGeom prst="rect">
            <a:avLst/>
          </a:prstGeom>
          <a:solidFill>
            <a:schemeClr val="accent1"/>
          </a:solidFill>
          <a:ln w="38100">
            <a:solidFill>
              <a:srgbClr val="D59B6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56" name="AutoShape 4"/>
          <p:cNvSpPr>
            <a:spLocks noChangeArrowheads="1"/>
          </p:cNvSpPr>
          <p:nvPr/>
        </p:nvSpPr>
        <p:spPr bwMode="auto">
          <a:xfrm>
            <a:off x="4356100" y="692150"/>
            <a:ext cx="4248150" cy="5903913"/>
          </a:xfrm>
          <a:prstGeom prst="upArrow">
            <a:avLst>
              <a:gd name="adj1" fmla="val 50000"/>
              <a:gd name="adj2" fmla="val 34744"/>
            </a:avLst>
          </a:prstGeom>
          <a:solidFill>
            <a:schemeClr val="accent1"/>
          </a:solidFill>
          <a:ln w="57150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5508625" y="5949950"/>
            <a:ext cx="1943100" cy="503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5508625" y="5373688"/>
            <a:ext cx="19431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5508625" y="4292600"/>
            <a:ext cx="1943100" cy="9366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5508625" y="4005263"/>
            <a:ext cx="1943100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5508625" y="3068638"/>
            <a:ext cx="1871663" cy="7207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5508625" y="2781300"/>
            <a:ext cx="1871663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63" name="Rectangle 11"/>
          <p:cNvSpPr>
            <a:spLocks noChangeArrowheads="1"/>
          </p:cNvSpPr>
          <p:nvPr/>
        </p:nvSpPr>
        <p:spPr bwMode="auto">
          <a:xfrm>
            <a:off x="5508625" y="1412875"/>
            <a:ext cx="1871663" cy="1295400"/>
          </a:xfrm>
          <a:prstGeom prst="rect">
            <a:avLst/>
          </a:prstGeom>
          <a:solidFill>
            <a:srgbClr val="A4C40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5964" name="Text Box 12"/>
          <p:cNvSpPr txBox="1">
            <a:spLocks noChangeArrowheads="1"/>
          </p:cNvSpPr>
          <p:nvPr/>
        </p:nvSpPr>
        <p:spPr bwMode="auto">
          <a:xfrm>
            <a:off x="3059113" y="2636838"/>
            <a:ext cx="2160587" cy="1641475"/>
          </a:xfrm>
          <a:prstGeom prst="rect">
            <a:avLst/>
          </a:prstGeom>
          <a:solidFill>
            <a:schemeClr val="fol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/>
              <a:t>يتحرك الهواء المعزول الى أعلي فيتمدد ويفقد حرارته بمعدل 1درجة مئوية لكل 150 متر </a:t>
            </a:r>
          </a:p>
          <a:p>
            <a:pPr>
              <a:spcBef>
                <a:spcPct val="50000"/>
              </a:spcBef>
            </a:pPr>
            <a:r>
              <a:rPr lang="ar-SA"/>
              <a:t>(معدل الناقص الذاتي )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animBg="1"/>
      <p:bldP spid="125957" grpId="0" animBg="1"/>
      <p:bldP spid="125958" grpId="0" animBg="1"/>
      <p:bldP spid="125958" grpId="1" animBg="1"/>
      <p:bldP spid="125959" grpId="0" animBg="1"/>
      <p:bldP spid="125960" grpId="0" animBg="1"/>
      <p:bldP spid="125961" grpId="0" animBg="1"/>
      <p:bldP spid="125962" grpId="0" animBg="1"/>
      <p:bldP spid="125963" grpId="0" animBg="1"/>
      <p:bldP spid="12596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4067175" y="0"/>
            <a:ext cx="5076825" cy="6858000"/>
          </a:xfrm>
          <a:prstGeom prst="rect">
            <a:avLst/>
          </a:prstGeom>
          <a:solidFill>
            <a:schemeClr val="accent1"/>
          </a:solidFill>
          <a:ln w="38100">
            <a:solidFill>
              <a:srgbClr val="D59B6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5508625" y="5949950"/>
            <a:ext cx="1943100" cy="503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5508625" y="5373688"/>
            <a:ext cx="19431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auto">
          <a:xfrm>
            <a:off x="5508625" y="4292600"/>
            <a:ext cx="1943100" cy="9366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auto">
          <a:xfrm>
            <a:off x="5508625" y="4005263"/>
            <a:ext cx="1943100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5" name="Rectangle 9"/>
          <p:cNvSpPr>
            <a:spLocks noChangeArrowheads="1"/>
          </p:cNvSpPr>
          <p:nvPr/>
        </p:nvSpPr>
        <p:spPr bwMode="auto">
          <a:xfrm>
            <a:off x="5508625" y="3068638"/>
            <a:ext cx="1871663" cy="72072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6" name="Rectangle 10"/>
          <p:cNvSpPr>
            <a:spLocks noChangeArrowheads="1"/>
          </p:cNvSpPr>
          <p:nvPr/>
        </p:nvSpPr>
        <p:spPr bwMode="auto">
          <a:xfrm>
            <a:off x="5508625" y="2781300"/>
            <a:ext cx="1871663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5508625" y="1412875"/>
            <a:ext cx="1871663" cy="1295400"/>
          </a:xfrm>
          <a:prstGeom prst="rect">
            <a:avLst/>
          </a:prstGeom>
          <a:solidFill>
            <a:srgbClr val="A4C40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26988" name="Text Box 12"/>
          <p:cNvSpPr txBox="1">
            <a:spLocks noChangeArrowheads="1"/>
          </p:cNvSpPr>
          <p:nvPr/>
        </p:nvSpPr>
        <p:spPr bwMode="auto">
          <a:xfrm>
            <a:off x="5435600" y="2420938"/>
            <a:ext cx="2160588" cy="1228725"/>
          </a:xfrm>
          <a:prstGeom prst="rect">
            <a:avLst/>
          </a:prstGeom>
          <a:solidFill>
            <a:srgbClr val="FF33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/>
              <a:t>يتحرك الهواء المعزول الى أسفل فيقل حجمه وترتفع حرارته  بمعدل 1درجة مئوية لكل 150 متر </a:t>
            </a:r>
            <a:endParaRPr lang="en-US"/>
          </a:p>
        </p:txBody>
      </p:sp>
      <p:sp>
        <p:nvSpPr>
          <p:cNvPr id="119820" name="AutoShape 13"/>
          <p:cNvSpPr>
            <a:spLocks noChangeArrowheads="1"/>
          </p:cNvSpPr>
          <p:nvPr/>
        </p:nvSpPr>
        <p:spPr bwMode="auto">
          <a:xfrm>
            <a:off x="4140200" y="549275"/>
            <a:ext cx="4824413" cy="6669088"/>
          </a:xfrm>
          <a:prstGeom prst="downArrow">
            <a:avLst>
              <a:gd name="adj1" fmla="val 50000"/>
              <a:gd name="adj2" fmla="val 34559"/>
            </a:avLst>
          </a:prstGeom>
          <a:noFill/>
          <a:ln w="38100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54" dur="2000" fill="hold"/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animBg="1"/>
      <p:bldP spid="126982" grpId="0" animBg="1"/>
      <p:bldP spid="126983" grpId="0" animBg="1"/>
      <p:bldP spid="126984" grpId="0" animBg="1"/>
      <p:bldP spid="126984" grpId="1" animBg="1"/>
      <p:bldP spid="126985" grpId="0" animBg="1"/>
      <p:bldP spid="126986" grpId="0" animBg="1"/>
      <p:bldP spid="126987" grpId="0" animBg="1"/>
      <p:bldP spid="12698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mtClean="0"/>
              <a:t>7- انتقال الحرارة </a:t>
            </a:r>
            <a:endParaRPr lang="en-US" smtClean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mtClean="0"/>
              <a:t>لا يتطابق المسار اليومي للحرارة في الشتاء مع المسار اليومي للإشعاع الشمسي خاصة في المناطق المعتدلة والباردة ( عللى ) </a:t>
            </a:r>
          </a:p>
          <a:p>
            <a:pPr eaLnBrk="1" hangingPunct="1">
              <a:defRPr/>
            </a:pPr>
            <a:r>
              <a:rPr lang="ar-SA" smtClean="0"/>
              <a:t>لان درجات الحرارة تكون انعكاس لعوامل اخرى تؤثر في الحرارة مثل وصول الكتل الهوائية الباردة . بينما يبقي تأثير هذا العامل محدود نوعا في المناطق المدارية لقلة تأثرها بالكتل الباردة .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mtClean="0"/>
              <a:t>مقاييس الحرارة </a:t>
            </a:r>
            <a:endParaRPr lang="en-US" smtClean="0"/>
          </a:p>
        </p:txBody>
      </p:sp>
      <p:graphicFrame>
        <p:nvGraphicFramePr>
          <p:cNvPr id="4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68313" y="1916113"/>
          <a:ext cx="8207375" cy="453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6192837"/>
          </a:xfrm>
        </p:spPr>
        <p:txBody>
          <a:bodyPr/>
          <a:lstStyle/>
          <a:p>
            <a:pPr>
              <a:defRPr/>
            </a:pPr>
            <a:r>
              <a:rPr lang="ar-SA" b="1" u="sng" dirty="0" smtClean="0">
                <a:solidFill>
                  <a:srgbClr val="FFFF00"/>
                </a:solidFill>
                <a:cs typeface="Akhbar MT" pitchFamily="2" charset="-78"/>
              </a:rPr>
              <a:t>درجة الحرارة العظمى :</a:t>
            </a:r>
          </a:p>
          <a:p>
            <a:pPr>
              <a:defRPr/>
            </a:pPr>
            <a:r>
              <a:rPr lang="ar-SA" dirty="0" smtClean="0">
                <a:cs typeface="Akhbar MT" pitchFamily="2" charset="-78"/>
              </a:rPr>
              <a:t>هي أعلى درجة حرارة يتم تسجيلها خلال اليوم.</a:t>
            </a:r>
          </a:p>
          <a:p>
            <a:pPr>
              <a:defRPr/>
            </a:pPr>
            <a:r>
              <a:rPr lang="ar-SA" dirty="0" smtClean="0">
                <a:cs typeface="Akhbar MT" pitchFamily="2" charset="-78"/>
              </a:rPr>
              <a:t>وتحدث بعد الظهر في العادة في المناطق القارية,أما في المناطق البحرية فتحدث بعد الظهر بساعتين.</a:t>
            </a:r>
          </a:p>
          <a:p>
            <a:pPr>
              <a:defRPr/>
            </a:pPr>
            <a:r>
              <a:rPr lang="ar-SA" b="1" u="sng" dirty="0" smtClean="0">
                <a:solidFill>
                  <a:srgbClr val="FFFF00"/>
                </a:solidFill>
                <a:cs typeface="Akhbar MT" pitchFamily="2" charset="-78"/>
              </a:rPr>
              <a:t>درجة الحرارة الصغرى:</a:t>
            </a:r>
          </a:p>
          <a:p>
            <a:pPr>
              <a:defRPr/>
            </a:pPr>
            <a:r>
              <a:rPr lang="ar-SA" dirty="0" smtClean="0">
                <a:cs typeface="Akhbar MT" pitchFamily="2" charset="-78"/>
              </a:rPr>
              <a:t>تعرف بأنها أقل درجة حرارة تحدث خلال اليوم,وهي تحدث قبيل شروق الشمس مباشرة حيث يكون سطح الأرض فقد أقصى قدر ممكن من الإشعاع الأرضي.</a:t>
            </a:r>
          </a:p>
          <a:p>
            <a:pPr>
              <a:defRPr/>
            </a:pPr>
            <a:r>
              <a:rPr lang="ar-SA" b="1" u="sng" dirty="0" smtClean="0">
                <a:solidFill>
                  <a:srgbClr val="FFFF00"/>
                </a:solidFill>
                <a:cs typeface="Akhbar MT" pitchFamily="2" charset="-78"/>
              </a:rPr>
              <a:t>المدى الحراري:</a:t>
            </a:r>
            <a:r>
              <a:rPr lang="ar-SA" dirty="0" smtClean="0">
                <a:solidFill>
                  <a:srgbClr val="FFFF00"/>
                </a:solidFill>
                <a:cs typeface="Akhbar MT" pitchFamily="2" charset="-78"/>
              </a:rPr>
              <a:t> </a:t>
            </a:r>
            <a:endParaRPr lang="fr-FR" dirty="0" smtClean="0">
              <a:solidFill>
                <a:srgbClr val="FFFF00"/>
              </a:solidFill>
              <a:cs typeface="Akhbar MT" pitchFamily="2" charset="-78"/>
            </a:endParaRPr>
          </a:p>
          <a:p>
            <a:pPr>
              <a:defRPr/>
            </a:pPr>
            <a:r>
              <a:rPr lang="ar-SA" dirty="0" smtClean="0">
                <a:cs typeface="Akhbar MT" pitchFamily="2" charset="-78"/>
              </a:rPr>
              <a:t>و هو الفرق بين أعلى درجات الحرارة </a:t>
            </a:r>
            <a:r>
              <a:rPr lang="ar-SA" dirty="0" err="1" smtClean="0">
                <a:cs typeface="Akhbar MT" pitchFamily="2" charset="-78"/>
              </a:rPr>
              <a:t>و</a:t>
            </a:r>
            <a:r>
              <a:rPr lang="ar-SA" dirty="0" smtClean="0">
                <a:cs typeface="Akhbar MT" pitchFamily="2" charset="-78"/>
              </a:rPr>
              <a:t> أدناها لأي مكان على سطح الأرض , و هذا المدى إما أن يكون يوميا أو شهريا أو سنويا.</a:t>
            </a:r>
            <a:endParaRPr lang="fr-FR" dirty="0" smtClean="0">
              <a:cs typeface="Akhbar MT" pitchFamily="2" charset="-78"/>
            </a:endParaRPr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182</Words>
  <Application>Microsoft Office PowerPoint</Application>
  <PresentationFormat>عرض على الشاشة (3:4)‏</PresentationFormat>
  <Paragraphs>24</Paragraphs>
  <Slides>5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7- انتقال الحرارة </vt:lpstr>
      <vt:lpstr>مقاييس الحرارة 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LG</dc:creator>
  <cp:lastModifiedBy>LG</cp:lastModifiedBy>
  <cp:revision>2</cp:revision>
  <dcterms:created xsi:type="dcterms:W3CDTF">2011-11-10T13:36:07Z</dcterms:created>
  <dcterms:modified xsi:type="dcterms:W3CDTF">2011-11-13T20:20:24Z</dcterms:modified>
</cp:coreProperties>
</file>