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0DD66F-69B3-4B15-881F-3AFF182B30ED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8A794D6-AB9B-4397-97FF-69617AD7311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9958C2-AC35-493B-8F67-0A10480B6FB9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6227FB-C810-495D-8FDD-5F4F21694709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2E5AD-FE89-475D-B1B2-D5EC45CAFC96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4C0B4A-8CB1-4265-9073-A3E96143CA1F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426B8-5D1A-4DD4-A122-55DF7A263D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B432D-64E6-4F00-8296-74630BC427DF}" type="datetimeFigureOut">
              <a:rPr lang="ar-SA" smtClean="0"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D2880-6F6B-48B2-94CF-7C99CE3D19A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389" name="Group 293"/>
          <p:cNvGraphicFramePr>
            <a:graphicFrameLocks noGrp="1"/>
          </p:cNvGraphicFramePr>
          <p:nvPr>
            <p:ph type="tbl" idx="4294967295"/>
          </p:nvPr>
        </p:nvGraphicFramePr>
        <p:xfrm>
          <a:off x="468313" y="0"/>
          <a:ext cx="8229600" cy="7010400"/>
        </p:xfrm>
        <a:graphic>
          <a:graphicData uri="http://schemas.openxmlformats.org/drawingml/2006/table">
            <a:tbl>
              <a:tblPr rtl="1"/>
              <a:tblGrid>
                <a:gridCol w="4054475"/>
                <a:gridCol w="4175125"/>
              </a:tblGrid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14.8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01:00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13.9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02:00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13.3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03:00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12.8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04:00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12.4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05:00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06:00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07:00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08:00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09:00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14.3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10:00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11:00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15.4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12:00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13:00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14:00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15.6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15:00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15.4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16:00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17:00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14.9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18:00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19:00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20:00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14.9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21:00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14.7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22:00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14.4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03/يناير/1991 23:00</a:t>
                      </a:r>
                      <a:endPara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C402"/>
                    </a:solidFill>
                  </a:tcPr>
                </a:tc>
              </a:tr>
            </a:tbl>
          </a:graphicData>
        </a:graphic>
      </p:graphicFrame>
      <p:sp>
        <p:nvSpPr>
          <p:cNvPr id="122956" name="Text Box 294"/>
          <p:cNvSpPr txBox="1">
            <a:spLocks noChangeArrowheads="1"/>
          </p:cNvSpPr>
          <p:nvPr/>
        </p:nvSpPr>
        <p:spPr bwMode="auto">
          <a:xfrm>
            <a:off x="3492500" y="1268413"/>
            <a:ext cx="2159000" cy="1408112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/>
              <a:t>المتوسط اليومي لدرجة الحرارة </a:t>
            </a:r>
          </a:p>
          <a:p>
            <a:pPr algn="ctr">
              <a:spcBef>
                <a:spcPct val="50000"/>
              </a:spcBef>
            </a:pPr>
            <a:r>
              <a:rPr lang="ar-SA" sz="2400"/>
              <a:t>(أحسبي )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384300"/>
          </a:xfrm>
          <a:solidFill>
            <a:srgbClr val="A4C402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mtClean="0"/>
              <a:t>المتوسط الشهري لدرجة الحرارة </a:t>
            </a:r>
            <a:endParaRPr lang="en-US" smtClean="0"/>
          </a:p>
        </p:txBody>
      </p:sp>
      <p:graphicFrame>
        <p:nvGraphicFramePr>
          <p:cNvPr id="134281" name="Group 137"/>
          <p:cNvGraphicFramePr>
            <a:graphicFrameLocks noGrp="1"/>
          </p:cNvGraphicFramePr>
          <p:nvPr>
            <p:ph type="tbl" idx="1"/>
          </p:nvPr>
        </p:nvGraphicFramePr>
        <p:xfrm>
          <a:off x="0" y="2565400"/>
          <a:ext cx="9036050" cy="1056323"/>
        </p:xfrm>
        <a:graphic>
          <a:graphicData uri="http://schemas.openxmlformats.org/drawingml/2006/table">
            <a:tbl>
              <a:tblPr rtl="1"/>
              <a:tblGrid>
                <a:gridCol w="752475"/>
                <a:gridCol w="754062"/>
                <a:gridCol w="752475"/>
                <a:gridCol w="752475"/>
                <a:gridCol w="754063"/>
                <a:gridCol w="752475"/>
                <a:gridCol w="752475"/>
                <a:gridCol w="885825"/>
                <a:gridCol w="719137"/>
                <a:gridCol w="654050"/>
                <a:gridCol w="754063"/>
                <a:gridCol w="752475"/>
              </a:tblGrid>
              <a:tr h="24606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يناير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فبراير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مارس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ابريل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مايو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يونيو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يوليو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اغسطس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سبتمبر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اكتوبر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نوفمبر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ديسمبر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16.5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17.1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18.5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25.2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27.3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32.6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31.9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29.7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28.8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21.6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23948" name="Text Box 136"/>
          <p:cNvSpPr txBox="1">
            <a:spLocks noChangeArrowheads="1"/>
          </p:cNvSpPr>
          <p:nvPr/>
        </p:nvSpPr>
        <p:spPr bwMode="auto">
          <a:xfrm>
            <a:off x="2987675" y="4292600"/>
            <a:ext cx="3455988" cy="860425"/>
          </a:xfrm>
          <a:prstGeom prst="rect">
            <a:avLst/>
          </a:prstGeom>
          <a:solidFill>
            <a:srgbClr val="A4C40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/>
              <a:t>أحسبي المتوسط = مجموع القيم / عددها </a:t>
            </a:r>
            <a:endParaRPr lang="en-US" sz="2400"/>
          </a:p>
        </p:txBody>
      </p:sp>
      <p:sp>
        <p:nvSpPr>
          <p:cNvPr id="123949" name="Text Box 138"/>
          <p:cNvSpPr txBox="1">
            <a:spLocks noChangeArrowheads="1"/>
          </p:cNvSpPr>
          <p:nvPr/>
        </p:nvSpPr>
        <p:spPr bwMode="auto">
          <a:xfrm>
            <a:off x="1692275" y="5734050"/>
            <a:ext cx="6553200" cy="404813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/>
              <a:t>أحسبي المدى الحراري السنوي= أعلى درجة خلال الشهور – ادني درجة خلال الشهور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229600" cy="71913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z="4000" smtClean="0"/>
              <a:t>خطوط الحرارة المتساوية </a:t>
            </a:r>
            <a:endParaRPr lang="en-US" sz="4000" smtClean="0"/>
          </a:p>
        </p:txBody>
      </p:sp>
      <p:pic>
        <p:nvPicPr>
          <p:cNvPr id="124931" name="Picture 4" descr="SCAN000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196975"/>
            <a:ext cx="9144000" cy="5661025"/>
          </a:xfrm>
          <a:noFill/>
          <a:ln w="38100"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عنصر نائب للمحتوى 4" descr="sao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048000"/>
            <a:ext cx="6223000" cy="3810000"/>
          </a:xfrm>
        </p:spPr>
      </p:pic>
      <p:sp>
        <p:nvSpPr>
          <p:cNvPr id="6" name="مستطيل 5"/>
          <p:cNvSpPr/>
          <p:nvPr/>
        </p:nvSpPr>
        <p:spPr>
          <a:xfrm>
            <a:off x="0" y="3141663"/>
            <a:ext cx="1368425" cy="287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25956" name="Rectangle 1"/>
          <p:cNvSpPr>
            <a:spLocks noChangeArrowheads="1"/>
          </p:cNvSpPr>
          <p:nvPr/>
        </p:nvSpPr>
        <p:spPr bwMode="auto">
          <a:xfrm>
            <a:off x="827088" y="146050"/>
            <a:ext cx="7777162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tabLst>
                <a:tab pos="457200" algn="l"/>
              </a:tabLst>
            </a:pPr>
            <a:r>
              <a:rPr lang="ar-SA" sz="2400" b="1">
                <a:solidFill>
                  <a:srgbClr val="FFFF00"/>
                </a:solidFill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من الخريطة نلاحظ ما يأتي :</a:t>
            </a:r>
            <a:endParaRPr lang="fr-FR" sz="2400" b="1">
              <a:solidFill>
                <a:srgbClr val="FFFF00"/>
              </a:solidFill>
              <a:ea typeface="Times New Roman" pitchFamily="18" charset="0"/>
              <a:cs typeface="Akhbar MT" pitchFamily="2" charset="-78"/>
            </a:endParaRPr>
          </a:p>
          <a:p>
            <a:pPr algn="justLow" eaLnBrk="0" hangingPunct="0">
              <a:buFontTx/>
              <a:buChar char="•"/>
              <a:tabLst>
                <a:tab pos="457200" algn="l"/>
              </a:tabLst>
            </a:pPr>
            <a:r>
              <a:rPr lang="ar-SA" sz="2400">
                <a:ea typeface="Times New Roman" pitchFamily="18" charset="0"/>
                <a:cs typeface="Akhbar MT" pitchFamily="2" charset="-78"/>
              </a:rPr>
              <a:t>1.</a:t>
            </a:r>
            <a:r>
              <a:rPr lang="ar-SA" sz="2400">
                <a:latin typeface="Times New Roman" pitchFamily="18" charset="0"/>
                <a:ea typeface="Times New Roman" pitchFamily="18" charset="0"/>
                <a:cs typeface="Akhbar MT" pitchFamily="2" charset="-78"/>
              </a:rPr>
              <a:t> </a:t>
            </a: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توجد أعلى جهات العالم حرارة خلال هذا الفصل في نصف الكرة الجنوبي حول مدار الجدي في كل من أستراليا و أفريقيا و أمريكا الجنوبية و متوسط درجة حرارة هذه المناطق 30درجة مئوية </a:t>
            </a:r>
            <a:endParaRPr lang="fr-FR" sz="2400">
              <a:ea typeface="Times New Roman" pitchFamily="18" charset="0"/>
              <a:cs typeface="Akhbar MT" pitchFamily="2" charset="-78"/>
            </a:endParaRPr>
          </a:p>
          <a:p>
            <a:pPr algn="justLow" eaLnBrk="0" hangingPunct="0">
              <a:buFontTx/>
              <a:buChar char="•"/>
              <a:tabLst>
                <a:tab pos="457200" algn="l"/>
              </a:tabLst>
            </a:pPr>
            <a:r>
              <a:rPr lang="ar-SA" sz="2400">
                <a:ea typeface="Times New Roman" pitchFamily="18" charset="0"/>
                <a:cs typeface="Akhbar MT" pitchFamily="2" charset="-78"/>
              </a:rPr>
              <a:t>2.</a:t>
            </a:r>
            <a:r>
              <a:rPr lang="ar-SA" sz="2400">
                <a:latin typeface="Times New Roman" pitchFamily="18" charset="0"/>
                <a:ea typeface="Times New Roman" pitchFamily="18" charset="0"/>
                <a:cs typeface="Akhbar MT" pitchFamily="2" charset="-78"/>
              </a:rPr>
              <a:t> </a:t>
            </a: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توجد أقل جهات العالم حرارة في نصف الكرة الشمالي في أقصى شمال أمريكا الشمالية و في شمال شرق آسيا .</a:t>
            </a:r>
            <a:endParaRPr lang="fr-FR" sz="2400">
              <a:ea typeface="Times New Roman" pitchFamily="18" charset="0"/>
              <a:cs typeface="Akhbar MT" pitchFamily="2" charset="-78"/>
            </a:endParaRPr>
          </a:p>
          <a:p>
            <a:pPr algn="justLow" eaLnBrk="0" hangingPunct="0">
              <a:buFontTx/>
              <a:buChar char="•"/>
              <a:tabLst>
                <a:tab pos="457200" algn="l"/>
              </a:tabLst>
            </a:pPr>
            <a:r>
              <a:rPr lang="ar-SA" sz="2400">
                <a:ea typeface="Times New Roman" pitchFamily="18" charset="0"/>
                <a:cs typeface="Akhbar MT" pitchFamily="2" charset="-78"/>
              </a:rPr>
              <a:t>3.</a:t>
            </a:r>
            <a:r>
              <a:rPr lang="ar-SA" sz="2400">
                <a:latin typeface="Times New Roman" pitchFamily="18" charset="0"/>
                <a:ea typeface="Times New Roman" pitchFamily="18" charset="0"/>
                <a:cs typeface="Akhbar MT" pitchFamily="2" charset="-78"/>
              </a:rPr>
              <a:t> </a:t>
            </a: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تنحني خطوط الحرارة المتساوية بصفة عامة في غرب أستراليا و أفريقيا و أمريكا الجنوبية ناحية خط الاستواء و بعيدا عنه في شرقها و في نصف الكرة الجنوبي , و يحدث العكس في نصف الكرة الشمالي إذ تنحني </a:t>
            </a:r>
          </a:p>
          <a:p>
            <a:pPr algn="justLow" eaLnBrk="0" hangingPunct="0">
              <a:tabLst>
                <a:tab pos="457200" algn="l"/>
              </a:tabLst>
            </a:pP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خطوط الحرارة المتساوية </a:t>
            </a:r>
          </a:p>
          <a:p>
            <a:pPr algn="justLow" eaLnBrk="0" hangingPunct="0">
              <a:tabLst>
                <a:tab pos="457200" algn="l"/>
              </a:tabLst>
            </a:pP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ناحية خط الاستواء في شرق </a:t>
            </a:r>
          </a:p>
          <a:p>
            <a:pPr algn="justLow" eaLnBrk="0" hangingPunct="0">
              <a:tabLst>
                <a:tab pos="457200" algn="l"/>
              </a:tabLst>
            </a:pP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القارات و بعيدا عنه في غربها</a:t>
            </a:r>
          </a:p>
          <a:p>
            <a:pPr algn="justLow" eaLnBrk="0" hangingPunct="0">
              <a:tabLst>
                <a:tab pos="457200" algn="l"/>
              </a:tabLst>
            </a:pP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 بتأثير التيارات البحرية </a:t>
            </a:r>
          </a:p>
          <a:p>
            <a:pPr algn="justLow" eaLnBrk="0" hangingPunct="0">
              <a:tabLst>
                <a:tab pos="457200" algn="l"/>
              </a:tabLst>
            </a:pPr>
            <a:r>
              <a:rPr lang="ar-SA" sz="2400">
                <a:latin typeface="Simplified Arabic" pitchFamily="18" charset="-78"/>
                <a:ea typeface="Times New Roman" pitchFamily="18" charset="0"/>
                <a:cs typeface="Akhbar MT" pitchFamily="2" charset="-78"/>
              </a:rPr>
              <a:t>الباردة و الدافئة </a:t>
            </a:r>
            <a:r>
              <a:rPr lang="ar-SA" sz="1400">
                <a:latin typeface="Simplified Arabic" pitchFamily="18" charset="-78"/>
                <a:cs typeface="Times New Roman" pitchFamily="18" charset="0"/>
              </a:rPr>
              <a:t>. 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ar-SA" smtClean="0"/>
              <a:t>خطوط الحرارة المتساوية</a:t>
            </a:r>
            <a:endParaRPr lang="en-US" smtClean="0"/>
          </a:p>
        </p:txBody>
      </p:sp>
      <p:pic>
        <p:nvPicPr>
          <p:cNvPr id="126979" name="Picture 4" descr="SCAN000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68413"/>
            <a:ext cx="9144000" cy="5589587"/>
          </a:xfrm>
          <a:noFill/>
          <a:ln w="38100"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258</Words>
  <Application>Microsoft Office PowerPoint</Application>
  <PresentationFormat>عرض على الشاشة (3:4)‏</PresentationFormat>
  <Paragraphs>90</Paragraphs>
  <Slides>5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المتوسط الشهري لدرجة الحرارة </vt:lpstr>
      <vt:lpstr>خطوط الحرارة المتساوية </vt:lpstr>
      <vt:lpstr>الشريحة 4</vt:lpstr>
      <vt:lpstr>خطوط الحرارة المتساوية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LG</dc:creator>
  <cp:lastModifiedBy>LG</cp:lastModifiedBy>
  <cp:revision>1</cp:revision>
  <dcterms:created xsi:type="dcterms:W3CDTF">2011-11-13T20:19:14Z</dcterms:created>
  <dcterms:modified xsi:type="dcterms:W3CDTF">2011-11-13T20:21:13Z</dcterms:modified>
</cp:coreProperties>
</file>