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sldIdLst>
    <p:sldId id="257" r:id="rId2"/>
    <p:sldId id="262" r:id="rId3"/>
    <p:sldId id="263" r:id="rId4"/>
    <p:sldId id="264" r:id="rId5"/>
    <p:sldId id="266" r:id="rId6"/>
    <p:sldId id="265"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90" r:id="rId26"/>
    <p:sldId id="287" r:id="rId27"/>
    <p:sldId id="291" r:id="rId28"/>
    <p:sldId id="288" r:id="rId29"/>
    <p:sldId id="289" r:id="rId30"/>
  </p:sldIdLst>
  <p:sldSz cx="9144000" cy="6858000" type="screen4x3"/>
  <p:notesSz cx="6858000" cy="9144000"/>
  <p:defaultTextStyle>
    <a:defPPr>
      <a:defRPr lang="ar-SA"/>
    </a:defPPr>
    <a:lvl1pPr algn="r" rtl="1" fontAlgn="base">
      <a:spcBef>
        <a:spcPct val="0"/>
      </a:spcBef>
      <a:spcAft>
        <a:spcPct val="0"/>
      </a:spcAft>
      <a:defRPr b="1" kern="1200">
        <a:solidFill>
          <a:schemeClr val="tx1"/>
        </a:solidFill>
        <a:latin typeface="Arial" pitchFamily="34" charset="0"/>
        <a:ea typeface="+mn-ea"/>
        <a:cs typeface="Arial" pitchFamily="34" charset="0"/>
      </a:defRPr>
    </a:lvl1pPr>
    <a:lvl2pPr marL="457200" algn="r" rtl="1" fontAlgn="base">
      <a:spcBef>
        <a:spcPct val="0"/>
      </a:spcBef>
      <a:spcAft>
        <a:spcPct val="0"/>
      </a:spcAft>
      <a:defRPr b="1" kern="1200">
        <a:solidFill>
          <a:schemeClr val="tx1"/>
        </a:solidFill>
        <a:latin typeface="Arial" pitchFamily="34" charset="0"/>
        <a:ea typeface="+mn-ea"/>
        <a:cs typeface="Arial" pitchFamily="34" charset="0"/>
      </a:defRPr>
    </a:lvl2pPr>
    <a:lvl3pPr marL="914400" algn="r" rtl="1" fontAlgn="base">
      <a:spcBef>
        <a:spcPct val="0"/>
      </a:spcBef>
      <a:spcAft>
        <a:spcPct val="0"/>
      </a:spcAft>
      <a:defRPr b="1"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b="1"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b="1" kern="1200">
        <a:solidFill>
          <a:schemeClr val="tx1"/>
        </a:solidFill>
        <a:latin typeface="Arial" pitchFamily="34" charset="0"/>
        <a:ea typeface="+mn-ea"/>
        <a:cs typeface="Arial" pitchFamily="34" charset="0"/>
      </a:defRPr>
    </a:lvl5pPr>
    <a:lvl6pPr marL="2286000" algn="r" defTabSz="914400" rtl="1" eaLnBrk="1" latinLnBrk="0" hangingPunct="1">
      <a:defRPr b="1" kern="1200">
        <a:solidFill>
          <a:schemeClr val="tx1"/>
        </a:solidFill>
        <a:latin typeface="Arial" pitchFamily="34" charset="0"/>
        <a:ea typeface="+mn-ea"/>
        <a:cs typeface="Arial" pitchFamily="34" charset="0"/>
      </a:defRPr>
    </a:lvl6pPr>
    <a:lvl7pPr marL="2743200" algn="r" defTabSz="914400" rtl="1" eaLnBrk="1" latinLnBrk="0" hangingPunct="1">
      <a:defRPr b="1" kern="1200">
        <a:solidFill>
          <a:schemeClr val="tx1"/>
        </a:solidFill>
        <a:latin typeface="Arial" pitchFamily="34" charset="0"/>
        <a:ea typeface="+mn-ea"/>
        <a:cs typeface="Arial" pitchFamily="34" charset="0"/>
      </a:defRPr>
    </a:lvl7pPr>
    <a:lvl8pPr marL="3200400" algn="r" defTabSz="914400" rtl="1" eaLnBrk="1" latinLnBrk="0" hangingPunct="1">
      <a:defRPr b="1" kern="1200">
        <a:solidFill>
          <a:schemeClr val="tx1"/>
        </a:solidFill>
        <a:latin typeface="Arial" pitchFamily="34" charset="0"/>
        <a:ea typeface="+mn-ea"/>
        <a:cs typeface="Arial" pitchFamily="34" charset="0"/>
      </a:defRPr>
    </a:lvl8pPr>
    <a:lvl9pPr marL="3657600" algn="r" defTabSz="914400" rtl="1" eaLnBrk="1" latinLnBrk="0" hangingPunct="1">
      <a:defRPr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0" d="100"/>
          <a:sy n="40" d="100"/>
        </p:scale>
        <p:origin x="-118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vl1pPr>
          </a:lstStyle>
          <a:p>
            <a:pPr>
              <a:defRPr/>
            </a:pPr>
            <a:endParaRPr lang="en-US"/>
          </a:p>
        </p:txBody>
      </p:sp>
      <p:sp>
        <p:nvSpPr>
          <p:cNvPr id="30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smtClean="0"/>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30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vl1pPr>
          </a:lstStyle>
          <a:p>
            <a:pPr>
              <a:defRPr/>
            </a:pPr>
            <a:endParaRPr lang="en-US"/>
          </a:p>
        </p:txBody>
      </p:sp>
      <p:sp>
        <p:nvSpPr>
          <p:cNvPr id="30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smtClean="0"/>
            </a:lvl1pPr>
          </a:lstStyle>
          <a:p>
            <a:pPr>
              <a:defRPr/>
            </a:pPr>
            <a:fld id="{CCE8B870-1930-4367-B601-4A81780E0CCA}"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BEF1C9E3-0D28-4B34-B215-D1AFA7FC60F1}" type="slidenum">
              <a:rPr lang="ar-SA"/>
              <a:pPr/>
              <a:t>1</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7835524-9C08-4C34-9994-57FE6E967B60}" type="slidenum">
              <a:rPr lang="ar-SA"/>
              <a:pPr/>
              <a:t>2</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4040A53-C1A0-40F2-93FB-0BEAA6B02621}" type="slidenum">
              <a:rPr lang="ar-SA"/>
              <a:pPr/>
              <a:t>3</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E7C4AB9-11FD-48A3-82F1-7289638813C8}" type="slidenum">
              <a:rPr lang="ar-SA"/>
              <a:pPr/>
              <a:t>4</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151D006-E9B7-4255-89AF-FD31FA2B14A5}" type="slidenum">
              <a:rPr lang="ar-SA"/>
              <a:pPr/>
              <a:t>5</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ABB68E76-C83F-4340-9D78-2DD805926F4E}" type="slidenum">
              <a:rPr lang="ar-SA"/>
              <a:pPr/>
              <a:t>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B3AAD85-81D7-4C30-AC5C-56B0C0BD8442}" type="slidenum">
              <a:rPr lang="ar-SA"/>
              <a:pPr/>
              <a:t>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9875AD2-FAA0-4047-987F-568D89A871C7}" type="slidenum">
              <a:rPr lang="ar-SA"/>
              <a:pPr/>
              <a:t>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3BAA6A0-1944-4DC1-A69D-2A5FC0BD75BB}" type="slidenum">
              <a:rPr lang="ar-SA"/>
              <a:pPr/>
              <a:t>9</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E5174C95-AD4D-4581-997F-716776E685B8}" type="slidenum">
              <a:rPr lang="ar-SA"/>
              <a:pPr/>
              <a:t>10</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A5039E6F-3C07-4E8C-81BB-2C2AB0BB0E20}" type="slidenum">
              <a:rPr lang="ar-SA"/>
              <a:pPr/>
              <a:t>11</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0EA61506-7E3D-4CF7-A1EB-6FAA4F943878}" type="slidenum">
              <a:rPr lang="ar-SA"/>
              <a:pPr/>
              <a:t>12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A188E75-6A25-46F3-91F5-684162D0523E}" type="slidenum">
              <a:rPr lang="ar-SA"/>
              <a:pPr/>
              <a:t>13</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E178E27-B9FD-42BB-8BEA-BA2346B150BA}" type="slidenum">
              <a:rPr lang="ar-SA"/>
              <a:pPr/>
              <a:t>14</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297CB695-CA3E-4A31-A212-61725BDDE01F}" type="slidenum">
              <a:rPr lang="ar-SA"/>
              <a:pPr/>
              <a:t>15</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C86EF59-769F-4199-95A5-D3A0D8B49019}" type="slidenum">
              <a:rPr lang="ar-SA"/>
              <a:pPr/>
              <a:t>16</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0227F4A-FC60-44D0-9BD8-AE438BD74ADA}" type="slidenum">
              <a:rPr lang="ar-SA"/>
              <a:pPr/>
              <a:t>17</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D559D573-C0BC-4549-A86F-192780ECF991}" type="slidenum">
              <a:rPr lang="ar-SA"/>
              <a:pPr/>
              <a:t>18</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C998F5D2-63FB-4170-BFD0-70E806546D27}" type="slidenum">
              <a:rPr lang="ar-SA"/>
              <a:pPr/>
              <a:t>19</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23AA5E6B-B03A-4BAE-9D08-14D21F4EC0ED}" type="slidenum">
              <a:rPr lang="ar-SA"/>
              <a:pPr/>
              <a:t>20</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3A83277A-D070-4419-9F7B-EF62D66DDEF7}" type="slidenum">
              <a:rPr lang="ar-SA"/>
              <a:pPr/>
              <a:t>21</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D147354-709C-401B-8917-DD2CD6652125}" type="slidenum">
              <a:rPr lang="ar-SA"/>
              <a:pPr/>
              <a:t>22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A8ACE451-A851-42BA-984F-BD56673D334F}" type="slidenum">
              <a:rPr lang="ar-SA"/>
              <a:pPr/>
              <a:t>23</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F3D6538-682F-4417-93B1-452CB71053B0}" type="slidenum">
              <a:rPr lang="ar-SA"/>
              <a:pPr/>
              <a:t>24</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E505F8E-23B6-4081-BF04-1524B791B833}" type="slidenum">
              <a:rPr lang="ar-SA"/>
              <a:pPr/>
              <a:t>25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9897432-81C4-423E-B6B0-AB0764D69FC3}" type="slidenum">
              <a:rPr lang="ar-SA"/>
              <a:pPr/>
              <a:t>26</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99B5CFF-95FD-4B21-A0AB-7707A4224BAF}" type="slidenum">
              <a:rPr lang="ar-SA"/>
              <a:pPr/>
              <a:t>27</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913D4D5-B6A3-4D91-8DFC-EC5C801B7816}" type="slidenum">
              <a:rPr lang="ar-SA"/>
              <a:pPr/>
              <a:t>28</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2455A61-7AA0-412E-9D0A-4918758A2FDF}" type="slidenum">
              <a:rPr lang="ar-SA"/>
              <a:pPr/>
              <a:t>29</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7D7570-99FB-43E7-B248-9F3E2F8C0B49}"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1CCF65-3285-4A52-9D01-CA01C22FC065}"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7ED5ED-81C0-453F-9BF8-9BA4627D626E}"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A724C4-CCFF-4924-9127-67CB149774C7}"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0D71F97-C6F7-4074-AE55-5FECFC4AFE8A}"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AA2CFE4-8D2B-4EA1-BEEE-4342FCA99AA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8AD807E-BDFA-4668-8016-E140F8EF7599}"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9C7258-C0B8-4439-9F73-CB48B90B855F}"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77C592-038B-4290-9EC3-B5ADD89C4E89}"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2B6945-1BF2-45B8-B8D2-9192E4581F48}"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059000B-B59E-4330-8B89-9B386F3AD87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smtClean="0"/>
            </a:lvl1pPr>
          </a:lstStyle>
          <a:p>
            <a:pPr>
              <a:defRPr/>
            </a:pPr>
            <a:fld id="{C279400E-294E-4212-963C-40CD85B7958A}"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1" fontAlgn="base" hangingPunct="1">
        <a:spcBef>
          <a:spcPct val="0"/>
        </a:spcBef>
        <a:spcAft>
          <a:spcPct val="0"/>
        </a:spcAft>
        <a:defRPr sz="4400">
          <a:solidFill>
            <a:schemeClr val="tx2"/>
          </a:solidFill>
          <a:latin typeface="+mj-lt"/>
          <a:ea typeface="+mj-ea"/>
          <a:cs typeface="+mj-cs"/>
        </a:defRPr>
      </a:lvl1pPr>
      <a:lvl2pPr algn="ctr" rtl="1" eaLnBrk="1" fontAlgn="base" hangingPunct="1">
        <a:spcBef>
          <a:spcPct val="0"/>
        </a:spcBef>
        <a:spcAft>
          <a:spcPct val="0"/>
        </a:spcAft>
        <a:defRPr sz="4400">
          <a:solidFill>
            <a:schemeClr val="tx2"/>
          </a:solidFill>
          <a:latin typeface="Arial" pitchFamily="34" charset="0"/>
          <a:cs typeface="Arial" pitchFamily="34" charset="0"/>
        </a:defRPr>
      </a:lvl2pPr>
      <a:lvl3pPr algn="ctr" rtl="1" eaLnBrk="1" fontAlgn="base" hangingPunct="1">
        <a:spcBef>
          <a:spcPct val="0"/>
        </a:spcBef>
        <a:spcAft>
          <a:spcPct val="0"/>
        </a:spcAft>
        <a:defRPr sz="4400">
          <a:solidFill>
            <a:schemeClr val="tx2"/>
          </a:solidFill>
          <a:latin typeface="Arial" pitchFamily="34" charset="0"/>
          <a:cs typeface="Arial" pitchFamily="34" charset="0"/>
        </a:defRPr>
      </a:lvl3pPr>
      <a:lvl4pPr algn="ctr" rtl="1" eaLnBrk="1" fontAlgn="base" hangingPunct="1">
        <a:spcBef>
          <a:spcPct val="0"/>
        </a:spcBef>
        <a:spcAft>
          <a:spcPct val="0"/>
        </a:spcAft>
        <a:defRPr sz="4400">
          <a:solidFill>
            <a:schemeClr val="tx2"/>
          </a:solidFill>
          <a:latin typeface="Arial" pitchFamily="34" charset="0"/>
          <a:cs typeface="Arial" pitchFamily="34" charset="0"/>
        </a:defRPr>
      </a:lvl4pPr>
      <a:lvl5pPr algn="ctr" rtl="1"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1"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1"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1"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1"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cs typeface="+mn-cs"/>
        </a:defRPr>
      </a:lvl2pPr>
      <a:lvl3pPr marL="1143000" indent="-228600" algn="r" rtl="1" eaLnBrk="1" fontAlgn="base" hangingPunct="1">
        <a:spcBef>
          <a:spcPct val="20000"/>
        </a:spcBef>
        <a:spcAft>
          <a:spcPct val="0"/>
        </a:spcAft>
        <a:buChar char="•"/>
        <a:defRPr sz="2400">
          <a:solidFill>
            <a:schemeClr val="tx1"/>
          </a:solidFill>
          <a:latin typeface="+mn-lt"/>
          <a:cs typeface="+mn-cs"/>
        </a:defRPr>
      </a:lvl3pPr>
      <a:lvl4pPr marL="1600200" indent="-228600" algn="r" rtl="1" eaLnBrk="1" fontAlgn="base" hangingPunct="1">
        <a:spcBef>
          <a:spcPct val="20000"/>
        </a:spcBef>
        <a:spcAft>
          <a:spcPct val="0"/>
        </a:spcAft>
        <a:buChar char="–"/>
        <a:defRPr sz="2000">
          <a:solidFill>
            <a:schemeClr val="tx1"/>
          </a:solidFill>
          <a:latin typeface="+mn-lt"/>
          <a:cs typeface="+mn-cs"/>
        </a:defRPr>
      </a:lvl4pPr>
      <a:lvl5pPr marL="2057400" indent="-228600" algn="r" rtl="1" eaLnBrk="1" fontAlgn="base" hangingPunct="1">
        <a:spcBef>
          <a:spcPct val="20000"/>
        </a:spcBef>
        <a:spcAft>
          <a:spcPct val="0"/>
        </a:spcAft>
        <a:buChar char="»"/>
        <a:defRPr sz="2000">
          <a:solidFill>
            <a:schemeClr val="tx1"/>
          </a:solidFill>
          <a:latin typeface="+mn-lt"/>
          <a:cs typeface="+mn-cs"/>
        </a:defRPr>
      </a:lvl5pPr>
      <a:lvl6pPr marL="2514600" indent="-228600" algn="r" rtl="1" eaLnBrk="1" fontAlgn="base" hangingPunct="1">
        <a:spcBef>
          <a:spcPct val="20000"/>
        </a:spcBef>
        <a:spcAft>
          <a:spcPct val="0"/>
        </a:spcAft>
        <a:buChar char="»"/>
        <a:defRPr sz="2000">
          <a:solidFill>
            <a:schemeClr val="tx1"/>
          </a:solidFill>
          <a:latin typeface="+mn-lt"/>
          <a:cs typeface="+mn-cs"/>
        </a:defRPr>
      </a:lvl6pPr>
      <a:lvl7pPr marL="2971800" indent="-228600" algn="r" rtl="1" eaLnBrk="1" fontAlgn="base" hangingPunct="1">
        <a:spcBef>
          <a:spcPct val="20000"/>
        </a:spcBef>
        <a:spcAft>
          <a:spcPct val="0"/>
        </a:spcAft>
        <a:buChar char="»"/>
        <a:defRPr sz="2000">
          <a:solidFill>
            <a:schemeClr val="tx1"/>
          </a:solidFill>
          <a:latin typeface="+mn-lt"/>
          <a:cs typeface="+mn-cs"/>
        </a:defRPr>
      </a:lvl7pPr>
      <a:lvl8pPr marL="3429000" indent="-228600" algn="r" rtl="1" eaLnBrk="1" fontAlgn="base" hangingPunct="1">
        <a:spcBef>
          <a:spcPct val="20000"/>
        </a:spcBef>
        <a:spcAft>
          <a:spcPct val="0"/>
        </a:spcAft>
        <a:buChar char="»"/>
        <a:defRPr sz="2000">
          <a:solidFill>
            <a:schemeClr val="tx1"/>
          </a:solidFill>
          <a:latin typeface="+mn-lt"/>
          <a:cs typeface="+mn-cs"/>
        </a:defRPr>
      </a:lvl8pPr>
      <a:lvl9pPr marL="3886200" indent="-228600" algn="r" rtl="1" eaLnBrk="1" fontAlgn="base" hangingPunct="1">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124" name="Text Box 4"/>
          <p:cNvSpPr txBox="1">
            <a:spLocks noChangeArrowheads="1"/>
          </p:cNvSpPr>
          <p:nvPr/>
        </p:nvSpPr>
        <p:spPr bwMode="auto">
          <a:xfrm>
            <a:off x="2411413" y="981075"/>
            <a:ext cx="4176712" cy="1098550"/>
          </a:xfrm>
          <a:prstGeom prst="rect">
            <a:avLst/>
          </a:prstGeom>
          <a:noFill/>
          <a:ln w="9525">
            <a:noFill/>
            <a:miter lim="800000"/>
            <a:headEnd/>
            <a:tailEnd/>
          </a:ln>
        </p:spPr>
        <p:txBody>
          <a:bodyPr>
            <a:spAutoFit/>
          </a:bodyPr>
          <a:lstStyle/>
          <a:p>
            <a:r>
              <a:rPr lang="ar-SA" sz="6600" b="0">
                <a:cs typeface="Al Moharib Free Othman 1" pitchFamily="2" charset="-78"/>
              </a:rPr>
              <a:t>المحاضرة الأولى</a:t>
            </a:r>
            <a:r>
              <a:rPr lang="ar-SA" sz="4400" b="0"/>
              <a:t> </a:t>
            </a:r>
            <a:endParaRPr lang="en-US" sz="4400" b="0"/>
          </a:p>
        </p:txBody>
      </p:sp>
      <p:sp>
        <p:nvSpPr>
          <p:cNvPr id="5125" name="Text Box 5"/>
          <p:cNvSpPr txBox="1">
            <a:spLocks noChangeArrowheads="1"/>
          </p:cNvSpPr>
          <p:nvPr/>
        </p:nvSpPr>
        <p:spPr bwMode="auto">
          <a:xfrm>
            <a:off x="250825" y="3052763"/>
            <a:ext cx="8066088" cy="2530475"/>
          </a:xfrm>
          <a:prstGeom prst="rect">
            <a:avLst/>
          </a:prstGeom>
          <a:noFill/>
          <a:ln w="9525">
            <a:noFill/>
            <a:miter lim="800000"/>
            <a:headEnd/>
            <a:tailEnd/>
          </a:ln>
        </p:spPr>
        <p:txBody>
          <a:bodyPr>
            <a:spAutoFit/>
          </a:bodyPr>
          <a:lstStyle/>
          <a:p>
            <a:pPr>
              <a:buFontTx/>
              <a:buChar char="•"/>
            </a:pPr>
            <a:r>
              <a:rPr lang="ar-SA" sz="6600" b="0">
                <a:cs typeface="Al Moharib Free Othman 1" pitchFamily="2" charset="-78"/>
              </a:rPr>
              <a:t> </a:t>
            </a:r>
            <a:r>
              <a:rPr lang="ar-SA" sz="8000" b="0" u="sng">
                <a:cs typeface="Al Moharib Free Othman 1" pitchFamily="2" charset="-78"/>
              </a:rPr>
              <a:t>التعريف بالعلم وبيان نشأته</a:t>
            </a:r>
            <a:r>
              <a:rPr lang="ar-SA" sz="2400" b="0" u="sng"/>
              <a:t> </a:t>
            </a:r>
            <a:r>
              <a:rPr lang="ar-SA" sz="8000" b="0" u="sng">
                <a:cs typeface="Al Moharib Free Othman 1" pitchFamily="2" charset="-78"/>
              </a:rPr>
              <a:t>وتطوره</a:t>
            </a:r>
            <a:r>
              <a:rPr lang="ar-SA" b="0"/>
              <a:t> </a:t>
            </a:r>
            <a:r>
              <a:rPr lang="ar-SA" sz="4400" b="0"/>
              <a:t> </a:t>
            </a:r>
            <a:endParaRPr lang="en-US" sz="4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arn(inHorizontal)">
                                      <p:cBhvr>
                                        <p:cTn id="7" dur="10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125"/>
                                        </p:tgtEl>
                                        <p:attrNameLst>
                                          <p:attrName>style.visibility</p:attrName>
                                        </p:attrNameLst>
                                      </p:cBhvr>
                                      <p:to>
                                        <p:strVal val="visible"/>
                                      </p:to>
                                    </p:set>
                                    <p:anim calcmode="lin" valueType="num">
                                      <p:cBhvr additive="base">
                                        <p:cTn id="12" dur="500" fill="hold"/>
                                        <p:tgtEl>
                                          <p:spTgt spid="5125"/>
                                        </p:tgtEl>
                                        <p:attrNameLst>
                                          <p:attrName>ppt_x</p:attrName>
                                        </p:attrNameLst>
                                      </p:cBhvr>
                                      <p:tavLst>
                                        <p:tav tm="0">
                                          <p:val>
                                            <p:strVal val="#ppt_x"/>
                                          </p:val>
                                        </p:tav>
                                        <p:tav tm="100000">
                                          <p:val>
                                            <p:strVal val="#ppt_x"/>
                                          </p:val>
                                        </p:tav>
                                      </p:tavLst>
                                    </p:anim>
                                    <p:anim calcmode="lin" valueType="num">
                                      <p:cBhvr additive="base">
                                        <p:cTn id="13"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5363" name="Text Box 3"/>
          <p:cNvSpPr txBox="1">
            <a:spLocks noChangeArrowheads="1"/>
          </p:cNvSpPr>
          <p:nvPr/>
        </p:nvSpPr>
        <p:spPr bwMode="auto">
          <a:xfrm>
            <a:off x="611188" y="2201863"/>
            <a:ext cx="8137525" cy="1874837"/>
          </a:xfrm>
          <a:prstGeom prst="rect">
            <a:avLst/>
          </a:prstGeom>
          <a:noFill/>
          <a:ln w="9525">
            <a:noFill/>
            <a:miter lim="800000"/>
            <a:headEnd/>
            <a:tailEnd/>
          </a:ln>
        </p:spPr>
        <p:txBody>
          <a:bodyPr>
            <a:spAutoFit/>
          </a:bodyPr>
          <a:lstStyle/>
          <a:p>
            <a:r>
              <a:rPr lang="ar-SA" sz="11700" b="0"/>
              <a:t>   </a:t>
            </a:r>
            <a:r>
              <a:rPr lang="ar-SA" sz="11700" b="0" u="sng">
                <a:cs typeface="AL-Yadawi 2" pitchFamily="2" charset="-78"/>
              </a:rPr>
              <a:t>نشأة الإسلام</a:t>
            </a:r>
            <a:r>
              <a:rPr lang="ar-SA" sz="11700" b="0"/>
              <a:t> </a:t>
            </a:r>
            <a:endParaRPr lang="en-US" sz="117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1000"/>
                                        <p:tgtEl>
                                          <p:spTgt spid="15363"/>
                                        </p:tgtEl>
                                      </p:cBhvr>
                                    </p:animEffect>
                                    <p:anim calcmode="lin" valueType="num">
                                      <p:cBhvr>
                                        <p:cTn id="8" dur="1000" fill="hold"/>
                                        <p:tgtEl>
                                          <p:spTgt spid="15363"/>
                                        </p:tgtEl>
                                        <p:attrNameLst>
                                          <p:attrName>ppt_x</p:attrName>
                                        </p:attrNameLst>
                                      </p:cBhvr>
                                      <p:tavLst>
                                        <p:tav tm="0">
                                          <p:val>
                                            <p:strVal val="#ppt_x"/>
                                          </p:val>
                                        </p:tav>
                                        <p:tav tm="100000">
                                          <p:val>
                                            <p:strVal val="#ppt_x"/>
                                          </p:val>
                                        </p:tav>
                                      </p:tavLst>
                                    </p:anim>
                                    <p:anim calcmode="lin" valueType="num">
                                      <p:cBhvr>
                                        <p:cTn id="9" dur="1000" fill="hold"/>
                                        <p:tgtEl>
                                          <p:spTgt spid="153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und"/>
          <p:cNvPicPr>
            <a:picLocks noChangeAspect="1" noChangeArrowheads="1"/>
          </p:cNvPicPr>
          <p:nvPr/>
        </p:nvPicPr>
        <p:blipFill>
          <a:blip r:embed="rId3" cstate="print"/>
          <a:srcRect/>
          <a:stretch>
            <a:fillRect/>
          </a:stretch>
        </p:blipFill>
        <p:spPr bwMode="auto">
          <a:xfrm>
            <a:off x="0" y="-242888"/>
            <a:ext cx="9144000" cy="6858001"/>
          </a:xfrm>
          <a:prstGeom prst="rect">
            <a:avLst/>
          </a:prstGeom>
          <a:noFill/>
          <a:ln w="9525">
            <a:noFill/>
            <a:miter lim="800000"/>
            <a:headEnd/>
            <a:tailEnd/>
          </a:ln>
        </p:spPr>
      </p:pic>
      <p:sp>
        <p:nvSpPr>
          <p:cNvPr id="17411" name="Text Box 3"/>
          <p:cNvSpPr txBox="1">
            <a:spLocks noChangeArrowheads="1"/>
          </p:cNvSpPr>
          <p:nvPr/>
        </p:nvSpPr>
        <p:spPr bwMode="auto">
          <a:xfrm>
            <a:off x="468313" y="333375"/>
            <a:ext cx="7920037" cy="1706563"/>
          </a:xfrm>
          <a:prstGeom prst="rect">
            <a:avLst/>
          </a:prstGeom>
          <a:noFill/>
          <a:ln w="9525">
            <a:noFill/>
            <a:miter lim="800000"/>
            <a:headEnd/>
            <a:tailEnd/>
          </a:ln>
        </p:spPr>
        <p:txBody>
          <a:bodyPr>
            <a:spAutoFit/>
          </a:bodyPr>
          <a:lstStyle/>
          <a:p>
            <a:r>
              <a:rPr lang="ar-SA" sz="4400" b="0">
                <a:cs typeface="AL-Yadawi 2" pitchFamily="2" charset="-78"/>
              </a:rPr>
              <a:t>ـ نزول جبريل عليه السلام على الرسول صلى الله عليه وسلم في غار حراء بصدر سورة اقرأ .</a:t>
            </a:r>
          </a:p>
          <a:p>
            <a:endParaRPr lang="ar-SA" b="0">
              <a:cs typeface="AL-Yadawi 2" pitchFamily="2" charset="-78"/>
            </a:endParaRPr>
          </a:p>
        </p:txBody>
      </p:sp>
      <p:sp>
        <p:nvSpPr>
          <p:cNvPr id="17412" name="Text Box 4"/>
          <p:cNvSpPr txBox="1">
            <a:spLocks noChangeArrowheads="1"/>
          </p:cNvSpPr>
          <p:nvPr/>
        </p:nvSpPr>
        <p:spPr bwMode="auto">
          <a:xfrm>
            <a:off x="1042988" y="1773238"/>
            <a:ext cx="7273925" cy="1768475"/>
          </a:xfrm>
          <a:prstGeom prst="rect">
            <a:avLst/>
          </a:prstGeom>
          <a:noFill/>
          <a:ln w="9525">
            <a:noFill/>
            <a:miter lim="800000"/>
            <a:headEnd/>
            <a:tailEnd/>
          </a:ln>
        </p:spPr>
        <p:txBody>
          <a:bodyPr>
            <a:spAutoFit/>
          </a:bodyPr>
          <a:lstStyle/>
          <a:p>
            <a:r>
              <a:rPr lang="ar-SA" sz="6600" b="0">
                <a:cs typeface="Al Moharib Free Othman 1" pitchFamily="2" charset="-78"/>
              </a:rPr>
              <a:t> </a:t>
            </a:r>
            <a:r>
              <a:rPr lang="ar-SA" sz="4400" b="0">
                <a:cs typeface="AL-Yadawi 2" pitchFamily="2" charset="-78"/>
              </a:rPr>
              <a:t>ـ أمر الله سبحانه وتعالى نبيه بأن يصدع بما يؤمر وأن يعلن الدعوة إلى الإسلام .</a:t>
            </a:r>
            <a:endParaRPr lang="en-US" sz="4400" b="0">
              <a:cs typeface="AL-Yadawi 2" pitchFamily="2" charset="-78"/>
            </a:endParaRPr>
          </a:p>
        </p:txBody>
      </p:sp>
      <p:sp>
        <p:nvSpPr>
          <p:cNvPr id="17413" name="Text Box 5"/>
          <p:cNvSpPr txBox="1">
            <a:spLocks noChangeArrowheads="1"/>
          </p:cNvSpPr>
          <p:nvPr/>
        </p:nvSpPr>
        <p:spPr bwMode="auto">
          <a:xfrm>
            <a:off x="1258888" y="3644900"/>
            <a:ext cx="7273925" cy="2376488"/>
          </a:xfrm>
          <a:prstGeom prst="rect">
            <a:avLst/>
          </a:prstGeom>
          <a:noFill/>
          <a:ln w="9525">
            <a:noFill/>
            <a:miter lim="800000"/>
            <a:headEnd/>
            <a:tailEnd/>
          </a:ln>
        </p:spPr>
        <p:txBody>
          <a:bodyPr>
            <a:spAutoFit/>
          </a:bodyPr>
          <a:lstStyle/>
          <a:p>
            <a:r>
              <a:rPr lang="ar-SA" sz="4400" b="0">
                <a:cs typeface="AL-Yadawi 2" pitchFamily="2" charset="-78"/>
              </a:rPr>
              <a:t>ـ أقبل من أسلم من الناس على القرآن الكريم يتلونه حق التلاوة ويجتمعون في دار الأرقم بن أبي الأرقم لحفظه وتدبر آياته .</a:t>
            </a:r>
          </a:p>
          <a:p>
            <a:endParaRPr lang="en-US"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412"/>
                                        </p:tgtEl>
                                        <p:attrNameLst>
                                          <p:attrName>style.visibility</p:attrName>
                                        </p:attrNameLst>
                                      </p:cBhvr>
                                      <p:to>
                                        <p:strVal val="visible"/>
                                      </p:to>
                                    </p:set>
                                    <p:animEffect transition="in" filter="fade">
                                      <p:cBhvr>
                                        <p:cTn id="14" dur="1000"/>
                                        <p:tgtEl>
                                          <p:spTgt spid="17412"/>
                                        </p:tgtEl>
                                      </p:cBhvr>
                                    </p:animEffect>
                                    <p:anim calcmode="lin" valueType="num">
                                      <p:cBhvr>
                                        <p:cTn id="15" dur="1000" fill="hold"/>
                                        <p:tgtEl>
                                          <p:spTgt spid="17412"/>
                                        </p:tgtEl>
                                        <p:attrNameLst>
                                          <p:attrName>ppt_x</p:attrName>
                                        </p:attrNameLst>
                                      </p:cBhvr>
                                      <p:tavLst>
                                        <p:tav tm="0">
                                          <p:val>
                                            <p:strVal val="#ppt_x"/>
                                          </p:val>
                                        </p:tav>
                                        <p:tav tm="100000">
                                          <p:val>
                                            <p:strVal val="#ppt_x"/>
                                          </p:val>
                                        </p:tav>
                                      </p:tavLst>
                                    </p:anim>
                                    <p:anim calcmode="lin" valueType="num">
                                      <p:cBhvr>
                                        <p:cTn id="16" dur="1000" fill="hold"/>
                                        <p:tgtEl>
                                          <p:spTgt spid="174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7413"/>
                                        </p:tgtEl>
                                        <p:attrNameLst>
                                          <p:attrName>style.visibility</p:attrName>
                                        </p:attrNameLst>
                                      </p:cBhvr>
                                      <p:to>
                                        <p:strVal val="visible"/>
                                      </p:to>
                                    </p:set>
                                    <p:animEffect transition="in" filter="fade">
                                      <p:cBhvr>
                                        <p:cTn id="21" dur="1000"/>
                                        <p:tgtEl>
                                          <p:spTgt spid="17413"/>
                                        </p:tgtEl>
                                      </p:cBhvr>
                                    </p:animEffect>
                                    <p:anim calcmode="lin" valueType="num">
                                      <p:cBhvr>
                                        <p:cTn id="22" dur="1000" fill="hold"/>
                                        <p:tgtEl>
                                          <p:spTgt spid="17413"/>
                                        </p:tgtEl>
                                        <p:attrNameLst>
                                          <p:attrName>ppt_x</p:attrName>
                                        </p:attrNameLst>
                                      </p:cBhvr>
                                      <p:tavLst>
                                        <p:tav tm="0">
                                          <p:val>
                                            <p:strVal val="#ppt_x"/>
                                          </p:val>
                                        </p:tav>
                                        <p:tav tm="100000">
                                          <p:val>
                                            <p:strVal val="#ppt_x"/>
                                          </p:val>
                                        </p:tav>
                                      </p:tavLst>
                                    </p:anim>
                                    <p:anim calcmode="lin" valueType="num">
                                      <p:cBhvr>
                                        <p:cTn id="23" dur="1000" fill="hold"/>
                                        <p:tgtEl>
                                          <p:spTgt spid="17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2" grpId="0"/>
      <p:bldP spid="174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459" name="Text Box 3"/>
          <p:cNvSpPr txBox="1">
            <a:spLocks noChangeArrowheads="1"/>
          </p:cNvSpPr>
          <p:nvPr/>
        </p:nvSpPr>
        <p:spPr bwMode="auto">
          <a:xfrm>
            <a:off x="611188" y="3643313"/>
            <a:ext cx="8137525" cy="2771775"/>
          </a:xfrm>
          <a:prstGeom prst="rect">
            <a:avLst/>
          </a:prstGeom>
          <a:noFill/>
          <a:ln w="9525">
            <a:noFill/>
            <a:miter lim="800000"/>
            <a:headEnd/>
            <a:tailEnd/>
          </a:ln>
        </p:spPr>
        <p:txBody>
          <a:bodyPr>
            <a:spAutoFit/>
          </a:bodyPr>
          <a:lstStyle/>
          <a:p>
            <a:r>
              <a:rPr lang="ar-SA" b="0"/>
              <a:t> </a:t>
            </a:r>
            <a:r>
              <a:rPr lang="ar-SA" sz="4400" b="0">
                <a:cs typeface="AL-Yadawi 2" pitchFamily="2" charset="-78"/>
              </a:rPr>
              <a:t>ـ ندرك أن علوم القرآن نشأت منذ وقت مبكر في الإسلام ذلكم أن حفظ القرآن وتلاوته وتدبره وتفسيره من أهم علوم القرآن .</a:t>
            </a:r>
            <a:endParaRPr lang="en-US" sz="4400" b="0">
              <a:cs typeface="AL-Yadawi 2" pitchFamily="2" charset="-78"/>
            </a:endParaRPr>
          </a:p>
          <a:p>
            <a:endParaRPr lang="en-US" sz="4400" b="0">
              <a:cs typeface="AL-Yadawi 2" pitchFamily="2" charset="-78"/>
            </a:endParaRPr>
          </a:p>
        </p:txBody>
      </p:sp>
      <p:sp>
        <p:nvSpPr>
          <p:cNvPr id="19461" name="Text Box 5"/>
          <p:cNvSpPr txBox="1">
            <a:spLocks noChangeArrowheads="1"/>
          </p:cNvSpPr>
          <p:nvPr/>
        </p:nvSpPr>
        <p:spPr bwMode="auto">
          <a:xfrm>
            <a:off x="611188" y="692150"/>
            <a:ext cx="8137525" cy="3046413"/>
          </a:xfrm>
          <a:prstGeom prst="rect">
            <a:avLst/>
          </a:prstGeom>
          <a:noFill/>
          <a:ln w="9525">
            <a:noFill/>
            <a:miter lim="800000"/>
            <a:headEnd/>
            <a:tailEnd/>
          </a:ln>
        </p:spPr>
        <p:txBody>
          <a:bodyPr>
            <a:spAutoFit/>
          </a:bodyPr>
          <a:lstStyle/>
          <a:p>
            <a:r>
              <a:rPr lang="ar-SA" sz="4400" b="0">
                <a:cs typeface="AL-Yadawi 2" pitchFamily="2" charset="-78"/>
              </a:rPr>
              <a:t>كانوا عرباً خلصاً يفهمون القرآن بمقتضى السليقة العربية .</a:t>
            </a:r>
          </a:p>
          <a:p>
            <a:r>
              <a:rPr lang="ar-SA" sz="4400" b="0">
                <a:cs typeface="AL-Yadawi 2" pitchFamily="2" charset="-78"/>
              </a:rPr>
              <a:t>ـ إن أشكل عليهم سألوا الرسول صلى الله عليه وسلم ،فبينه لهم (حديث ابن مسعود )</a:t>
            </a:r>
          </a:p>
          <a:p>
            <a:endParaRPr lang="en-US"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fade">
                                      <p:cBhvr>
                                        <p:cTn id="7" dur="1000"/>
                                        <p:tgtEl>
                                          <p:spTgt spid="19461"/>
                                        </p:tgtEl>
                                      </p:cBhvr>
                                    </p:animEffect>
                                    <p:anim calcmode="lin" valueType="num">
                                      <p:cBhvr>
                                        <p:cTn id="8" dur="1000" fill="hold"/>
                                        <p:tgtEl>
                                          <p:spTgt spid="19461"/>
                                        </p:tgtEl>
                                        <p:attrNameLst>
                                          <p:attrName>ppt_x</p:attrName>
                                        </p:attrNameLst>
                                      </p:cBhvr>
                                      <p:tavLst>
                                        <p:tav tm="0">
                                          <p:val>
                                            <p:strVal val="#ppt_x"/>
                                          </p:val>
                                        </p:tav>
                                        <p:tav tm="100000">
                                          <p:val>
                                            <p:strVal val="#ppt_x"/>
                                          </p:val>
                                        </p:tav>
                                      </p:tavLst>
                                    </p:anim>
                                    <p:anim calcmode="lin" valueType="num">
                                      <p:cBhvr>
                                        <p:cTn id="9" dur="1000" fill="hold"/>
                                        <p:tgtEl>
                                          <p:spTgt spid="1946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grpId="0" nodeType="clickEffect">
                                  <p:stCondLst>
                                    <p:cond delay="0"/>
                                  </p:stCondLst>
                                  <p:childTnLst>
                                    <p:set>
                                      <p:cBhvr>
                                        <p:cTn id="13" dur="1" fill="hold">
                                          <p:stCondLst>
                                            <p:cond delay="0"/>
                                          </p:stCondLst>
                                        </p:cTn>
                                        <p:tgtEl>
                                          <p:spTgt spid="19459"/>
                                        </p:tgtEl>
                                        <p:attrNameLst>
                                          <p:attrName>style.visibility</p:attrName>
                                        </p:attrNameLst>
                                      </p:cBhvr>
                                      <p:to>
                                        <p:strVal val="visible"/>
                                      </p:to>
                                    </p:set>
                                    <p:anim to="" calcmode="lin" valueType="num">
                                      <p:cBhvr>
                                        <p:cTn id="14" dur="1" fill="hold"/>
                                        <p:tgtEl>
                                          <p:spTgt spid="1945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a:ln w="9525">
            <a:noFill/>
            <a:miter lim="800000"/>
            <a:headEnd/>
            <a:tailEnd/>
          </a:ln>
        </p:spPr>
      </p:pic>
      <p:sp>
        <p:nvSpPr>
          <p:cNvPr id="25603" name="Text Box 3"/>
          <p:cNvSpPr txBox="1">
            <a:spLocks noChangeArrowheads="1"/>
          </p:cNvSpPr>
          <p:nvPr/>
        </p:nvSpPr>
        <p:spPr bwMode="auto">
          <a:xfrm>
            <a:off x="611188" y="2201863"/>
            <a:ext cx="8137525" cy="1874837"/>
          </a:xfrm>
          <a:prstGeom prst="rect">
            <a:avLst/>
          </a:prstGeom>
          <a:noFill/>
          <a:ln w="9525">
            <a:noFill/>
            <a:miter lim="800000"/>
            <a:headEnd/>
            <a:tailEnd/>
          </a:ln>
        </p:spPr>
        <p:txBody>
          <a:bodyPr>
            <a:spAutoFit/>
          </a:bodyPr>
          <a:lstStyle/>
          <a:p>
            <a:r>
              <a:rPr lang="ar-SA" sz="11700" b="0"/>
              <a:t>  </a:t>
            </a:r>
            <a:r>
              <a:rPr lang="ar-SA" sz="11700" b="0" u="sng">
                <a:cs typeface="AL-Yadawi 2" pitchFamily="2" charset="-78"/>
              </a:rPr>
              <a:t>عهد الصحابة</a:t>
            </a:r>
            <a:r>
              <a:rPr lang="ar-SA" sz="11700" b="0">
                <a:cs typeface="AL-Yadawi 2" pitchFamily="2" charset="-78"/>
              </a:rPr>
              <a:t> </a:t>
            </a:r>
            <a:r>
              <a:rPr lang="ar-SA" b="0"/>
              <a:t> </a:t>
            </a:r>
            <a:endParaRPr lang="en-US"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arn(inHorizontal)">
                                      <p:cBhvr>
                                        <p:cTn id="7"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3556" name="Text Box 4"/>
          <p:cNvSpPr txBox="1">
            <a:spLocks noChangeArrowheads="1"/>
          </p:cNvSpPr>
          <p:nvPr/>
        </p:nvSpPr>
        <p:spPr bwMode="auto">
          <a:xfrm>
            <a:off x="611188" y="1052513"/>
            <a:ext cx="8137525" cy="3781425"/>
          </a:xfrm>
          <a:prstGeom prst="rect">
            <a:avLst/>
          </a:prstGeom>
          <a:noFill/>
          <a:ln w="9525">
            <a:noFill/>
            <a:miter lim="800000"/>
            <a:headEnd/>
            <a:tailEnd/>
          </a:ln>
        </p:spPr>
        <p:txBody>
          <a:bodyPr>
            <a:spAutoFit/>
          </a:bodyPr>
          <a:lstStyle/>
          <a:p>
            <a:r>
              <a:rPr lang="ar-SA" sz="6600" b="0">
                <a:cs typeface="AL-Yadawi 2" pitchFamily="2" charset="-78"/>
              </a:rPr>
              <a:t>نجد أنهم يتعلمون القرآن مشافهة ولم يعرف عندهم تدوين القرآن لعدة أسباب أهمها :</a:t>
            </a:r>
            <a:r>
              <a:rPr lang="ar-SA" b="0"/>
              <a:t> </a:t>
            </a:r>
            <a:endParaRPr lang="ar-SA" sz="4400" b="0">
              <a:cs typeface="AL-Yadawi 2" pitchFamily="2" charset="-78"/>
            </a:endParaRPr>
          </a:p>
          <a:p>
            <a:r>
              <a:rPr lang="ar-SA" sz="4400" b="0">
                <a:cs typeface="AL-Yadawi 2" pitchFamily="2" charset="-78"/>
              </a:rPr>
              <a:t> </a:t>
            </a:r>
            <a:endParaRPr lang="en-US"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arn(inHorizontal)">
                                      <p:cBhvr>
                                        <p:cTn id="7"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7651" name="Text Box 3"/>
          <p:cNvSpPr txBox="1">
            <a:spLocks noChangeArrowheads="1"/>
          </p:cNvSpPr>
          <p:nvPr/>
        </p:nvSpPr>
        <p:spPr bwMode="auto">
          <a:xfrm>
            <a:off x="611188" y="2379663"/>
            <a:ext cx="8137525" cy="762000"/>
          </a:xfrm>
          <a:prstGeom prst="rect">
            <a:avLst/>
          </a:prstGeom>
          <a:noFill/>
          <a:ln w="9525">
            <a:noFill/>
            <a:miter lim="800000"/>
            <a:headEnd/>
            <a:tailEnd/>
          </a:ln>
        </p:spPr>
        <p:txBody>
          <a:bodyPr>
            <a:spAutoFit/>
          </a:bodyPr>
          <a:lstStyle/>
          <a:p>
            <a:pPr marL="342900" indent="-342900"/>
            <a:r>
              <a:rPr lang="ar-SA" b="0"/>
              <a:t> </a:t>
            </a:r>
            <a:r>
              <a:rPr lang="ar-SA" sz="4400" b="0">
                <a:cs typeface="AL-Yadawi 2" pitchFamily="2" charset="-78"/>
              </a:rPr>
              <a:t>2. أن أدوات الكتابة لم تكن متوافرة عندهم .</a:t>
            </a:r>
            <a:endParaRPr lang="en-US" sz="4400" b="0">
              <a:cs typeface="AL-Yadawi 2" pitchFamily="2" charset="-78"/>
            </a:endParaRPr>
          </a:p>
        </p:txBody>
      </p:sp>
      <p:sp>
        <p:nvSpPr>
          <p:cNvPr id="27652" name="Text Box 4"/>
          <p:cNvSpPr txBox="1">
            <a:spLocks noChangeArrowheads="1"/>
          </p:cNvSpPr>
          <p:nvPr/>
        </p:nvSpPr>
        <p:spPr bwMode="auto">
          <a:xfrm>
            <a:off x="611188" y="692150"/>
            <a:ext cx="8137525" cy="1431925"/>
          </a:xfrm>
          <a:prstGeom prst="rect">
            <a:avLst/>
          </a:prstGeom>
          <a:noFill/>
          <a:ln w="9525">
            <a:noFill/>
            <a:miter lim="800000"/>
            <a:headEnd/>
            <a:tailEnd/>
          </a:ln>
        </p:spPr>
        <p:txBody>
          <a:bodyPr>
            <a:spAutoFit/>
          </a:bodyPr>
          <a:lstStyle/>
          <a:p>
            <a:pPr marL="342900" indent="-342900" algn="justLow">
              <a:buFontTx/>
              <a:buAutoNum type="arabicPeriod"/>
            </a:pPr>
            <a:r>
              <a:rPr lang="ar-SA" sz="4400" b="0">
                <a:cs typeface="AL-Yadawi 2" pitchFamily="2" charset="-78"/>
              </a:rPr>
              <a:t>أن أغلب الصحابة رضي الله عنهم كان أمياً لا يعرف القراءة ولا الكتابة .</a:t>
            </a:r>
            <a:endParaRPr lang="en-US" sz="4400" b="0">
              <a:cs typeface="AL-Yadawi 2" pitchFamily="2" charset="-78"/>
            </a:endParaRPr>
          </a:p>
        </p:txBody>
      </p:sp>
      <p:sp>
        <p:nvSpPr>
          <p:cNvPr id="27653" name="Text Box 5"/>
          <p:cNvSpPr txBox="1">
            <a:spLocks noChangeArrowheads="1"/>
          </p:cNvSpPr>
          <p:nvPr/>
        </p:nvSpPr>
        <p:spPr bwMode="auto">
          <a:xfrm>
            <a:off x="827088" y="3716338"/>
            <a:ext cx="8137525" cy="2101850"/>
          </a:xfrm>
          <a:prstGeom prst="rect">
            <a:avLst/>
          </a:prstGeom>
          <a:noFill/>
          <a:ln w="9525">
            <a:noFill/>
            <a:miter lim="800000"/>
            <a:headEnd/>
            <a:tailEnd/>
          </a:ln>
        </p:spPr>
        <p:txBody>
          <a:bodyPr>
            <a:spAutoFit/>
          </a:bodyPr>
          <a:lstStyle/>
          <a:p>
            <a:pPr marL="342900" indent="-342900"/>
            <a:r>
              <a:rPr lang="ar-SA" b="0"/>
              <a:t> </a:t>
            </a:r>
            <a:r>
              <a:rPr lang="ar-SA" sz="4400" b="0">
                <a:cs typeface="AL-Yadawi 2" pitchFamily="2" charset="-78"/>
              </a:rPr>
              <a:t>3. أن الرسول صلى الله عليه وسلم نهاهم عن كتابة شيء غير القرآن لقوله (لا تكتبوا عني ومن كتب عني غير القرآن فليمحه)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linds(horizontal)">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1"/>
                                        </p:tgtEl>
                                        <p:attrNameLst>
                                          <p:attrName>style.visibility</p:attrName>
                                        </p:attrNameLst>
                                      </p:cBhvr>
                                      <p:to>
                                        <p:strVal val="visible"/>
                                      </p:to>
                                    </p:set>
                                    <p:animEffect transition="in" filter="blinds(horizontal)">
                                      <p:cBhvr>
                                        <p:cTn id="12" dur="500"/>
                                        <p:tgtEl>
                                          <p:spTgt spid="276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3"/>
                                        </p:tgtEl>
                                        <p:attrNameLst>
                                          <p:attrName>style.visibility</p:attrName>
                                        </p:attrNameLst>
                                      </p:cBhvr>
                                      <p:to>
                                        <p:strVal val="visible"/>
                                      </p:to>
                                    </p:set>
                                    <p:animEffect transition="in" filter="blinds(horizontal)">
                                      <p:cBhvr>
                                        <p:cTn id="17" dur="5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P spid="27652" grpId="0"/>
      <p:bldP spid="276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9700" name="Text Box 4"/>
          <p:cNvSpPr txBox="1">
            <a:spLocks noChangeArrowheads="1"/>
          </p:cNvSpPr>
          <p:nvPr/>
        </p:nvSpPr>
        <p:spPr bwMode="auto">
          <a:xfrm>
            <a:off x="611188" y="692150"/>
            <a:ext cx="8137525" cy="2771775"/>
          </a:xfrm>
          <a:prstGeom prst="rect">
            <a:avLst/>
          </a:prstGeom>
          <a:noFill/>
          <a:ln w="9525">
            <a:noFill/>
            <a:miter lim="800000"/>
            <a:headEnd/>
            <a:tailEnd/>
          </a:ln>
        </p:spPr>
        <p:txBody>
          <a:bodyPr>
            <a:spAutoFit/>
          </a:bodyPr>
          <a:lstStyle/>
          <a:p>
            <a:pPr marL="342900" indent="-342900" algn="justLow"/>
            <a:r>
              <a:rPr lang="ar-SA" sz="4400" b="0">
                <a:cs typeface="AL-Yadawi 2" pitchFamily="2" charset="-78"/>
              </a:rPr>
              <a:t>استمر الصحابة يتناقلون معاني القرآن وتفسير بعض آياته على تفاوت فيما بينهم ، لتفاوت قدرتهم على الفهم ، وتفاوت ملازمتهم لرسول الله صلى الله عليه وسلم .</a:t>
            </a:r>
            <a:endParaRPr lang="en-US" sz="4400" b="0">
              <a:cs typeface="AL-Yadawi 2" pitchFamily="2" charset="-78"/>
            </a:endParaRPr>
          </a:p>
        </p:txBody>
      </p:sp>
      <p:sp>
        <p:nvSpPr>
          <p:cNvPr id="29701" name="Text Box 5"/>
          <p:cNvSpPr txBox="1">
            <a:spLocks noChangeArrowheads="1"/>
          </p:cNvSpPr>
          <p:nvPr/>
        </p:nvSpPr>
        <p:spPr bwMode="auto">
          <a:xfrm>
            <a:off x="395288" y="3716338"/>
            <a:ext cx="8569325" cy="2771775"/>
          </a:xfrm>
          <a:prstGeom prst="rect">
            <a:avLst/>
          </a:prstGeom>
          <a:noFill/>
          <a:ln w="9525">
            <a:noFill/>
            <a:miter lim="800000"/>
            <a:headEnd/>
            <a:tailEnd/>
          </a:ln>
        </p:spPr>
        <p:txBody>
          <a:bodyPr>
            <a:spAutoFit/>
          </a:bodyPr>
          <a:lstStyle/>
          <a:p>
            <a:pPr marL="342900" indent="-342900"/>
            <a:r>
              <a:rPr lang="ar-SA" sz="4400" b="0">
                <a:cs typeface="AL-Yadawi 2" pitchFamily="2" charset="-78"/>
              </a:rPr>
              <a:t>اشتهر كثير من الصحابة بتفسير القرآن منهم الخلفاء الأربعة ، وابن عباس وابن الزبير ، وأبي بن كعب ، وزيد بن ثابت ، وعبدالله بن مسعود ، وأبوموسى الأشعري ، وعائشة رضي الله عنهم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fade">
                                      <p:cBhvr>
                                        <p:cTn id="7" dur="1000"/>
                                        <p:tgtEl>
                                          <p:spTgt spid="29700"/>
                                        </p:tgtEl>
                                      </p:cBhvr>
                                    </p:animEffect>
                                    <p:anim calcmode="lin" valueType="num">
                                      <p:cBhvr>
                                        <p:cTn id="8" dur="1000" fill="hold"/>
                                        <p:tgtEl>
                                          <p:spTgt spid="29700"/>
                                        </p:tgtEl>
                                        <p:attrNameLst>
                                          <p:attrName>ppt_x</p:attrName>
                                        </p:attrNameLst>
                                      </p:cBhvr>
                                      <p:tavLst>
                                        <p:tav tm="0">
                                          <p:val>
                                            <p:strVal val="#ppt_x"/>
                                          </p:val>
                                        </p:tav>
                                        <p:tav tm="100000">
                                          <p:val>
                                            <p:strVal val="#ppt_x"/>
                                          </p:val>
                                        </p:tav>
                                      </p:tavLst>
                                    </p:anim>
                                    <p:anim calcmode="lin" valueType="num">
                                      <p:cBhvr>
                                        <p:cTn id="9" dur="1000" fill="hold"/>
                                        <p:tgtEl>
                                          <p:spTgt spid="2970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9701"/>
                                        </p:tgtEl>
                                        <p:attrNameLst>
                                          <p:attrName>style.visibility</p:attrName>
                                        </p:attrNameLst>
                                      </p:cBhvr>
                                      <p:to>
                                        <p:strVal val="visible"/>
                                      </p:to>
                                    </p:set>
                                    <p:animEffect transition="in" filter="fade">
                                      <p:cBhvr>
                                        <p:cTn id="14" dur="1000"/>
                                        <p:tgtEl>
                                          <p:spTgt spid="29701"/>
                                        </p:tgtEl>
                                      </p:cBhvr>
                                    </p:animEffect>
                                    <p:anim calcmode="lin" valueType="num">
                                      <p:cBhvr>
                                        <p:cTn id="15" dur="1000" fill="hold"/>
                                        <p:tgtEl>
                                          <p:spTgt spid="29701"/>
                                        </p:tgtEl>
                                        <p:attrNameLst>
                                          <p:attrName>ppt_x</p:attrName>
                                        </p:attrNameLst>
                                      </p:cBhvr>
                                      <p:tavLst>
                                        <p:tav tm="0">
                                          <p:val>
                                            <p:strVal val="#ppt_x"/>
                                          </p:val>
                                        </p:tav>
                                        <p:tav tm="100000">
                                          <p:val>
                                            <p:strVal val="#ppt_x"/>
                                          </p:val>
                                        </p:tav>
                                      </p:tavLst>
                                    </p:anim>
                                    <p:anim calcmode="lin" valueType="num">
                                      <p:cBhvr>
                                        <p:cTn id="16" dur="1000" fill="hold"/>
                                        <p:tgtEl>
                                          <p:spTgt spid="297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a:ln w="9525">
            <a:noFill/>
            <a:miter lim="800000"/>
            <a:headEnd/>
            <a:tailEnd/>
          </a:ln>
        </p:spPr>
      </p:pic>
      <p:sp>
        <p:nvSpPr>
          <p:cNvPr id="31747" name="Text Box 3"/>
          <p:cNvSpPr txBox="1">
            <a:spLocks noChangeArrowheads="1"/>
          </p:cNvSpPr>
          <p:nvPr/>
        </p:nvSpPr>
        <p:spPr bwMode="auto">
          <a:xfrm>
            <a:off x="611188" y="2201863"/>
            <a:ext cx="8137525" cy="1874837"/>
          </a:xfrm>
          <a:prstGeom prst="rect">
            <a:avLst/>
          </a:prstGeom>
          <a:noFill/>
          <a:ln w="9525">
            <a:noFill/>
            <a:miter lim="800000"/>
            <a:headEnd/>
            <a:tailEnd/>
          </a:ln>
        </p:spPr>
        <p:txBody>
          <a:bodyPr>
            <a:spAutoFit/>
          </a:bodyPr>
          <a:lstStyle/>
          <a:p>
            <a:r>
              <a:rPr lang="ar-SA" sz="11700" b="0">
                <a:cs typeface="AL-Yadawi 2" pitchFamily="2" charset="-78"/>
              </a:rPr>
              <a:t>  </a:t>
            </a:r>
            <a:r>
              <a:rPr lang="ar-SA" sz="11700" b="0" u="sng">
                <a:cs typeface="AL-Yadawi 2" pitchFamily="2" charset="-78"/>
              </a:rPr>
              <a:t>في عهد التابعين</a:t>
            </a:r>
            <a:r>
              <a:rPr lang="ar-SA" b="0"/>
              <a:t> </a:t>
            </a:r>
            <a:r>
              <a:rPr lang="ar-SA" sz="11700" b="0">
                <a:cs typeface="AL-Yadawi 2" pitchFamily="2" charset="-78"/>
              </a:rPr>
              <a:t> </a:t>
            </a:r>
            <a:r>
              <a:rPr lang="ar-SA" b="0"/>
              <a:t> </a:t>
            </a:r>
            <a:endParaRPr lang="en-US"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500" fill="hold"/>
                                        <p:tgtEl>
                                          <p:spTgt spid="31747"/>
                                        </p:tgtEl>
                                        <p:attrNameLst>
                                          <p:attrName>ppt_x</p:attrName>
                                        </p:attrNameLst>
                                      </p:cBhvr>
                                      <p:tavLst>
                                        <p:tav tm="0">
                                          <p:val>
                                            <p:strVal val="#ppt_x"/>
                                          </p:val>
                                        </p:tav>
                                        <p:tav tm="100000">
                                          <p:val>
                                            <p:strVal val="#ppt_x"/>
                                          </p:val>
                                        </p:tav>
                                      </p:tavLst>
                                    </p:anim>
                                    <p:anim calcmode="lin" valueType="num">
                                      <p:cBhvr additive="base">
                                        <p:cTn id="8" dur="500" fill="hold"/>
                                        <p:tgtEl>
                                          <p:spTgt spid="317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3795" name="Text Box 3"/>
          <p:cNvSpPr txBox="1">
            <a:spLocks noChangeArrowheads="1"/>
          </p:cNvSpPr>
          <p:nvPr/>
        </p:nvSpPr>
        <p:spPr bwMode="auto">
          <a:xfrm>
            <a:off x="611188" y="1046163"/>
            <a:ext cx="8137525" cy="4111625"/>
          </a:xfrm>
          <a:prstGeom prst="rect">
            <a:avLst/>
          </a:prstGeom>
          <a:noFill/>
          <a:ln w="9525">
            <a:noFill/>
            <a:miter lim="800000"/>
            <a:headEnd/>
            <a:tailEnd/>
          </a:ln>
        </p:spPr>
        <p:txBody>
          <a:bodyPr>
            <a:spAutoFit/>
          </a:bodyPr>
          <a:lstStyle/>
          <a:p>
            <a:pPr marL="342900" indent="-342900" algn="justLow"/>
            <a:r>
              <a:rPr lang="ar-SA" sz="4400" b="0">
                <a:cs typeface="AL-Yadawi 2" pitchFamily="2" charset="-78"/>
              </a:rPr>
              <a:t>حين اتسعت الفتوحات الإسلامية انتشر الصحابة رضي الله عنهم في البلدان المفتوحة يعلمون أهلها القرآن ويفسرون لهم معانية ، وينشرون لهم علومه ومعارفه ، فنشأت ما يصح أن نطلق عليها بالمعنى الحديث (مدارس التفسير) وهي كثيرة وأشهرها ثلاث مدارس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fade">
                                      <p:cBhvr>
                                        <p:cTn id="7" dur="1000"/>
                                        <p:tgtEl>
                                          <p:spTgt spid="33795"/>
                                        </p:tgtEl>
                                      </p:cBhvr>
                                    </p:animEffect>
                                    <p:anim calcmode="lin" valueType="num">
                                      <p:cBhvr>
                                        <p:cTn id="8" dur="1000" fill="hold"/>
                                        <p:tgtEl>
                                          <p:spTgt spid="33795"/>
                                        </p:tgtEl>
                                        <p:attrNameLst>
                                          <p:attrName>ppt_x</p:attrName>
                                        </p:attrNameLst>
                                      </p:cBhvr>
                                      <p:tavLst>
                                        <p:tav tm="0">
                                          <p:val>
                                            <p:strVal val="#ppt_x"/>
                                          </p:val>
                                        </p:tav>
                                        <p:tav tm="100000">
                                          <p:val>
                                            <p:strVal val="#ppt_x"/>
                                          </p:val>
                                        </p:tav>
                                      </p:tavLst>
                                    </p:anim>
                                    <p:anim calcmode="lin" valueType="num">
                                      <p:cBhvr>
                                        <p:cTn id="9" dur="1000" fill="hold"/>
                                        <p:tgtEl>
                                          <p:spTgt spid="337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5843" name="Text Box 3"/>
          <p:cNvSpPr txBox="1">
            <a:spLocks noChangeArrowheads="1"/>
          </p:cNvSpPr>
          <p:nvPr/>
        </p:nvSpPr>
        <p:spPr bwMode="auto">
          <a:xfrm>
            <a:off x="611188" y="2581275"/>
            <a:ext cx="8137525" cy="2287588"/>
          </a:xfrm>
          <a:prstGeom prst="rect">
            <a:avLst/>
          </a:prstGeom>
          <a:noFill/>
          <a:ln w="9525">
            <a:noFill/>
            <a:miter lim="800000"/>
            <a:headEnd/>
            <a:tailEnd/>
          </a:ln>
        </p:spPr>
        <p:txBody>
          <a:bodyPr>
            <a:spAutoFit/>
          </a:bodyPr>
          <a:lstStyle/>
          <a:p>
            <a:pPr marL="342900" indent="-342900"/>
            <a:r>
              <a:rPr lang="ar-SA" b="0"/>
              <a:t> </a:t>
            </a:r>
            <a:r>
              <a:rPr lang="ar-SA" sz="4800" b="0">
                <a:cs typeface="AL-Yadawi 2" pitchFamily="2" charset="-78"/>
              </a:rPr>
              <a:t>سعيد بن جبير ، ومجاهد ، وعكرمة مولى ابن عباس ، وطاوس بن كيسان ، وعطاء بن أبي رباح .</a:t>
            </a:r>
            <a:endParaRPr lang="en-US" sz="4800" b="0">
              <a:cs typeface="AL-Yadawi 2" pitchFamily="2" charset="-78"/>
            </a:endParaRPr>
          </a:p>
        </p:txBody>
      </p:sp>
      <p:sp>
        <p:nvSpPr>
          <p:cNvPr id="35844" name="Text Box 4"/>
          <p:cNvSpPr txBox="1">
            <a:spLocks noChangeArrowheads="1"/>
          </p:cNvSpPr>
          <p:nvPr/>
        </p:nvSpPr>
        <p:spPr bwMode="auto">
          <a:xfrm>
            <a:off x="611188" y="1011238"/>
            <a:ext cx="8137525" cy="1584325"/>
          </a:xfrm>
          <a:prstGeom prst="rect">
            <a:avLst/>
          </a:prstGeom>
          <a:noFill/>
          <a:ln w="9525">
            <a:noFill/>
            <a:miter lim="800000"/>
            <a:headEnd/>
            <a:tailEnd/>
          </a:ln>
        </p:spPr>
        <p:txBody>
          <a:bodyPr>
            <a:spAutoFit/>
          </a:bodyPr>
          <a:lstStyle/>
          <a:p>
            <a:pPr marL="342900" indent="-342900" algn="justLow">
              <a:buFontTx/>
              <a:buAutoNum type="arabicPeriod"/>
            </a:pPr>
            <a:r>
              <a:rPr lang="ar-SA" sz="5400" b="0" u="sng">
                <a:cs typeface="AL-Yadawi 2" pitchFamily="2" charset="-78"/>
              </a:rPr>
              <a:t>مدرسة ابن عباس</a:t>
            </a:r>
            <a:r>
              <a:rPr lang="ar-SA" sz="4400" b="0">
                <a:cs typeface="AL-Yadawi 2" pitchFamily="2" charset="-78"/>
              </a:rPr>
              <a:t> بمكة وأشـهر تلاميذها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to="" calcmode="lin" valueType="num">
                                      <p:cBhvr>
                                        <p:cTn id="7" dur="1" fill="hold"/>
                                        <p:tgtEl>
                                          <p:spTgt spid="3584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5843"/>
                                        </p:tgtEl>
                                        <p:attrNameLst>
                                          <p:attrName>style.visibility</p:attrName>
                                        </p:attrNameLst>
                                      </p:cBhvr>
                                      <p:to>
                                        <p:strVal val="visible"/>
                                      </p:to>
                                    </p:set>
                                    <p:anim to="" calcmode="lin" valueType="num">
                                      <p:cBhvr>
                                        <p:cTn id="12" dur="1" fill="hold"/>
                                        <p:tgtEl>
                                          <p:spTgt spid="3584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358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7891" name="Text Box 3"/>
          <p:cNvSpPr txBox="1">
            <a:spLocks noChangeArrowheads="1"/>
          </p:cNvSpPr>
          <p:nvPr/>
        </p:nvSpPr>
        <p:spPr bwMode="auto">
          <a:xfrm>
            <a:off x="611188" y="2717800"/>
            <a:ext cx="8137525" cy="1431925"/>
          </a:xfrm>
          <a:prstGeom prst="rect">
            <a:avLst/>
          </a:prstGeom>
          <a:noFill/>
          <a:ln w="9525">
            <a:noFill/>
            <a:miter lim="800000"/>
            <a:headEnd/>
            <a:tailEnd/>
          </a:ln>
        </p:spPr>
        <p:txBody>
          <a:bodyPr>
            <a:spAutoFit/>
          </a:bodyPr>
          <a:lstStyle/>
          <a:p>
            <a:pPr marL="342900" indent="-342900"/>
            <a:r>
              <a:rPr lang="ar-SA" sz="4400" b="0">
                <a:cs typeface="AL-Yadawi 2" pitchFamily="2" charset="-78"/>
              </a:rPr>
              <a:t> زيد بن أسلم ، وأبو العالية ، ومحمد بن كعب القرظي .</a:t>
            </a:r>
            <a:r>
              <a:rPr lang="en-US" b="0"/>
              <a:t> </a:t>
            </a:r>
          </a:p>
        </p:txBody>
      </p:sp>
      <p:sp>
        <p:nvSpPr>
          <p:cNvPr id="37892" name="Text Box 4"/>
          <p:cNvSpPr txBox="1">
            <a:spLocks noChangeArrowheads="1"/>
          </p:cNvSpPr>
          <p:nvPr/>
        </p:nvSpPr>
        <p:spPr bwMode="auto">
          <a:xfrm>
            <a:off x="611188" y="1011238"/>
            <a:ext cx="8137525" cy="1584325"/>
          </a:xfrm>
          <a:prstGeom prst="rect">
            <a:avLst/>
          </a:prstGeom>
          <a:noFill/>
          <a:ln w="9525">
            <a:noFill/>
            <a:miter lim="800000"/>
            <a:headEnd/>
            <a:tailEnd/>
          </a:ln>
        </p:spPr>
        <p:txBody>
          <a:bodyPr>
            <a:spAutoFit/>
          </a:bodyPr>
          <a:lstStyle/>
          <a:p>
            <a:pPr marL="342900" indent="-342900" algn="justLow"/>
            <a:r>
              <a:rPr lang="ar-SA" sz="4400" b="0">
                <a:cs typeface="AL-Yadawi 2" pitchFamily="2" charset="-78"/>
              </a:rPr>
              <a:t>2. </a:t>
            </a:r>
            <a:r>
              <a:rPr lang="ar-SA" sz="5400" b="0" u="sng">
                <a:cs typeface="AL-Yadawi 2" pitchFamily="2" charset="-78"/>
              </a:rPr>
              <a:t>مدرسة أبُيّ بن كعب</a:t>
            </a:r>
            <a:r>
              <a:rPr lang="ar-SA" sz="4400" b="0">
                <a:cs typeface="AL-Yadawi 2" pitchFamily="2" charset="-78"/>
              </a:rPr>
              <a:t> بالمدينة وأشهر تلاميذها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to="" calcmode="lin" valueType="num">
                                      <p:cBhvr>
                                        <p:cTn id="7" dur="1" fill="hold"/>
                                        <p:tgtEl>
                                          <p:spTgt spid="3789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7891"/>
                                        </p:tgtEl>
                                        <p:attrNameLst>
                                          <p:attrName>style.visibility</p:attrName>
                                        </p:attrNameLst>
                                      </p:cBhvr>
                                      <p:to>
                                        <p:strVal val="visible"/>
                                      </p:to>
                                    </p:set>
                                    <p:animEffect transition="in" filter="fade">
                                      <p:cBhvr>
                                        <p:cTn id="12" dur="1000"/>
                                        <p:tgtEl>
                                          <p:spTgt spid="37891"/>
                                        </p:tgtEl>
                                      </p:cBhvr>
                                    </p:animEffect>
                                    <p:anim calcmode="lin" valueType="num">
                                      <p:cBhvr>
                                        <p:cTn id="13" dur="1000" fill="hold"/>
                                        <p:tgtEl>
                                          <p:spTgt spid="37891"/>
                                        </p:tgtEl>
                                        <p:attrNameLst>
                                          <p:attrName>ppt_x</p:attrName>
                                        </p:attrNameLst>
                                      </p:cBhvr>
                                      <p:tavLst>
                                        <p:tav tm="0">
                                          <p:val>
                                            <p:strVal val="#ppt_x"/>
                                          </p:val>
                                        </p:tav>
                                        <p:tav tm="100000">
                                          <p:val>
                                            <p:strVal val="#ppt_x"/>
                                          </p:val>
                                        </p:tav>
                                      </p:tavLst>
                                    </p:anim>
                                    <p:anim calcmode="lin" valueType="num">
                                      <p:cBhvr>
                                        <p:cTn id="14"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378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9939" name="Text Box 3"/>
          <p:cNvSpPr txBox="1">
            <a:spLocks noChangeArrowheads="1"/>
          </p:cNvSpPr>
          <p:nvPr/>
        </p:nvSpPr>
        <p:spPr bwMode="auto">
          <a:xfrm>
            <a:off x="611188" y="2717800"/>
            <a:ext cx="8137525" cy="1431925"/>
          </a:xfrm>
          <a:prstGeom prst="rect">
            <a:avLst/>
          </a:prstGeom>
          <a:noFill/>
          <a:ln w="9525">
            <a:noFill/>
            <a:miter lim="800000"/>
            <a:headEnd/>
            <a:tailEnd/>
          </a:ln>
        </p:spPr>
        <p:txBody>
          <a:bodyPr>
            <a:spAutoFit/>
          </a:bodyPr>
          <a:lstStyle/>
          <a:p>
            <a:pPr marL="342900" indent="-342900"/>
            <a:r>
              <a:rPr lang="ar-SA" sz="4400" b="0">
                <a:cs typeface="AL-Yadawi 2" pitchFamily="2" charset="-78"/>
              </a:rPr>
              <a:t> علقمة  بن قيس ، ومسروق ، والأسود ، والشعبي ، والحسن البصري ، وقتادة .</a:t>
            </a:r>
            <a:r>
              <a:rPr lang="en-US" b="0"/>
              <a:t> </a:t>
            </a:r>
          </a:p>
        </p:txBody>
      </p:sp>
      <p:sp>
        <p:nvSpPr>
          <p:cNvPr id="39940" name="Text Box 4"/>
          <p:cNvSpPr txBox="1">
            <a:spLocks noChangeArrowheads="1"/>
          </p:cNvSpPr>
          <p:nvPr/>
        </p:nvSpPr>
        <p:spPr bwMode="auto">
          <a:xfrm>
            <a:off x="611188" y="1011238"/>
            <a:ext cx="8137525" cy="1584325"/>
          </a:xfrm>
          <a:prstGeom prst="rect">
            <a:avLst/>
          </a:prstGeom>
          <a:noFill/>
          <a:ln w="9525">
            <a:noFill/>
            <a:miter lim="800000"/>
            <a:headEnd/>
            <a:tailEnd/>
          </a:ln>
        </p:spPr>
        <p:txBody>
          <a:bodyPr>
            <a:spAutoFit/>
          </a:bodyPr>
          <a:lstStyle/>
          <a:p>
            <a:pPr marL="342900" indent="-342900" algn="justLow"/>
            <a:r>
              <a:rPr lang="ar-SA" sz="4400" b="0">
                <a:cs typeface="AL-Yadawi 2" pitchFamily="2" charset="-78"/>
              </a:rPr>
              <a:t>3. </a:t>
            </a:r>
            <a:r>
              <a:rPr lang="ar-SA" sz="5400" b="0" u="sng">
                <a:cs typeface="AL-Yadawi 2" pitchFamily="2" charset="-78"/>
              </a:rPr>
              <a:t>مدرسة عبدالله بن مسعود</a:t>
            </a:r>
            <a:r>
              <a:rPr lang="ar-SA" sz="4400" b="0">
                <a:cs typeface="AL-Yadawi 2" pitchFamily="2" charset="-78"/>
              </a:rPr>
              <a:t> بالعراق أشهر تلاميذها :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 to="" calcmode="lin" valueType="num">
                                      <p:cBhvr>
                                        <p:cTn id="7" dur="1" fill="hold"/>
                                        <p:tgtEl>
                                          <p:spTgt spid="3994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9939"/>
                                        </p:tgtEl>
                                        <p:attrNameLst>
                                          <p:attrName>style.visibility</p:attrName>
                                        </p:attrNameLst>
                                      </p:cBhvr>
                                      <p:to>
                                        <p:strVal val="visible"/>
                                      </p:to>
                                    </p:set>
                                    <p:anim to="" calcmode="lin" valueType="num">
                                      <p:cBhvr>
                                        <p:cTn id="12" dur="1" fill="hold"/>
                                        <p:tgtEl>
                                          <p:spTgt spid="3993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p:bldP spid="399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1987" name="Text Box 3"/>
          <p:cNvSpPr txBox="1">
            <a:spLocks noChangeArrowheads="1"/>
          </p:cNvSpPr>
          <p:nvPr/>
        </p:nvSpPr>
        <p:spPr bwMode="auto">
          <a:xfrm>
            <a:off x="611188" y="1844675"/>
            <a:ext cx="8137525" cy="4781550"/>
          </a:xfrm>
          <a:prstGeom prst="rect">
            <a:avLst/>
          </a:prstGeom>
          <a:noFill/>
          <a:ln w="9525">
            <a:noFill/>
            <a:miter lim="800000"/>
            <a:headEnd/>
            <a:tailEnd/>
          </a:ln>
        </p:spPr>
        <p:txBody>
          <a:bodyPr>
            <a:spAutoFit/>
          </a:bodyPr>
          <a:lstStyle/>
          <a:p>
            <a:pPr marL="342900" indent="-342900"/>
            <a:r>
              <a:rPr lang="ar-SA" sz="4400" b="0">
                <a:cs typeface="AL-Yadawi 2" pitchFamily="2" charset="-78"/>
              </a:rPr>
              <a:t> أن تفسير هؤلاء وغيرهم من الصحابة والتابعين لم يكن مقتصراً على علم التفسير بمعناه الخاص بل كان يشمل مع هذا علم غريب القرآن وعلم أسباب النزول وعلم الناسخ والمنسوخ وعلم المكي والمدني ونحو ذلك .</a:t>
            </a:r>
          </a:p>
          <a:p>
            <a:pPr marL="342900" indent="-342900"/>
            <a:r>
              <a:rPr lang="ar-SA" sz="4400" b="0">
                <a:cs typeface="AL-Yadawi 2" pitchFamily="2" charset="-78"/>
              </a:rPr>
              <a:t>كما لم يكن شاملاً للقرآن الكريم ولا مدوناً وإنما كان بالرواية والتلقين .</a:t>
            </a:r>
            <a:endParaRPr lang="en-US" sz="4400" b="0">
              <a:cs typeface="AL-Yadawi 2" pitchFamily="2" charset="-78"/>
            </a:endParaRPr>
          </a:p>
        </p:txBody>
      </p:sp>
      <p:sp>
        <p:nvSpPr>
          <p:cNvPr id="41988" name="Text Box 4"/>
          <p:cNvSpPr txBox="1">
            <a:spLocks noChangeArrowheads="1"/>
          </p:cNvSpPr>
          <p:nvPr/>
        </p:nvSpPr>
        <p:spPr bwMode="auto">
          <a:xfrm>
            <a:off x="611188" y="333375"/>
            <a:ext cx="8137525" cy="1189038"/>
          </a:xfrm>
          <a:prstGeom prst="rect">
            <a:avLst/>
          </a:prstGeom>
          <a:noFill/>
          <a:ln w="9525">
            <a:noFill/>
            <a:miter lim="800000"/>
            <a:headEnd/>
            <a:tailEnd/>
          </a:ln>
        </p:spPr>
        <p:txBody>
          <a:bodyPr>
            <a:spAutoFit/>
          </a:bodyPr>
          <a:lstStyle/>
          <a:p>
            <a:pPr marL="342900" indent="-342900" algn="justLow"/>
            <a:r>
              <a:rPr lang="ar-SA" sz="7200" b="0" u="sng">
                <a:cs typeface="AL-Yadawi 2" pitchFamily="2" charset="-78"/>
              </a:rPr>
              <a:t>ما يميز تلك الفترة :</a:t>
            </a:r>
            <a:r>
              <a:rPr lang="ar-SA" sz="7200" b="0">
                <a:cs typeface="AL-Yadawi 2" pitchFamily="2" charset="-78"/>
              </a:rPr>
              <a:t> </a:t>
            </a:r>
            <a:endParaRPr lang="en-US" sz="72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additive="base">
                                        <p:cTn id="7" dur="500" fill="hold"/>
                                        <p:tgtEl>
                                          <p:spTgt spid="41988"/>
                                        </p:tgtEl>
                                        <p:attrNameLst>
                                          <p:attrName>ppt_x</p:attrName>
                                        </p:attrNameLst>
                                      </p:cBhvr>
                                      <p:tavLst>
                                        <p:tav tm="0">
                                          <p:val>
                                            <p:strVal val="#ppt_x"/>
                                          </p:val>
                                        </p:tav>
                                        <p:tav tm="100000">
                                          <p:val>
                                            <p:strVal val="#ppt_x"/>
                                          </p:val>
                                        </p:tav>
                                      </p:tavLst>
                                    </p:anim>
                                    <p:anim calcmode="lin" valueType="num">
                                      <p:cBhvr additive="base">
                                        <p:cTn id="8" dur="500" fill="hold"/>
                                        <p:tgtEl>
                                          <p:spTgt spid="4198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41987"/>
                                        </p:tgtEl>
                                        <p:attrNameLst>
                                          <p:attrName>style.visibility</p:attrName>
                                        </p:attrNameLst>
                                      </p:cBhvr>
                                      <p:to>
                                        <p:strVal val="visible"/>
                                      </p:to>
                                    </p:set>
                                    <p:animEffect transition="in" filter="fade">
                                      <p:cBhvr>
                                        <p:cTn id="13" dur="1000"/>
                                        <p:tgtEl>
                                          <p:spTgt spid="41987"/>
                                        </p:tgtEl>
                                      </p:cBhvr>
                                    </p:animEffect>
                                    <p:anim calcmode="lin" valueType="num">
                                      <p:cBhvr>
                                        <p:cTn id="14" dur="1000" fill="hold"/>
                                        <p:tgtEl>
                                          <p:spTgt spid="41987"/>
                                        </p:tgtEl>
                                        <p:attrNameLst>
                                          <p:attrName>ppt_x</p:attrName>
                                        </p:attrNameLst>
                                      </p:cBhvr>
                                      <p:tavLst>
                                        <p:tav tm="0">
                                          <p:val>
                                            <p:strVal val="#ppt_x"/>
                                          </p:val>
                                        </p:tav>
                                        <p:tav tm="100000">
                                          <p:val>
                                            <p:strVal val="#ppt_x"/>
                                          </p:val>
                                        </p:tav>
                                      </p:tavLst>
                                    </p:anim>
                                    <p:anim calcmode="lin" valueType="num">
                                      <p:cBhvr>
                                        <p:cTn id="15" dur="1000" fill="hold"/>
                                        <p:tgtEl>
                                          <p:spTgt spid="419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a:ln w="9525">
            <a:noFill/>
            <a:miter lim="800000"/>
            <a:headEnd/>
            <a:tailEnd/>
          </a:ln>
        </p:spPr>
      </p:pic>
      <p:sp>
        <p:nvSpPr>
          <p:cNvPr id="44035" name="Text Box 3"/>
          <p:cNvSpPr txBox="1">
            <a:spLocks noChangeArrowheads="1"/>
          </p:cNvSpPr>
          <p:nvPr/>
        </p:nvSpPr>
        <p:spPr bwMode="auto">
          <a:xfrm>
            <a:off x="611188" y="2201863"/>
            <a:ext cx="8137525" cy="1874837"/>
          </a:xfrm>
          <a:prstGeom prst="rect">
            <a:avLst/>
          </a:prstGeom>
          <a:noFill/>
          <a:ln w="9525">
            <a:noFill/>
            <a:miter lim="800000"/>
            <a:headEnd/>
            <a:tailEnd/>
          </a:ln>
        </p:spPr>
        <p:txBody>
          <a:bodyPr>
            <a:spAutoFit/>
          </a:bodyPr>
          <a:lstStyle/>
          <a:p>
            <a:r>
              <a:rPr lang="ar-SA" sz="11700" b="0">
                <a:cs typeface="AL-Yadawi 2" pitchFamily="2" charset="-78"/>
              </a:rPr>
              <a:t>  </a:t>
            </a:r>
            <a:r>
              <a:rPr lang="ar-SA" sz="11700" b="0" u="sng">
                <a:cs typeface="AL-Yadawi 2" pitchFamily="2" charset="-78"/>
              </a:rPr>
              <a:t>عصر التدوين</a:t>
            </a:r>
            <a:r>
              <a:rPr lang="ar-SA" sz="11700" b="0">
                <a:cs typeface="AL-Yadawi 2" pitchFamily="2" charset="-78"/>
              </a:rPr>
              <a:t> </a:t>
            </a:r>
            <a:endParaRPr lang="en-US" sz="117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 to="" calcmode="lin" valueType="num">
                                      <p:cBhvr>
                                        <p:cTn id="7" dur="1" fill="hold"/>
                                        <p:tgtEl>
                                          <p:spTgt spid="4403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6083" name="Text Box 3"/>
          <p:cNvSpPr txBox="1">
            <a:spLocks noChangeArrowheads="1"/>
          </p:cNvSpPr>
          <p:nvPr/>
        </p:nvSpPr>
        <p:spPr bwMode="auto">
          <a:xfrm>
            <a:off x="611188" y="908050"/>
            <a:ext cx="8137525" cy="4111625"/>
          </a:xfrm>
          <a:prstGeom prst="rect">
            <a:avLst/>
          </a:prstGeom>
          <a:noFill/>
          <a:ln w="9525">
            <a:noFill/>
            <a:miter lim="800000"/>
            <a:headEnd/>
            <a:tailEnd/>
          </a:ln>
        </p:spPr>
        <p:txBody>
          <a:bodyPr>
            <a:spAutoFit/>
          </a:bodyPr>
          <a:lstStyle/>
          <a:p>
            <a:pPr marL="342900" indent="-342900"/>
            <a:r>
              <a:rPr lang="ar-SA" b="0"/>
              <a:t> </a:t>
            </a:r>
            <a:r>
              <a:rPr lang="ar-SA" sz="4400" b="0">
                <a:cs typeface="AL-Yadawi 2" pitchFamily="2" charset="-78"/>
              </a:rPr>
              <a:t>جاء عصر التدوين في القرن الثاني الهجري، وبدأ بتدوين الحديث بأبوابه المتنوعة ،وشمل ذلك ما يتعلق بالتفسير ، وجمع بعض العلماء ما روي من تفسير القرآن الكريم عن رسول الله صلى الله عليه وسلم ، أو عن الصحابة أو عن التابعين .</a:t>
            </a:r>
            <a:r>
              <a:rPr lang="en-US" b="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 to="" calcmode="lin" valueType="num">
                                      <p:cBhvr>
                                        <p:cTn id="7" dur="1" fill="hold"/>
                                        <p:tgtEl>
                                          <p:spTgt spid="4608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48132" name="Text Box 4"/>
          <p:cNvSpPr txBox="1">
            <a:spLocks noChangeArrowheads="1"/>
          </p:cNvSpPr>
          <p:nvPr/>
        </p:nvSpPr>
        <p:spPr bwMode="auto">
          <a:xfrm>
            <a:off x="611188" y="1139825"/>
            <a:ext cx="8137525" cy="3441700"/>
          </a:xfrm>
          <a:prstGeom prst="rect">
            <a:avLst/>
          </a:prstGeom>
          <a:noFill/>
          <a:ln w="9525">
            <a:noFill/>
            <a:miter lim="800000"/>
            <a:headEnd/>
            <a:tailEnd/>
          </a:ln>
        </p:spPr>
        <p:txBody>
          <a:bodyPr>
            <a:spAutoFit/>
          </a:bodyPr>
          <a:lstStyle/>
          <a:p>
            <a:pPr marL="342900" indent="-342900" algn="justLow"/>
            <a:r>
              <a:rPr lang="ar-SA" sz="4400" b="0">
                <a:cs typeface="AL-Yadawi 2" pitchFamily="2" charset="-78"/>
              </a:rPr>
              <a:t>اشتهر منهم : يزيد بن هارون السلمي ، شعبة بن الحجاج ، وكيع بن الجراح ، سفيان بن عيينة ، وعبدالرزاق بن همام .</a:t>
            </a:r>
          </a:p>
          <a:p>
            <a:pPr marL="342900" indent="-342900" algn="justLow"/>
            <a:r>
              <a:rPr lang="ar-SA" sz="4400" b="0">
                <a:cs typeface="AL-Yadawi 2" pitchFamily="2" charset="-78"/>
              </a:rPr>
              <a:t>هؤلاء كانوا من أئمة الحديث ، فكان جمعهم للتفسير جمعاً لباب من أبوابه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 to="" calcmode="lin" valueType="num">
                                      <p:cBhvr>
                                        <p:cTn id="7" dur="1" fill="hold"/>
                                        <p:tgtEl>
                                          <p:spTgt spid="4813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50179" name="Text Box 3"/>
          <p:cNvSpPr txBox="1">
            <a:spLocks noChangeArrowheads="1"/>
          </p:cNvSpPr>
          <p:nvPr/>
        </p:nvSpPr>
        <p:spPr bwMode="auto">
          <a:xfrm>
            <a:off x="611188" y="1196975"/>
            <a:ext cx="8137525" cy="1431925"/>
          </a:xfrm>
          <a:prstGeom prst="rect">
            <a:avLst/>
          </a:prstGeom>
          <a:noFill/>
          <a:ln w="9525">
            <a:noFill/>
            <a:miter lim="800000"/>
            <a:headEnd/>
            <a:tailEnd/>
          </a:ln>
        </p:spPr>
        <p:txBody>
          <a:bodyPr>
            <a:spAutoFit/>
          </a:bodyPr>
          <a:lstStyle/>
          <a:p>
            <a:pPr marL="342900" indent="-342900"/>
            <a:r>
              <a:rPr lang="ar-SA" sz="4400" b="0">
                <a:cs typeface="AL-Yadawi 2" pitchFamily="2" charset="-78"/>
              </a:rPr>
              <a:t>ثم وضع بعض العلماء تفسيراً متكاملاً للقرآن وفق ترتيب آياته ، أشهرهم : </a:t>
            </a:r>
            <a:r>
              <a:rPr lang="ar-SA" sz="4400" b="0" u="sng">
                <a:cs typeface="AL-Yadawi 2" pitchFamily="2" charset="-78"/>
              </a:rPr>
              <a:t> </a:t>
            </a:r>
            <a:r>
              <a:rPr lang="ar-SA" sz="4400" b="0">
                <a:cs typeface="AL-Yadawi 2" pitchFamily="2" charset="-78"/>
              </a:rPr>
              <a:t> </a:t>
            </a:r>
            <a:endParaRPr lang="en-US" sz="4400" b="0">
              <a:cs typeface="AL-Yadawi 2" pitchFamily="2" charset="-78"/>
            </a:endParaRPr>
          </a:p>
        </p:txBody>
      </p:sp>
      <p:sp>
        <p:nvSpPr>
          <p:cNvPr id="50181" name="Text Box 5"/>
          <p:cNvSpPr txBox="1">
            <a:spLocks noChangeArrowheads="1"/>
          </p:cNvSpPr>
          <p:nvPr/>
        </p:nvSpPr>
        <p:spPr bwMode="auto">
          <a:xfrm>
            <a:off x="827088" y="3487738"/>
            <a:ext cx="8137525" cy="823912"/>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  </a:t>
            </a:r>
            <a:r>
              <a:rPr lang="ar-SA" sz="4800" b="0" u="sng">
                <a:cs typeface="AL-Yadawi 2" pitchFamily="2" charset="-78"/>
              </a:rPr>
              <a:t>ابن جرير الطبري</a:t>
            </a:r>
            <a:r>
              <a:rPr lang="ar-SA" sz="4800" b="0">
                <a:cs typeface="AL-Yadawi 2" pitchFamily="2" charset="-78"/>
              </a:rPr>
              <a:t> المتوفى سنة (310هـ) </a:t>
            </a:r>
            <a:endParaRPr lang="en-US" sz="48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to="" calcmode="lin" valueType="num">
                                      <p:cBhvr>
                                        <p:cTn id="7" dur="1" fill="hold"/>
                                        <p:tgtEl>
                                          <p:spTgt spid="5017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0181"/>
                                        </p:tgtEl>
                                        <p:attrNameLst>
                                          <p:attrName>style.visibility</p:attrName>
                                        </p:attrNameLst>
                                      </p:cBhvr>
                                      <p:to>
                                        <p:strVal val="visible"/>
                                      </p:to>
                                    </p:set>
                                    <p:anim to="" calcmode="lin" valueType="num">
                                      <p:cBhvr>
                                        <p:cTn id="12" dur="1" fill="hold"/>
                                        <p:tgtEl>
                                          <p:spTgt spid="5018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1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52227" name="Text Box 3"/>
          <p:cNvSpPr txBox="1">
            <a:spLocks noChangeArrowheads="1"/>
          </p:cNvSpPr>
          <p:nvPr/>
        </p:nvSpPr>
        <p:spPr bwMode="auto">
          <a:xfrm>
            <a:off x="611188" y="333375"/>
            <a:ext cx="8137525" cy="1431925"/>
          </a:xfrm>
          <a:prstGeom prst="rect">
            <a:avLst/>
          </a:prstGeom>
          <a:noFill/>
          <a:ln w="9525">
            <a:noFill/>
            <a:miter lim="800000"/>
            <a:headEnd/>
            <a:tailEnd/>
          </a:ln>
        </p:spPr>
        <p:txBody>
          <a:bodyPr>
            <a:spAutoFit/>
          </a:bodyPr>
          <a:lstStyle/>
          <a:p>
            <a:pPr marL="342900" indent="-342900"/>
            <a:r>
              <a:rPr lang="ar-SA" sz="4400" b="0">
                <a:cs typeface="AL-Yadawi 2" pitchFamily="2" charset="-78"/>
              </a:rPr>
              <a:t>ومع علم التفسير كان التأليف الموضوعي لموضوعات تتصل بالقرآن .</a:t>
            </a:r>
            <a:endParaRPr lang="en-US" sz="4400" b="0">
              <a:cs typeface="AL-Yadawi 2" pitchFamily="2" charset="-78"/>
            </a:endParaRPr>
          </a:p>
        </p:txBody>
      </p:sp>
      <p:sp>
        <p:nvSpPr>
          <p:cNvPr id="52228" name="Text Box 4"/>
          <p:cNvSpPr txBox="1">
            <a:spLocks noChangeArrowheads="1"/>
          </p:cNvSpPr>
          <p:nvPr/>
        </p:nvSpPr>
        <p:spPr bwMode="auto">
          <a:xfrm>
            <a:off x="827088" y="1773238"/>
            <a:ext cx="8137525" cy="914400"/>
          </a:xfrm>
          <a:prstGeom prst="rect">
            <a:avLst/>
          </a:prstGeom>
          <a:noFill/>
          <a:ln w="9525">
            <a:noFill/>
            <a:miter lim="800000"/>
            <a:headEnd/>
            <a:tailEnd/>
          </a:ln>
        </p:spPr>
        <p:txBody>
          <a:bodyPr>
            <a:spAutoFit/>
          </a:bodyPr>
          <a:lstStyle/>
          <a:p>
            <a:pPr marL="342900" indent="-342900">
              <a:buFontTx/>
              <a:buChar char="•"/>
            </a:pPr>
            <a:r>
              <a:rPr lang="ar-SA" sz="5400" b="0" u="sng">
                <a:cs typeface="AL-Yadawi 1" pitchFamily="2" charset="-78"/>
              </a:rPr>
              <a:t>ففي القرن الثالث :</a:t>
            </a:r>
            <a:r>
              <a:rPr lang="en-US" b="0"/>
              <a:t> </a:t>
            </a:r>
          </a:p>
        </p:txBody>
      </p:sp>
      <p:sp>
        <p:nvSpPr>
          <p:cNvPr id="52229" name="Text Box 5"/>
          <p:cNvSpPr txBox="1">
            <a:spLocks noChangeArrowheads="1"/>
          </p:cNvSpPr>
          <p:nvPr/>
        </p:nvSpPr>
        <p:spPr bwMode="auto">
          <a:xfrm>
            <a:off x="1042988" y="2997200"/>
            <a:ext cx="7632700"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ألف علي بن المديني في (أسباب النزول) .</a:t>
            </a:r>
            <a:r>
              <a:rPr lang="en-US" sz="4400" b="0">
                <a:cs typeface="AL-Yadawi 2" pitchFamily="2" charset="-78"/>
              </a:rPr>
              <a:t> </a:t>
            </a:r>
          </a:p>
        </p:txBody>
      </p:sp>
      <p:sp>
        <p:nvSpPr>
          <p:cNvPr id="52230" name="Text Box 6"/>
          <p:cNvSpPr txBox="1">
            <a:spLocks noChangeArrowheads="1"/>
          </p:cNvSpPr>
          <p:nvPr/>
        </p:nvSpPr>
        <p:spPr bwMode="auto">
          <a:xfrm>
            <a:off x="1258888" y="3860800"/>
            <a:ext cx="7345362" cy="1431925"/>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وأبوعبيد القاسم بن سلام في (الناسخ والمنسوخ )(والقراءات) .</a:t>
            </a:r>
            <a:endParaRPr lang="en-US" sz="4400" b="0">
              <a:cs typeface="AL-Yadawi 2" pitchFamily="2" charset="-78"/>
            </a:endParaRPr>
          </a:p>
        </p:txBody>
      </p:sp>
      <p:sp>
        <p:nvSpPr>
          <p:cNvPr id="52231" name="Text Box 7"/>
          <p:cNvSpPr txBox="1">
            <a:spLocks noChangeArrowheads="1"/>
          </p:cNvSpPr>
          <p:nvPr/>
        </p:nvSpPr>
        <p:spPr bwMode="auto">
          <a:xfrm>
            <a:off x="1474788" y="5438775"/>
            <a:ext cx="6913562"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وابن قتيبة في (مشكل القرآن).</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 to="" calcmode="lin" valueType="num">
                                      <p:cBhvr>
                                        <p:cTn id="7" dur="1" fill="hold"/>
                                        <p:tgtEl>
                                          <p:spTgt spid="5222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2228"/>
                                        </p:tgtEl>
                                        <p:attrNameLst>
                                          <p:attrName>style.visibility</p:attrName>
                                        </p:attrNameLst>
                                      </p:cBhvr>
                                      <p:to>
                                        <p:strVal val="visible"/>
                                      </p:to>
                                    </p:set>
                                    <p:anim to="" calcmode="lin" valueType="num">
                                      <p:cBhvr>
                                        <p:cTn id="12" dur="1" fill="hold"/>
                                        <p:tgtEl>
                                          <p:spTgt spid="5222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2229"/>
                                        </p:tgtEl>
                                        <p:attrNameLst>
                                          <p:attrName>style.visibility</p:attrName>
                                        </p:attrNameLst>
                                      </p:cBhvr>
                                      <p:to>
                                        <p:strVal val="visible"/>
                                      </p:to>
                                    </p:set>
                                    <p:anim to="" calcmode="lin" valueType="num">
                                      <p:cBhvr>
                                        <p:cTn id="17" dur="1" fill="hold"/>
                                        <p:tgtEl>
                                          <p:spTgt spid="5222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2230"/>
                                        </p:tgtEl>
                                        <p:attrNameLst>
                                          <p:attrName>style.visibility</p:attrName>
                                        </p:attrNameLst>
                                      </p:cBhvr>
                                      <p:to>
                                        <p:strVal val="visible"/>
                                      </p:to>
                                    </p:set>
                                    <p:anim to="" calcmode="lin" valueType="num">
                                      <p:cBhvr>
                                        <p:cTn id="22" dur="1" fill="hold"/>
                                        <p:tgtEl>
                                          <p:spTgt spid="5223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52231"/>
                                        </p:tgtEl>
                                        <p:attrNameLst>
                                          <p:attrName>style.visibility</p:attrName>
                                        </p:attrNameLst>
                                      </p:cBhvr>
                                      <p:to>
                                        <p:strVal val="visible"/>
                                      </p:to>
                                    </p:set>
                                    <p:anim to="" calcmode="lin" valueType="num">
                                      <p:cBhvr>
                                        <p:cTn id="27" dur="1" fill="hold"/>
                                        <p:tgtEl>
                                          <p:spTgt spid="5223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P spid="52228" grpId="0"/>
      <p:bldP spid="52229" grpId="0"/>
      <p:bldP spid="52230" grpId="0"/>
      <p:bldP spid="522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54276" name="Text Box 4"/>
          <p:cNvSpPr txBox="1">
            <a:spLocks noChangeArrowheads="1"/>
          </p:cNvSpPr>
          <p:nvPr/>
        </p:nvSpPr>
        <p:spPr bwMode="auto">
          <a:xfrm>
            <a:off x="827088" y="476250"/>
            <a:ext cx="8137525" cy="914400"/>
          </a:xfrm>
          <a:prstGeom prst="rect">
            <a:avLst/>
          </a:prstGeom>
          <a:noFill/>
          <a:ln w="9525">
            <a:noFill/>
            <a:miter lim="800000"/>
            <a:headEnd/>
            <a:tailEnd/>
          </a:ln>
        </p:spPr>
        <p:txBody>
          <a:bodyPr>
            <a:spAutoFit/>
          </a:bodyPr>
          <a:lstStyle/>
          <a:p>
            <a:pPr marL="342900" indent="-342900">
              <a:buFontTx/>
              <a:buChar char="•"/>
            </a:pPr>
            <a:r>
              <a:rPr lang="ar-SA" sz="5400" b="0" u="sng">
                <a:cs typeface="AL-Yadawi 1" pitchFamily="2" charset="-78"/>
              </a:rPr>
              <a:t>وفي القرن الرابع :</a:t>
            </a:r>
            <a:r>
              <a:rPr lang="en-US" b="0"/>
              <a:t> </a:t>
            </a:r>
          </a:p>
        </p:txBody>
      </p:sp>
      <p:sp>
        <p:nvSpPr>
          <p:cNvPr id="54277" name="Text Box 5"/>
          <p:cNvSpPr txBox="1">
            <a:spLocks noChangeArrowheads="1"/>
          </p:cNvSpPr>
          <p:nvPr/>
        </p:nvSpPr>
        <p:spPr bwMode="auto">
          <a:xfrm>
            <a:off x="1042988" y="2060575"/>
            <a:ext cx="7632700" cy="1431925"/>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ألف محمد بن خلف بن المرزبان (الحاوي في علوم القرآن)</a:t>
            </a:r>
            <a:endParaRPr lang="en-US" sz="4400" b="0">
              <a:cs typeface="AL-Yadawi 2" pitchFamily="2" charset="-78"/>
            </a:endParaRPr>
          </a:p>
        </p:txBody>
      </p:sp>
      <p:sp>
        <p:nvSpPr>
          <p:cNvPr id="54278" name="Text Box 6"/>
          <p:cNvSpPr txBox="1">
            <a:spLocks noChangeArrowheads="1"/>
          </p:cNvSpPr>
          <p:nvPr/>
        </p:nvSpPr>
        <p:spPr bwMode="auto">
          <a:xfrm>
            <a:off x="1258888" y="3860800"/>
            <a:ext cx="7345362" cy="762000"/>
          </a:xfrm>
          <a:prstGeom prst="rect">
            <a:avLst/>
          </a:prstGeom>
          <a:noFill/>
          <a:ln w="9525">
            <a:noFill/>
            <a:miter lim="800000"/>
            <a:headEnd/>
            <a:tailEnd/>
          </a:ln>
        </p:spPr>
        <p:txBody>
          <a:bodyPr>
            <a:spAutoFit/>
          </a:bodyPr>
          <a:lstStyle/>
          <a:p>
            <a:pPr marL="342900" indent="-342900">
              <a:buFontTx/>
              <a:buChar char="•"/>
            </a:pPr>
            <a:r>
              <a:rPr lang="en-US" sz="4400" b="0">
                <a:cs typeface="AL-Yadawi 2" pitchFamily="2" charset="-78"/>
              </a:rPr>
              <a:t> </a:t>
            </a:r>
            <a:r>
              <a:rPr lang="ar-SA" sz="4400" b="0">
                <a:cs typeface="AL-Yadawi 2" pitchFamily="2" charset="-78"/>
              </a:rPr>
              <a:t>ومحمد بن القاسم الأنباري (علوم القرآن)</a:t>
            </a:r>
            <a:endParaRPr lang="en-US" sz="4400" b="0">
              <a:cs typeface="AL-Yadawi 2" pitchFamily="2" charset="-78"/>
            </a:endParaRPr>
          </a:p>
        </p:txBody>
      </p:sp>
      <p:sp>
        <p:nvSpPr>
          <p:cNvPr id="54279" name="Text Box 7"/>
          <p:cNvSpPr txBox="1">
            <a:spLocks noChangeArrowheads="1"/>
          </p:cNvSpPr>
          <p:nvPr/>
        </p:nvSpPr>
        <p:spPr bwMode="auto">
          <a:xfrm>
            <a:off x="1619250" y="5157788"/>
            <a:ext cx="6913563"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وأبو بكر السجستاني (غريب القرآن)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4276"/>
                                        </p:tgtEl>
                                        <p:attrNameLst>
                                          <p:attrName>style.visibility</p:attrName>
                                        </p:attrNameLst>
                                      </p:cBhvr>
                                      <p:to>
                                        <p:strVal val="visible"/>
                                      </p:to>
                                    </p:set>
                                    <p:anim to="" calcmode="lin" valueType="num">
                                      <p:cBhvr>
                                        <p:cTn id="7" dur="1" fill="hold"/>
                                        <p:tgtEl>
                                          <p:spTgt spid="5427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4277"/>
                                        </p:tgtEl>
                                        <p:attrNameLst>
                                          <p:attrName>style.visibility</p:attrName>
                                        </p:attrNameLst>
                                      </p:cBhvr>
                                      <p:to>
                                        <p:strVal val="visible"/>
                                      </p:to>
                                    </p:set>
                                    <p:anim to="" calcmode="lin" valueType="num">
                                      <p:cBhvr>
                                        <p:cTn id="12" dur="1" fill="hold"/>
                                        <p:tgtEl>
                                          <p:spTgt spid="5427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4278"/>
                                        </p:tgtEl>
                                        <p:attrNameLst>
                                          <p:attrName>style.visibility</p:attrName>
                                        </p:attrNameLst>
                                      </p:cBhvr>
                                      <p:to>
                                        <p:strVal val="visible"/>
                                      </p:to>
                                    </p:set>
                                    <p:anim to="" calcmode="lin" valueType="num">
                                      <p:cBhvr>
                                        <p:cTn id="17" dur="1" fill="hold"/>
                                        <p:tgtEl>
                                          <p:spTgt spid="5427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4279"/>
                                        </p:tgtEl>
                                        <p:attrNameLst>
                                          <p:attrName>style.visibility</p:attrName>
                                        </p:attrNameLst>
                                      </p:cBhvr>
                                      <p:to>
                                        <p:strVal val="visible"/>
                                      </p:to>
                                    </p:set>
                                    <p:anim to="" calcmode="lin" valueType="num">
                                      <p:cBhvr>
                                        <p:cTn id="22" dur="1" fill="hold"/>
                                        <p:tgtEl>
                                          <p:spTgt spid="542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p:bldP spid="54278" grpId="0"/>
      <p:bldP spid="542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56323" name="Text Box 3"/>
          <p:cNvSpPr txBox="1">
            <a:spLocks noChangeArrowheads="1"/>
          </p:cNvSpPr>
          <p:nvPr/>
        </p:nvSpPr>
        <p:spPr bwMode="auto">
          <a:xfrm>
            <a:off x="468313" y="476250"/>
            <a:ext cx="8137525" cy="762000"/>
          </a:xfrm>
          <a:prstGeom prst="rect">
            <a:avLst/>
          </a:prstGeom>
          <a:noFill/>
          <a:ln w="9525">
            <a:noFill/>
            <a:miter lim="800000"/>
            <a:headEnd/>
            <a:tailEnd/>
          </a:ln>
        </p:spPr>
        <p:txBody>
          <a:bodyPr>
            <a:spAutoFit/>
          </a:bodyPr>
          <a:lstStyle/>
          <a:p>
            <a:pPr marL="342900" indent="-342900">
              <a:buFontTx/>
              <a:buChar char="•"/>
            </a:pPr>
            <a:r>
              <a:rPr lang="ar-SA" sz="4400" b="0" u="sng">
                <a:cs typeface="AL-Yadawi 2" pitchFamily="2" charset="-78"/>
              </a:rPr>
              <a:t>ثم تتابع التأليف :</a:t>
            </a:r>
            <a:endParaRPr lang="en-US" sz="4400" b="0" u="sng">
              <a:cs typeface="AL-Yadawi 2" pitchFamily="2" charset="-78"/>
            </a:endParaRPr>
          </a:p>
        </p:txBody>
      </p:sp>
      <p:sp>
        <p:nvSpPr>
          <p:cNvPr id="56324" name="Text Box 4"/>
          <p:cNvSpPr txBox="1">
            <a:spLocks noChangeArrowheads="1"/>
          </p:cNvSpPr>
          <p:nvPr/>
        </p:nvSpPr>
        <p:spPr bwMode="auto">
          <a:xfrm>
            <a:off x="1042988" y="2060575"/>
            <a:ext cx="7632700"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ألف أبو بكر الباقلاني (إعجاز القرآن) </a:t>
            </a:r>
            <a:endParaRPr lang="en-US" sz="4400" b="0">
              <a:cs typeface="AL-Yadawi 2" pitchFamily="2" charset="-78"/>
            </a:endParaRPr>
          </a:p>
        </p:txBody>
      </p:sp>
      <p:sp>
        <p:nvSpPr>
          <p:cNvPr id="56325" name="Text Box 5"/>
          <p:cNvSpPr txBox="1">
            <a:spLocks noChangeArrowheads="1"/>
          </p:cNvSpPr>
          <p:nvPr/>
        </p:nvSpPr>
        <p:spPr bwMode="auto">
          <a:xfrm>
            <a:off x="1258888" y="3284538"/>
            <a:ext cx="7345362"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والماوردي في (أمثال القرآن)</a:t>
            </a:r>
            <a:endParaRPr lang="en-US" sz="4400" b="0">
              <a:cs typeface="AL-Yadawi 2" pitchFamily="2" charset="-78"/>
            </a:endParaRPr>
          </a:p>
        </p:txBody>
      </p:sp>
      <p:sp>
        <p:nvSpPr>
          <p:cNvPr id="56326" name="Text Box 6"/>
          <p:cNvSpPr txBox="1">
            <a:spLocks noChangeArrowheads="1"/>
          </p:cNvSpPr>
          <p:nvPr/>
        </p:nvSpPr>
        <p:spPr bwMode="auto">
          <a:xfrm>
            <a:off x="1690688" y="4508500"/>
            <a:ext cx="6913562"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والسخاوي في (علم القراءات)</a:t>
            </a:r>
            <a:endParaRPr lang="en-US" sz="4400" b="0">
              <a:cs typeface="AL-Yadawi 2" pitchFamily="2" charset="-78"/>
            </a:endParaRPr>
          </a:p>
        </p:txBody>
      </p:sp>
      <p:sp>
        <p:nvSpPr>
          <p:cNvPr id="56327" name="Text Box 7"/>
          <p:cNvSpPr txBox="1">
            <a:spLocks noChangeArrowheads="1"/>
          </p:cNvSpPr>
          <p:nvPr/>
        </p:nvSpPr>
        <p:spPr bwMode="auto">
          <a:xfrm>
            <a:off x="1692275" y="5589588"/>
            <a:ext cx="6913563" cy="7620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وابن القيم في (أقسام القرآن)</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6323"/>
                                        </p:tgtEl>
                                        <p:attrNameLst>
                                          <p:attrName>style.visibility</p:attrName>
                                        </p:attrNameLst>
                                      </p:cBhvr>
                                      <p:to>
                                        <p:strVal val="visible"/>
                                      </p:to>
                                    </p:set>
                                    <p:anim to="" calcmode="lin" valueType="num">
                                      <p:cBhvr>
                                        <p:cTn id="7" dur="1" fill="hold"/>
                                        <p:tgtEl>
                                          <p:spTgt spid="5632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6324"/>
                                        </p:tgtEl>
                                        <p:attrNameLst>
                                          <p:attrName>style.visibility</p:attrName>
                                        </p:attrNameLst>
                                      </p:cBhvr>
                                      <p:to>
                                        <p:strVal val="visible"/>
                                      </p:to>
                                    </p:set>
                                    <p:anim to="" calcmode="lin" valueType="num">
                                      <p:cBhvr>
                                        <p:cTn id="12" dur="1" fill="hold"/>
                                        <p:tgtEl>
                                          <p:spTgt spid="5632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6325"/>
                                        </p:tgtEl>
                                        <p:attrNameLst>
                                          <p:attrName>style.visibility</p:attrName>
                                        </p:attrNameLst>
                                      </p:cBhvr>
                                      <p:to>
                                        <p:strVal val="visible"/>
                                      </p:to>
                                    </p:set>
                                    <p:anim to="" calcmode="lin" valueType="num">
                                      <p:cBhvr>
                                        <p:cTn id="17" dur="1" fill="hold"/>
                                        <p:tgtEl>
                                          <p:spTgt spid="5632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6326"/>
                                        </p:tgtEl>
                                        <p:attrNameLst>
                                          <p:attrName>style.visibility</p:attrName>
                                        </p:attrNameLst>
                                      </p:cBhvr>
                                      <p:to>
                                        <p:strVal val="visible"/>
                                      </p:to>
                                    </p:set>
                                    <p:anim to="" calcmode="lin" valueType="num">
                                      <p:cBhvr>
                                        <p:cTn id="22" dur="1" fill="hold"/>
                                        <p:tgtEl>
                                          <p:spTgt spid="5632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56327"/>
                                        </p:tgtEl>
                                        <p:attrNameLst>
                                          <p:attrName>style.visibility</p:attrName>
                                        </p:attrNameLst>
                                      </p:cBhvr>
                                      <p:to>
                                        <p:strVal val="visible"/>
                                      </p:to>
                                    </p:set>
                                    <p:anim to="" calcmode="lin" valueType="num">
                                      <p:cBhvr>
                                        <p:cTn id="27" dur="1" fill="hold"/>
                                        <p:tgtEl>
                                          <p:spTgt spid="563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p:bldP spid="56324" grpId="0"/>
      <p:bldP spid="56325" grpId="0"/>
      <p:bldP spid="56326" grpId="0"/>
      <p:bldP spid="563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58371" name="Text Box 3"/>
          <p:cNvSpPr txBox="1">
            <a:spLocks noChangeArrowheads="1"/>
          </p:cNvSpPr>
          <p:nvPr/>
        </p:nvSpPr>
        <p:spPr bwMode="auto">
          <a:xfrm>
            <a:off x="468313" y="476250"/>
            <a:ext cx="8137525" cy="1431925"/>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هذه المؤلفات يتناول كل مؤلف منها نوعاً من علوم القرآن .</a:t>
            </a:r>
            <a:endParaRPr lang="en-US" sz="4400" b="0">
              <a:cs typeface="AL-Yadawi 2" pitchFamily="2" charset="-78"/>
            </a:endParaRPr>
          </a:p>
        </p:txBody>
      </p:sp>
      <p:sp>
        <p:nvSpPr>
          <p:cNvPr id="58372" name="Text Box 4"/>
          <p:cNvSpPr txBox="1">
            <a:spLocks noChangeArrowheads="1"/>
          </p:cNvSpPr>
          <p:nvPr/>
        </p:nvSpPr>
        <p:spPr bwMode="auto">
          <a:xfrm>
            <a:off x="539750" y="1989138"/>
            <a:ext cx="8135938" cy="280035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أما جمعها في مؤلف واحد فقيل أن الحوفي هو أول من دون علوم القرآن في كتابه (البرهان في علوم القرآن) وهذا غير صحيح لان المرزبان سبقه </a:t>
            </a:r>
            <a:endParaRPr lang="en-US" sz="4400" b="0">
              <a:cs typeface="AL-Yadawi 2" pitchFamily="2" charset="-78"/>
            </a:endParaRPr>
          </a:p>
        </p:txBody>
      </p:sp>
      <p:sp>
        <p:nvSpPr>
          <p:cNvPr id="58373" name="Text Box 5"/>
          <p:cNvSpPr txBox="1">
            <a:spLocks noChangeArrowheads="1"/>
          </p:cNvSpPr>
          <p:nvPr/>
        </p:nvSpPr>
        <p:spPr bwMode="auto">
          <a:xfrm>
            <a:off x="1258888" y="4589463"/>
            <a:ext cx="7345362" cy="1431925"/>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ثم تبعه ابن الجوزي في كتابه (فنون الأفنان في عجائب علوم القرآن)</a:t>
            </a:r>
            <a:r>
              <a:rPr lang="ar-SA" sz="4400">
                <a:cs typeface="AL-Yadawi 2" pitchFamily="2" charset="-78"/>
              </a:rPr>
              <a:t> </a:t>
            </a:r>
            <a:endParaRPr lang="en-US" sz="440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anim to="" calcmode="lin" valueType="num">
                                      <p:cBhvr>
                                        <p:cTn id="7" dur="1" fill="hold"/>
                                        <p:tgtEl>
                                          <p:spTgt spid="5837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8372"/>
                                        </p:tgtEl>
                                        <p:attrNameLst>
                                          <p:attrName>style.visibility</p:attrName>
                                        </p:attrNameLst>
                                      </p:cBhvr>
                                      <p:to>
                                        <p:strVal val="visible"/>
                                      </p:to>
                                    </p:set>
                                    <p:anim to="" calcmode="lin" valueType="num">
                                      <p:cBhvr>
                                        <p:cTn id="12" dur="1" fill="hold"/>
                                        <p:tgtEl>
                                          <p:spTgt spid="5837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8373"/>
                                        </p:tgtEl>
                                        <p:attrNameLst>
                                          <p:attrName>style.visibility</p:attrName>
                                        </p:attrNameLst>
                                      </p:cBhvr>
                                      <p:to>
                                        <p:strVal val="visible"/>
                                      </p:to>
                                    </p:set>
                                    <p:anim to="" calcmode="lin" valueType="num">
                                      <p:cBhvr>
                                        <p:cTn id="17" dur="1" fill="hold"/>
                                        <p:tgtEl>
                                          <p:spTgt spid="5837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p:bldP spid="58372" grpId="0"/>
      <p:bldP spid="5837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60419" name="Text Box 3"/>
          <p:cNvSpPr txBox="1">
            <a:spLocks noChangeArrowheads="1"/>
          </p:cNvSpPr>
          <p:nvPr/>
        </p:nvSpPr>
        <p:spPr bwMode="auto">
          <a:xfrm>
            <a:off x="468313" y="822325"/>
            <a:ext cx="8137525" cy="344170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ألف بدر الدين الزركشي كتابه (البرهان في علوم القرآن) </a:t>
            </a:r>
          </a:p>
          <a:p>
            <a:pPr marL="342900" indent="-342900">
              <a:buFontTx/>
              <a:buChar char="•"/>
            </a:pPr>
            <a:r>
              <a:rPr lang="ar-SA" sz="4400" b="0">
                <a:cs typeface="AL-Yadawi 2" pitchFamily="2" charset="-78"/>
              </a:rPr>
              <a:t>وأضاف إليه جلال الدين البلقيني بعض الزيادات في كتابه (مواقع العلوم من مواقع النجوم)</a:t>
            </a:r>
            <a:endParaRPr lang="en-US" sz="4400" b="0">
              <a:cs typeface="AL-Yadawi 2" pitchFamily="2" charset="-78"/>
            </a:endParaRPr>
          </a:p>
        </p:txBody>
      </p:sp>
      <p:sp>
        <p:nvSpPr>
          <p:cNvPr id="60420" name="Text Box 4"/>
          <p:cNvSpPr txBox="1">
            <a:spLocks noChangeArrowheads="1"/>
          </p:cNvSpPr>
          <p:nvPr/>
        </p:nvSpPr>
        <p:spPr bwMode="auto">
          <a:xfrm>
            <a:off x="539750" y="4373563"/>
            <a:ext cx="8135938" cy="1431925"/>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ثم ألف جلال الدين السيوطي كتابه المشهور (الإتقان في علوم القرآن)</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0419"/>
                                        </p:tgtEl>
                                        <p:attrNameLst>
                                          <p:attrName>style.visibility</p:attrName>
                                        </p:attrNameLst>
                                      </p:cBhvr>
                                      <p:to>
                                        <p:strVal val="visible"/>
                                      </p:to>
                                    </p:set>
                                    <p:anim to="" calcmode="lin" valueType="num">
                                      <p:cBhvr>
                                        <p:cTn id="7" dur="1" fill="hold"/>
                                        <p:tgtEl>
                                          <p:spTgt spid="6041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0420"/>
                                        </p:tgtEl>
                                        <p:attrNameLst>
                                          <p:attrName>style.visibility</p:attrName>
                                        </p:attrNameLst>
                                      </p:cBhvr>
                                      <p:to>
                                        <p:strVal val="visible"/>
                                      </p:to>
                                    </p:set>
                                    <p:anim to="" calcmode="lin" valueType="num">
                                      <p:cBhvr>
                                        <p:cTn id="12" dur="1" fill="hold"/>
                                        <p:tgtEl>
                                          <p:spTgt spid="604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p:bldP spid="604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a:ln w="9525">
            <a:noFill/>
            <a:miter lim="800000"/>
            <a:headEnd/>
            <a:tailEnd/>
          </a:ln>
        </p:spPr>
      </p:pic>
      <p:sp>
        <p:nvSpPr>
          <p:cNvPr id="62467" name="Text Box 3"/>
          <p:cNvSpPr txBox="1">
            <a:spLocks noChangeArrowheads="1"/>
          </p:cNvSpPr>
          <p:nvPr/>
        </p:nvSpPr>
        <p:spPr bwMode="auto">
          <a:xfrm>
            <a:off x="611188" y="2201863"/>
            <a:ext cx="8137525" cy="1874837"/>
          </a:xfrm>
          <a:prstGeom prst="rect">
            <a:avLst/>
          </a:prstGeom>
          <a:noFill/>
          <a:ln w="9525">
            <a:noFill/>
            <a:miter lim="800000"/>
            <a:headEnd/>
            <a:tailEnd/>
          </a:ln>
        </p:spPr>
        <p:txBody>
          <a:bodyPr>
            <a:spAutoFit/>
          </a:bodyPr>
          <a:lstStyle/>
          <a:p>
            <a:r>
              <a:rPr lang="ar-SA" sz="11700" b="0">
                <a:cs typeface="AL-Yadawi 2" pitchFamily="2" charset="-78"/>
              </a:rPr>
              <a:t>  </a:t>
            </a:r>
            <a:r>
              <a:rPr lang="ar-SA" sz="11700" b="0" u="sng">
                <a:cs typeface="AL-Yadawi 2" pitchFamily="2" charset="-78"/>
              </a:rPr>
              <a:t>العصر الحديث</a:t>
            </a:r>
            <a:r>
              <a:rPr lang="ar-SA" sz="11700" b="0">
                <a:cs typeface="AL-Yadawi 2" pitchFamily="2" charset="-78"/>
              </a:rPr>
              <a:t> </a:t>
            </a:r>
            <a:endParaRPr lang="en-US" sz="117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2467"/>
                                        </p:tgtEl>
                                        <p:attrNameLst>
                                          <p:attrName>style.visibility</p:attrName>
                                        </p:attrNameLst>
                                      </p:cBhvr>
                                      <p:to>
                                        <p:strVal val="visible"/>
                                      </p:to>
                                    </p:set>
                                    <p:anim to="" calcmode="lin" valueType="num">
                                      <p:cBhvr>
                                        <p:cTn id="7" dur="1" fill="hold"/>
                                        <p:tgtEl>
                                          <p:spTgt spid="6246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und"/>
          <p:cNvPicPr>
            <a:picLocks noChangeAspect="1" noChangeArrowheads="1"/>
          </p:cNvPicPr>
          <p:nvPr/>
        </p:nvPicPr>
        <p:blipFill>
          <a:blip r:embed="rId3" cstate="print"/>
          <a:srcRect/>
          <a:stretch>
            <a:fillRect/>
          </a:stretch>
        </p:blipFill>
        <p:spPr bwMode="auto">
          <a:xfrm>
            <a:off x="0" y="171450"/>
            <a:ext cx="9144000" cy="6858000"/>
          </a:xfrm>
          <a:prstGeom prst="rect">
            <a:avLst/>
          </a:prstGeom>
          <a:noFill/>
          <a:ln w="9525">
            <a:noFill/>
            <a:miter lim="800000"/>
            <a:headEnd/>
            <a:tailEnd/>
          </a:ln>
        </p:spPr>
      </p:pic>
      <p:sp>
        <p:nvSpPr>
          <p:cNvPr id="75779" name="Text Box 3"/>
          <p:cNvSpPr txBox="1">
            <a:spLocks noChangeArrowheads="1"/>
          </p:cNvSpPr>
          <p:nvPr/>
        </p:nvSpPr>
        <p:spPr bwMode="auto">
          <a:xfrm>
            <a:off x="611188" y="1196975"/>
            <a:ext cx="8137525" cy="3441700"/>
          </a:xfrm>
          <a:prstGeom prst="rect">
            <a:avLst/>
          </a:prstGeom>
          <a:noFill/>
          <a:ln w="9525">
            <a:noFill/>
            <a:miter lim="800000"/>
            <a:headEnd/>
            <a:tailEnd/>
          </a:ln>
        </p:spPr>
        <p:txBody>
          <a:bodyPr>
            <a:spAutoFit/>
          </a:bodyPr>
          <a:lstStyle/>
          <a:p>
            <a:pPr>
              <a:buFontTx/>
              <a:buChar char="•"/>
            </a:pPr>
            <a:r>
              <a:rPr lang="ar-SA" sz="4400" b="0">
                <a:cs typeface="AL-Yadawi 2" pitchFamily="2" charset="-78"/>
              </a:rPr>
              <a:t>إعجاز القرآن لمصطفى صادق الرافعي </a:t>
            </a:r>
          </a:p>
          <a:p>
            <a:pPr>
              <a:buFontTx/>
              <a:buChar char="•"/>
            </a:pPr>
            <a:r>
              <a:rPr lang="ar-SA" sz="4400" b="0">
                <a:cs typeface="AL-Yadawi 2" pitchFamily="2" charset="-78"/>
              </a:rPr>
              <a:t>ومشاهد القيامة في القرآن لسيد قطب </a:t>
            </a:r>
          </a:p>
          <a:p>
            <a:pPr>
              <a:buFontTx/>
              <a:buChar char="•"/>
            </a:pPr>
            <a:r>
              <a:rPr lang="ar-SA" sz="4400" b="0">
                <a:cs typeface="AL-Yadawi 2" pitchFamily="2" charset="-78"/>
              </a:rPr>
              <a:t>وترجمة القرآن للشيخ محمد مصطفى المراغي </a:t>
            </a:r>
          </a:p>
          <a:p>
            <a:pPr>
              <a:buFontTx/>
              <a:buChar char="•"/>
            </a:pPr>
            <a:r>
              <a:rPr lang="ar-SA" sz="4400" b="0">
                <a:cs typeface="AL-Yadawi 2" pitchFamily="2" charset="-78"/>
              </a:rPr>
              <a:t>ومحاسن التأويل للقاسمي </a:t>
            </a:r>
          </a:p>
          <a:p>
            <a:pPr>
              <a:buFontTx/>
              <a:buChar char="•"/>
            </a:pPr>
            <a:r>
              <a:rPr lang="ar-SA" sz="4400" b="0">
                <a:cs typeface="AL-Yadawi 2" pitchFamily="2" charset="-78"/>
              </a:rPr>
              <a:t>ومباحث في علوم القرآن لصبحي الصالح</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 to="" calcmode="lin" valueType="num">
                                      <p:cBhvr>
                                        <p:cTn id="7" dur="1" fill="hold"/>
                                        <p:tgtEl>
                                          <p:spTgt spid="757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68611" name="Text Box 3"/>
          <p:cNvSpPr txBox="1">
            <a:spLocks noChangeArrowheads="1"/>
          </p:cNvSpPr>
          <p:nvPr/>
        </p:nvSpPr>
        <p:spPr bwMode="auto">
          <a:xfrm>
            <a:off x="468313" y="1903413"/>
            <a:ext cx="8137525" cy="2101850"/>
          </a:xfrm>
          <a:prstGeom prst="rect">
            <a:avLst/>
          </a:prstGeom>
          <a:noFill/>
          <a:ln w="9525">
            <a:noFill/>
            <a:miter lim="800000"/>
            <a:headEnd/>
            <a:tailEnd/>
          </a:ln>
        </p:spPr>
        <p:txBody>
          <a:bodyPr>
            <a:spAutoFit/>
          </a:bodyPr>
          <a:lstStyle/>
          <a:p>
            <a:pPr marL="342900" indent="-342900">
              <a:buFontTx/>
              <a:buChar char="•"/>
            </a:pPr>
            <a:r>
              <a:rPr lang="ar-SA" sz="4400" b="0">
                <a:cs typeface="AL-Yadawi 2" pitchFamily="2" charset="-78"/>
              </a:rPr>
              <a:t>هذه المباحث جميعها هي التي تعرف بعلوم القرآن ، حتى صارت علماً على العلم المعروف بهذا الاسم</a:t>
            </a:r>
            <a:r>
              <a:rPr lang="ar-SA" sz="4400">
                <a:cs typeface="AL-Yadawi 2" pitchFamily="2" charset="-78"/>
              </a:rPr>
              <a:t> .</a:t>
            </a:r>
            <a:endParaRPr lang="en-US" sz="440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anim to="" calcmode="lin" valueType="num">
                                      <p:cBhvr>
                                        <p:cTn id="7" dur="1" fill="hold"/>
                                        <p:tgtEl>
                                          <p:spTgt spid="686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77827" name="Text Box 3"/>
          <p:cNvSpPr txBox="1">
            <a:spLocks noChangeArrowheads="1"/>
          </p:cNvSpPr>
          <p:nvPr/>
        </p:nvSpPr>
        <p:spPr bwMode="auto">
          <a:xfrm>
            <a:off x="468313" y="1903413"/>
            <a:ext cx="8137525" cy="1311275"/>
          </a:xfrm>
          <a:prstGeom prst="rect">
            <a:avLst/>
          </a:prstGeom>
          <a:noFill/>
          <a:ln w="9525">
            <a:noFill/>
            <a:miter lim="800000"/>
            <a:headEnd/>
            <a:tailEnd/>
          </a:ln>
        </p:spPr>
        <p:txBody>
          <a:bodyPr>
            <a:spAutoFit/>
          </a:bodyPr>
          <a:lstStyle/>
          <a:p>
            <a:pPr marL="342900" indent="-342900">
              <a:buFontTx/>
              <a:buChar char="•"/>
            </a:pPr>
            <a:r>
              <a:rPr lang="ar-SA" sz="8000" b="0" u="sng">
                <a:cs typeface="AL-Yadawi 2" pitchFamily="2" charset="-78"/>
              </a:rPr>
              <a:t>تعريف علوم القرآن</a:t>
            </a:r>
            <a:endParaRPr lang="en-US" sz="8000" u="sng">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7827"/>
                                        </p:tgtEl>
                                        <p:attrNameLst>
                                          <p:attrName>style.visibility</p:attrName>
                                        </p:attrNameLst>
                                      </p:cBhvr>
                                      <p:to>
                                        <p:strVal val="visible"/>
                                      </p:to>
                                    </p:set>
                                    <p:anim to="" calcmode="lin" valueType="num">
                                      <p:cBhvr>
                                        <p:cTn id="7" dur="1" fill="hold"/>
                                        <p:tgtEl>
                                          <p:spTgt spid="778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70659" name="Text Box 3"/>
          <p:cNvSpPr txBox="1">
            <a:spLocks noChangeArrowheads="1"/>
          </p:cNvSpPr>
          <p:nvPr/>
        </p:nvSpPr>
        <p:spPr bwMode="auto">
          <a:xfrm>
            <a:off x="468313" y="822325"/>
            <a:ext cx="8137525" cy="3751263"/>
          </a:xfrm>
          <a:prstGeom prst="rect">
            <a:avLst/>
          </a:prstGeom>
          <a:noFill/>
          <a:ln w="9525">
            <a:noFill/>
            <a:miter lim="800000"/>
            <a:headEnd/>
            <a:tailEnd/>
          </a:ln>
        </p:spPr>
        <p:txBody>
          <a:bodyPr>
            <a:spAutoFit/>
          </a:bodyPr>
          <a:lstStyle/>
          <a:p>
            <a:pPr marL="342900" indent="-342900"/>
            <a:r>
              <a:rPr lang="ar-SA" sz="4800" b="0">
                <a:cs typeface="AL-Yadawi 2" pitchFamily="2" charset="-78"/>
              </a:rPr>
              <a:t>العلوم : جمع علم . </a:t>
            </a:r>
          </a:p>
          <a:p>
            <a:pPr marL="342900" indent="-342900"/>
            <a:r>
              <a:rPr lang="ar-SA" sz="4800" b="0">
                <a:cs typeface="AL-Yadawi 2" pitchFamily="2" charset="-78"/>
              </a:rPr>
              <a:t>العلم : الفهم والإدراك ، وهو نقيض الجهل .</a:t>
            </a:r>
          </a:p>
          <a:p>
            <a:pPr marL="342900" indent="-342900"/>
            <a:r>
              <a:rPr lang="ar-SA" sz="4800" b="0">
                <a:cs typeface="AL-Yadawi 2" pitchFamily="2" charset="-78"/>
              </a:rPr>
              <a:t> ويراد به إدراك الشيء بحقيقته .</a:t>
            </a:r>
          </a:p>
          <a:p>
            <a:pPr marL="342900" indent="-342900"/>
            <a:r>
              <a:rPr lang="ar-SA" sz="4800" b="0">
                <a:cs typeface="AL-Yadawi 2" pitchFamily="2" charset="-78"/>
              </a:rPr>
              <a:t> ثم نقل بمعنى المسائل المختلفة المضبوطة ضبطاً علمياً .</a:t>
            </a:r>
            <a:endParaRPr lang="en-US" sz="48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 to="" calcmode="lin" valueType="num">
                                      <p:cBhvr>
                                        <p:cTn id="7" dur="1" fill="hold"/>
                                        <p:tgtEl>
                                          <p:spTgt spid="7065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und"/>
          <p:cNvPicPr>
            <a:picLocks noChangeAspect="1" noChangeArrowheads="1"/>
          </p:cNvPicPr>
          <p:nvPr/>
        </p:nvPicPr>
        <p:blipFill>
          <a:blip r:embed="rId3" cstate="print"/>
          <a:srcRect/>
          <a:stretch>
            <a:fillRect/>
          </a:stretch>
        </p:blipFill>
        <p:spPr bwMode="auto">
          <a:xfrm>
            <a:off x="0" y="44450"/>
            <a:ext cx="9144000" cy="6858000"/>
          </a:xfrm>
          <a:prstGeom prst="rect">
            <a:avLst/>
          </a:prstGeom>
          <a:noFill/>
          <a:ln w="9525">
            <a:noFill/>
            <a:miter lim="800000"/>
            <a:headEnd/>
            <a:tailEnd/>
          </a:ln>
        </p:spPr>
      </p:pic>
      <p:sp>
        <p:nvSpPr>
          <p:cNvPr id="72708" name="Text Box 4"/>
          <p:cNvSpPr txBox="1">
            <a:spLocks noChangeArrowheads="1"/>
          </p:cNvSpPr>
          <p:nvPr/>
        </p:nvSpPr>
        <p:spPr bwMode="auto">
          <a:xfrm>
            <a:off x="539750" y="908050"/>
            <a:ext cx="8135938" cy="4356100"/>
          </a:xfrm>
          <a:prstGeom prst="rect">
            <a:avLst/>
          </a:prstGeom>
          <a:noFill/>
          <a:ln w="9525">
            <a:noFill/>
            <a:miter lim="800000"/>
            <a:headEnd/>
            <a:tailEnd/>
          </a:ln>
        </p:spPr>
        <p:txBody>
          <a:bodyPr>
            <a:spAutoFit/>
          </a:bodyPr>
          <a:lstStyle/>
          <a:p>
            <a:pPr marL="342900" indent="-342900">
              <a:buFontTx/>
              <a:buChar char="•"/>
            </a:pPr>
            <a:r>
              <a:rPr lang="ar-SA" sz="6000" b="0" u="sng">
                <a:cs typeface="AL-Yadawi 2" pitchFamily="2" charset="-78"/>
              </a:rPr>
              <a:t>المراد بعلوم القرآن</a:t>
            </a:r>
            <a:r>
              <a:rPr lang="ar-SA" sz="4400" b="0">
                <a:cs typeface="AL-Yadawi 2" pitchFamily="2" charset="-78"/>
              </a:rPr>
              <a:t> : العلم الذي يتناول الأبحاث المتعلقة بالقرآن من حيث معرفة أسباب النزول ، وجمع القرآن وترتيبه ، ومعرفة المكي والمدني ، والناسخ والمنسوخ ، والمحكم والمتشابه ، إلى غير ذلك مما له صلة بالقرآن .</a:t>
            </a:r>
            <a:endParaRPr lang="en-US" sz="4400" b="0">
              <a:cs typeface="AL-Yadawi 2"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2708"/>
                                        </p:tgtEl>
                                        <p:attrNameLst>
                                          <p:attrName>style.visibility</p:attrName>
                                        </p:attrNameLst>
                                      </p:cBhvr>
                                      <p:to>
                                        <p:strVal val="visible"/>
                                      </p:to>
                                    </p:set>
                                    <p:anim to="" calcmode="lin" valueType="num">
                                      <p:cBhvr>
                                        <p:cTn id="7" dur="1" fill="hold"/>
                                        <p:tgtEl>
                                          <p:spTgt spid="7270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Lst>
  </p:timing>
</p:sld>
</file>

<file path=ppt/theme/theme1.xml><?xml version="1.0" encoding="utf-8"?>
<a:theme xmlns:a="http://schemas.openxmlformats.org/drawingml/2006/main" name="،المُحاضرة الأولى">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الأولى</Template>
  <TotalTime>1</TotalTime>
  <Words>885</Words>
  <Application>Microsoft Office PowerPoint</Application>
  <PresentationFormat>عرض على الشاشة (3:4)‏</PresentationFormat>
  <Paragraphs>96</Paragraphs>
  <Slides>29</Slides>
  <Notes>29</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،المُحاضرة الأولى</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111</dc:creator>
  <cp:lastModifiedBy>111</cp:lastModifiedBy>
  <cp:revision>1</cp:revision>
  <dcterms:created xsi:type="dcterms:W3CDTF">2010-11-13T09:29:12Z</dcterms:created>
  <dcterms:modified xsi:type="dcterms:W3CDTF">2010-11-13T09:30:40Z</dcterms:modified>
</cp:coreProperties>
</file>