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69" r:id="rId4"/>
    <p:sldId id="270" r:id="rId5"/>
    <p:sldId id="271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2" r:id="rId15"/>
    <p:sldId id="273" r:id="rId16"/>
    <p:sldId id="274" r:id="rId17"/>
    <p:sldId id="275" r:id="rId18"/>
    <p:sldId id="276" r:id="rId19"/>
    <p:sldId id="277" r:id="rId20"/>
    <p:sldId id="26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9" r:id="rId30"/>
    <p:sldId id="290" r:id="rId31"/>
    <p:sldId id="292" r:id="rId32"/>
    <p:sldId id="293" r:id="rId33"/>
    <p:sldId id="307" r:id="rId34"/>
    <p:sldId id="308" r:id="rId35"/>
    <p:sldId id="297" r:id="rId36"/>
    <p:sldId id="298" r:id="rId37"/>
    <p:sldId id="300" r:id="rId38"/>
    <p:sldId id="301" r:id="rId3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60" autoAdjust="0"/>
    <p:restoredTop sz="94728" autoAdjust="0"/>
  </p:normalViewPr>
  <p:slideViewPr>
    <p:cSldViewPr>
      <p:cViewPr varScale="1">
        <p:scale>
          <a:sx n="45" d="100"/>
          <a:sy n="45" d="100"/>
        </p:scale>
        <p:origin x="-10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  <a:endParaRPr lang="en-US" noProof="0" smtClean="0"/>
          </a:p>
          <a:p>
            <a:pPr lvl="1"/>
            <a:r>
              <a:rPr lang="ar-SA" noProof="0" smtClean="0"/>
              <a:t>المستوى الثاني</a:t>
            </a:r>
            <a:endParaRPr lang="en-US" noProof="0" smtClean="0"/>
          </a:p>
          <a:p>
            <a:pPr lvl="2"/>
            <a:r>
              <a:rPr lang="ar-SA" noProof="0" smtClean="0"/>
              <a:t>المستوى الثالث</a:t>
            </a:r>
            <a:endParaRPr lang="en-US" noProof="0" smtClean="0"/>
          </a:p>
          <a:p>
            <a:pPr lvl="3"/>
            <a:r>
              <a:rPr lang="ar-SA" noProof="0" smtClean="0"/>
              <a:t>المستوى الرابع</a:t>
            </a:r>
            <a:endParaRPr lang="en-US" noProof="0" smtClean="0"/>
          </a:p>
          <a:p>
            <a:pPr lvl="4"/>
            <a:r>
              <a:rPr lang="ar-SA" noProof="0" smtClean="0"/>
              <a:t>المستوى الخامس</a:t>
            </a:r>
            <a:endParaRPr lang="en-US" noProof="0" smtClean="0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fld id="{13C463DD-239D-4905-8463-EB9CE81EA34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0AD35-AC2F-4108-8E03-667D5437A04E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208965-68A6-4761-96F2-99C502BA9324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D2B6F0-02F0-498A-A19D-EF379C31D8E6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15276A-39C0-46E8-9807-1AECC758D266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B96B5-704E-4848-9A88-B407555F5E1B}" type="slidenum">
              <a:rPr lang="ar-SA" smtClean="0"/>
              <a:pPr/>
              <a:t>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F06C88-6343-4662-9298-2886AB31EC57}" type="slidenum">
              <a:rPr lang="ar-SA" smtClean="0"/>
              <a:pPr/>
              <a:t>6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6FFE1B-B7B1-4AD1-9E00-3974E52CBBBC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23B10A-7EE9-46E3-9789-0B13C98705DF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0369E-0894-4F6D-92A6-2EC79EDAC6F4}" type="slidenum">
              <a:rPr lang="ar-SA" smtClean="0"/>
              <a:pPr/>
              <a:t>9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1B7BB-48A4-43FA-86B7-0846CB34F0D7}" type="slidenum">
              <a:rPr lang="ar-SA" smtClean="0"/>
              <a:pPr/>
              <a:t>10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6562A4-F65C-46AA-838D-EBFE9B4F7531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D2E19D-6A2A-4464-9276-F030847DA65E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1BA225-3163-491B-AC67-0AED6F7B4521}" type="slidenum">
              <a:rPr lang="ar-SA" smtClean="0"/>
              <a:pPr/>
              <a:t>13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C75020-B06E-48E1-BB2B-B41FEBD51074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92D33-9F1E-46DD-AC05-96B0E9F31C4A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C3C01F-8DB0-47CC-B354-E23B6AF6E74B}" type="slidenum">
              <a:rPr lang="ar-SA" smtClean="0"/>
              <a:pPr/>
              <a:t>16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7AE838-9CD0-416D-A75E-788E702F76D7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9B9ACA-7792-40AB-9DBB-CA2372AB6B5A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C1E060-9E40-49EC-B984-A0E0D05345A3}" type="slidenum">
              <a:rPr lang="ar-SA" smtClean="0"/>
              <a:pPr/>
              <a:t>19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224B70-69CE-4536-9A97-8F0171F1B637}" type="slidenum">
              <a:rPr lang="ar-SA" smtClean="0"/>
              <a:pPr/>
              <a:t>20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A750DF-B8A3-4295-B150-FCCA16784FF6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75257C-6EC1-421F-BDAA-4735DCCFA59A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53354F-C120-4E37-AAE4-286A804F9218}" type="slidenum">
              <a:rPr lang="ar-SA" smtClean="0"/>
              <a:pPr/>
              <a:t>23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F151FB-4136-4C55-895E-57F51F841907}" type="slidenum">
              <a:rPr lang="ar-SA" smtClean="0"/>
              <a:pPr/>
              <a:t>24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4729E-3264-42DC-872D-F0CCC70477E5}" type="slidenum">
              <a:rPr lang="ar-SA" smtClean="0"/>
              <a:pPr/>
              <a:t>25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FD88E-5DF3-49EF-AFEB-A08A71F1119A}" type="slidenum">
              <a:rPr lang="ar-SA" smtClean="0"/>
              <a:pPr/>
              <a:t>26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34468-B18D-4339-8C21-A81B0E427EC6}" type="slidenum">
              <a:rPr lang="ar-SA" smtClean="0"/>
              <a:pPr/>
              <a:t>27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3649F8-94B7-45F4-99A1-219F5D4762E3}" type="slidenum">
              <a:rPr lang="ar-SA" smtClean="0"/>
              <a:pPr/>
              <a:t>28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293BD0-0122-4C7B-B0D3-98607BDB6F6A}" type="slidenum">
              <a:rPr lang="ar-SA" smtClean="0"/>
              <a:pPr/>
              <a:t>29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5FF152-D0CA-430C-866C-E487BE38DF58}" type="slidenum">
              <a:rPr lang="ar-SA" smtClean="0"/>
              <a:pPr/>
              <a:t>30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7977B1-3B2B-4CA9-B286-3C772D0F0A8D}" type="slidenum">
              <a:rPr lang="ar-SA" smtClean="0"/>
              <a:pPr/>
              <a:t>31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E13DCB-667E-4285-B546-C8949F4532FB}" type="slidenum">
              <a:rPr lang="ar-SA" smtClean="0"/>
              <a:pPr/>
              <a:t>32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5EC7B7-D39C-48D4-A3C0-B3F754DECAC2}" type="slidenum">
              <a:rPr lang="ar-SA" smtClean="0"/>
              <a:pPr/>
              <a:t>33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0A3140-F60B-4CFD-B787-1526CFD623DE}" type="slidenum">
              <a:rPr lang="ar-SA" smtClean="0"/>
              <a:pPr/>
              <a:t>34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1D02D3-5087-46EB-A885-E87BB458F365}" type="slidenum">
              <a:rPr lang="ar-SA" smtClean="0"/>
              <a:pPr/>
              <a:t>35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62F2A-883B-438F-9997-1D237AC043BA}" type="slidenum">
              <a:rPr lang="ar-SA" smtClean="0"/>
              <a:pPr/>
              <a:t>36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EA2C24-A099-4BC5-93D6-36E2BD02F4C1}" type="slidenum">
              <a:rPr lang="ar-SA" smtClean="0"/>
              <a:pPr/>
              <a:t>37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5A934F-1BA9-4A89-98C0-6BF051A8C79B}" type="slidenum">
              <a:rPr lang="ar-SA" smtClean="0"/>
              <a:pPr/>
              <a:t>38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211F4-CDEA-495A-96D1-F20863C6998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2BC77-BCC0-4EEF-AF1C-6DF1A14CB9F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FA2A9-0A5C-4462-B39B-DB7A9C6F763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4C173-B651-4DB0-9FFE-6AC87A8297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A656F-E6E2-4A3A-9EC4-7E8C2278343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59301-E8D1-4E6A-B329-10502880481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A5A6C-1A2E-4ED9-B372-0BCE2A2B6C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37D42-C9EF-46F4-A46A-5FDCE1391E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47C79-EDC2-43A6-83E0-BDF622F287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210DB-5B71-496F-856F-54FF9CD0AD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C6C33-91B0-459B-8CA7-48BFF7851AE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1512E71F-036C-4DA4-8381-D06EBB899AE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-92075"/>
            <a:ext cx="9226550" cy="697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042988" y="2200275"/>
            <a:ext cx="7273925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17200" b="1">
                <a:solidFill>
                  <a:srgbClr val="CC3300"/>
                </a:solidFill>
                <a:cs typeface="MCS Diwany2 S_I normal." pitchFamily="2" charset="-78"/>
              </a:rPr>
              <a:t>     القرآن</a:t>
            </a:r>
            <a:r>
              <a:rPr lang="ar-SA" sz="9600" b="1">
                <a:solidFill>
                  <a:srgbClr val="CC3300"/>
                </a:solidFill>
                <a:cs typeface="MCS Diwany2 S_I normal." pitchFamily="2" charset="-78"/>
              </a:rPr>
              <a:t> </a:t>
            </a:r>
            <a:endParaRPr lang="en-US" sz="88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107950" y="549275"/>
            <a:ext cx="9144000" cy="3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5400" b="1">
                <a:cs typeface="AL-Yadawi 2" pitchFamily="2" charset="-78"/>
              </a:rPr>
              <a:t>القرآن الكريم هو كتاب الله عز وجل المنزل على خاتم أنبياءه محمد صلى الله عليه وسلم بلفظه ومعناه ، أحكمه الله فأتقن إحكامه ، وفصله فأحسن تفصيله . </a:t>
            </a:r>
            <a:r>
              <a:rPr lang="ar-SA" sz="6600" b="1">
                <a:solidFill>
                  <a:srgbClr val="CC3300"/>
                </a:solidFill>
                <a:cs typeface="AL-Yadawi 2" pitchFamily="2" charset="-78"/>
              </a:rPr>
              <a:t> </a:t>
            </a:r>
            <a:endParaRPr lang="en-US" sz="6000" b="1">
              <a:solidFill>
                <a:srgbClr val="CC3300"/>
              </a:solidFill>
              <a:cs typeface="AL-Yadawi 2" pitchFamily="2" charset="-78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15900" y="3925888"/>
            <a:ext cx="89281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5400" b="1">
                <a:cs typeface="AL-Yadawi 2" pitchFamily="2" charset="-78"/>
              </a:rPr>
              <a:t> وهو المعجزة العظمى، والحجة البالغة الباقية على وجه الدهر لرسول البشرية سيدنا محمد صلى الله عليه وسلم .</a:t>
            </a:r>
            <a:r>
              <a:rPr lang="ar-SA" sz="6600" b="1">
                <a:solidFill>
                  <a:srgbClr val="CC3300"/>
                </a:solidFill>
                <a:cs typeface="AL-Yadawi 2" pitchFamily="2" charset="-78"/>
              </a:rPr>
              <a:t> </a:t>
            </a:r>
            <a:endParaRPr lang="en-US" sz="6000" b="1">
              <a:solidFill>
                <a:srgbClr val="CC3300"/>
              </a:solidFill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23850" y="333375"/>
            <a:ext cx="85693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5400" b="1">
                <a:cs typeface="AL-Yadawi 2" pitchFamily="2" charset="-78"/>
              </a:rPr>
              <a:t>وهو الكتاب الذي  صلحت به الدنيا ، فهو رسالة الله إلى الإنسانية كافة ، جاء وافياً لجميع مطالب الحياة الإنسانية .</a:t>
            </a:r>
          </a:p>
          <a:p>
            <a:r>
              <a:rPr lang="ar-SA" sz="5400" b="1">
                <a:cs typeface="AL-Yadawi 2" pitchFamily="2" charset="-78"/>
              </a:rPr>
              <a:t> </a:t>
            </a:r>
            <a:endParaRPr lang="en-US" sz="5400" b="1">
              <a:cs typeface="AL-Yadawi 2" pitchFamily="2" charset="-78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23850" y="2927350"/>
            <a:ext cx="85693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5400" b="1">
                <a:cs typeface="AL-Yadawi 2" pitchFamily="2" charset="-78"/>
              </a:rPr>
              <a:t>وتحدى رسول الله العرب بالقرآن ، وقد نزل بلسانهم فعجزوا عن أن يأتوا بمثله ، أو بعشر سور مثله ، أو بسورة من مثله ، فثبت له الإعجاز .</a:t>
            </a:r>
            <a:endParaRPr lang="en-US" sz="5400" b="1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73025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44463" y="846138"/>
            <a:ext cx="8675687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5400" b="1">
                <a:cs typeface="AL-Yadawi 2" pitchFamily="2" charset="-78"/>
              </a:rPr>
              <a:t>فلا عجب أن عنيت الأمة الإسلامية به عناية فائقة من لدن رسول الله صلى الله عليه وسلم إلى يومنا هذا ، فحفظوا لفظه وفهموا معناه واستقاموا على العمل به ، وأفنوا أعمارهم في البحث فيه والكشف عن أسراره 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-107950" y="88900"/>
            <a:ext cx="8893175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5400" b="1">
                <a:cs typeface="AL-Yadawi 2" pitchFamily="2" charset="-78"/>
              </a:rPr>
              <a:t>وألفوا في ذلك المؤلفات القيمة،فمنهم من ألف في تفسيره ومنهم من ألف في رسمه وقراءته وفي محكمه ومتشابه ،ومكيه ومدنيه وجمعه وتدوينه ،وناسخه ومنسوخه ،وأسباب نزوله .</a:t>
            </a:r>
            <a:r>
              <a:rPr lang="ar-SA" sz="4800" b="1">
                <a:cs typeface="AL-Yadawi 2" pitchFamily="2" charset="-78"/>
              </a:rPr>
              <a:t>  </a:t>
            </a:r>
            <a:endParaRPr lang="en-US" sz="4800" b="1">
              <a:cs typeface="AL-Yadawi 2" pitchFamily="2" charset="-78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-107950" y="4325938"/>
            <a:ext cx="91440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5400" b="1">
                <a:cs typeface="AL-Yadawi 2" pitchFamily="2" charset="-78"/>
              </a:rPr>
              <a:t>وبذلك هيأ الله الأسباب المتكاثرة لحفظ كتابه ، وهو مصداقاً لقوله (إنا نحن نزلنا الذكر وإنا له لحافظون )</a:t>
            </a:r>
            <a:r>
              <a:rPr lang="ar-SA" sz="4800" b="1">
                <a:cs typeface="AL-Yadawi 2" pitchFamily="2" charset="-78"/>
              </a:rPr>
              <a:t> </a:t>
            </a:r>
            <a:endParaRPr lang="en-US" sz="4800" b="1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95288" y="392113"/>
            <a:ext cx="77771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SA" sz="9600" b="1" u="sng">
                <a:solidFill>
                  <a:srgbClr val="CC3300"/>
                </a:solidFill>
                <a:cs typeface="MCS Diwany2 S_I normal." pitchFamily="2" charset="-78"/>
              </a:rPr>
              <a:t>  تعريف القرآن</a:t>
            </a:r>
            <a:r>
              <a:rPr lang="ar-SA" sz="6000" b="1" u="sng">
                <a:solidFill>
                  <a:srgbClr val="CC3300"/>
                </a:solidFill>
                <a:cs typeface="MCS Diwany2 S_I normal." pitchFamily="2" charset="-78"/>
              </a:rPr>
              <a:t> </a:t>
            </a:r>
            <a:endParaRPr lang="en-US" sz="5400" b="1" u="sng">
              <a:solidFill>
                <a:srgbClr val="CC3300"/>
              </a:solidFill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68313" y="2276475"/>
            <a:ext cx="7920037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5400">
                <a:solidFill>
                  <a:srgbClr val="CC3300"/>
                </a:solidFill>
                <a:cs typeface="AL-Yadawi 2" pitchFamily="2" charset="-78"/>
              </a:rPr>
              <a:t>القرآن في اللغة </a:t>
            </a:r>
            <a:r>
              <a:rPr lang="ar-SA" sz="5400">
                <a:cs typeface="AL-Yadawi 2" pitchFamily="2" charset="-78"/>
              </a:rPr>
              <a:t>   : اختلف العلماء من جهة كونه مهموزاً أو غير مهموز .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468313" y="4552950"/>
            <a:ext cx="79200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ar-SA" sz="5400">
                <a:solidFill>
                  <a:srgbClr val="CC3300"/>
                </a:solidFill>
                <a:cs typeface="AL-Yadawi 2" pitchFamily="2" charset="-78"/>
              </a:rPr>
              <a:t> </a:t>
            </a:r>
            <a:r>
              <a:rPr lang="ar-SA" sz="6000">
                <a:solidFill>
                  <a:srgbClr val="CC3300"/>
                </a:solidFill>
                <a:cs typeface="AL-Yadawi 2" pitchFamily="2" charset="-78"/>
              </a:rPr>
              <a:t>القرآن مهموز : </a:t>
            </a:r>
            <a:endParaRPr lang="ar-SA">
              <a:cs typeface="AL-Yadawi 2" pitchFamily="2" charset="-78"/>
            </a:endParaRPr>
          </a:p>
          <a:p>
            <a:pPr marL="342900" indent="-342900"/>
            <a:r>
              <a:rPr lang="ar-SA" sz="5400">
                <a:cs typeface="AL-Yadawi 2" pitchFamily="2" charset="-78"/>
              </a:rPr>
              <a:t>على رأيين :</a:t>
            </a:r>
            <a:endParaRPr lang="en-US" sz="129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5" grpId="0"/>
      <p:bldP spid="51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0825" y="177800"/>
            <a:ext cx="88931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>
                <a:solidFill>
                  <a:srgbClr val="CC3300"/>
                </a:solidFill>
                <a:cs typeface="AL-Yadawi 2" pitchFamily="2" charset="-78"/>
              </a:rPr>
              <a:t>أولاً : </a:t>
            </a:r>
            <a:r>
              <a:rPr lang="ar-SA" sz="6600">
                <a:cs typeface="AL-Yadawi 2" pitchFamily="2" charset="-78"/>
              </a:rPr>
              <a:t>مصدر على وزن (فُعْلان)   كالغفران والرهبان .</a:t>
            </a:r>
            <a:endParaRPr lang="en-US" sz="6600">
              <a:cs typeface="AL-Yadawi 2" pitchFamily="2" charset="-78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682625" y="2276475"/>
            <a:ext cx="83534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6600">
                <a:cs typeface="AL-Yadawi 2" pitchFamily="2" charset="-78"/>
              </a:rPr>
              <a:t>وفعل هذا المصدر(قرأ) أي : تلا.</a:t>
            </a:r>
            <a:endParaRPr lang="en-US" sz="6600">
              <a:cs typeface="AL-Yadawi 2" pitchFamily="2" charset="-78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755650" y="3284538"/>
            <a:ext cx="8353425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6600">
                <a:cs typeface="AL-Yadawi 2" pitchFamily="2" charset="-78"/>
              </a:rPr>
              <a:t>ونقل من المعنى المصدري وجعل اسماً للكلام المنزل على نبينا محمد صلى الله عليه وسلم.</a:t>
            </a:r>
            <a:endParaRPr lang="en-US" sz="66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1" grpId="0"/>
      <p:bldP spid="61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68313" y="1557338"/>
            <a:ext cx="7920037" cy="384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>
                <a:solidFill>
                  <a:srgbClr val="CC3300"/>
                </a:solidFill>
                <a:cs typeface="AL-Yadawi 2" pitchFamily="2" charset="-78"/>
              </a:rPr>
              <a:t>ثانياً :</a:t>
            </a:r>
            <a:r>
              <a:rPr lang="ar-SA" sz="6000">
                <a:cs typeface="AL-Yadawi 2" pitchFamily="2" charset="-78"/>
              </a:rPr>
              <a:t> وقال جماعة إنه وصف على وزن (فَعَلان) مشتق من القَرء ، بمعنى الجمع ، يقال في اللغة قرأت الماء في الحوض ، أي جمعته .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95288" y="333375"/>
            <a:ext cx="849788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6000">
                <a:cs typeface="AL-Yadawi 2" pitchFamily="2" charset="-78"/>
              </a:rPr>
              <a:t> </a:t>
            </a:r>
            <a:r>
              <a:rPr lang="ar-SA" sz="6000">
                <a:solidFill>
                  <a:srgbClr val="CC3300"/>
                </a:solidFill>
                <a:cs typeface="AL-Yadawi 2" pitchFamily="2" charset="-78"/>
              </a:rPr>
              <a:t>2ـ القرآن غير مهموز :</a:t>
            </a:r>
            <a:r>
              <a:rPr lang="ar-SA" sz="6000">
                <a:cs typeface="AL-Yadawi 2" pitchFamily="2" charset="-78"/>
              </a:rPr>
              <a:t> </a:t>
            </a:r>
          </a:p>
          <a:p>
            <a:r>
              <a:rPr lang="ar-SA" sz="6000">
                <a:cs typeface="AL-Yadawi 2" pitchFamily="2" charset="-78"/>
              </a:rPr>
              <a:t> اختلفوا في أصل اشتقاقه :  </a:t>
            </a:r>
            <a:endParaRPr lang="en-US" sz="6000">
              <a:cs typeface="AL-Yadawi 2" pitchFamily="2" charset="-78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2300288"/>
            <a:ext cx="91090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ar-SA" sz="6000">
                <a:solidFill>
                  <a:srgbClr val="CC0000"/>
                </a:solidFill>
                <a:cs typeface="AL-Yadawi 2" pitchFamily="2" charset="-78"/>
              </a:rPr>
              <a:t>1ـ</a:t>
            </a:r>
            <a:r>
              <a:rPr lang="ar-SA" sz="6000">
                <a:cs typeface="AL-Yadawi 2" pitchFamily="2" charset="-78"/>
              </a:rPr>
              <a:t> فقال قوم مشتق من قرنت الشيء بالشيء إذا جمعت أحدهما إلى الآخر .</a:t>
            </a:r>
            <a:endParaRPr lang="en-US" sz="6000">
              <a:cs typeface="AL-Yadawi 2" pitchFamily="2" charset="-78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79388" y="4437063"/>
            <a:ext cx="874871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ar-SA" sz="6000">
                <a:cs typeface="AL-Yadawi 2" pitchFamily="2" charset="-78"/>
              </a:rPr>
              <a:t> وسمي به القرآن لقران السور والآيات والحروف فيه .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8" grpId="0"/>
      <p:bldP spid="81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973138" y="692150"/>
            <a:ext cx="792003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CC0000"/>
                </a:solidFill>
                <a:cs typeface="AL-Yadawi 2" pitchFamily="2" charset="-78"/>
              </a:rPr>
              <a:t>2ـ</a:t>
            </a:r>
            <a:r>
              <a:rPr lang="ar-SA" sz="6000">
                <a:cs typeface="AL-Yadawi 2" pitchFamily="2" charset="-78"/>
              </a:rPr>
              <a:t> وقال قوم : مشتق من القرائن لأن الآيات منه يشابه بعضه بعضاً </a:t>
            </a:r>
            <a:endParaRPr lang="en-US" sz="6000">
              <a:cs typeface="AL-Yadawi 2" pitchFamily="2" charset="-78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84213" y="3063875"/>
            <a:ext cx="79200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cs typeface="AL-Yadawi 2" pitchFamily="2" charset="-78"/>
              </a:rPr>
              <a:t>ومعنى قرائن : أي أشباه ونظائر .</a:t>
            </a:r>
            <a:endParaRPr lang="en-US" sz="6000">
              <a:cs typeface="AL-Yadawi 2" pitchFamily="2" charset="-78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900113" y="4460875"/>
            <a:ext cx="79200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6000">
                <a:cs typeface="AL-Yadawi 2" pitchFamily="2" charset="-78"/>
              </a:rPr>
              <a:t>فعلى هذين القولين فنونه أصليه 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68313" y="981075"/>
            <a:ext cx="7920037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6000">
                <a:solidFill>
                  <a:srgbClr val="CC0000"/>
                </a:solidFill>
                <a:cs typeface="AL-Yadawi 2" pitchFamily="2" charset="-78"/>
              </a:rPr>
              <a:t>رأي خامس</a:t>
            </a:r>
            <a:r>
              <a:rPr lang="ar-SA" sz="6000">
                <a:cs typeface="AL-Yadawi 2" pitchFamily="2" charset="-78"/>
              </a:rPr>
              <a:t> : أنه اسم علم غير منقول وضع من أول الأمر علماً على الكلام المنزل على محمد صلى الله عليه وسلم وهو غير مهموز ، وليس مأخوذ من شيء .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-180975" y="669925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ar-SA" sz="6000">
                <a:cs typeface="AL-Yadawi 2" pitchFamily="2" charset="-78"/>
              </a:rPr>
              <a:t>فهذه الكلمة علم مثل التوراة والإنجيل </a:t>
            </a:r>
            <a:endParaRPr lang="en-US" sz="6000">
              <a:cs typeface="AL-Yadawi 2" pitchFamily="2" charset="-78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260475" y="3860800"/>
            <a:ext cx="7632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6000">
                <a:cs typeface="AL-Yadawi 2" pitchFamily="2" charset="-78"/>
              </a:rPr>
              <a:t>والراجح : الرأي الأول .</a:t>
            </a:r>
            <a:endParaRPr lang="en-US" sz="6000">
              <a:cs typeface="AL-Yadawi 2" pitchFamily="2" charset="-78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044575" y="2212975"/>
            <a:ext cx="7920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6000">
                <a:cs typeface="AL-Yadawi 2" pitchFamily="2" charset="-78"/>
              </a:rPr>
              <a:t>وإلى هذا ذهب الإمام الشافعي 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112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68313" y="620713"/>
            <a:ext cx="792003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تعريف القرآن في الاصطلاح :</a:t>
            </a:r>
            <a:endParaRPr lang="en-US" sz="6600">
              <a:cs typeface="AL-Yadawi 2" pitchFamily="2" charset="-78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4925" y="2506663"/>
            <a:ext cx="8929688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cs typeface="AL-Yadawi 2" pitchFamily="2" charset="-78"/>
              </a:rPr>
              <a:t>كلام الله ، المنزل على محمد صلى الله عليه وسلم ،المعجز بلفظه ، المتعبد بتلاوته ، المنقول إلينا بالتواتر ، المكتوب في المصاحف .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84213" y="333375"/>
            <a:ext cx="792003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محترزات التعريف :</a:t>
            </a:r>
            <a:endParaRPr lang="en-US" sz="6600">
              <a:cs typeface="AL-Yadawi 2" pitchFamily="2" charset="-78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55650" y="2774950"/>
            <a:ext cx="81375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cs typeface="AL-Yadawi 2" pitchFamily="2" charset="-78"/>
              </a:rPr>
              <a:t>جنس في التعريف يشمل كل كلام ، وإضافته إلى (</a:t>
            </a:r>
            <a:r>
              <a:rPr lang="ar-SA" sz="6000">
                <a:solidFill>
                  <a:srgbClr val="CC0000"/>
                </a:solidFill>
                <a:cs typeface="AL-Yadawi 2" pitchFamily="2" charset="-78"/>
              </a:rPr>
              <a:t>الله</a:t>
            </a:r>
            <a:r>
              <a:rPr lang="ar-SA" sz="6000">
                <a:cs typeface="AL-Yadawi 2" pitchFamily="2" charset="-78"/>
              </a:rPr>
              <a:t> ) خرج بهذا القيد سواه من كلام البشر والجن والملائكة .</a:t>
            </a:r>
            <a:endParaRPr lang="en-US" sz="6000">
              <a:cs typeface="AL-Yadawi 2" pitchFamily="2" charset="-78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516688" y="1447800"/>
            <a:ext cx="230346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7200" u="sng">
                <a:solidFill>
                  <a:srgbClr val="CC0000"/>
                </a:solidFill>
                <a:cs typeface="AL-Yadawi 2" pitchFamily="2" charset="-78"/>
              </a:rPr>
              <a:t>الكلام: </a:t>
            </a:r>
            <a:endParaRPr lang="en-US" sz="72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8" grpId="0"/>
      <p:bldP spid="368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516688" y="620713"/>
            <a:ext cx="23034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7200" u="sng">
                <a:solidFill>
                  <a:srgbClr val="CC0000"/>
                </a:solidFill>
                <a:cs typeface="AL-Yadawi 2" pitchFamily="2" charset="-78"/>
              </a:rPr>
              <a:t>المنزل : </a:t>
            </a:r>
            <a:endParaRPr lang="en-US" sz="7200">
              <a:cs typeface="AL-Yadawi 2" pitchFamily="2" charset="-78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6513" y="765175"/>
            <a:ext cx="669607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cs typeface="AL-Yadawi 2" pitchFamily="2" charset="-78"/>
              </a:rPr>
              <a:t>يخرج كلام الله الذي استأثر به سبحانه (قل لو كان البحر مداداً لكلمات ربي لنفد البحر قبل أن تنفد كلمات ربي ولو جئنا بمثله مددا) 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389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4925" y="1341438"/>
            <a:ext cx="8929688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>
                <a:cs typeface="AL-Yadawi 2" pitchFamily="2" charset="-78"/>
              </a:rPr>
              <a:t>وتقييد المنزل بكونه </a:t>
            </a:r>
            <a:r>
              <a:rPr lang="ar-SA" sz="6600">
                <a:solidFill>
                  <a:srgbClr val="CC0000"/>
                </a:solidFill>
                <a:cs typeface="AL-Yadawi 2" pitchFamily="2" charset="-78"/>
              </a:rPr>
              <a:t>(على محمد صلى الله عليه وسلم) </a:t>
            </a:r>
            <a:r>
              <a:rPr lang="ar-SA" sz="6600">
                <a:cs typeface="AL-Yadawi 2" pitchFamily="2" charset="-78"/>
              </a:rPr>
              <a:t>يخرج ما أنزل على الأنبياء قبله كالتوراة والإنجيل وغيرهما .</a:t>
            </a:r>
            <a:endParaRPr lang="en-US" sz="66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4572000" y="620713"/>
            <a:ext cx="42481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 u="sng">
                <a:solidFill>
                  <a:srgbClr val="CC0000"/>
                </a:solidFill>
                <a:cs typeface="AL-Yadawi 2" pitchFamily="2" charset="-78"/>
              </a:rPr>
              <a:t> </a:t>
            </a:r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(المعجز بلفظه) </a:t>
            </a:r>
            <a:endParaRPr lang="en-US" sz="6600" u="sng">
              <a:solidFill>
                <a:srgbClr val="CC0000"/>
              </a:solidFill>
              <a:cs typeface="AL-Yadawi 2" pitchFamily="2" charset="-78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95288" y="2349500"/>
            <a:ext cx="849788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cs typeface="AL-Yadawi 2" pitchFamily="2" charset="-78"/>
              </a:rPr>
              <a:t>إشارة إلى إن هذا الكلام أعجز البشر والجن أن يأتوا بمثله ، وخرج بهذا القيد كلام الله الذي عبر عنه الرسول بلفظه .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/>
      <p:bldP spid="430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211638" y="620713"/>
            <a:ext cx="46085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CC0000"/>
                </a:solidFill>
                <a:cs typeface="AL-Yadawi 2" pitchFamily="2" charset="-78"/>
              </a:rPr>
              <a:t>(المتعبد بتلاوته)</a:t>
            </a:r>
            <a:endParaRPr lang="en-US" sz="6000">
              <a:solidFill>
                <a:srgbClr val="CC0000"/>
              </a:solidFill>
              <a:cs typeface="AL-Yadawi 2" pitchFamily="2" charset="-78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395288" y="2341563"/>
            <a:ext cx="820896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cs typeface="AL-Yadawi 2" pitchFamily="2" charset="-78"/>
              </a:rPr>
              <a:t>يخرج قراءات الآحاد ، والأحاديث القدسية .</a:t>
            </a:r>
          </a:p>
          <a:p>
            <a:r>
              <a:rPr lang="ar-SA" sz="6000">
                <a:cs typeface="AL-Yadawi 2" pitchFamily="2" charset="-78"/>
              </a:rPr>
              <a:t>المقروء في الصلاة .</a:t>
            </a:r>
          </a:p>
          <a:p>
            <a:r>
              <a:rPr lang="ar-SA" sz="6000">
                <a:cs typeface="AL-Yadawi 2" pitchFamily="2" charset="-78"/>
              </a:rPr>
              <a:t>والثواب على تلاوته لا يعادله ثواب 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23850" y="620713"/>
            <a:ext cx="84963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 u="sng">
                <a:solidFill>
                  <a:srgbClr val="CC0000"/>
                </a:solidFill>
                <a:cs typeface="AL-Yadawi 2" pitchFamily="2" charset="-78"/>
              </a:rPr>
              <a:t> </a:t>
            </a:r>
            <a:r>
              <a:rPr lang="ar-SA" sz="6000" u="sng">
                <a:solidFill>
                  <a:srgbClr val="CC0000"/>
                </a:solidFill>
                <a:cs typeface="AL-Yadawi 2" pitchFamily="2" charset="-78"/>
              </a:rPr>
              <a:t>(المنقول بالتواتر المكتوب بالمصاحف) </a:t>
            </a:r>
            <a:endParaRPr lang="en-US" sz="6000" u="sng">
              <a:solidFill>
                <a:srgbClr val="CC0000"/>
              </a:solidFill>
              <a:cs typeface="AL-Yadawi 2" pitchFamily="2" charset="-78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2341563"/>
            <a:ext cx="889317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>
                <a:cs typeface="AL-Yadawi 2" pitchFamily="2" charset="-78"/>
              </a:rPr>
              <a:t>خرج جميع ما سوى القرآن المتواتر من منسوخ التلاوة ، والقراءات غير المتواترة ، سواء نقلت بطريق الشهرة أو بطريق الآحاد فإنها ليست قراناً ولا تأخذ حكمه .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/>
      <p:bldP spid="4710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0825" y="2212975"/>
            <a:ext cx="8424863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8800" u="sng">
                <a:solidFill>
                  <a:srgbClr val="CC0000"/>
                </a:solidFill>
                <a:cs typeface="AL-Yadawi 1" pitchFamily="2" charset="-78"/>
              </a:rPr>
              <a:t>أسماؤه وأوصافه </a:t>
            </a:r>
            <a:endParaRPr lang="en-US" sz="8800" u="sng">
              <a:solidFill>
                <a:srgbClr val="CC0000"/>
              </a:solidFill>
              <a:cs typeface="AL-Yadawi 1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765175"/>
            <a:ext cx="889317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 لقد اختص الله تعالى القرآن دون سائر الكتب السماوية بعدة أسماء كلها تدل على رفعة شأنه وعلو مكانته .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-36513" y="3822700"/>
            <a:ext cx="8893176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 كتاب الإتقان الجزء الأول في النوع السابع عشر في معرفة أسمائه وأسماء سوره ذكر خمس وخمسين أسماً للقرآن .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1916113"/>
            <a:ext cx="889317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 وقد بالغ بعضهم فأوصل عددها على نيف وتسعين .</a:t>
            </a:r>
          </a:p>
          <a:p>
            <a:r>
              <a:rPr lang="ar-SA" sz="5400">
                <a:cs typeface="AL-Yadawi 2" pitchFamily="2" charset="-78"/>
              </a:rPr>
              <a:t>والذي ينظر إليها يجد أن معظمها  أوصاف .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23850" y="620713"/>
            <a:ext cx="84963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القرآن : </a:t>
            </a:r>
            <a:r>
              <a:rPr lang="ar-SA" sz="6600">
                <a:solidFill>
                  <a:srgbClr val="CC0000"/>
                </a:solidFill>
                <a:cs typeface="AL-Yadawi 1" pitchFamily="2" charset="-78"/>
              </a:rPr>
              <a:t> </a:t>
            </a:r>
            <a:r>
              <a:rPr lang="ar-SA" sz="5400">
                <a:cs typeface="AL-Yadawi 2" pitchFamily="2" charset="-78"/>
              </a:rPr>
              <a:t>قال تعالى :(إن هذا القرآن يهدي للتي هي أقوم)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2708275"/>
            <a:ext cx="9144000" cy="3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>
                <a:solidFill>
                  <a:srgbClr val="CC0000"/>
                </a:solidFill>
                <a:cs typeface="AL-Yadawi 2" pitchFamily="2" charset="-78"/>
              </a:rPr>
              <a:t>الكتاب :</a:t>
            </a:r>
            <a:r>
              <a:rPr lang="ar-SA" sz="5400">
                <a:cs typeface="AL-Yadawi 2" pitchFamily="2" charset="-78"/>
              </a:rPr>
              <a:t>مصدر:كتب،والكتابة جمع للحروف ورسم للألفاظ ، أريد به القرآن لجمعه العلوم والقصص والأخبار على أبلغ وجه قال تعالى : (لقد أنزلنا إليكم كتابا فيه ذكركم)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39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1622425"/>
            <a:ext cx="8964613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الفرقان:</a:t>
            </a:r>
            <a:r>
              <a:rPr lang="ar-SA" sz="5400">
                <a:cs typeface="AL-Yadawi 2" pitchFamily="2" charset="-78"/>
              </a:rPr>
              <a:t> </a:t>
            </a:r>
            <a:r>
              <a:rPr lang="ar-SA" sz="6000">
                <a:cs typeface="AL-Yadawi 2" pitchFamily="2" charset="-78"/>
              </a:rPr>
              <a:t>لأنه فارق بين الحق والباطل قال تعالى : (تبارك الذي نزل الفرقان على عبده ليكون للعالمين نذيرا)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-252413" y="333375"/>
            <a:ext cx="914400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الذكر:</a:t>
            </a:r>
            <a:r>
              <a:rPr lang="ar-SA" sz="4800">
                <a:cs typeface="AL-Yadawi 2" pitchFamily="2" charset="-78"/>
              </a:rPr>
              <a:t> قال تعالى :</a:t>
            </a:r>
            <a:r>
              <a:rPr lang="ar-SA" sz="5400">
                <a:cs typeface="AL-Yadawi 2" pitchFamily="2" charset="-78"/>
              </a:rPr>
              <a:t>(إنا نحن نزلنا الذكر وإنا له لحافظون) .</a:t>
            </a:r>
          </a:p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سمي بذلك لاشتماله على المواعظ والزواجر . </a:t>
            </a:r>
            <a:endParaRPr lang="en-US" sz="4800">
              <a:cs typeface="AL-Yadawi 2" pitchFamily="2" charset="-78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-107950" y="3141663"/>
            <a:ext cx="91440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وقيل لاشتماله على أخبار الأنبياء والأمم الماضية . 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4716463"/>
            <a:ext cx="89630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وقيل من الذكر بمعنى الشرف لقوله تعالى :(وإنه لذكر لك ولقومك) 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5541" grpId="0"/>
      <p:bldP spid="655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250825" y="1900238"/>
            <a:ext cx="8640763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التنزيل</a:t>
            </a:r>
            <a:r>
              <a:rPr lang="ar-SA" sz="6600">
                <a:cs typeface="AL-Yadawi 2" pitchFamily="2" charset="-78"/>
              </a:rPr>
              <a:t> : </a:t>
            </a:r>
            <a:r>
              <a:rPr lang="ar-SA" sz="6000">
                <a:cs typeface="AL-Yadawi 2" pitchFamily="2" charset="-78"/>
              </a:rPr>
              <a:t>لنزوله من عند الله تعالى  قال تعالى :(وإنه لتنزيل رب العالمين)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-252413" y="260350"/>
            <a:ext cx="914400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غلب من أسمائه (القرآن) و(الكتاب) 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-107950" y="1341438"/>
            <a:ext cx="91440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400">
                <a:solidFill>
                  <a:srgbClr val="CC0000"/>
                </a:solidFill>
                <a:cs typeface="AL-Yadawi 2" pitchFamily="2" charset="-78"/>
              </a:rPr>
              <a:t>قال الدكتور محمد عبدالله دراز :</a:t>
            </a:r>
          </a:p>
          <a:p>
            <a:r>
              <a:rPr lang="ar-SA" sz="4400">
                <a:cs typeface="AL-Yadawi 2" pitchFamily="2" charset="-78"/>
              </a:rPr>
              <a:t>(روعي في تسميته "قراناً" كونه متلواً بالألسن ، كما روعي في تسميته "كتاباً" كونه مدوناً بالأقلام ، فكلتا التسميتين من تسمية شيء بالمعنى الواقع عليه.)</a:t>
            </a:r>
            <a:endParaRPr lang="en-US" sz="4400">
              <a:cs typeface="AL-Yadawi 2" pitchFamily="2" charset="-78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4149725"/>
            <a:ext cx="89630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4400">
                <a:cs typeface="AL-Yadawi 2" pitchFamily="2" charset="-78"/>
              </a:rPr>
              <a:t>وفي تسميته بالكتاب إشارة إلى جمعه في السطور ، لأن الكتابة جمع للحروف ورسم للألفاظ ، كما أن في تسميته بالقرآن إيماءه إلى حفظه في الصدور لأن القرآن مصدر القراءة ، وفي القراءة استذكار .</a:t>
            </a:r>
            <a:endParaRPr lang="en-US" sz="4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/>
      <p:bldP spid="69636" grpId="0"/>
      <p:bldP spid="696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-252413" y="333375"/>
            <a:ext cx="9144001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أوصاف القرآن :</a:t>
            </a:r>
            <a:endParaRPr lang="en-US" sz="6600">
              <a:solidFill>
                <a:srgbClr val="CC0000"/>
              </a:solidFill>
              <a:cs typeface="AL-Yadawi 2" pitchFamily="2" charset="-78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-107950" y="2205038"/>
            <a:ext cx="91440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cs typeface="AL-Yadawi 2" pitchFamily="2" charset="-78"/>
              </a:rPr>
              <a:t>وصف الله القرآن بأوصاف كثيرة :</a:t>
            </a:r>
          </a:p>
          <a:p>
            <a:r>
              <a:rPr lang="ar-SA" sz="6000">
                <a:cs typeface="AL-Yadawi 2" pitchFamily="2" charset="-78"/>
              </a:rPr>
              <a:t>منها نور هدى شفاء رحمة موعظة مبارك كريم عليّ أحسن الحديث متشابه البلاغ  بشرى .....</a:t>
            </a:r>
            <a:endParaRPr lang="en-US" sz="60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  <p:bldP spid="7168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323850" y="2079625"/>
            <a:ext cx="84963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8000" u="sng">
                <a:solidFill>
                  <a:srgbClr val="CC0000"/>
                </a:solidFill>
                <a:cs typeface="AL-Yadawi 2" pitchFamily="2" charset="-78"/>
              </a:rPr>
              <a:t>الفرق بين القرآن والحديث القدسي</a:t>
            </a:r>
            <a:endParaRPr lang="en-US" sz="8000" u="sng">
              <a:solidFill>
                <a:srgbClr val="CC0000"/>
              </a:solidFill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-252413" y="333375"/>
            <a:ext cx="9144001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الحديث القدسي: </a:t>
            </a:r>
            <a:endParaRPr lang="en-US" sz="6600" u="sng">
              <a:solidFill>
                <a:srgbClr val="CC0000"/>
              </a:solidFill>
              <a:cs typeface="AL-Yadawi 2" pitchFamily="2" charset="-78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179388" y="1557338"/>
            <a:ext cx="8929687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 </a:t>
            </a:r>
            <a:r>
              <a:rPr lang="ar-SA" sz="5400">
                <a:solidFill>
                  <a:srgbClr val="CC0000"/>
                </a:solidFill>
                <a:cs typeface="AL-Yadawi 2" pitchFamily="2" charset="-78"/>
              </a:rPr>
              <a:t>الحديث في اللغة</a:t>
            </a:r>
            <a:r>
              <a:rPr lang="ar-SA" sz="5400">
                <a:cs typeface="AL-Yadawi 2" pitchFamily="2" charset="-78"/>
              </a:rPr>
              <a:t> : ضد القديم ، ويطلق ويراد به كل كلام يتحدث به وينقل ويبلغ الإنسان من جهة السمع أو الوحي في يقظته أو منامه .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107950" y="4868863"/>
            <a:ext cx="90360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وبهذا المعنى سمي القرآن حديثاً ، قال تعالى (ومن أصدق من الله حديثاً ) 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/>
      <p:bldP spid="79876" grpId="0"/>
      <p:bldP spid="7987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250825" y="333375"/>
            <a:ext cx="864076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600" u="sng">
                <a:solidFill>
                  <a:srgbClr val="CC0000"/>
                </a:solidFill>
                <a:cs typeface="AL-Yadawi 2" pitchFamily="2" charset="-78"/>
              </a:rPr>
              <a:t>القدسي :</a:t>
            </a:r>
            <a:r>
              <a:rPr lang="ar-SA" sz="5400">
                <a:cs typeface="AL-Yadawi 2" pitchFamily="2" charset="-78"/>
              </a:rPr>
              <a:t> 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250825" y="1601788"/>
            <a:ext cx="8640763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>
                <a:cs typeface="AL-Yadawi 2" pitchFamily="2" charset="-78"/>
              </a:rPr>
              <a:t>القدسي : نسبة إلى القدس ، وهي نسبة تدل على التعظيم ،لأن مادة الكلمة تدل على التنزيه والتطهير ، والتقديس تنزيه الله تعالى ، والتقديس : التطهير ، وتقدس : تطهر قال تعالى : (ونحن نسبح بحمدك ونقدس لك ) 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/>
      <p:bldP spid="8397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250825" y="333375"/>
            <a:ext cx="8640763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 u="sng">
                <a:solidFill>
                  <a:srgbClr val="CC0000"/>
                </a:solidFill>
                <a:cs typeface="AL-Yadawi 2" pitchFamily="2" charset="-78"/>
              </a:rPr>
              <a:t>الحديث القدسي في الاصطلاح</a:t>
            </a:r>
            <a:r>
              <a:rPr lang="ar-SA" sz="5400">
                <a:cs typeface="AL-Yadawi 2" pitchFamily="2" charset="-78"/>
              </a:rPr>
              <a:t> : هو ما يضيفه النبي صلى الله عليه وسلم إلى الله تعالى بلفظ من عنده 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323850" y="2852738"/>
            <a:ext cx="87122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فيقول : (قال رسول الله صلى الله عليه وسلم فيما يرويه عن ربه عزوجل ...)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0" y="4508500"/>
            <a:ext cx="90360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أو يقول : (قال رسول الله صلى الله عليه وسلم :قال الله تعالى ـ أو يقول الله تعالى..)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/>
      <p:bldP spid="86020" grpId="0"/>
      <p:bldP spid="860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-36513" y="-26988"/>
            <a:ext cx="9144001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250825" y="260350"/>
            <a:ext cx="86423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 u="sng">
                <a:solidFill>
                  <a:srgbClr val="CC0000"/>
                </a:solidFill>
                <a:cs typeface="AL-Yadawi 2" pitchFamily="2" charset="-78"/>
              </a:rPr>
              <a:t>الفرق بين القرآن والحديث القدسي :</a:t>
            </a:r>
            <a:endParaRPr lang="en-US" sz="6000" u="sng">
              <a:solidFill>
                <a:srgbClr val="CC0000"/>
              </a:solidFill>
              <a:cs typeface="AL-Yadawi 2" pitchFamily="2" charset="-78"/>
            </a:endParaRP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250825" y="2197100"/>
            <a:ext cx="86423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 هناك عدة فروق بين القرآن الكريم والحديث القدسي أهمها : 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/>
      <p:bldP spid="1198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-36513" y="-26988"/>
            <a:ext cx="9144001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1" name="Rectangle 5"/>
          <p:cNvSpPr>
            <a:spLocks noChangeArrowheads="1"/>
          </p:cNvSpPr>
          <p:nvPr/>
        </p:nvSpPr>
        <p:spPr bwMode="auto">
          <a:xfrm>
            <a:off x="215900" y="620713"/>
            <a:ext cx="8748713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>
                <a:cs typeface="AL-Yadawi 2" pitchFamily="2" charset="-78"/>
              </a:rPr>
              <a:t>1ـ أن القرآن الكريم كلام الله أوحي به على رسول الله بلفظه ، وتحدى به العرب ، فعجزوا عن أن يأتوا أو بعشر سور مثله ، أو بسورة من مثله ، ولا يزال التحدي به قائماً على يوم  الدين .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121862" name="Rectangle 6"/>
          <p:cNvSpPr>
            <a:spLocks noChangeArrowheads="1"/>
          </p:cNvSpPr>
          <p:nvPr/>
        </p:nvSpPr>
        <p:spPr bwMode="auto">
          <a:xfrm>
            <a:off x="250825" y="4787900"/>
            <a:ext cx="8748713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5400">
                <a:cs typeface="AL-Yadawi 2" pitchFamily="2" charset="-78"/>
              </a:rPr>
              <a:t> والحديث القدسي لم يقع  به التحدي والإعجاز .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1" grpId="0"/>
      <p:bldP spid="12186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-36513" y="-26988"/>
            <a:ext cx="9144001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250825" y="260350"/>
            <a:ext cx="86423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800">
                <a:cs typeface="AL-Yadawi 2" pitchFamily="2" charset="-78"/>
              </a:rPr>
              <a:t>2ـ القرآن الكريم لا ينسب إلا إلى الله تعالى ، فيقال : قال الله تعالى .</a:t>
            </a:r>
            <a:endParaRPr lang="en-US" sz="4800">
              <a:cs typeface="AL-Yadawi 2" pitchFamily="2" charset="-78"/>
            </a:endParaRP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250825" y="1773238"/>
            <a:ext cx="8713788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4800">
                <a:cs typeface="AL-Yadawi 2" pitchFamily="2" charset="-78"/>
              </a:rPr>
              <a:t> والحديث القدسي قد يروى مضافاً إلى الله وتكون النسبة إليه حينئذ نسبة إنشاء ، فيقال : قال الله تعالى ، أو يقول الله تعالى ، وقد يروى مضافاً إلى رسول الله صلى الله عليه وسلم ، وتكون نسبة حينئذ نسبة إخبار لأنه عليه الصلاة والسلام هو المخبر عن الله ، فيقال : قال رسول الله فيما يرويه عن ربه عزوجل .</a:t>
            </a:r>
            <a:endParaRPr lang="en-US" sz="48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/>
      <p:bldP spid="9626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-36513" y="-26988"/>
            <a:ext cx="9144001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250825" y="620713"/>
            <a:ext cx="86423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>
                <a:cs typeface="AL-Yadawi 2" pitchFamily="2" charset="-78"/>
              </a:rPr>
              <a:t>3ـ  القرآن الكريم جميعه منقول إلينا بالتواتر ، فهو قطعي الثبوت .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215900" y="2708275"/>
            <a:ext cx="8748713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>
                <a:cs typeface="AL-Yadawi 2" pitchFamily="2" charset="-78"/>
              </a:rPr>
              <a:t>والأحاديث القدسية أكثرها أخبار آحاد ، فهي ظنية الثبوت ، وقد يكون الحديث القدسي صحيحاً ، وقد يكون حسناً ، وقد يكون ضعيفاً .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/>
      <p:bldP spid="9830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-36513" y="-26988"/>
            <a:ext cx="9144001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250825" y="620713"/>
            <a:ext cx="86423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>
                <a:cs typeface="AL-Yadawi 2" pitchFamily="2" charset="-78"/>
              </a:rPr>
              <a:t>4ـ القرآن الكريم من عند الله  لفظاً ومعنى ، فهو وحي باللفظ والمعنى .</a:t>
            </a:r>
            <a:endParaRPr lang="en-US" sz="5400">
              <a:cs typeface="AL-Yadawi 2" pitchFamily="2" charset="-78"/>
            </a:endParaRP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215900" y="2708275"/>
            <a:ext cx="8748713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5400">
                <a:cs typeface="AL-Yadawi 2" pitchFamily="2" charset="-78"/>
              </a:rPr>
              <a:t>والحديث القدسي معناه من عند الله ، ولفظه من عند رسول الله على الصحيح فهو وحي بالمعنى دون اللفظ ، ولذا تجوز روايته بالمعنى عند جمهور المحدثين .</a:t>
            </a:r>
            <a:endParaRPr lang="en-US" sz="54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/>
      <p:bldP spid="10240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148_5535_106552274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-36513" y="-26988"/>
            <a:ext cx="9144001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620713"/>
            <a:ext cx="8893175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800">
                <a:cs typeface="AL-Yadawi 2" pitchFamily="2" charset="-78"/>
              </a:rPr>
              <a:t>5ـ القرآن الكريم متعبد بتلاوته ، فهو الذي تتعين القراءة به في الصلاة ( فاقرأوا ما تيسر من القرآن) وقراءته عبادة يثيب الله عليها بما جاء في الحديث (من قرأ حرفاً من كتاب الله فله حسنة ، والحسنة بعشر أمثالها ، لا أقول (ألم) حرف ، ولكن ألف حرف ، ولام حرف ، وميم حرف)</a:t>
            </a:r>
            <a:endParaRPr lang="en-US" sz="4800">
              <a:cs typeface="AL-Yadawi 2" pitchFamily="2" charset="-78"/>
            </a:endParaRP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215900" y="5157788"/>
            <a:ext cx="8748713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ar-SA" sz="4800">
                <a:cs typeface="AL-Yadawi 2" pitchFamily="2" charset="-78"/>
              </a:rPr>
              <a:t>والحديث القدسي لا يجزئ في الصلاة ، ويثيب الله على قراءته ثواباً عاماً .</a:t>
            </a:r>
            <a:endParaRPr lang="en-US" sz="4800">
              <a:cs typeface="AL-Yadawi 2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  <p:bldP spid="104452" grpId="0"/>
    </p:bldLst>
  </p:timing>
</p:sld>
</file>

<file path=ppt/theme/theme1.xml><?xml version="1.0" encoding="utf-8"?>
<a:theme xmlns:a="http://schemas.openxmlformats.org/drawingml/2006/main" name="،المُحاضرة الثّانية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،المُحاضرة الثّانية</Template>
  <TotalTime>0</TotalTime>
  <Words>1347</Words>
  <Application>Microsoft Office PowerPoint</Application>
  <PresentationFormat>عرض على الشاشة (3:4)‏</PresentationFormat>
  <Paragraphs>123</Paragraphs>
  <Slides>38</Slides>
  <Notes>38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39" baseType="lpstr">
      <vt:lpstr>،المُحاضرة الثّانية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111</dc:creator>
  <cp:lastModifiedBy>111</cp:lastModifiedBy>
  <cp:revision>1</cp:revision>
  <dcterms:created xsi:type="dcterms:W3CDTF">2010-11-13T09:30:47Z</dcterms:created>
  <dcterms:modified xsi:type="dcterms:W3CDTF">2010-11-13T09:31:37Z</dcterms:modified>
</cp:coreProperties>
</file>