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4"/>
  </p:notesMasterIdLst>
  <p:sldIdLst>
    <p:sldId id="265" r:id="rId2"/>
    <p:sldId id="267" r:id="rId3"/>
    <p:sldId id="268" r:id="rId4"/>
    <p:sldId id="275" r:id="rId5"/>
    <p:sldId id="278" r:id="rId6"/>
    <p:sldId id="280" r:id="rId7"/>
    <p:sldId id="279" r:id="rId8"/>
    <p:sldId id="270" r:id="rId9"/>
    <p:sldId id="271" r:id="rId10"/>
    <p:sldId id="281" r:id="rId11"/>
    <p:sldId id="282" r:id="rId12"/>
    <p:sldId id="283" r:id="rId13"/>
    <p:sldId id="272" r:id="rId14"/>
    <p:sldId id="284" r:id="rId15"/>
    <p:sldId id="285" r:id="rId16"/>
    <p:sldId id="286" r:id="rId17"/>
    <p:sldId id="273" r:id="rId18"/>
    <p:sldId id="274" r:id="rId19"/>
    <p:sldId id="287" r:id="rId20"/>
    <p:sldId id="288" r:id="rId21"/>
    <p:sldId id="289" r:id="rId22"/>
    <p:sldId id="290" r:id="rId23"/>
    <p:sldId id="295" r:id="rId24"/>
    <p:sldId id="291" r:id="rId25"/>
    <p:sldId id="292" r:id="rId26"/>
    <p:sldId id="293" r:id="rId27"/>
    <p:sldId id="294" r:id="rId28"/>
    <p:sldId id="311" r:id="rId29"/>
    <p:sldId id="296" r:id="rId30"/>
    <p:sldId id="297" r:id="rId31"/>
    <p:sldId id="298" r:id="rId32"/>
    <p:sldId id="299" r:id="rId33"/>
    <p:sldId id="300" r:id="rId34"/>
    <p:sldId id="301" r:id="rId35"/>
    <p:sldId id="302" r:id="rId36"/>
    <p:sldId id="304" r:id="rId37"/>
    <p:sldId id="303" r:id="rId38"/>
    <p:sldId id="305" r:id="rId39"/>
    <p:sldId id="306" r:id="rId40"/>
    <p:sldId id="308" r:id="rId41"/>
    <p:sldId id="310" r:id="rId42"/>
    <p:sldId id="309" r:id="rId4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40" d="100"/>
          <a:sy n="40" d="100"/>
        </p:scale>
        <p:origin x="-118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450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307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fld id="{8C0D97EA-99FF-4274-9215-52DD395DD5FC}"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7B7FB279-5D8E-41EF-B1EA-1B283F7A637F}" type="slidenum">
              <a:rPr lang="ar-SA" smtClean="0"/>
              <a:pPr/>
              <a:t>1</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4DF003F0-FDC8-4E5C-820A-118977B2824A}" type="slidenum">
              <a:rPr lang="ar-SA" smtClean="0"/>
              <a:pPr/>
              <a:t>2</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7391D2EF-0171-4455-A245-FE3F289AA5D6}" type="slidenum">
              <a:rPr lang="ar-SA" smtClean="0"/>
              <a:pPr/>
              <a:t>3</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C0ED281D-BF18-49F8-B376-058F9D696078}" type="slidenum">
              <a:rPr lang="ar-SA" smtClean="0"/>
              <a:pPr/>
              <a:t>4</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1562A034-DC2D-4789-AF0D-D8683EDBF2FA}" type="slidenum">
              <a:rPr lang="ar-SA" smtClean="0"/>
              <a:pPr/>
              <a:t>5</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814D7C66-3E67-4D1C-AE7E-252F337666A5}" type="slidenum">
              <a:rPr lang="ar-SA" smtClean="0"/>
              <a:pPr/>
              <a:t>6</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E507DA0-2A81-4F18-BE70-69A7DD71FC6F}" type="slidenum">
              <a:rPr lang="ar-SA" smtClean="0"/>
              <a:pPr/>
              <a:t>7</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35A29163-B7A0-45E1-AF70-13C65B1286A1}" type="slidenum">
              <a:rPr lang="ar-SA" smtClean="0"/>
              <a:pPr/>
              <a:t>8</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E8E30AA0-6D01-465A-95A7-7DCB8CF2937E}" type="slidenum">
              <a:rPr lang="ar-SA" smtClean="0"/>
              <a:pPr/>
              <a:t>9</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03D950CB-8B13-4A88-AABC-3E7D7BA512C4}" type="slidenum">
              <a:rPr lang="ar-SA" smtClean="0"/>
              <a:pPr/>
              <a:t>10</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A2D4D624-6310-4D99-B6EA-D1019328C8DB}" type="slidenum">
              <a:rPr lang="ar-SA" smtClean="0"/>
              <a:pPr/>
              <a:t>11</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5709B65A-EB20-4838-B5B9-D2193745A4FB}" type="slidenum">
              <a:rPr lang="ar-SA" smtClean="0"/>
              <a:pPr/>
              <a:t>12</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B3DBB86A-6846-446E-B351-2A25C6FE8286}" type="slidenum">
              <a:rPr lang="ar-SA" smtClean="0"/>
              <a:pPr/>
              <a:t>13</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BE80A6E-AD5F-484A-A08E-3867E6DD5E0A}" type="slidenum">
              <a:rPr lang="ar-SA" smtClean="0"/>
              <a:pPr/>
              <a:t>14</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240BC1BD-955F-4DBB-96E2-5493C12902A5}" type="slidenum">
              <a:rPr lang="ar-SA" smtClean="0"/>
              <a:pPr/>
              <a:t>15</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1932A586-868A-49AA-BD55-D7D5E6D3B754}" type="slidenum">
              <a:rPr lang="ar-SA" smtClean="0"/>
              <a:pPr/>
              <a:t>16</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249EB91-7135-4499-97D6-CA10365F728F}" type="slidenum">
              <a:rPr lang="ar-SA" smtClean="0"/>
              <a:pPr/>
              <a:t>17</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BFD5562-1521-4A87-AD47-C39833F3EA0C}" type="slidenum">
              <a:rPr lang="ar-SA" smtClean="0"/>
              <a:pPr/>
              <a:t>18</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B5389B0-A0B6-4477-8CE7-3A2BE664B9B8}" type="slidenum">
              <a:rPr lang="ar-SA" smtClean="0"/>
              <a:pPr/>
              <a:t>19</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216919D6-B4FD-4CFA-9EA9-250E2CE73BCB}" type="slidenum">
              <a:rPr lang="ar-SA" smtClean="0"/>
              <a:pPr/>
              <a:t>20</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EF69D3CE-BE31-45F3-921B-EAF7F629726E}" type="slidenum">
              <a:rPr lang="ar-SA" smtClean="0"/>
              <a:pPr/>
              <a:t>21</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85AB20ED-884F-4FDA-A3E7-B233AA0456A9}" type="slidenum">
              <a:rPr lang="ar-SA" smtClean="0"/>
              <a:pPr/>
              <a:t>22</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CB4B7F47-0FD9-4061-A470-D2D2D39D7D82}" type="slidenum">
              <a:rPr lang="ar-SA" smtClean="0"/>
              <a:pPr/>
              <a:t>23</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FFCA3536-94C6-4545-98A0-C813FCEC4BC1}" type="slidenum">
              <a:rPr lang="ar-SA" smtClean="0"/>
              <a:pPr/>
              <a:t>24</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FD684664-4C90-4DAA-8177-D3C3C24CD51E}" type="slidenum">
              <a:rPr lang="ar-SA" smtClean="0"/>
              <a:pPr/>
              <a:t>25</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63C43347-31AC-4B4B-80CF-3C16CF956C70}" type="slidenum">
              <a:rPr lang="ar-SA" smtClean="0"/>
              <a:pPr/>
              <a:t>26</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2402C6A7-F2F0-41B1-ABF2-882F8A88F141}" type="slidenum">
              <a:rPr lang="ar-SA" smtClean="0"/>
              <a:pPr/>
              <a:t>27</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46434C62-F7B7-426B-950B-E3A83F6A31D2}" type="slidenum">
              <a:rPr lang="ar-SA" smtClean="0"/>
              <a:pPr/>
              <a:t>28</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B231D36-6B23-495F-A56A-329863E7A120}" type="slidenum">
              <a:rPr lang="ar-SA" smtClean="0"/>
              <a:pPr/>
              <a:t>29</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C5222A2F-EF6C-4077-9BA8-6B9B945F265E}" type="slidenum">
              <a:rPr lang="ar-SA" smtClean="0"/>
              <a:pPr/>
              <a:t>30</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F746F0B7-A631-4797-AA54-9058A90CE496}" type="slidenum">
              <a:rPr lang="ar-SA" smtClean="0"/>
              <a:pPr/>
              <a:t>31</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8CDF5306-C4CA-40F8-9AB0-3C0C6D9F8DA4}" type="slidenum">
              <a:rPr lang="ar-SA" smtClean="0"/>
              <a:pPr/>
              <a:t>32</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8DFDE5AD-B248-4AAF-A425-65F626BFF0F0}" type="slidenum">
              <a:rPr lang="ar-SA" smtClean="0"/>
              <a:pPr/>
              <a:t>33</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6BBDB7EF-AD6E-4A69-B31B-BF1998149465}" type="slidenum">
              <a:rPr lang="ar-SA" smtClean="0"/>
              <a:pPr/>
              <a:t>34</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6323CCA-757B-4B93-B645-F63A7C9FD987}" type="slidenum">
              <a:rPr lang="ar-SA" smtClean="0"/>
              <a:pPr/>
              <a:t>35</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3532A120-0A44-4011-96E6-43C7E1D2EA56}" type="slidenum">
              <a:rPr lang="ar-SA" smtClean="0"/>
              <a:pPr/>
              <a:t>36</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1D72636D-73B0-4CE5-9FC3-6573490A7A08}" type="slidenum">
              <a:rPr lang="ar-SA" smtClean="0"/>
              <a:pPr/>
              <a:t>37</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23F5E73-8541-456A-AA23-CBFB5FE5722E}" type="slidenum">
              <a:rPr lang="ar-SA" smtClean="0"/>
              <a:pPr/>
              <a:t>38</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CD61F17-70F9-4379-91B6-82B0B13F71D3}" type="slidenum">
              <a:rPr lang="ar-SA" smtClean="0"/>
              <a:pPr/>
              <a:t>39</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0B5791D-9AC6-4B2B-9921-3AA7A593012A}" type="slidenum">
              <a:rPr lang="ar-SA" smtClean="0"/>
              <a:pPr/>
              <a:t>40</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E199FDB0-5D9C-47C4-B8ED-B615A75DD36E}" type="slidenum">
              <a:rPr lang="ar-SA" smtClean="0"/>
              <a:pPr/>
              <a:t>41</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1521EAD3-7905-4A4F-866D-195F053BB3E0}" type="slidenum">
              <a:rPr lang="ar-SA" smtClean="0"/>
              <a:pPr/>
              <a:t>42</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D326F37-0622-4AAC-A92A-34787385F9A2}" type="slidenum">
              <a:rPr lang="ar-SA"/>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93892C-EDB2-4153-A130-7AF4B2840DBF}" type="slidenum">
              <a:rPr lang="ar-SA"/>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CD1BDC-D7B1-403E-B788-28ED2F70844F}" type="slidenum">
              <a:rPr lang="ar-SA"/>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701AA62-0906-4683-AB37-36AC75010744}" type="slidenum">
              <a:rPr lang="ar-SA"/>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DAE84B3-9B59-4C74-A61C-B3BE289FC4B0}" type="slidenum">
              <a:rPr lang="ar-SA"/>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F2B7677-0433-4A6F-8E15-7DFD75B8F714}" type="slidenum">
              <a:rPr lang="ar-SA"/>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295867B-F3F5-4D13-8D0B-63126E7988D5}" type="slidenum">
              <a:rPr lang="ar-SA"/>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CA3E274-FFFA-4C42-97AE-81406D6E5C1F}" type="slidenum">
              <a:rPr lang="ar-SA"/>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F6022B1-8876-4F7C-8ACF-CF22FF34E8F8}" type="slidenum">
              <a:rPr lang="ar-SA"/>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5414ACA-E6F8-4297-84E5-6D773242F3D4}" type="slidenum">
              <a:rPr lang="ar-SA"/>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F1C59F-88D3-425F-9078-71CC0D2223A2}" type="slidenum">
              <a:rPr lang="ar-SA"/>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fld id="{9FF6D54F-75A6-4499-801A-3C6204D2EAAA}"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600">
                                          <p:stCondLst>
                                            <p:cond delay="0"/>
                                          </p:stCondLst>
                                        </p:cTn>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randombar(horizontal)">
                                      <p:cBhvr>
                                        <p:cTn id="12" dur="500"/>
                                        <p:tgtEl>
                                          <p:spTgt spid="1027">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randombar(horizontal)">
                                      <p:cBhvr>
                                        <p:cTn id="15" dur="500"/>
                                        <p:tgtEl>
                                          <p:spTgt spid="1027">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randombar(horizontal)">
                                      <p:cBhvr>
                                        <p:cTn id="18" dur="500"/>
                                        <p:tgtEl>
                                          <p:spTgt spid="1027">
                                            <p:txEl>
                                              <p:pRg st="2" end="2"/>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randombar(horizontal)">
                                      <p:cBhvr>
                                        <p:cTn id="21" dur="500"/>
                                        <p:tgtEl>
                                          <p:spTgt spid="1027">
                                            <p:txEl>
                                              <p:pRg st="3" end="3"/>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randombar(horizontal)">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4"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randombar(horizontal)">
                      <p:cBhvr>
                        <p:cTn dur="500"/>
                        <p:tgtEl>
                          <p:spTgt spid="1027"/>
                        </p:tgtEl>
                      </p:cBhvr>
                    </p:animEffect>
                  </p:childTnLst>
                </p:cTn>
              </p:par>
            </p:tnLst>
          </p:tmpl>
          <p:tmpl lvl="2">
            <p:tnLst>
              <p:par>
                <p:cTn presetID="14" presetClass="entr" presetSubtype="1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randombar(horizontal)">
                      <p:cBhvr>
                        <p:cTn dur="500"/>
                        <p:tgtEl>
                          <p:spTgt spid="1027"/>
                        </p:tgtEl>
                      </p:cBhvr>
                    </p:animEffect>
                  </p:childTnLst>
                </p:cTn>
              </p:par>
            </p:tnLst>
          </p:tmpl>
          <p:tmpl lvl="3">
            <p:tnLst>
              <p:par>
                <p:cTn presetID="14" presetClass="entr" presetSubtype="1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randombar(horizontal)">
                      <p:cBhvr>
                        <p:cTn dur="500"/>
                        <p:tgtEl>
                          <p:spTgt spid="1027"/>
                        </p:tgtEl>
                      </p:cBhvr>
                    </p:animEffect>
                  </p:childTnLst>
                </p:cTn>
              </p:par>
            </p:tnLst>
          </p:tmpl>
          <p:tmpl lvl="4">
            <p:tnLst>
              <p:par>
                <p:cTn presetID="14" presetClass="entr" presetSubtype="1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randombar(horizontal)">
                      <p:cBhvr>
                        <p:cTn dur="500"/>
                        <p:tgtEl>
                          <p:spTgt spid="1027"/>
                        </p:tgtEl>
                      </p:cBhvr>
                    </p:animEffect>
                  </p:childTnLst>
                </p:cTn>
              </p:par>
            </p:tnLst>
          </p:tmpl>
          <p:tmpl lvl="5">
            <p:tnLst>
              <p:par>
                <p:cTn presetID="14" presetClass="entr" presetSubtype="1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randombar(horizontal)">
                      <p:cBhvr>
                        <p:cTn dur="500"/>
                        <p:tgtEl>
                          <p:spTgt spid="1027"/>
                        </p:tgtEl>
                      </p:cBhvr>
                    </p:animEffect>
                  </p:childTnLst>
                </p:cTn>
              </p:par>
            </p:tnLst>
          </p:tmpl>
        </p:tmplLst>
      </p:bldP>
    </p:bldLst>
  </p:timing>
  <p:txStyles>
    <p:titleStyle>
      <a:lvl1pPr algn="ctr" rtl="1" eaLnBrk="1" fontAlgn="base" hangingPunct="1">
        <a:spcBef>
          <a:spcPct val="0"/>
        </a:spcBef>
        <a:spcAft>
          <a:spcPct val="0"/>
        </a:spcAft>
        <a:defRPr sz="4400">
          <a:solidFill>
            <a:schemeClr val="tx2"/>
          </a:solidFill>
          <a:latin typeface="+mj-lt"/>
          <a:ea typeface="+mj-ea"/>
          <a:cs typeface="+mj-cs"/>
        </a:defRPr>
      </a:lvl1pPr>
      <a:lvl2pPr algn="ctr" rtl="1" eaLnBrk="1" fontAlgn="base" hangingPunct="1">
        <a:spcBef>
          <a:spcPct val="0"/>
        </a:spcBef>
        <a:spcAft>
          <a:spcPct val="0"/>
        </a:spcAft>
        <a:defRPr sz="4400">
          <a:solidFill>
            <a:schemeClr val="tx2"/>
          </a:solidFill>
          <a:latin typeface="Arial" pitchFamily="34" charset="0"/>
          <a:cs typeface="Arial" pitchFamily="34" charset="0"/>
        </a:defRPr>
      </a:lvl2pPr>
      <a:lvl3pPr algn="ctr" rtl="1" eaLnBrk="1" fontAlgn="base" hangingPunct="1">
        <a:spcBef>
          <a:spcPct val="0"/>
        </a:spcBef>
        <a:spcAft>
          <a:spcPct val="0"/>
        </a:spcAft>
        <a:defRPr sz="4400">
          <a:solidFill>
            <a:schemeClr val="tx2"/>
          </a:solidFill>
          <a:latin typeface="Arial" pitchFamily="34" charset="0"/>
          <a:cs typeface="Arial" pitchFamily="34" charset="0"/>
        </a:defRPr>
      </a:lvl3pPr>
      <a:lvl4pPr algn="ctr" rtl="1" eaLnBrk="1" fontAlgn="base" hangingPunct="1">
        <a:spcBef>
          <a:spcPct val="0"/>
        </a:spcBef>
        <a:spcAft>
          <a:spcPct val="0"/>
        </a:spcAft>
        <a:defRPr sz="4400">
          <a:solidFill>
            <a:schemeClr val="tx2"/>
          </a:solidFill>
          <a:latin typeface="Arial" pitchFamily="34" charset="0"/>
          <a:cs typeface="Arial" pitchFamily="34" charset="0"/>
        </a:defRPr>
      </a:lvl4pPr>
      <a:lvl5pPr algn="ctr" rtl="1" eaLnBrk="1" fontAlgn="base" hangingPunct="1">
        <a:spcBef>
          <a:spcPct val="0"/>
        </a:spcBef>
        <a:spcAft>
          <a:spcPct val="0"/>
        </a:spcAft>
        <a:defRPr sz="4400">
          <a:solidFill>
            <a:schemeClr val="tx2"/>
          </a:solidFill>
          <a:latin typeface="Arial" pitchFamily="34" charset="0"/>
          <a:cs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cs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cs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cs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cs typeface="+mn-cs"/>
        </a:defRPr>
      </a:lvl2pPr>
      <a:lvl3pPr marL="1143000" indent="-228600" algn="r" rtl="1" eaLnBrk="1" fontAlgn="base" hangingPunct="1">
        <a:spcBef>
          <a:spcPct val="20000"/>
        </a:spcBef>
        <a:spcAft>
          <a:spcPct val="0"/>
        </a:spcAft>
        <a:buChar char="•"/>
        <a:defRPr sz="2400">
          <a:solidFill>
            <a:schemeClr val="tx1"/>
          </a:solidFill>
          <a:latin typeface="+mn-lt"/>
          <a:cs typeface="+mn-cs"/>
        </a:defRPr>
      </a:lvl3pPr>
      <a:lvl4pPr marL="1600200" indent="-228600" algn="r" rtl="1" eaLnBrk="1" fontAlgn="base" hangingPunct="1">
        <a:spcBef>
          <a:spcPct val="20000"/>
        </a:spcBef>
        <a:spcAft>
          <a:spcPct val="0"/>
        </a:spcAft>
        <a:buChar char="–"/>
        <a:defRPr sz="2000">
          <a:solidFill>
            <a:schemeClr val="tx1"/>
          </a:solidFill>
          <a:latin typeface="+mn-lt"/>
          <a:cs typeface="+mn-cs"/>
        </a:defRPr>
      </a:lvl4pPr>
      <a:lvl5pPr marL="2057400" indent="-228600" algn="r" rtl="1" eaLnBrk="1" fontAlgn="base" hangingPunct="1">
        <a:spcBef>
          <a:spcPct val="20000"/>
        </a:spcBef>
        <a:spcAft>
          <a:spcPct val="0"/>
        </a:spcAft>
        <a:buChar char="»"/>
        <a:defRPr sz="2000">
          <a:solidFill>
            <a:schemeClr val="tx1"/>
          </a:solidFill>
          <a:latin typeface="+mn-lt"/>
          <a:cs typeface="+mn-cs"/>
        </a:defRPr>
      </a:lvl5pPr>
      <a:lvl6pPr marL="2514600" indent="-228600" algn="r" rtl="1" eaLnBrk="1" fontAlgn="base" hangingPunct="1">
        <a:spcBef>
          <a:spcPct val="20000"/>
        </a:spcBef>
        <a:spcAft>
          <a:spcPct val="0"/>
        </a:spcAft>
        <a:buChar char="»"/>
        <a:defRPr sz="2000">
          <a:solidFill>
            <a:schemeClr val="tx1"/>
          </a:solidFill>
          <a:latin typeface="+mn-lt"/>
          <a:cs typeface="+mn-cs"/>
        </a:defRPr>
      </a:lvl6pPr>
      <a:lvl7pPr marL="2971800" indent="-228600" algn="r" rtl="1" eaLnBrk="1" fontAlgn="base" hangingPunct="1">
        <a:spcBef>
          <a:spcPct val="20000"/>
        </a:spcBef>
        <a:spcAft>
          <a:spcPct val="0"/>
        </a:spcAft>
        <a:buChar char="»"/>
        <a:defRPr sz="2000">
          <a:solidFill>
            <a:schemeClr val="tx1"/>
          </a:solidFill>
          <a:latin typeface="+mn-lt"/>
          <a:cs typeface="+mn-cs"/>
        </a:defRPr>
      </a:lvl7pPr>
      <a:lvl8pPr marL="3429000" indent="-228600" algn="r" rtl="1" eaLnBrk="1" fontAlgn="base" hangingPunct="1">
        <a:spcBef>
          <a:spcPct val="20000"/>
        </a:spcBef>
        <a:spcAft>
          <a:spcPct val="0"/>
        </a:spcAft>
        <a:buChar char="»"/>
        <a:defRPr sz="2000">
          <a:solidFill>
            <a:schemeClr val="tx1"/>
          </a:solidFill>
          <a:latin typeface="+mn-lt"/>
          <a:cs typeface="+mn-cs"/>
        </a:defRPr>
      </a:lvl8pPr>
      <a:lvl9pPr marL="3886200" indent="-228600" algn="r" rtl="1" eaLnBrk="1" fontAlgn="base" hangingPunct="1">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endParaRPr lang="en-US" smtClean="0"/>
          </a:p>
        </p:txBody>
      </p:sp>
      <p:sp>
        <p:nvSpPr>
          <p:cNvPr id="2051" name="Rectangle 3"/>
          <p:cNvSpPr>
            <a:spLocks noGrp="1" noChangeArrowheads="1"/>
          </p:cNvSpPr>
          <p:nvPr>
            <p:ph type="subTitle" idx="1"/>
          </p:nvPr>
        </p:nvSpPr>
        <p:spPr/>
        <p:txBody>
          <a:bodyPr/>
          <a:lstStyle/>
          <a:p>
            <a:pPr eaLnBrk="1" hangingPunct="1"/>
            <a:endParaRPr lang="en-US" smtClean="0"/>
          </a:p>
        </p:txBody>
      </p:sp>
      <p:pic>
        <p:nvPicPr>
          <p:cNvPr id="2052"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23557" name="Text Box 5"/>
          <p:cNvSpPr txBox="1">
            <a:spLocks noChangeArrowheads="1"/>
          </p:cNvSpPr>
          <p:nvPr/>
        </p:nvSpPr>
        <p:spPr bwMode="auto">
          <a:xfrm>
            <a:off x="1042988" y="1628775"/>
            <a:ext cx="7058025" cy="2971800"/>
          </a:xfrm>
          <a:prstGeom prst="rect">
            <a:avLst/>
          </a:prstGeom>
          <a:noFill/>
          <a:ln w="9525">
            <a:noFill/>
            <a:miter lim="800000"/>
            <a:headEnd/>
            <a:tailEnd/>
          </a:ln>
        </p:spPr>
        <p:txBody>
          <a:bodyPr>
            <a:spAutoFit/>
          </a:bodyPr>
          <a:lstStyle/>
          <a:p>
            <a:pPr algn="ctr"/>
            <a:r>
              <a:rPr lang="ar-SA" sz="18900">
                <a:cs typeface="AL-Yadawi 2" pitchFamily="2" charset="-78"/>
              </a:rPr>
              <a:t>الوحي</a:t>
            </a:r>
            <a:endParaRPr lang="en-US" sz="1890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3557"/>
                                        </p:tgtEl>
                                        <p:attrNameLst>
                                          <p:attrName>style.visibility</p:attrName>
                                        </p:attrNameLst>
                                      </p:cBhvr>
                                      <p:to>
                                        <p:strVal val="visible"/>
                                      </p:to>
                                    </p:set>
                                    <p:anim to="" calcmode="lin" valueType="num">
                                      <p:cBhvr>
                                        <p:cTn id="7" dur="1" fill="hold"/>
                                        <p:tgtEl>
                                          <p:spTgt spid="2355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endParaRPr lang="en-US" smtClean="0"/>
          </a:p>
        </p:txBody>
      </p:sp>
      <p:sp>
        <p:nvSpPr>
          <p:cNvPr id="3075" name="Rectangle 3"/>
          <p:cNvSpPr>
            <a:spLocks noGrp="1" noChangeArrowheads="1"/>
          </p:cNvSpPr>
          <p:nvPr>
            <p:ph type="subTitle" idx="1"/>
          </p:nvPr>
        </p:nvSpPr>
        <p:spPr/>
        <p:txBody>
          <a:bodyPr/>
          <a:lstStyle/>
          <a:p>
            <a:pPr eaLnBrk="1" hangingPunct="1"/>
            <a:endParaRPr lang="en-US" smtClean="0"/>
          </a:p>
        </p:txBody>
      </p:sp>
      <p:pic>
        <p:nvPicPr>
          <p:cNvPr id="3076"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27653" name="Text Box 5"/>
          <p:cNvSpPr txBox="1">
            <a:spLocks noChangeArrowheads="1"/>
          </p:cNvSpPr>
          <p:nvPr/>
        </p:nvSpPr>
        <p:spPr bwMode="auto">
          <a:xfrm>
            <a:off x="1042988" y="404813"/>
            <a:ext cx="7058025" cy="1433512"/>
          </a:xfrm>
          <a:prstGeom prst="rect">
            <a:avLst/>
          </a:prstGeom>
          <a:noFill/>
          <a:ln w="9525">
            <a:noFill/>
            <a:miter lim="800000"/>
            <a:headEnd/>
            <a:tailEnd/>
          </a:ln>
        </p:spPr>
        <p:txBody>
          <a:bodyPr>
            <a:spAutoFit/>
          </a:bodyPr>
          <a:lstStyle/>
          <a:p>
            <a:pPr algn="ctr"/>
            <a:r>
              <a:rPr lang="ar-SA" sz="8800" u="sng">
                <a:solidFill>
                  <a:srgbClr val="CC0000"/>
                </a:solidFill>
                <a:cs typeface="AL-Yadawi 2" pitchFamily="2" charset="-78"/>
              </a:rPr>
              <a:t>تعريف الوحي </a:t>
            </a:r>
            <a:endParaRPr lang="en-US" sz="8800" u="sng">
              <a:solidFill>
                <a:srgbClr val="CC0000"/>
              </a:solidFill>
              <a:cs typeface="AL-Yadawi 2" pitchFamily="2" charset="-78"/>
            </a:endParaRPr>
          </a:p>
        </p:txBody>
      </p:sp>
      <p:sp>
        <p:nvSpPr>
          <p:cNvPr id="27654" name="Text Box 6"/>
          <p:cNvSpPr txBox="1">
            <a:spLocks noChangeArrowheads="1"/>
          </p:cNvSpPr>
          <p:nvPr/>
        </p:nvSpPr>
        <p:spPr bwMode="auto">
          <a:xfrm>
            <a:off x="0" y="2060575"/>
            <a:ext cx="9144000" cy="1920875"/>
          </a:xfrm>
          <a:prstGeom prst="rect">
            <a:avLst/>
          </a:prstGeom>
          <a:noFill/>
          <a:ln w="9525">
            <a:noFill/>
            <a:miter lim="800000"/>
            <a:headEnd/>
            <a:tailEnd/>
          </a:ln>
        </p:spPr>
        <p:txBody>
          <a:bodyPr>
            <a:spAutoFit/>
          </a:bodyPr>
          <a:lstStyle/>
          <a:p>
            <a:pPr algn="ctr"/>
            <a:r>
              <a:rPr lang="ar-SA" sz="6000">
                <a:solidFill>
                  <a:srgbClr val="CC0000"/>
                </a:solidFill>
                <a:cs typeface="AL-Yadawi 2" pitchFamily="2" charset="-78"/>
              </a:rPr>
              <a:t>الوحي :</a:t>
            </a:r>
            <a:r>
              <a:rPr lang="ar-SA" sz="6000">
                <a:cs typeface="AL-Yadawi 2" pitchFamily="2" charset="-78"/>
              </a:rPr>
              <a:t> مصدر ، وأصل الكلمة يدل على معنيين هما : الخفاء والسرعة .</a:t>
            </a:r>
            <a:endParaRPr lang="en-US" sz="6000">
              <a:cs typeface="AL-Yadawi 2" pitchFamily="2" charset="-78"/>
            </a:endParaRPr>
          </a:p>
        </p:txBody>
      </p:sp>
      <p:sp>
        <p:nvSpPr>
          <p:cNvPr id="27655" name="Text Box 7"/>
          <p:cNvSpPr txBox="1">
            <a:spLocks noChangeArrowheads="1"/>
          </p:cNvSpPr>
          <p:nvPr/>
        </p:nvSpPr>
        <p:spPr bwMode="auto">
          <a:xfrm>
            <a:off x="0" y="4316413"/>
            <a:ext cx="9144000" cy="1920875"/>
          </a:xfrm>
          <a:prstGeom prst="rect">
            <a:avLst/>
          </a:prstGeom>
          <a:noFill/>
          <a:ln w="9525">
            <a:noFill/>
            <a:miter lim="800000"/>
            <a:headEnd/>
            <a:tailEnd/>
          </a:ln>
        </p:spPr>
        <p:txBody>
          <a:bodyPr>
            <a:spAutoFit/>
          </a:bodyPr>
          <a:lstStyle/>
          <a:p>
            <a:pPr algn="ctr"/>
            <a:r>
              <a:rPr lang="ar-SA" sz="6000">
                <a:cs typeface="AL-Yadawi 2" pitchFamily="2" charset="-78"/>
              </a:rPr>
              <a:t>يقال : وحيت إليه وأوحيت : إذا كلمته بما تخفيه عن غيره .</a:t>
            </a:r>
            <a:endParaRPr lang="en-US" sz="600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7653"/>
                                        </p:tgtEl>
                                        <p:attrNameLst>
                                          <p:attrName>style.visibility</p:attrName>
                                        </p:attrNameLst>
                                      </p:cBhvr>
                                      <p:to>
                                        <p:strVal val="visible"/>
                                      </p:to>
                                    </p:set>
                                    <p:anim to="" calcmode="lin" valueType="num">
                                      <p:cBhvr>
                                        <p:cTn id="7" dur="1" fill="hold"/>
                                        <p:tgtEl>
                                          <p:spTgt spid="2765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7654"/>
                                        </p:tgtEl>
                                        <p:attrNameLst>
                                          <p:attrName>style.visibility</p:attrName>
                                        </p:attrNameLst>
                                      </p:cBhvr>
                                      <p:to>
                                        <p:strVal val="visible"/>
                                      </p:to>
                                    </p:set>
                                    <p:anim to="" calcmode="lin" valueType="num">
                                      <p:cBhvr>
                                        <p:cTn id="12" dur="1" fill="hold"/>
                                        <p:tgtEl>
                                          <p:spTgt spid="2765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7655"/>
                                        </p:tgtEl>
                                        <p:attrNameLst>
                                          <p:attrName>style.visibility</p:attrName>
                                        </p:attrNameLst>
                                      </p:cBhvr>
                                      <p:to>
                                        <p:strVal val="visible"/>
                                      </p:to>
                                    </p:set>
                                    <p:anim to="" calcmode="lin" valueType="num">
                                      <p:cBhvr>
                                        <p:cTn id="17" dur="1" fill="hold"/>
                                        <p:tgtEl>
                                          <p:spTgt spid="2765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P spid="27654" grpId="0"/>
      <p:bldP spid="276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eaLnBrk="1" hangingPunct="1"/>
            <a:endParaRPr lang="en-US" smtClean="0"/>
          </a:p>
        </p:txBody>
      </p:sp>
      <p:sp>
        <p:nvSpPr>
          <p:cNvPr id="4099" name="Rectangle 3"/>
          <p:cNvSpPr>
            <a:spLocks noGrp="1" noChangeArrowheads="1"/>
          </p:cNvSpPr>
          <p:nvPr>
            <p:ph type="subTitle" idx="1"/>
          </p:nvPr>
        </p:nvSpPr>
        <p:spPr/>
        <p:txBody>
          <a:bodyPr/>
          <a:lstStyle/>
          <a:p>
            <a:pPr eaLnBrk="1" hangingPunct="1"/>
            <a:endParaRPr lang="en-US" smtClean="0"/>
          </a:p>
        </p:txBody>
      </p:sp>
      <p:pic>
        <p:nvPicPr>
          <p:cNvPr id="4100"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29701" name="Text Box 5"/>
          <p:cNvSpPr txBox="1">
            <a:spLocks noChangeArrowheads="1"/>
          </p:cNvSpPr>
          <p:nvPr/>
        </p:nvSpPr>
        <p:spPr bwMode="auto">
          <a:xfrm>
            <a:off x="250825" y="620713"/>
            <a:ext cx="8497888" cy="1006475"/>
          </a:xfrm>
          <a:prstGeom prst="rect">
            <a:avLst/>
          </a:prstGeom>
          <a:noFill/>
          <a:ln w="9525">
            <a:noFill/>
            <a:miter lim="800000"/>
            <a:headEnd/>
            <a:tailEnd/>
          </a:ln>
        </p:spPr>
        <p:txBody>
          <a:bodyPr>
            <a:spAutoFit/>
          </a:bodyPr>
          <a:lstStyle/>
          <a:p>
            <a:pPr algn="ctr"/>
            <a:r>
              <a:rPr lang="ar-SA" sz="6000">
                <a:cs typeface="AL-Yadawi 2" pitchFamily="2" charset="-78"/>
              </a:rPr>
              <a:t>والوحي : الإشارة السريعة .</a:t>
            </a:r>
            <a:endParaRPr lang="en-US" sz="6000">
              <a:cs typeface="AL-Yadawi 2" pitchFamily="2" charset="-78"/>
            </a:endParaRPr>
          </a:p>
        </p:txBody>
      </p:sp>
      <p:sp>
        <p:nvSpPr>
          <p:cNvPr id="29702" name="Text Box 6"/>
          <p:cNvSpPr txBox="1">
            <a:spLocks noChangeArrowheads="1"/>
          </p:cNvSpPr>
          <p:nvPr/>
        </p:nvSpPr>
        <p:spPr bwMode="auto">
          <a:xfrm>
            <a:off x="466725" y="1700213"/>
            <a:ext cx="8497888" cy="2835275"/>
          </a:xfrm>
          <a:prstGeom prst="rect">
            <a:avLst/>
          </a:prstGeom>
          <a:noFill/>
          <a:ln w="9525">
            <a:noFill/>
            <a:miter lim="800000"/>
            <a:headEnd/>
            <a:tailEnd/>
          </a:ln>
        </p:spPr>
        <p:txBody>
          <a:bodyPr>
            <a:spAutoFit/>
          </a:bodyPr>
          <a:lstStyle/>
          <a:p>
            <a:pPr>
              <a:buFontTx/>
              <a:buChar char="•"/>
            </a:pPr>
            <a:r>
              <a:rPr lang="ar-SA" sz="6000">
                <a:cs typeface="AL-Yadawi 2" pitchFamily="2" charset="-78"/>
              </a:rPr>
              <a:t>لذلك يقال في </a:t>
            </a:r>
            <a:r>
              <a:rPr lang="ar-SA" sz="6000">
                <a:solidFill>
                  <a:srgbClr val="CC0000"/>
                </a:solidFill>
                <a:cs typeface="AL-Yadawi 2" pitchFamily="2" charset="-78"/>
              </a:rPr>
              <a:t>معناه اللغوي</a:t>
            </a:r>
            <a:r>
              <a:rPr lang="ar-SA" sz="6000">
                <a:cs typeface="AL-Yadawi 2" pitchFamily="2" charset="-78"/>
              </a:rPr>
              <a:t> : الإعلام الخفي السريع الخاص بمن يوجه إليه بحيث يخفى على غيره .</a:t>
            </a:r>
            <a:endParaRPr lang="en-US" sz="6000">
              <a:cs typeface="AL-Yadawi 2" pitchFamily="2" charset="-78"/>
            </a:endParaRPr>
          </a:p>
        </p:txBody>
      </p:sp>
      <p:sp>
        <p:nvSpPr>
          <p:cNvPr id="29703" name="Text Box 7"/>
          <p:cNvSpPr txBox="1">
            <a:spLocks noChangeArrowheads="1"/>
          </p:cNvSpPr>
          <p:nvPr/>
        </p:nvSpPr>
        <p:spPr bwMode="auto">
          <a:xfrm>
            <a:off x="682625" y="4475163"/>
            <a:ext cx="8497888" cy="1920875"/>
          </a:xfrm>
          <a:prstGeom prst="rect">
            <a:avLst/>
          </a:prstGeom>
          <a:noFill/>
          <a:ln w="9525">
            <a:noFill/>
            <a:miter lim="800000"/>
            <a:headEnd/>
            <a:tailEnd/>
          </a:ln>
        </p:spPr>
        <p:txBody>
          <a:bodyPr>
            <a:spAutoFit/>
          </a:bodyPr>
          <a:lstStyle/>
          <a:p>
            <a:pPr algn="ctr">
              <a:buFontTx/>
              <a:buChar char="•"/>
            </a:pPr>
            <a:r>
              <a:rPr lang="ar-SA" sz="6000">
                <a:cs typeface="AL-Yadawi 2" pitchFamily="2" charset="-78"/>
              </a:rPr>
              <a:t>ثم يطلق هذا المعنى المصدري ويراد به الموحى أي بمعنى اسم المفعول</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9701"/>
                                        </p:tgtEl>
                                        <p:attrNameLst>
                                          <p:attrName>style.visibility</p:attrName>
                                        </p:attrNameLst>
                                      </p:cBhvr>
                                      <p:to>
                                        <p:strVal val="visible"/>
                                      </p:to>
                                    </p:set>
                                    <p:anim to="" calcmode="lin" valueType="num">
                                      <p:cBhvr>
                                        <p:cTn id="7" dur="1" fill="hold"/>
                                        <p:tgtEl>
                                          <p:spTgt spid="2970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9702"/>
                                        </p:tgtEl>
                                        <p:attrNameLst>
                                          <p:attrName>style.visibility</p:attrName>
                                        </p:attrNameLst>
                                      </p:cBhvr>
                                      <p:to>
                                        <p:strVal val="visible"/>
                                      </p:to>
                                    </p:set>
                                    <p:anim to="" calcmode="lin" valueType="num">
                                      <p:cBhvr>
                                        <p:cTn id="12" dur="1" fill="hold"/>
                                        <p:tgtEl>
                                          <p:spTgt spid="2970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9703"/>
                                        </p:tgtEl>
                                        <p:attrNameLst>
                                          <p:attrName>style.visibility</p:attrName>
                                        </p:attrNameLst>
                                      </p:cBhvr>
                                      <p:to>
                                        <p:strVal val="visible"/>
                                      </p:to>
                                    </p:set>
                                    <p:anim to="" calcmode="lin" valueType="num">
                                      <p:cBhvr>
                                        <p:cTn id="17" dur="1" fill="hold"/>
                                        <p:tgtEl>
                                          <p:spTgt spid="2970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p:bldP spid="29702" grpId="0"/>
      <p:bldP spid="2970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1711325"/>
            <a:ext cx="7773988" cy="1370013"/>
          </a:xfrm>
        </p:spPr>
        <p:txBody>
          <a:bodyPr/>
          <a:lstStyle/>
          <a:p>
            <a:pPr eaLnBrk="1" hangingPunct="1"/>
            <a:endParaRPr lang="en-US" smtClean="0"/>
          </a:p>
        </p:txBody>
      </p:sp>
      <p:sp>
        <p:nvSpPr>
          <p:cNvPr id="5123" name="Rectangle 3"/>
          <p:cNvSpPr>
            <a:spLocks noGrp="1" noChangeArrowheads="1"/>
          </p:cNvSpPr>
          <p:nvPr>
            <p:ph type="subTitle" idx="1"/>
          </p:nvPr>
        </p:nvSpPr>
        <p:spPr>
          <a:xfrm>
            <a:off x="1371600" y="3467100"/>
            <a:ext cx="6402388" cy="1633538"/>
          </a:xfrm>
        </p:spPr>
        <p:txBody>
          <a:bodyPr/>
          <a:lstStyle/>
          <a:p>
            <a:pPr eaLnBrk="1" hangingPunct="1"/>
            <a:endParaRPr lang="en-US" smtClean="0"/>
          </a:p>
        </p:txBody>
      </p:sp>
      <p:pic>
        <p:nvPicPr>
          <p:cNvPr id="5124" name="Picture 4" descr="2hua009"/>
          <p:cNvPicPr>
            <a:picLocks noChangeAspect="1" noChangeArrowheads="1"/>
          </p:cNvPicPr>
          <p:nvPr/>
        </p:nvPicPr>
        <p:blipFill>
          <a:blip r:embed="rId3" cstate="print">
            <a:lum bright="54000"/>
          </a:blip>
          <a:srcRect/>
          <a:stretch>
            <a:fillRect/>
          </a:stretch>
        </p:blipFill>
        <p:spPr bwMode="auto">
          <a:xfrm>
            <a:off x="-304800" y="-647700"/>
            <a:ext cx="9755188" cy="7316788"/>
          </a:xfrm>
          <a:prstGeom prst="rect">
            <a:avLst/>
          </a:prstGeom>
          <a:noFill/>
          <a:ln w="9525">
            <a:noFill/>
            <a:miter lim="800000"/>
            <a:headEnd/>
            <a:tailEnd/>
          </a:ln>
        </p:spPr>
      </p:pic>
      <p:sp>
        <p:nvSpPr>
          <p:cNvPr id="52229" name="Text Box 5"/>
          <p:cNvSpPr txBox="1">
            <a:spLocks noChangeArrowheads="1"/>
          </p:cNvSpPr>
          <p:nvPr/>
        </p:nvSpPr>
        <p:spPr bwMode="auto">
          <a:xfrm>
            <a:off x="395288" y="-14288"/>
            <a:ext cx="8499475" cy="1311276"/>
          </a:xfrm>
          <a:prstGeom prst="rect">
            <a:avLst/>
          </a:prstGeom>
          <a:noFill/>
          <a:ln w="9525">
            <a:noFill/>
            <a:miter lim="800000"/>
            <a:headEnd/>
            <a:tailEnd/>
          </a:ln>
        </p:spPr>
        <p:txBody>
          <a:bodyPr>
            <a:spAutoFit/>
          </a:bodyPr>
          <a:lstStyle/>
          <a:p>
            <a:r>
              <a:rPr lang="ar-SA" sz="8000" u="sng">
                <a:solidFill>
                  <a:srgbClr val="CC0000"/>
                </a:solidFill>
                <a:cs typeface="AL-Yadawi 2" pitchFamily="2" charset="-78"/>
              </a:rPr>
              <a:t>الوحي بمعناه اللغوي يتناول :</a:t>
            </a:r>
            <a:endParaRPr lang="en-US" sz="8000" u="sng">
              <a:solidFill>
                <a:srgbClr val="CC0000"/>
              </a:solidFill>
              <a:cs typeface="AL-Yadawi 2" pitchFamily="2" charset="-78"/>
            </a:endParaRPr>
          </a:p>
        </p:txBody>
      </p:sp>
      <p:sp>
        <p:nvSpPr>
          <p:cNvPr id="52230" name="Text Box 6"/>
          <p:cNvSpPr txBox="1">
            <a:spLocks noChangeArrowheads="1"/>
          </p:cNvSpPr>
          <p:nvPr/>
        </p:nvSpPr>
        <p:spPr bwMode="auto">
          <a:xfrm>
            <a:off x="0" y="1962150"/>
            <a:ext cx="9145588" cy="2835275"/>
          </a:xfrm>
          <a:prstGeom prst="rect">
            <a:avLst/>
          </a:prstGeom>
          <a:noFill/>
          <a:ln w="9525">
            <a:noFill/>
            <a:miter lim="800000"/>
            <a:headEnd/>
            <a:tailEnd/>
          </a:ln>
        </p:spPr>
        <p:txBody>
          <a:bodyPr>
            <a:spAutoFit/>
          </a:bodyPr>
          <a:lstStyle/>
          <a:p>
            <a:pPr marL="342900" indent="-342900">
              <a:buFontTx/>
              <a:buAutoNum type="arabicPeriod"/>
            </a:pPr>
            <a:r>
              <a:rPr lang="ar-SA" sz="6000">
                <a:cs typeface="AL-Yadawi 2" pitchFamily="2" charset="-78"/>
              </a:rPr>
              <a:t>الإلهام الفطري للإنسان كالوحي إلى أم موسى قال تعالى (وأوحينا إلى أم موسى أن أرضعيه)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2229"/>
                                        </p:tgtEl>
                                        <p:attrNameLst>
                                          <p:attrName>style.visibility</p:attrName>
                                        </p:attrNameLst>
                                      </p:cBhvr>
                                      <p:to>
                                        <p:strVal val="visible"/>
                                      </p:to>
                                    </p:set>
                                    <p:anim to="" calcmode="lin" valueType="num">
                                      <p:cBhvr>
                                        <p:cTn id="7" dur="1" fill="hold"/>
                                        <p:tgtEl>
                                          <p:spTgt spid="52229"/>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52230">
                                            <p:txEl>
                                              <p:pRg st="0" end="0"/>
                                            </p:txEl>
                                          </p:spTgt>
                                        </p:tgtEl>
                                        <p:attrNameLst>
                                          <p:attrName>style.visibility</p:attrName>
                                        </p:attrNameLst>
                                      </p:cBhvr>
                                      <p:to>
                                        <p:strVal val="visible"/>
                                      </p:to>
                                    </p:set>
                                    <p:anim to="" calcmode="lin" valueType="num">
                                      <p:cBhvr>
                                        <p:cTn id="12" dur="1" fill="hold"/>
                                        <p:tgtEl>
                                          <p:spTgt spid="52230">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p:txBody>
          <a:bodyPr/>
          <a:lstStyle/>
          <a:p>
            <a:pPr eaLnBrk="1" hangingPunct="1"/>
            <a:endParaRPr lang="en-US" smtClean="0"/>
          </a:p>
        </p:txBody>
      </p:sp>
      <p:sp>
        <p:nvSpPr>
          <p:cNvPr id="6147" name="Rectangle 3"/>
          <p:cNvSpPr>
            <a:spLocks noGrp="1" noChangeArrowheads="1"/>
          </p:cNvSpPr>
          <p:nvPr>
            <p:ph type="subTitle" idx="1"/>
          </p:nvPr>
        </p:nvSpPr>
        <p:spPr/>
        <p:txBody>
          <a:bodyPr/>
          <a:lstStyle/>
          <a:p>
            <a:pPr eaLnBrk="1" hangingPunct="1"/>
            <a:endParaRPr lang="en-US" smtClean="0"/>
          </a:p>
        </p:txBody>
      </p:sp>
      <p:pic>
        <p:nvPicPr>
          <p:cNvPr id="6148"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58373" name="Text Box 5"/>
          <p:cNvSpPr txBox="1">
            <a:spLocks noChangeArrowheads="1"/>
          </p:cNvSpPr>
          <p:nvPr/>
        </p:nvSpPr>
        <p:spPr bwMode="auto">
          <a:xfrm>
            <a:off x="34925" y="1125538"/>
            <a:ext cx="9145588" cy="3749675"/>
          </a:xfrm>
          <a:prstGeom prst="rect">
            <a:avLst/>
          </a:prstGeom>
          <a:noFill/>
          <a:ln w="9525">
            <a:noFill/>
            <a:miter lim="800000"/>
            <a:headEnd/>
            <a:tailEnd/>
          </a:ln>
        </p:spPr>
        <p:txBody>
          <a:bodyPr>
            <a:spAutoFit/>
          </a:bodyPr>
          <a:lstStyle/>
          <a:p>
            <a:r>
              <a:rPr lang="ar-SA" sz="6000">
                <a:cs typeface="AL-Yadawi 2" pitchFamily="2" charset="-78"/>
              </a:rPr>
              <a:t>2ـ الإلهام الغريزي للحيوان كالوحي إلى النحل قال تعالى (وأوحى ربك إلى النحل أن اتخذي من الجبال بيوتاً ومن الشجر ومما يعرشون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anim to="" calcmode="lin" valueType="num">
                                      <p:cBhvr>
                                        <p:cTn id="7" dur="1" fill="hold"/>
                                        <p:tgtEl>
                                          <p:spTgt spid="5837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p:txBody>
          <a:bodyPr/>
          <a:lstStyle/>
          <a:p>
            <a:pPr eaLnBrk="1" hangingPunct="1"/>
            <a:endParaRPr lang="en-US" smtClean="0"/>
          </a:p>
        </p:txBody>
      </p:sp>
      <p:sp>
        <p:nvSpPr>
          <p:cNvPr id="7171" name="Rectangle 3"/>
          <p:cNvSpPr>
            <a:spLocks noGrp="1" noChangeArrowheads="1"/>
          </p:cNvSpPr>
          <p:nvPr>
            <p:ph type="subTitle" idx="1"/>
          </p:nvPr>
        </p:nvSpPr>
        <p:spPr/>
        <p:txBody>
          <a:bodyPr/>
          <a:lstStyle/>
          <a:p>
            <a:pPr eaLnBrk="1" hangingPunct="1"/>
            <a:endParaRPr lang="en-US" smtClean="0"/>
          </a:p>
        </p:txBody>
      </p:sp>
      <p:pic>
        <p:nvPicPr>
          <p:cNvPr id="7172"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62469" name="Text Box 5"/>
          <p:cNvSpPr txBox="1">
            <a:spLocks noChangeArrowheads="1"/>
          </p:cNvSpPr>
          <p:nvPr/>
        </p:nvSpPr>
        <p:spPr bwMode="auto">
          <a:xfrm>
            <a:off x="-107950" y="1125538"/>
            <a:ext cx="9145588" cy="4664075"/>
          </a:xfrm>
          <a:prstGeom prst="rect">
            <a:avLst/>
          </a:prstGeom>
          <a:noFill/>
          <a:ln w="9525">
            <a:noFill/>
            <a:miter lim="800000"/>
            <a:headEnd/>
            <a:tailEnd/>
          </a:ln>
        </p:spPr>
        <p:txBody>
          <a:bodyPr>
            <a:spAutoFit/>
          </a:bodyPr>
          <a:lstStyle/>
          <a:p>
            <a:r>
              <a:rPr lang="ar-SA" sz="6000">
                <a:cs typeface="AL-Yadawi 2" pitchFamily="2" charset="-78"/>
              </a:rPr>
              <a:t>3ـ الإشارة السريعة على سبيل الرمز والإيحاء كإيحاء زكريا فيما حكاه القرآن عنه قال تعالى (فخرج على قومه من المحراب فأوحى إليهم أن سبحوه بكرة وعشياً)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2469"/>
                                        </p:tgtEl>
                                        <p:attrNameLst>
                                          <p:attrName>style.visibility</p:attrName>
                                        </p:attrNameLst>
                                      </p:cBhvr>
                                      <p:to>
                                        <p:strVal val="visible"/>
                                      </p:to>
                                    </p:set>
                                    <p:anim to="" calcmode="lin" valueType="num">
                                      <p:cBhvr>
                                        <p:cTn id="7" dur="1" fill="hold"/>
                                        <p:tgtEl>
                                          <p:spTgt spid="6246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p:txBody>
          <a:bodyPr/>
          <a:lstStyle/>
          <a:p>
            <a:pPr eaLnBrk="1" hangingPunct="1"/>
            <a:endParaRPr lang="en-US" smtClean="0"/>
          </a:p>
        </p:txBody>
      </p:sp>
      <p:sp>
        <p:nvSpPr>
          <p:cNvPr id="8195" name="Rectangle 3"/>
          <p:cNvSpPr>
            <a:spLocks noGrp="1" noChangeArrowheads="1"/>
          </p:cNvSpPr>
          <p:nvPr>
            <p:ph type="subTitle" idx="1"/>
          </p:nvPr>
        </p:nvSpPr>
        <p:spPr/>
        <p:txBody>
          <a:bodyPr/>
          <a:lstStyle/>
          <a:p>
            <a:pPr eaLnBrk="1" hangingPunct="1"/>
            <a:endParaRPr lang="en-US" smtClean="0"/>
          </a:p>
        </p:txBody>
      </p:sp>
      <p:pic>
        <p:nvPicPr>
          <p:cNvPr id="8196"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60421" name="Text Box 5"/>
          <p:cNvSpPr txBox="1">
            <a:spLocks noChangeArrowheads="1"/>
          </p:cNvSpPr>
          <p:nvPr/>
        </p:nvSpPr>
        <p:spPr bwMode="auto">
          <a:xfrm>
            <a:off x="-468313" y="549275"/>
            <a:ext cx="9577388" cy="2835275"/>
          </a:xfrm>
          <a:prstGeom prst="rect">
            <a:avLst/>
          </a:prstGeom>
          <a:noFill/>
          <a:ln w="9525">
            <a:noFill/>
            <a:miter lim="800000"/>
            <a:headEnd/>
            <a:tailEnd/>
          </a:ln>
        </p:spPr>
        <p:txBody>
          <a:bodyPr>
            <a:spAutoFit/>
          </a:bodyPr>
          <a:lstStyle/>
          <a:p>
            <a:r>
              <a:rPr lang="ar-SA" sz="6000">
                <a:cs typeface="AL-Yadawi 2" pitchFamily="2" charset="-78"/>
              </a:rPr>
              <a:t>4ـ وسوسة الشيطان وتزيينه الشر في نفس الإنسان (وإن الشياطين ليوحون إلى أوليائهم ليجادلوكم) </a:t>
            </a:r>
            <a:endParaRPr lang="en-US" sz="6000">
              <a:cs typeface="AL-Yadawi 2" pitchFamily="2" charset="-78"/>
            </a:endParaRPr>
          </a:p>
        </p:txBody>
      </p:sp>
      <p:sp>
        <p:nvSpPr>
          <p:cNvPr id="60422" name="Text Box 6"/>
          <p:cNvSpPr txBox="1">
            <a:spLocks noChangeArrowheads="1"/>
          </p:cNvSpPr>
          <p:nvPr/>
        </p:nvSpPr>
        <p:spPr bwMode="auto">
          <a:xfrm>
            <a:off x="-252413" y="3906838"/>
            <a:ext cx="9432926" cy="2835275"/>
          </a:xfrm>
          <a:prstGeom prst="rect">
            <a:avLst/>
          </a:prstGeom>
          <a:noFill/>
          <a:ln w="9525">
            <a:noFill/>
            <a:miter lim="800000"/>
            <a:headEnd/>
            <a:tailEnd/>
          </a:ln>
        </p:spPr>
        <p:txBody>
          <a:bodyPr>
            <a:spAutoFit/>
          </a:bodyPr>
          <a:lstStyle/>
          <a:p>
            <a:r>
              <a:rPr lang="ar-SA" sz="6000">
                <a:cs typeface="AL-Yadawi 2" pitchFamily="2" charset="-78"/>
              </a:rPr>
              <a:t>5ـ ما يلقيه الله إلى الملائكة من أمر ليفعلوه (إذ يوحي ريك إلى الملائكة أني معكم فثبتوا الذين آمنوا)</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0421"/>
                                        </p:tgtEl>
                                        <p:attrNameLst>
                                          <p:attrName>style.visibility</p:attrName>
                                        </p:attrNameLst>
                                      </p:cBhvr>
                                      <p:to>
                                        <p:strVal val="visible"/>
                                      </p:to>
                                    </p:set>
                                    <p:anim to="" calcmode="lin" valueType="num">
                                      <p:cBhvr>
                                        <p:cTn id="7" dur="1" fill="hold"/>
                                        <p:tgtEl>
                                          <p:spTgt spid="6042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0422"/>
                                        </p:tgtEl>
                                        <p:attrNameLst>
                                          <p:attrName>style.visibility</p:attrName>
                                        </p:attrNameLst>
                                      </p:cBhvr>
                                      <p:to>
                                        <p:strVal val="visible"/>
                                      </p:to>
                                    </p:set>
                                    <p:anim to="" calcmode="lin" valueType="num">
                                      <p:cBhvr>
                                        <p:cTn id="12" dur="1" fill="hold"/>
                                        <p:tgtEl>
                                          <p:spTgt spid="604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p:bldP spid="604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lstStyle/>
          <a:p>
            <a:pPr eaLnBrk="1" hangingPunct="1"/>
            <a:endParaRPr lang="en-US" smtClean="0"/>
          </a:p>
        </p:txBody>
      </p:sp>
      <p:sp>
        <p:nvSpPr>
          <p:cNvPr id="9219" name="Rectangle 3"/>
          <p:cNvSpPr>
            <a:spLocks noGrp="1" noChangeArrowheads="1"/>
          </p:cNvSpPr>
          <p:nvPr>
            <p:ph type="subTitle" idx="1"/>
          </p:nvPr>
        </p:nvSpPr>
        <p:spPr/>
        <p:txBody>
          <a:bodyPr/>
          <a:lstStyle/>
          <a:p>
            <a:pPr eaLnBrk="1" hangingPunct="1"/>
            <a:endParaRPr lang="en-US" smtClean="0"/>
          </a:p>
        </p:txBody>
      </p:sp>
      <p:pic>
        <p:nvPicPr>
          <p:cNvPr id="9220"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33797" name="Text Box 5"/>
          <p:cNvSpPr txBox="1">
            <a:spLocks noChangeArrowheads="1"/>
          </p:cNvSpPr>
          <p:nvPr/>
        </p:nvSpPr>
        <p:spPr bwMode="auto">
          <a:xfrm>
            <a:off x="0" y="476250"/>
            <a:ext cx="9144000" cy="1311275"/>
          </a:xfrm>
          <a:prstGeom prst="rect">
            <a:avLst/>
          </a:prstGeom>
          <a:noFill/>
          <a:ln w="9525">
            <a:noFill/>
            <a:miter lim="800000"/>
            <a:headEnd/>
            <a:tailEnd/>
          </a:ln>
        </p:spPr>
        <p:txBody>
          <a:bodyPr>
            <a:spAutoFit/>
          </a:bodyPr>
          <a:lstStyle/>
          <a:p>
            <a:pPr algn="ctr"/>
            <a:r>
              <a:rPr lang="ar-SA" sz="8000" u="sng">
                <a:solidFill>
                  <a:srgbClr val="CC0000"/>
                </a:solidFill>
                <a:cs typeface="AL-Yadawi 2" pitchFamily="2" charset="-78"/>
              </a:rPr>
              <a:t>الوحي اصطلاحاً :</a:t>
            </a:r>
            <a:r>
              <a:rPr lang="ar-SA" sz="8000" u="sng">
                <a:cs typeface="AL-Yadawi 2" pitchFamily="2" charset="-78"/>
              </a:rPr>
              <a:t>  </a:t>
            </a:r>
            <a:endParaRPr lang="en-US" sz="8000" u="sng">
              <a:cs typeface="AL-Yadawi 2" pitchFamily="2" charset="-78"/>
            </a:endParaRPr>
          </a:p>
        </p:txBody>
      </p:sp>
      <p:sp>
        <p:nvSpPr>
          <p:cNvPr id="33798" name="Text Box 6"/>
          <p:cNvSpPr txBox="1">
            <a:spLocks noChangeArrowheads="1"/>
          </p:cNvSpPr>
          <p:nvPr/>
        </p:nvSpPr>
        <p:spPr bwMode="auto">
          <a:xfrm>
            <a:off x="215900" y="2708275"/>
            <a:ext cx="9144000" cy="3111500"/>
          </a:xfrm>
          <a:prstGeom prst="rect">
            <a:avLst/>
          </a:prstGeom>
          <a:noFill/>
          <a:ln w="9525">
            <a:noFill/>
            <a:miter lim="800000"/>
            <a:headEnd/>
            <a:tailEnd/>
          </a:ln>
        </p:spPr>
        <p:txBody>
          <a:bodyPr>
            <a:spAutoFit/>
          </a:bodyPr>
          <a:lstStyle/>
          <a:p>
            <a:pPr algn="ctr"/>
            <a:r>
              <a:rPr lang="ar-SA" sz="6600">
                <a:cs typeface="AL-Yadawi 2" pitchFamily="2" charset="-78"/>
              </a:rPr>
              <a:t>هو إعلام الله تعالى من يصطفيه من عباده ما أراد من هداية بطريقة خفية وسريعة .</a:t>
            </a:r>
            <a:endParaRPr lang="en-US" sz="66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3797"/>
                                        </p:tgtEl>
                                        <p:attrNameLst>
                                          <p:attrName>style.visibility</p:attrName>
                                        </p:attrNameLst>
                                      </p:cBhvr>
                                      <p:to>
                                        <p:strVal val="visible"/>
                                      </p:to>
                                    </p:set>
                                    <p:anim to="" calcmode="lin" valueType="num">
                                      <p:cBhvr>
                                        <p:cTn id="7" dur="1" fill="hold"/>
                                        <p:tgtEl>
                                          <p:spTgt spid="337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3798"/>
                                        </p:tgtEl>
                                        <p:attrNameLst>
                                          <p:attrName>style.visibility</p:attrName>
                                        </p:attrNameLst>
                                      </p:cBhvr>
                                      <p:to>
                                        <p:strVal val="visible"/>
                                      </p:to>
                                    </p:set>
                                    <p:anim to="" calcmode="lin" valueType="num">
                                      <p:cBhvr>
                                        <p:cTn id="12" dur="1" fill="hold"/>
                                        <p:tgtEl>
                                          <p:spTgt spid="3379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p:bldP spid="3379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p:txBody>
          <a:bodyPr/>
          <a:lstStyle/>
          <a:p>
            <a:pPr eaLnBrk="1" hangingPunct="1"/>
            <a:endParaRPr lang="en-US" smtClean="0"/>
          </a:p>
        </p:txBody>
      </p:sp>
      <p:sp>
        <p:nvSpPr>
          <p:cNvPr id="10243" name="Rectangle 3"/>
          <p:cNvSpPr>
            <a:spLocks noGrp="1" noChangeArrowheads="1"/>
          </p:cNvSpPr>
          <p:nvPr>
            <p:ph type="subTitle" idx="1"/>
          </p:nvPr>
        </p:nvSpPr>
        <p:spPr/>
        <p:txBody>
          <a:bodyPr/>
          <a:lstStyle/>
          <a:p>
            <a:pPr eaLnBrk="1" hangingPunct="1"/>
            <a:endParaRPr lang="en-US" smtClean="0"/>
          </a:p>
        </p:txBody>
      </p:sp>
      <p:pic>
        <p:nvPicPr>
          <p:cNvPr id="10244"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35845" name="Text Box 5"/>
          <p:cNvSpPr txBox="1">
            <a:spLocks noChangeArrowheads="1"/>
          </p:cNvSpPr>
          <p:nvPr/>
        </p:nvSpPr>
        <p:spPr bwMode="auto">
          <a:xfrm>
            <a:off x="179388" y="442913"/>
            <a:ext cx="8713787" cy="1098550"/>
          </a:xfrm>
          <a:prstGeom prst="rect">
            <a:avLst/>
          </a:prstGeom>
          <a:noFill/>
          <a:ln w="9525">
            <a:noFill/>
            <a:miter lim="800000"/>
            <a:headEnd/>
            <a:tailEnd/>
          </a:ln>
        </p:spPr>
        <p:txBody>
          <a:bodyPr>
            <a:spAutoFit/>
          </a:bodyPr>
          <a:lstStyle/>
          <a:p>
            <a:r>
              <a:rPr lang="ar-SA" sz="6600" u="sng">
                <a:solidFill>
                  <a:srgbClr val="CC0000"/>
                </a:solidFill>
                <a:cs typeface="AL-Yadawi 2" pitchFamily="2" charset="-78"/>
              </a:rPr>
              <a:t>كيفية وحي الله إلى ملائكته</a:t>
            </a:r>
            <a:r>
              <a:rPr lang="ar-SA" sz="6600">
                <a:cs typeface="AL-Yadawi 2" pitchFamily="2" charset="-78"/>
              </a:rPr>
              <a:t> </a:t>
            </a:r>
            <a:endParaRPr lang="en-US" sz="6600">
              <a:cs typeface="AL-Yadawi 2" pitchFamily="2" charset="-78"/>
            </a:endParaRPr>
          </a:p>
        </p:txBody>
      </p:sp>
      <p:sp>
        <p:nvSpPr>
          <p:cNvPr id="35846" name="Text Box 6"/>
          <p:cNvSpPr txBox="1">
            <a:spLocks noChangeArrowheads="1"/>
          </p:cNvSpPr>
          <p:nvPr/>
        </p:nvSpPr>
        <p:spPr bwMode="auto">
          <a:xfrm>
            <a:off x="395288" y="1724025"/>
            <a:ext cx="8748712" cy="1920875"/>
          </a:xfrm>
          <a:prstGeom prst="rect">
            <a:avLst/>
          </a:prstGeom>
          <a:noFill/>
          <a:ln w="9525">
            <a:noFill/>
            <a:miter lim="800000"/>
            <a:headEnd/>
            <a:tailEnd/>
          </a:ln>
        </p:spPr>
        <p:txBody>
          <a:bodyPr>
            <a:spAutoFit/>
          </a:bodyPr>
          <a:lstStyle/>
          <a:p>
            <a:pPr marL="342900" indent="-342900">
              <a:buFontTx/>
              <a:buAutoNum type="arabicPeriod"/>
            </a:pPr>
            <a:r>
              <a:rPr lang="ar-SA" sz="6000">
                <a:cs typeface="AL-Yadawi 2" pitchFamily="2" charset="-78"/>
              </a:rPr>
              <a:t>جاء في القرآن الكريم ما ينص على كلام الله لملائكته .</a:t>
            </a:r>
            <a:endParaRPr lang="en-US" sz="6000">
              <a:cs typeface="AL-Yadawi 2" pitchFamily="2" charset="-78"/>
            </a:endParaRPr>
          </a:p>
        </p:txBody>
      </p:sp>
      <p:sp>
        <p:nvSpPr>
          <p:cNvPr id="35847" name="Text Box 7"/>
          <p:cNvSpPr txBox="1">
            <a:spLocks noChangeArrowheads="1"/>
          </p:cNvSpPr>
          <p:nvPr/>
        </p:nvSpPr>
        <p:spPr bwMode="auto">
          <a:xfrm>
            <a:off x="-180975" y="3762375"/>
            <a:ext cx="9324975" cy="2835275"/>
          </a:xfrm>
          <a:prstGeom prst="rect">
            <a:avLst/>
          </a:prstGeom>
          <a:noFill/>
          <a:ln w="9525">
            <a:noFill/>
            <a:miter lim="800000"/>
            <a:headEnd/>
            <a:tailEnd/>
          </a:ln>
        </p:spPr>
        <p:txBody>
          <a:bodyPr>
            <a:spAutoFit/>
          </a:bodyPr>
          <a:lstStyle/>
          <a:p>
            <a:r>
              <a:rPr lang="ar-SA" sz="6000">
                <a:cs typeface="AL-Yadawi 2" pitchFamily="2" charset="-78"/>
              </a:rPr>
              <a:t>قال تعالى :(وإذ قال ربك للملائكة إني جاعل في الأرض خليفة قالوا أتجعل فيها من يفسد فيها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5845"/>
                                        </p:tgtEl>
                                        <p:attrNameLst>
                                          <p:attrName>style.visibility</p:attrName>
                                        </p:attrNameLst>
                                      </p:cBhvr>
                                      <p:to>
                                        <p:strVal val="visible"/>
                                      </p:to>
                                    </p:set>
                                    <p:anim to="" calcmode="lin" valueType="num">
                                      <p:cBhvr>
                                        <p:cTn id="7" dur="1" fill="hold"/>
                                        <p:tgtEl>
                                          <p:spTgt spid="3584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5846"/>
                                        </p:tgtEl>
                                        <p:attrNameLst>
                                          <p:attrName>style.visibility</p:attrName>
                                        </p:attrNameLst>
                                      </p:cBhvr>
                                      <p:to>
                                        <p:strVal val="visible"/>
                                      </p:to>
                                    </p:set>
                                    <p:anim to="" calcmode="lin" valueType="num">
                                      <p:cBhvr>
                                        <p:cTn id="12" dur="1" fill="hold"/>
                                        <p:tgtEl>
                                          <p:spTgt spid="3584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5847"/>
                                        </p:tgtEl>
                                        <p:attrNameLst>
                                          <p:attrName>style.visibility</p:attrName>
                                        </p:attrNameLst>
                                      </p:cBhvr>
                                      <p:to>
                                        <p:strVal val="visible"/>
                                      </p:to>
                                    </p:set>
                                    <p:anim to="" calcmode="lin" valueType="num">
                                      <p:cBhvr>
                                        <p:cTn id="17" dur="1" fill="hold"/>
                                        <p:tgtEl>
                                          <p:spTgt spid="3584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P spid="35846" grpId="0"/>
      <p:bldP spid="358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p:txBody>
          <a:bodyPr/>
          <a:lstStyle/>
          <a:p>
            <a:pPr eaLnBrk="1" hangingPunct="1"/>
            <a:endParaRPr lang="en-US" smtClean="0"/>
          </a:p>
        </p:txBody>
      </p:sp>
      <p:sp>
        <p:nvSpPr>
          <p:cNvPr id="11267" name="Rectangle 3"/>
          <p:cNvSpPr>
            <a:spLocks noGrp="1" noChangeArrowheads="1"/>
          </p:cNvSpPr>
          <p:nvPr>
            <p:ph type="subTitle" idx="1"/>
          </p:nvPr>
        </p:nvSpPr>
        <p:spPr/>
        <p:txBody>
          <a:bodyPr/>
          <a:lstStyle/>
          <a:p>
            <a:pPr eaLnBrk="1" hangingPunct="1"/>
            <a:endParaRPr lang="en-US" smtClean="0"/>
          </a:p>
        </p:txBody>
      </p:sp>
      <p:pic>
        <p:nvPicPr>
          <p:cNvPr id="11268" name="Picture 4" descr="2hua009"/>
          <p:cNvPicPr>
            <a:picLocks noChangeAspect="1" noChangeArrowheads="1"/>
          </p:cNvPicPr>
          <p:nvPr/>
        </p:nvPicPr>
        <p:blipFill>
          <a:blip r:embed="rId3" cstate="print">
            <a:lum bright="54000"/>
          </a:blip>
          <a:srcRect/>
          <a:stretch>
            <a:fillRect/>
          </a:stretch>
        </p:blipFill>
        <p:spPr bwMode="auto">
          <a:xfrm>
            <a:off x="-323850" y="-171450"/>
            <a:ext cx="9753600" cy="7315200"/>
          </a:xfrm>
          <a:prstGeom prst="rect">
            <a:avLst/>
          </a:prstGeom>
          <a:noFill/>
          <a:ln w="9525">
            <a:noFill/>
            <a:miter lim="800000"/>
            <a:headEnd/>
            <a:tailEnd/>
          </a:ln>
        </p:spPr>
      </p:pic>
      <p:sp>
        <p:nvSpPr>
          <p:cNvPr id="64517" name="Text Box 5"/>
          <p:cNvSpPr txBox="1">
            <a:spLocks noChangeArrowheads="1"/>
          </p:cNvSpPr>
          <p:nvPr/>
        </p:nvSpPr>
        <p:spPr bwMode="auto">
          <a:xfrm>
            <a:off x="179388" y="931863"/>
            <a:ext cx="8713787" cy="2835275"/>
          </a:xfrm>
          <a:prstGeom prst="rect">
            <a:avLst/>
          </a:prstGeom>
          <a:noFill/>
          <a:ln w="9525">
            <a:noFill/>
            <a:miter lim="800000"/>
            <a:headEnd/>
            <a:tailEnd/>
          </a:ln>
        </p:spPr>
        <p:txBody>
          <a:bodyPr>
            <a:spAutoFit/>
          </a:bodyPr>
          <a:lstStyle/>
          <a:p>
            <a:pPr>
              <a:buFontTx/>
              <a:buChar char="•"/>
            </a:pPr>
            <a:r>
              <a:rPr lang="ar-SA" sz="6000">
                <a:cs typeface="AL-Yadawi 2" pitchFamily="2" charset="-78"/>
              </a:rPr>
              <a:t>وعلى إيحائه إليهم (إذ يوحى ربك إلى الملائكة أني معكم فثبتوا الذين آمنوا) </a:t>
            </a:r>
            <a:endParaRPr lang="en-US" sz="6000">
              <a:cs typeface="AL-Yadawi 2" pitchFamily="2" charset="-78"/>
            </a:endParaRPr>
          </a:p>
        </p:txBody>
      </p:sp>
      <p:sp>
        <p:nvSpPr>
          <p:cNvPr id="64518" name="Text Box 6"/>
          <p:cNvSpPr txBox="1">
            <a:spLocks noChangeArrowheads="1"/>
          </p:cNvSpPr>
          <p:nvPr/>
        </p:nvSpPr>
        <p:spPr bwMode="auto">
          <a:xfrm>
            <a:off x="0" y="3740150"/>
            <a:ext cx="9109075" cy="1920875"/>
          </a:xfrm>
          <a:prstGeom prst="rect">
            <a:avLst/>
          </a:prstGeom>
          <a:noFill/>
          <a:ln w="9525">
            <a:noFill/>
            <a:miter lim="800000"/>
            <a:headEnd/>
            <a:tailEnd/>
          </a:ln>
        </p:spPr>
        <p:txBody>
          <a:bodyPr>
            <a:spAutoFit/>
          </a:bodyPr>
          <a:lstStyle/>
          <a:p>
            <a:pPr>
              <a:buFontTx/>
              <a:buChar char="•"/>
            </a:pPr>
            <a:r>
              <a:rPr lang="ar-SA" sz="6000">
                <a:cs typeface="AL-Yadawi 2" pitchFamily="2" charset="-78"/>
              </a:rPr>
              <a:t>وعلى قيامهم بتدبير شئون الكون حسب أمره (فالمقسمات أمرا) ( فالمدبرات أمرا)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4517"/>
                                        </p:tgtEl>
                                        <p:attrNameLst>
                                          <p:attrName>style.visibility</p:attrName>
                                        </p:attrNameLst>
                                      </p:cBhvr>
                                      <p:to>
                                        <p:strVal val="visible"/>
                                      </p:to>
                                    </p:set>
                                    <p:anim to="" calcmode="lin" valueType="num">
                                      <p:cBhvr>
                                        <p:cTn id="7" dur="1" fill="hold"/>
                                        <p:tgtEl>
                                          <p:spTgt spid="6451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4518"/>
                                        </p:tgtEl>
                                        <p:attrNameLst>
                                          <p:attrName>style.visibility</p:attrName>
                                        </p:attrNameLst>
                                      </p:cBhvr>
                                      <p:to>
                                        <p:strVal val="visible"/>
                                      </p:to>
                                    </p:set>
                                    <p:anim to="" calcmode="lin" valueType="num">
                                      <p:cBhvr>
                                        <p:cTn id="12" dur="1" fill="hold"/>
                                        <p:tgtEl>
                                          <p:spTgt spid="6451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7" grpId="0"/>
      <p:bldP spid="645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p:txBody>
          <a:bodyPr/>
          <a:lstStyle/>
          <a:p>
            <a:pPr eaLnBrk="1" hangingPunct="1"/>
            <a:endParaRPr lang="en-US" smtClean="0"/>
          </a:p>
        </p:txBody>
      </p:sp>
      <p:sp>
        <p:nvSpPr>
          <p:cNvPr id="12291" name="Rectangle 3"/>
          <p:cNvSpPr>
            <a:spLocks noGrp="1" noChangeArrowheads="1"/>
          </p:cNvSpPr>
          <p:nvPr>
            <p:ph type="subTitle" idx="1"/>
          </p:nvPr>
        </p:nvSpPr>
        <p:spPr/>
        <p:txBody>
          <a:bodyPr/>
          <a:lstStyle/>
          <a:p>
            <a:pPr eaLnBrk="1" hangingPunct="1"/>
            <a:endParaRPr lang="en-US" smtClean="0"/>
          </a:p>
        </p:txBody>
      </p:sp>
      <p:pic>
        <p:nvPicPr>
          <p:cNvPr id="12292" name="Picture 4" descr="2hua009"/>
          <p:cNvPicPr>
            <a:picLocks noChangeAspect="1" noChangeArrowheads="1"/>
          </p:cNvPicPr>
          <p:nvPr/>
        </p:nvPicPr>
        <p:blipFill>
          <a:blip r:embed="rId3" cstate="print">
            <a:lum bright="54000"/>
          </a:blip>
          <a:srcRect/>
          <a:stretch>
            <a:fillRect/>
          </a:stretch>
        </p:blipFill>
        <p:spPr bwMode="auto">
          <a:xfrm>
            <a:off x="-323850" y="-171450"/>
            <a:ext cx="9753600" cy="7315200"/>
          </a:xfrm>
          <a:prstGeom prst="rect">
            <a:avLst/>
          </a:prstGeom>
          <a:noFill/>
          <a:ln w="9525">
            <a:noFill/>
            <a:miter lim="800000"/>
            <a:headEnd/>
            <a:tailEnd/>
          </a:ln>
        </p:spPr>
      </p:pic>
      <p:sp>
        <p:nvSpPr>
          <p:cNvPr id="12293" name="Text Box 5"/>
          <p:cNvSpPr txBox="1">
            <a:spLocks noChangeArrowheads="1"/>
          </p:cNvSpPr>
          <p:nvPr/>
        </p:nvSpPr>
        <p:spPr bwMode="auto">
          <a:xfrm>
            <a:off x="0" y="765175"/>
            <a:ext cx="8893175" cy="3111500"/>
          </a:xfrm>
          <a:prstGeom prst="rect">
            <a:avLst/>
          </a:prstGeom>
          <a:noFill/>
          <a:ln w="9525">
            <a:noFill/>
            <a:miter lim="800000"/>
            <a:headEnd/>
            <a:tailEnd/>
          </a:ln>
        </p:spPr>
        <p:txBody>
          <a:bodyPr>
            <a:spAutoFit/>
          </a:bodyPr>
          <a:lstStyle/>
          <a:p>
            <a:pPr>
              <a:buFontTx/>
              <a:buChar char="•"/>
            </a:pPr>
            <a:r>
              <a:rPr lang="ar-SA" sz="6600">
                <a:cs typeface="AL-Yadawi 2" pitchFamily="2" charset="-78"/>
              </a:rPr>
              <a:t>وهذه النصوص متآزرة على أن الله يكلم الملائكة دون واسطة بكلام يفهمونه .</a:t>
            </a:r>
            <a:endParaRPr lang="en-US" sz="6600">
              <a:cs typeface="AL-Yadawi 2" pitchFamily="2" charset="-78"/>
            </a:endParaRPr>
          </a:p>
        </p:txBody>
      </p:sp>
      <p:sp>
        <p:nvSpPr>
          <p:cNvPr id="12294" name="Text Box 6"/>
          <p:cNvSpPr txBox="1">
            <a:spLocks noChangeArrowheads="1"/>
          </p:cNvSpPr>
          <p:nvPr/>
        </p:nvSpPr>
        <p:spPr bwMode="auto">
          <a:xfrm>
            <a:off x="0" y="4203700"/>
            <a:ext cx="9109075" cy="2105025"/>
          </a:xfrm>
          <a:prstGeom prst="rect">
            <a:avLst/>
          </a:prstGeom>
          <a:noFill/>
          <a:ln w="9525">
            <a:noFill/>
            <a:miter lim="800000"/>
            <a:headEnd/>
            <a:tailEnd/>
          </a:ln>
        </p:spPr>
        <p:txBody>
          <a:bodyPr>
            <a:spAutoFit/>
          </a:bodyPr>
          <a:lstStyle/>
          <a:p>
            <a:pPr>
              <a:buFontTx/>
              <a:buChar char="•"/>
            </a:pPr>
            <a:r>
              <a:rPr lang="ar-SA" sz="6600">
                <a:cs typeface="AL-Yadawi 2" pitchFamily="2" charset="-78"/>
              </a:rPr>
              <a:t>ويؤيد هذا ما جاء في الحديث عن النواس بن سمعان .</a:t>
            </a:r>
            <a:endParaRPr lang="en-US" sz="6600">
              <a:cs typeface="AL-Yadawi 2" pitchFamily="2" charset="-7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endParaRPr lang="en-US" smtClean="0"/>
          </a:p>
        </p:txBody>
      </p:sp>
      <p:sp>
        <p:nvSpPr>
          <p:cNvPr id="13315" name="Rectangle 3"/>
          <p:cNvSpPr>
            <a:spLocks noGrp="1" noChangeArrowheads="1"/>
          </p:cNvSpPr>
          <p:nvPr>
            <p:ph type="subTitle" idx="1"/>
          </p:nvPr>
        </p:nvSpPr>
        <p:spPr/>
        <p:txBody>
          <a:bodyPr/>
          <a:lstStyle/>
          <a:p>
            <a:pPr eaLnBrk="1" hangingPunct="1"/>
            <a:endParaRPr lang="en-US" smtClean="0"/>
          </a:p>
        </p:txBody>
      </p:sp>
      <p:pic>
        <p:nvPicPr>
          <p:cNvPr id="13316" name="Picture 4" descr="2hua009"/>
          <p:cNvPicPr>
            <a:picLocks noChangeAspect="1" noChangeArrowheads="1"/>
          </p:cNvPicPr>
          <p:nvPr/>
        </p:nvPicPr>
        <p:blipFill>
          <a:blip r:embed="rId3" cstate="print">
            <a:lum bright="54000"/>
          </a:blip>
          <a:srcRect/>
          <a:stretch>
            <a:fillRect/>
          </a:stretch>
        </p:blipFill>
        <p:spPr bwMode="auto">
          <a:xfrm>
            <a:off x="-323850" y="-171450"/>
            <a:ext cx="9753600" cy="7315200"/>
          </a:xfrm>
          <a:prstGeom prst="rect">
            <a:avLst/>
          </a:prstGeom>
          <a:noFill/>
          <a:ln w="9525">
            <a:noFill/>
            <a:miter lim="800000"/>
            <a:headEnd/>
            <a:tailEnd/>
          </a:ln>
        </p:spPr>
      </p:pic>
      <p:sp>
        <p:nvSpPr>
          <p:cNvPr id="68613" name="Text Box 5"/>
          <p:cNvSpPr txBox="1">
            <a:spLocks noChangeArrowheads="1"/>
          </p:cNvSpPr>
          <p:nvPr/>
        </p:nvSpPr>
        <p:spPr bwMode="auto">
          <a:xfrm>
            <a:off x="0" y="-100013"/>
            <a:ext cx="8893175" cy="2835276"/>
          </a:xfrm>
          <a:prstGeom prst="rect">
            <a:avLst/>
          </a:prstGeom>
          <a:noFill/>
          <a:ln w="9525">
            <a:noFill/>
            <a:miter lim="800000"/>
            <a:headEnd/>
            <a:tailEnd/>
          </a:ln>
        </p:spPr>
        <p:txBody>
          <a:bodyPr>
            <a:spAutoFit/>
          </a:bodyPr>
          <a:lstStyle/>
          <a:p>
            <a:pPr>
              <a:buFontTx/>
              <a:buChar char="•"/>
            </a:pPr>
            <a:r>
              <a:rPr lang="ar-SA" sz="6000">
                <a:cs typeface="AL-Yadawi 2" pitchFamily="2" charset="-78"/>
              </a:rPr>
              <a:t>وثبت أن القرآن الكريم كتب في اللوح المحفوظ لقوله تعالى (بل هو قرآن مجيد في لوح محفوظ)</a:t>
            </a:r>
            <a:endParaRPr lang="en-US" sz="6000">
              <a:cs typeface="AL-Yadawi 2" pitchFamily="2" charset="-78"/>
            </a:endParaRPr>
          </a:p>
        </p:txBody>
      </p:sp>
      <p:sp>
        <p:nvSpPr>
          <p:cNvPr id="68614" name="Text Box 6"/>
          <p:cNvSpPr txBox="1">
            <a:spLocks noChangeArrowheads="1"/>
          </p:cNvSpPr>
          <p:nvPr/>
        </p:nvSpPr>
        <p:spPr bwMode="auto">
          <a:xfrm>
            <a:off x="0" y="2420938"/>
            <a:ext cx="9109075" cy="4664075"/>
          </a:xfrm>
          <a:prstGeom prst="rect">
            <a:avLst/>
          </a:prstGeom>
          <a:noFill/>
          <a:ln w="9525">
            <a:noFill/>
            <a:miter lim="800000"/>
            <a:headEnd/>
            <a:tailEnd/>
          </a:ln>
        </p:spPr>
        <p:txBody>
          <a:bodyPr>
            <a:spAutoFit/>
          </a:bodyPr>
          <a:lstStyle/>
          <a:p>
            <a:pPr>
              <a:buFontTx/>
              <a:buChar char="•"/>
            </a:pPr>
            <a:r>
              <a:rPr lang="ar-SA" sz="6000">
                <a:cs typeface="AL-Yadawi 2" pitchFamily="2" charset="-78"/>
              </a:rPr>
              <a:t>كما ثبت إنزاله جملة إلى بيت العزة من السماء الدنيا في ليلة القدر من شهر رمضان (إنا أنزلناه في ليلة القدر) (إنا أنزلناه في ليلة مباركة )(شهر رمضان الذي أنزل فيه القرآن)</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3"/>
                                        </p:tgtEl>
                                        <p:attrNameLst>
                                          <p:attrName>style.visibility</p:attrName>
                                        </p:attrNameLst>
                                      </p:cBhvr>
                                      <p:to>
                                        <p:strVal val="visible"/>
                                      </p:to>
                                    </p:set>
                                    <p:anim to="" calcmode="lin" valueType="num">
                                      <p:cBhvr>
                                        <p:cTn id="7" dur="1" fill="hold"/>
                                        <p:tgtEl>
                                          <p:spTgt spid="6861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8614"/>
                                        </p:tgtEl>
                                        <p:attrNameLst>
                                          <p:attrName>style.visibility</p:attrName>
                                        </p:attrNameLst>
                                      </p:cBhvr>
                                      <p:to>
                                        <p:strVal val="visible"/>
                                      </p:to>
                                    </p:set>
                                    <p:anim to="" calcmode="lin" valueType="num">
                                      <p:cBhvr>
                                        <p:cTn id="12" dur="1" fill="hold"/>
                                        <p:tgtEl>
                                          <p:spTgt spid="6861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3" grpId="0"/>
      <p:bldP spid="686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p:txBody>
          <a:bodyPr/>
          <a:lstStyle/>
          <a:p>
            <a:pPr eaLnBrk="1" hangingPunct="1"/>
            <a:endParaRPr lang="en-US" smtClean="0"/>
          </a:p>
        </p:txBody>
      </p:sp>
      <p:sp>
        <p:nvSpPr>
          <p:cNvPr id="14339" name="Rectangle 3"/>
          <p:cNvSpPr>
            <a:spLocks noGrp="1" noChangeArrowheads="1"/>
          </p:cNvSpPr>
          <p:nvPr>
            <p:ph type="subTitle" idx="1"/>
          </p:nvPr>
        </p:nvSpPr>
        <p:spPr/>
        <p:txBody>
          <a:bodyPr/>
          <a:lstStyle/>
          <a:p>
            <a:pPr eaLnBrk="1" hangingPunct="1"/>
            <a:endParaRPr lang="en-US" smtClean="0"/>
          </a:p>
        </p:txBody>
      </p:sp>
      <p:pic>
        <p:nvPicPr>
          <p:cNvPr id="14340"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37893" name="Text Box 5"/>
          <p:cNvSpPr txBox="1">
            <a:spLocks noChangeArrowheads="1"/>
          </p:cNvSpPr>
          <p:nvPr/>
        </p:nvSpPr>
        <p:spPr bwMode="auto">
          <a:xfrm>
            <a:off x="0" y="44450"/>
            <a:ext cx="9144000" cy="2835275"/>
          </a:xfrm>
          <a:prstGeom prst="rect">
            <a:avLst/>
          </a:prstGeom>
          <a:noFill/>
          <a:ln w="9525">
            <a:noFill/>
            <a:miter lim="800000"/>
            <a:headEnd/>
            <a:tailEnd/>
          </a:ln>
        </p:spPr>
        <p:txBody>
          <a:bodyPr>
            <a:spAutoFit/>
          </a:bodyPr>
          <a:lstStyle/>
          <a:p>
            <a:pPr>
              <a:buFontTx/>
              <a:buChar char="•"/>
            </a:pPr>
            <a:r>
              <a:rPr lang="ar-SA" sz="6000">
                <a:cs typeface="AL-Yadawi 2" pitchFamily="2" charset="-78"/>
              </a:rPr>
              <a:t>وفي السنة ما يوضح هذا النزول ، ويدل على أنه غير النزول الذي كان على قلب رسول الله صلى الله عليه وسلم .</a:t>
            </a:r>
            <a:endParaRPr lang="en-US" sz="6000">
              <a:cs typeface="AL-Yadawi 2" pitchFamily="2" charset="-78"/>
            </a:endParaRPr>
          </a:p>
        </p:txBody>
      </p:sp>
      <p:sp>
        <p:nvSpPr>
          <p:cNvPr id="37894" name="Text Box 6"/>
          <p:cNvSpPr txBox="1">
            <a:spLocks noChangeArrowheads="1"/>
          </p:cNvSpPr>
          <p:nvPr/>
        </p:nvSpPr>
        <p:spPr bwMode="auto">
          <a:xfrm>
            <a:off x="-215900" y="2708275"/>
            <a:ext cx="9467850" cy="4710113"/>
          </a:xfrm>
          <a:prstGeom prst="rect">
            <a:avLst/>
          </a:prstGeom>
          <a:noFill/>
          <a:ln w="9525">
            <a:noFill/>
            <a:miter lim="800000"/>
            <a:headEnd/>
            <a:tailEnd/>
          </a:ln>
        </p:spPr>
        <p:txBody>
          <a:bodyPr>
            <a:spAutoFit/>
          </a:bodyPr>
          <a:lstStyle/>
          <a:p>
            <a:pPr>
              <a:buFontTx/>
              <a:buChar char="•"/>
            </a:pPr>
            <a:r>
              <a:rPr lang="ar-SA" sz="6000">
                <a:cs typeface="AL-Yadawi 2" pitchFamily="2" charset="-78"/>
              </a:rPr>
              <a:t> فعن ابن عباس موقوفا : ( أنزل القرآن جملة واحدة إلى السماء الدنيا ليلة القدر ، ثم أنزل بعد ذلك بعشرين ثم قرأ { وقرآناً فرقناه لتقرأه على الناس على مكث ونزلناه تنزيلا}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7893"/>
                                        </p:tgtEl>
                                        <p:attrNameLst>
                                          <p:attrName>style.visibility</p:attrName>
                                        </p:attrNameLst>
                                      </p:cBhvr>
                                      <p:to>
                                        <p:strVal val="visible"/>
                                      </p:to>
                                    </p:set>
                                    <p:anim to="" calcmode="lin" valueType="num">
                                      <p:cBhvr>
                                        <p:cTn id="7" dur="1" fill="hold"/>
                                        <p:tgtEl>
                                          <p:spTgt spid="3789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7894"/>
                                        </p:tgtEl>
                                        <p:attrNameLst>
                                          <p:attrName>style.visibility</p:attrName>
                                        </p:attrNameLst>
                                      </p:cBhvr>
                                      <p:to>
                                        <p:strVal val="visible"/>
                                      </p:to>
                                    </p:set>
                                    <p:anim to="" calcmode="lin" valueType="num">
                                      <p:cBhvr>
                                        <p:cTn id="12" dur="1" fill="hold"/>
                                        <p:tgtEl>
                                          <p:spTgt spid="3789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89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pPr eaLnBrk="1" hangingPunct="1"/>
            <a:endParaRPr lang="en-US" smtClean="0"/>
          </a:p>
        </p:txBody>
      </p:sp>
      <p:sp>
        <p:nvSpPr>
          <p:cNvPr id="15363" name="Rectangle 3"/>
          <p:cNvSpPr>
            <a:spLocks noGrp="1" noChangeArrowheads="1"/>
          </p:cNvSpPr>
          <p:nvPr>
            <p:ph type="subTitle" idx="1"/>
          </p:nvPr>
        </p:nvSpPr>
        <p:spPr/>
        <p:txBody>
          <a:bodyPr/>
          <a:lstStyle/>
          <a:p>
            <a:pPr eaLnBrk="1" hangingPunct="1"/>
            <a:endParaRPr lang="en-US" smtClean="0"/>
          </a:p>
        </p:txBody>
      </p:sp>
      <p:pic>
        <p:nvPicPr>
          <p:cNvPr id="15364"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70661" name="Text Box 5"/>
          <p:cNvSpPr txBox="1">
            <a:spLocks noChangeArrowheads="1"/>
          </p:cNvSpPr>
          <p:nvPr/>
        </p:nvSpPr>
        <p:spPr bwMode="auto">
          <a:xfrm>
            <a:off x="0" y="715963"/>
            <a:ext cx="9144000" cy="1920875"/>
          </a:xfrm>
          <a:prstGeom prst="rect">
            <a:avLst/>
          </a:prstGeom>
          <a:noFill/>
          <a:ln w="9525">
            <a:noFill/>
            <a:miter lim="800000"/>
            <a:headEnd/>
            <a:tailEnd/>
          </a:ln>
        </p:spPr>
        <p:txBody>
          <a:bodyPr>
            <a:spAutoFit/>
          </a:bodyPr>
          <a:lstStyle/>
          <a:p>
            <a:r>
              <a:rPr lang="ar-SA" sz="6000">
                <a:cs typeface="AL-Yadawi 2" pitchFamily="2" charset="-78"/>
              </a:rPr>
              <a:t>ولذلك ذهب العلماء في كيفية وحي الله إلى جبريل بالقرآن إلى المذاهب الآتية :</a:t>
            </a:r>
            <a:endParaRPr lang="en-US" sz="6000">
              <a:cs typeface="AL-Yadawi 2" pitchFamily="2" charset="-78"/>
            </a:endParaRPr>
          </a:p>
        </p:txBody>
      </p:sp>
      <p:sp>
        <p:nvSpPr>
          <p:cNvPr id="70663" name="Text Box 7"/>
          <p:cNvSpPr txBox="1">
            <a:spLocks noChangeArrowheads="1"/>
          </p:cNvSpPr>
          <p:nvPr/>
        </p:nvSpPr>
        <p:spPr bwMode="auto">
          <a:xfrm>
            <a:off x="-36513" y="3379788"/>
            <a:ext cx="9144001" cy="1920875"/>
          </a:xfrm>
          <a:prstGeom prst="rect">
            <a:avLst/>
          </a:prstGeom>
          <a:noFill/>
          <a:ln w="9525">
            <a:noFill/>
            <a:miter lim="800000"/>
            <a:headEnd/>
            <a:tailEnd/>
          </a:ln>
        </p:spPr>
        <p:txBody>
          <a:bodyPr>
            <a:spAutoFit/>
          </a:bodyPr>
          <a:lstStyle/>
          <a:p>
            <a:r>
              <a:rPr lang="ar-SA" sz="6000">
                <a:cs typeface="AL-Yadawi 2" pitchFamily="2" charset="-78"/>
              </a:rPr>
              <a:t>1ـ أن جبريل تلقفه سماعاً من الله بلفظه المخصوص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0661"/>
                                        </p:tgtEl>
                                        <p:attrNameLst>
                                          <p:attrName>style.visibility</p:attrName>
                                        </p:attrNameLst>
                                      </p:cBhvr>
                                      <p:to>
                                        <p:strVal val="visible"/>
                                      </p:to>
                                    </p:set>
                                    <p:anim to="" calcmode="lin" valueType="num">
                                      <p:cBhvr>
                                        <p:cTn id="7" dur="1" fill="hold"/>
                                        <p:tgtEl>
                                          <p:spTgt spid="7066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70663"/>
                                        </p:tgtEl>
                                        <p:attrNameLst>
                                          <p:attrName>style.visibility</p:attrName>
                                        </p:attrNameLst>
                                      </p:cBhvr>
                                      <p:to>
                                        <p:strVal val="visible"/>
                                      </p:to>
                                    </p:set>
                                    <p:anim to="" calcmode="lin" valueType="num">
                                      <p:cBhvr>
                                        <p:cTn id="12" dur="1" fill="hold"/>
                                        <p:tgtEl>
                                          <p:spTgt spid="7066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1" grpId="0"/>
      <p:bldP spid="706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p:txBody>
          <a:bodyPr/>
          <a:lstStyle/>
          <a:p>
            <a:pPr eaLnBrk="1" hangingPunct="1"/>
            <a:endParaRPr lang="en-US" smtClean="0"/>
          </a:p>
        </p:txBody>
      </p:sp>
      <p:sp>
        <p:nvSpPr>
          <p:cNvPr id="16387" name="Rectangle 3"/>
          <p:cNvSpPr>
            <a:spLocks noGrp="1" noChangeArrowheads="1"/>
          </p:cNvSpPr>
          <p:nvPr>
            <p:ph type="subTitle" idx="1"/>
          </p:nvPr>
        </p:nvSpPr>
        <p:spPr/>
        <p:txBody>
          <a:bodyPr/>
          <a:lstStyle/>
          <a:p>
            <a:pPr eaLnBrk="1" hangingPunct="1"/>
            <a:endParaRPr lang="en-US" smtClean="0"/>
          </a:p>
        </p:txBody>
      </p:sp>
      <p:pic>
        <p:nvPicPr>
          <p:cNvPr id="16388"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72711" name="Text Box 7"/>
          <p:cNvSpPr txBox="1">
            <a:spLocks noChangeArrowheads="1"/>
          </p:cNvSpPr>
          <p:nvPr/>
        </p:nvSpPr>
        <p:spPr bwMode="auto">
          <a:xfrm>
            <a:off x="215900" y="1196975"/>
            <a:ext cx="9144000" cy="1006475"/>
          </a:xfrm>
          <a:prstGeom prst="rect">
            <a:avLst/>
          </a:prstGeom>
          <a:noFill/>
          <a:ln w="9525">
            <a:noFill/>
            <a:miter lim="800000"/>
            <a:headEnd/>
            <a:tailEnd/>
          </a:ln>
        </p:spPr>
        <p:txBody>
          <a:bodyPr>
            <a:spAutoFit/>
          </a:bodyPr>
          <a:lstStyle/>
          <a:p>
            <a:r>
              <a:rPr lang="ar-SA" sz="6000">
                <a:cs typeface="AL-Yadawi 2" pitchFamily="2" charset="-78"/>
              </a:rPr>
              <a:t>2ـ أن جبريل حفظه من اللوح المحفوظ .</a:t>
            </a:r>
          </a:p>
        </p:txBody>
      </p:sp>
      <p:sp>
        <p:nvSpPr>
          <p:cNvPr id="72712" name="Text Box 8"/>
          <p:cNvSpPr txBox="1">
            <a:spLocks noChangeArrowheads="1"/>
          </p:cNvSpPr>
          <p:nvPr/>
        </p:nvSpPr>
        <p:spPr bwMode="auto">
          <a:xfrm>
            <a:off x="107950" y="3429000"/>
            <a:ext cx="9144000" cy="2835275"/>
          </a:xfrm>
          <a:prstGeom prst="rect">
            <a:avLst/>
          </a:prstGeom>
          <a:noFill/>
          <a:ln w="9525">
            <a:noFill/>
            <a:miter lim="800000"/>
            <a:headEnd/>
            <a:tailEnd/>
          </a:ln>
        </p:spPr>
        <p:txBody>
          <a:bodyPr>
            <a:spAutoFit/>
          </a:bodyPr>
          <a:lstStyle/>
          <a:p>
            <a:r>
              <a:rPr lang="ar-SA" sz="6000">
                <a:cs typeface="AL-Yadawi 2" pitchFamily="2" charset="-78"/>
              </a:rPr>
              <a:t>3ـ أن جبريل ألقى إليه المعنى ،  والألفاظ لجبريل أو لمحمد صلى الله عليه وسلم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2711"/>
                                        </p:tgtEl>
                                        <p:attrNameLst>
                                          <p:attrName>style.visibility</p:attrName>
                                        </p:attrNameLst>
                                      </p:cBhvr>
                                      <p:to>
                                        <p:strVal val="visible"/>
                                      </p:to>
                                    </p:set>
                                    <p:anim to="" calcmode="lin" valueType="num">
                                      <p:cBhvr>
                                        <p:cTn id="7" dur="1" fill="hold"/>
                                        <p:tgtEl>
                                          <p:spTgt spid="7271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72712"/>
                                        </p:tgtEl>
                                        <p:attrNameLst>
                                          <p:attrName>style.visibility</p:attrName>
                                        </p:attrNameLst>
                                      </p:cBhvr>
                                      <p:to>
                                        <p:strVal val="visible"/>
                                      </p:to>
                                    </p:set>
                                    <p:anim to="" calcmode="lin" valueType="num">
                                      <p:cBhvr>
                                        <p:cTn id="12" dur="1" fill="hold"/>
                                        <p:tgtEl>
                                          <p:spTgt spid="7271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11" grpId="0"/>
      <p:bldP spid="727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p:txBody>
          <a:bodyPr/>
          <a:lstStyle/>
          <a:p>
            <a:pPr eaLnBrk="1" hangingPunct="1"/>
            <a:endParaRPr lang="en-US" smtClean="0"/>
          </a:p>
        </p:txBody>
      </p:sp>
      <p:sp>
        <p:nvSpPr>
          <p:cNvPr id="17411" name="Rectangle 3"/>
          <p:cNvSpPr>
            <a:spLocks noGrp="1" noChangeArrowheads="1"/>
          </p:cNvSpPr>
          <p:nvPr>
            <p:ph type="subTitle" idx="1"/>
          </p:nvPr>
        </p:nvSpPr>
        <p:spPr/>
        <p:txBody>
          <a:bodyPr/>
          <a:lstStyle/>
          <a:p>
            <a:pPr eaLnBrk="1" hangingPunct="1"/>
            <a:endParaRPr lang="en-US" smtClean="0"/>
          </a:p>
        </p:txBody>
      </p:sp>
      <p:pic>
        <p:nvPicPr>
          <p:cNvPr id="17412"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74757" name="Text Box 5"/>
          <p:cNvSpPr txBox="1">
            <a:spLocks noChangeArrowheads="1"/>
          </p:cNvSpPr>
          <p:nvPr/>
        </p:nvSpPr>
        <p:spPr bwMode="auto">
          <a:xfrm>
            <a:off x="-396875" y="260350"/>
            <a:ext cx="9612313" cy="2835275"/>
          </a:xfrm>
          <a:prstGeom prst="rect">
            <a:avLst/>
          </a:prstGeom>
          <a:noFill/>
          <a:ln w="9525">
            <a:noFill/>
            <a:miter lim="800000"/>
            <a:headEnd/>
            <a:tailEnd/>
          </a:ln>
        </p:spPr>
        <p:txBody>
          <a:bodyPr>
            <a:spAutoFit/>
          </a:bodyPr>
          <a:lstStyle/>
          <a:p>
            <a:pPr>
              <a:buFontTx/>
              <a:buChar char="•"/>
            </a:pPr>
            <a:r>
              <a:rPr lang="ar-SA" sz="6000">
                <a:cs typeface="AL-Yadawi 2" pitchFamily="2" charset="-78"/>
              </a:rPr>
              <a:t>والرأي الأول هو الصواب وهو ما عليه أهل السنة والجماعة ويؤيده حديث النواس ابن سمعان السابق .</a:t>
            </a:r>
          </a:p>
        </p:txBody>
      </p:sp>
      <p:sp>
        <p:nvSpPr>
          <p:cNvPr id="74759" name="Rectangle 7"/>
          <p:cNvSpPr>
            <a:spLocks noChangeArrowheads="1"/>
          </p:cNvSpPr>
          <p:nvPr/>
        </p:nvSpPr>
        <p:spPr bwMode="auto">
          <a:xfrm>
            <a:off x="-468313" y="3040063"/>
            <a:ext cx="9720263" cy="1920875"/>
          </a:xfrm>
          <a:prstGeom prst="rect">
            <a:avLst/>
          </a:prstGeom>
          <a:noFill/>
          <a:ln w="9525">
            <a:noFill/>
            <a:miter lim="800000"/>
            <a:headEnd/>
            <a:tailEnd/>
          </a:ln>
        </p:spPr>
        <p:txBody>
          <a:bodyPr anchor="ctr">
            <a:spAutoFit/>
          </a:bodyPr>
          <a:lstStyle/>
          <a:p>
            <a:pPr>
              <a:buFontTx/>
              <a:buChar char="•"/>
            </a:pPr>
            <a:r>
              <a:rPr lang="ar-SA" sz="6000">
                <a:cs typeface="AL-Yadawi 2" pitchFamily="2" charset="-78"/>
              </a:rPr>
              <a:t>ونسبه القرآن إلى الله في أكثر من آية (وإنك لتلقى القرآن من لدن حكيم عليم )</a:t>
            </a:r>
          </a:p>
        </p:txBody>
      </p:sp>
      <p:sp>
        <p:nvSpPr>
          <p:cNvPr id="74760" name="Rectangle 8"/>
          <p:cNvSpPr>
            <a:spLocks noChangeArrowheads="1"/>
          </p:cNvSpPr>
          <p:nvPr/>
        </p:nvSpPr>
        <p:spPr bwMode="auto">
          <a:xfrm>
            <a:off x="-107950" y="5108575"/>
            <a:ext cx="9324975" cy="1920875"/>
          </a:xfrm>
          <a:prstGeom prst="rect">
            <a:avLst/>
          </a:prstGeom>
          <a:noFill/>
          <a:ln w="9525">
            <a:noFill/>
            <a:miter lim="800000"/>
            <a:headEnd/>
            <a:tailEnd/>
          </a:ln>
        </p:spPr>
        <p:txBody>
          <a:bodyPr anchor="ctr">
            <a:spAutoFit/>
          </a:bodyPr>
          <a:lstStyle/>
          <a:p>
            <a:pPr>
              <a:buFontTx/>
              <a:buChar char="•"/>
            </a:pPr>
            <a:r>
              <a:rPr lang="ar-SA" sz="6000">
                <a:cs typeface="AL-Yadawi 2" pitchFamily="2" charset="-78"/>
              </a:rPr>
              <a:t>فالقرآن كلام الله بألفاظه لا كلام جبريل أو محمد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4757"/>
                                        </p:tgtEl>
                                        <p:attrNameLst>
                                          <p:attrName>style.visibility</p:attrName>
                                        </p:attrNameLst>
                                      </p:cBhvr>
                                      <p:to>
                                        <p:strVal val="visible"/>
                                      </p:to>
                                    </p:set>
                                    <p:anim to="" calcmode="lin" valueType="num">
                                      <p:cBhvr>
                                        <p:cTn id="7" dur="1" fill="hold"/>
                                        <p:tgtEl>
                                          <p:spTgt spid="7475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74759"/>
                                        </p:tgtEl>
                                        <p:attrNameLst>
                                          <p:attrName>style.visibility</p:attrName>
                                        </p:attrNameLst>
                                      </p:cBhvr>
                                      <p:to>
                                        <p:strVal val="visible"/>
                                      </p:to>
                                    </p:set>
                                    <p:anim to="" calcmode="lin" valueType="num">
                                      <p:cBhvr>
                                        <p:cTn id="12" dur="1" fill="hold"/>
                                        <p:tgtEl>
                                          <p:spTgt spid="747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74760"/>
                                        </p:tgtEl>
                                        <p:attrNameLst>
                                          <p:attrName>style.visibility</p:attrName>
                                        </p:attrNameLst>
                                      </p:cBhvr>
                                      <p:to>
                                        <p:strVal val="visible"/>
                                      </p:to>
                                    </p:set>
                                    <p:anim to="" calcmode="lin" valueType="num">
                                      <p:cBhvr>
                                        <p:cTn id="17" dur="1" fill="hold"/>
                                        <p:tgtEl>
                                          <p:spTgt spid="7476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p:bldP spid="74759" grpId="0"/>
      <p:bldP spid="7476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p:txBody>
          <a:bodyPr/>
          <a:lstStyle/>
          <a:p>
            <a:pPr eaLnBrk="1" hangingPunct="1"/>
            <a:endParaRPr lang="en-US" smtClean="0"/>
          </a:p>
        </p:txBody>
      </p:sp>
      <p:sp>
        <p:nvSpPr>
          <p:cNvPr id="18435" name="Rectangle 3"/>
          <p:cNvSpPr>
            <a:spLocks noGrp="1" noChangeArrowheads="1"/>
          </p:cNvSpPr>
          <p:nvPr>
            <p:ph type="subTitle" idx="1"/>
          </p:nvPr>
        </p:nvSpPr>
        <p:spPr/>
        <p:txBody>
          <a:bodyPr/>
          <a:lstStyle/>
          <a:p>
            <a:pPr eaLnBrk="1" hangingPunct="1"/>
            <a:endParaRPr lang="en-US" smtClean="0"/>
          </a:p>
        </p:txBody>
      </p:sp>
      <p:pic>
        <p:nvPicPr>
          <p:cNvPr id="18436"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39941" name="Text Box 5"/>
          <p:cNvSpPr txBox="1">
            <a:spLocks noChangeArrowheads="1"/>
          </p:cNvSpPr>
          <p:nvPr/>
        </p:nvSpPr>
        <p:spPr bwMode="auto">
          <a:xfrm>
            <a:off x="179388" y="692150"/>
            <a:ext cx="8785225" cy="5124450"/>
          </a:xfrm>
          <a:prstGeom prst="rect">
            <a:avLst/>
          </a:prstGeom>
          <a:noFill/>
          <a:ln w="9525">
            <a:noFill/>
            <a:miter lim="800000"/>
            <a:headEnd/>
            <a:tailEnd/>
          </a:ln>
        </p:spPr>
        <p:txBody>
          <a:bodyPr>
            <a:spAutoFit/>
          </a:bodyPr>
          <a:lstStyle/>
          <a:p>
            <a:r>
              <a:rPr lang="ar-SA" sz="6600">
                <a:cs typeface="AL-Yadawi 2" pitchFamily="2" charset="-78"/>
              </a:rPr>
              <a:t>وفي تلقي جبريل القرآن من ربه دون وساطة : إعظام للقرآن وتفخيم لشأنه ، وتنبيه إلى غاية العناية به  والحرص والمحافظة عليه ، ومبالغة في صيانته عن التحريف والتبديل .</a:t>
            </a:r>
            <a:endParaRPr lang="en-US" sz="66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9941"/>
                                        </p:tgtEl>
                                        <p:attrNameLst>
                                          <p:attrName>style.visibility</p:attrName>
                                        </p:attrNameLst>
                                      </p:cBhvr>
                                      <p:to>
                                        <p:strVal val="visible"/>
                                      </p:to>
                                    </p:set>
                                    <p:anim to="" calcmode="lin" valueType="num">
                                      <p:cBhvr>
                                        <p:cTn id="7" dur="1" fill="hold"/>
                                        <p:tgtEl>
                                          <p:spTgt spid="3994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p:txBody>
          <a:bodyPr/>
          <a:lstStyle/>
          <a:p>
            <a:pPr eaLnBrk="1" hangingPunct="1"/>
            <a:endParaRPr lang="en-US" smtClean="0"/>
          </a:p>
        </p:txBody>
      </p:sp>
      <p:sp>
        <p:nvSpPr>
          <p:cNvPr id="19459" name="Rectangle 3"/>
          <p:cNvSpPr>
            <a:spLocks noGrp="1" noChangeArrowheads="1"/>
          </p:cNvSpPr>
          <p:nvPr>
            <p:ph type="subTitle" idx="1"/>
          </p:nvPr>
        </p:nvSpPr>
        <p:spPr/>
        <p:txBody>
          <a:bodyPr/>
          <a:lstStyle/>
          <a:p>
            <a:pPr eaLnBrk="1" hangingPunct="1"/>
            <a:endParaRPr lang="en-US" smtClean="0"/>
          </a:p>
        </p:txBody>
      </p:sp>
      <p:pic>
        <p:nvPicPr>
          <p:cNvPr id="19460"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41989" name="Text Box 5"/>
          <p:cNvSpPr txBox="1">
            <a:spLocks noChangeArrowheads="1"/>
          </p:cNvSpPr>
          <p:nvPr/>
        </p:nvSpPr>
        <p:spPr bwMode="auto">
          <a:xfrm>
            <a:off x="250825" y="1192213"/>
            <a:ext cx="8893175" cy="4117975"/>
          </a:xfrm>
          <a:prstGeom prst="rect">
            <a:avLst/>
          </a:prstGeom>
          <a:noFill/>
          <a:ln w="9525">
            <a:noFill/>
            <a:miter lim="800000"/>
            <a:headEnd/>
            <a:tailEnd/>
          </a:ln>
        </p:spPr>
        <p:txBody>
          <a:bodyPr>
            <a:spAutoFit/>
          </a:bodyPr>
          <a:lstStyle/>
          <a:p>
            <a:r>
              <a:rPr lang="ar-SA" sz="6600">
                <a:cs typeface="AL-Yadawi 2" pitchFamily="2" charset="-78"/>
              </a:rPr>
              <a:t>أما الرأي الثاني فلا اعتبار له ، إذ أن ثبوت القرآن في اللوح المحفوظ كثبوت سائر المغيبات التي لا يخرج القرآن عن أن يكون من جملتها .</a:t>
            </a:r>
            <a:endParaRPr lang="en-US" sz="66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1989"/>
                                        </p:tgtEl>
                                        <p:attrNameLst>
                                          <p:attrName>style.visibility</p:attrName>
                                        </p:attrNameLst>
                                      </p:cBhvr>
                                      <p:to>
                                        <p:strVal val="visible"/>
                                      </p:to>
                                    </p:set>
                                    <p:anim to="" calcmode="lin" valueType="num">
                                      <p:cBhvr>
                                        <p:cTn id="7" dur="1" fill="hold"/>
                                        <p:tgtEl>
                                          <p:spTgt spid="4198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p:txBody>
          <a:bodyPr/>
          <a:lstStyle/>
          <a:p>
            <a:pPr eaLnBrk="1" hangingPunct="1"/>
            <a:endParaRPr lang="en-US" smtClean="0"/>
          </a:p>
        </p:txBody>
      </p:sp>
      <p:sp>
        <p:nvSpPr>
          <p:cNvPr id="20483" name="Rectangle 3"/>
          <p:cNvSpPr>
            <a:spLocks noGrp="1" noChangeArrowheads="1"/>
          </p:cNvSpPr>
          <p:nvPr>
            <p:ph type="subTitle" idx="1"/>
          </p:nvPr>
        </p:nvSpPr>
        <p:spPr/>
        <p:txBody>
          <a:bodyPr/>
          <a:lstStyle/>
          <a:p>
            <a:pPr eaLnBrk="1" hangingPunct="1"/>
            <a:endParaRPr lang="en-US" smtClean="0"/>
          </a:p>
        </p:txBody>
      </p:sp>
      <p:pic>
        <p:nvPicPr>
          <p:cNvPr id="20484"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76805" name="Text Box 5"/>
          <p:cNvSpPr txBox="1">
            <a:spLocks noChangeArrowheads="1"/>
          </p:cNvSpPr>
          <p:nvPr/>
        </p:nvSpPr>
        <p:spPr bwMode="auto">
          <a:xfrm>
            <a:off x="34925" y="404813"/>
            <a:ext cx="9144000" cy="3749675"/>
          </a:xfrm>
          <a:prstGeom prst="rect">
            <a:avLst/>
          </a:prstGeom>
          <a:noFill/>
          <a:ln w="9525">
            <a:noFill/>
            <a:miter lim="800000"/>
            <a:headEnd/>
            <a:tailEnd/>
          </a:ln>
        </p:spPr>
        <p:txBody>
          <a:bodyPr>
            <a:spAutoFit/>
          </a:bodyPr>
          <a:lstStyle/>
          <a:p>
            <a:r>
              <a:rPr lang="ar-SA" sz="6000">
                <a:cs typeface="AL-Yadawi 2" pitchFamily="2" charset="-78"/>
              </a:rPr>
              <a:t>والرأي الثالث أنسب بالسنة لأنها وحي من الله أوحى إلى جبريل ثم إلى محمد صلى الله عليه وسلم بالمعنى ، فعبر عنه رسول الله بعبارته .</a:t>
            </a:r>
          </a:p>
        </p:txBody>
      </p:sp>
      <p:sp>
        <p:nvSpPr>
          <p:cNvPr id="76806" name="Text Box 6"/>
          <p:cNvSpPr txBox="1">
            <a:spLocks noChangeArrowheads="1"/>
          </p:cNvSpPr>
          <p:nvPr/>
        </p:nvSpPr>
        <p:spPr bwMode="auto">
          <a:xfrm>
            <a:off x="107950" y="4437063"/>
            <a:ext cx="9144000" cy="1920875"/>
          </a:xfrm>
          <a:prstGeom prst="rect">
            <a:avLst/>
          </a:prstGeom>
          <a:noFill/>
          <a:ln w="9525">
            <a:noFill/>
            <a:miter lim="800000"/>
            <a:headEnd/>
            <a:tailEnd/>
          </a:ln>
        </p:spPr>
        <p:txBody>
          <a:bodyPr>
            <a:spAutoFit/>
          </a:bodyPr>
          <a:lstStyle/>
          <a:p>
            <a:r>
              <a:rPr lang="ar-SA" sz="6000">
                <a:cs typeface="AL-Yadawi 2" pitchFamily="2" charset="-78"/>
              </a:rPr>
              <a:t> (وما ينطق عن الهوى إن هو إلا وحي يوحى)</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6805"/>
                                        </p:tgtEl>
                                        <p:attrNameLst>
                                          <p:attrName>style.visibility</p:attrName>
                                        </p:attrNameLst>
                                      </p:cBhvr>
                                      <p:to>
                                        <p:strVal val="visible"/>
                                      </p:to>
                                    </p:set>
                                    <p:anim to="" calcmode="lin" valueType="num">
                                      <p:cBhvr>
                                        <p:cTn id="7" dur="1" fill="hold"/>
                                        <p:tgtEl>
                                          <p:spTgt spid="7680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76806"/>
                                        </p:tgtEl>
                                        <p:attrNameLst>
                                          <p:attrName>style.visibility</p:attrName>
                                        </p:attrNameLst>
                                      </p:cBhvr>
                                      <p:to>
                                        <p:strVal val="visible"/>
                                      </p:to>
                                    </p:set>
                                    <p:anim to="" calcmode="lin" valueType="num">
                                      <p:cBhvr>
                                        <p:cTn id="12" dur="1" fill="hold"/>
                                        <p:tgtEl>
                                          <p:spTgt spid="7680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p:bldP spid="7680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p:txBody>
          <a:bodyPr/>
          <a:lstStyle/>
          <a:p>
            <a:pPr eaLnBrk="1" hangingPunct="1"/>
            <a:endParaRPr lang="en-US" smtClean="0"/>
          </a:p>
        </p:txBody>
      </p:sp>
      <p:sp>
        <p:nvSpPr>
          <p:cNvPr id="21507" name="Rectangle 3"/>
          <p:cNvSpPr>
            <a:spLocks noGrp="1" noChangeArrowheads="1"/>
          </p:cNvSpPr>
          <p:nvPr>
            <p:ph type="subTitle" idx="1"/>
          </p:nvPr>
        </p:nvSpPr>
        <p:spPr/>
        <p:txBody>
          <a:bodyPr/>
          <a:lstStyle/>
          <a:p>
            <a:pPr eaLnBrk="1" hangingPunct="1"/>
            <a:endParaRPr lang="en-US" smtClean="0"/>
          </a:p>
        </p:txBody>
      </p:sp>
      <p:pic>
        <p:nvPicPr>
          <p:cNvPr id="21508"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78853" name="Text Box 5"/>
          <p:cNvSpPr txBox="1">
            <a:spLocks noChangeArrowheads="1"/>
          </p:cNvSpPr>
          <p:nvPr/>
        </p:nvSpPr>
        <p:spPr bwMode="auto">
          <a:xfrm>
            <a:off x="-107950" y="115888"/>
            <a:ext cx="9359900" cy="1920875"/>
          </a:xfrm>
          <a:prstGeom prst="rect">
            <a:avLst/>
          </a:prstGeom>
          <a:noFill/>
          <a:ln w="9525">
            <a:noFill/>
            <a:miter lim="800000"/>
            <a:headEnd/>
            <a:tailEnd/>
          </a:ln>
        </p:spPr>
        <p:txBody>
          <a:bodyPr>
            <a:spAutoFit/>
          </a:bodyPr>
          <a:lstStyle/>
          <a:p>
            <a:r>
              <a:rPr lang="ar-SA" sz="6000">
                <a:cs typeface="AL-Yadawi 2" pitchFamily="2" charset="-78"/>
              </a:rPr>
              <a:t>ويجاب على من قال أنه كلام جبريل بأن هذا قول فاسد لوجوه : </a:t>
            </a:r>
          </a:p>
        </p:txBody>
      </p:sp>
      <p:sp>
        <p:nvSpPr>
          <p:cNvPr id="78854" name="Text Box 6"/>
          <p:cNvSpPr txBox="1">
            <a:spLocks noChangeArrowheads="1"/>
          </p:cNvSpPr>
          <p:nvPr/>
        </p:nvSpPr>
        <p:spPr bwMode="auto">
          <a:xfrm>
            <a:off x="-36513" y="1989138"/>
            <a:ext cx="9144001" cy="2559050"/>
          </a:xfrm>
          <a:prstGeom prst="rect">
            <a:avLst/>
          </a:prstGeom>
          <a:noFill/>
          <a:ln w="9525">
            <a:noFill/>
            <a:miter lim="800000"/>
            <a:headEnd/>
            <a:tailEnd/>
          </a:ln>
        </p:spPr>
        <p:txBody>
          <a:bodyPr>
            <a:spAutoFit/>
          </a:bodyPr>
          <a:lstStyle/>
          <a:p>
            <a:r>
              <a:rPr lang="ar-SA" sz="5400">
                <a:cs typeface="AL-Yadawi 2" pitchFamily="2" charset="-78"/>
              </a:rPr>
              <a:t>أحدها : أن المسلمين أجمعين إذا تلو آية قالوا:  قال الله تعالى ، ولو كان هذا قول جبريل لقالوا : قال جبريل . </a:t>
            </a:r>
            <a:endParaRPr lang="en-US" sz="5400">
              <a:cs typeface="AL-Yadawi 2" pitchFamily="2" charset="-78"/>
            </a:endParaRPr>
          </a:p>
        </p:txBody>
      </p:sp>
      <p:sp>
        <p:nvSpPr>
          <p:cNvPr id="78855" name="Text Box 7"/>
          <p:cNvSpPr txBox="1">
            <a:spLocks noChangeArrowheads="1"/>
          </p:cNvSpPr>
          <p:nvPr/>
        </p:nvSpPr>
        <p:spPr bwMode="auto">
          <a:xfrm>
            <a:off x="-107950" y="4508500"/>
            <a:ext cx="9144000" cy="2559050"/>
          </a:xfrm>
          <a:prstGeom prst="rect">
            <a:avLst/>
          </a:prstGeom>
          <a:noFill/>
          <a:ln w="9525">
            <a:noFill/>
            <a:miter lim="800000"/>
            <a:headEnd/>
            <a:tailEnd/>
          </a:ln>
        </p:spPr>
        <p:txBody>
          <a:bodyPr>
            <a:spAutoFit/>
          </a:bodyPr>
          <a:lstStyle/>
          <a:p>
            <a:r>
              <a:rPr lang="ar-SA" sz="5400">
                <a:cs typeface="AL-Yadawi 2" pitchFamily="2" charset="-78"/>
              </a:rPr>
              <a:t>الثاني : أن هذا الذي بين دفتي المصحف بإجماع المسلمين هو كتاب الله وعلى قولهم فإنه يكون كتاب جبريل .</a:t>
            </a:r>
            <a:endParaRPr lang="en-US" sz="54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8853"/>
                                        </p:tgtEl>
                                        <p:attrNameLst>
                                          <p:attrName>style.visibility</p:attrName>
                                        </p:attrNameLst>
                                      </p:cBhvr>
                                      <p:to>
                                        <p:strVal val="visible"/>
                                      </p:to>
                                    </p:set>
                                    <p:anim to="" calcmode="lin" valueType="num">
                                      <p:cBhvr>
                                        <p:cTn id="7" dur="1" fill="hold"/>
                                        <p:tgtEl>
                                          <p:spTgt spid="7885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78854"/>
                                        </p:tgtEl>
                                        <p:attrNameLst>
                                          <p:attrName>style.visibility</p:attrName>
                                        </p:attrNameLst>
                                      </p:cBhvr>
                                      <p:to>
                                        <p:strVal val="visible"/>
                                      </p:to>
                                    </p:set>
                                    <p:anim to="" calcmode="lin" valueType="num">
                                      <p:cBhvr>
                                        <p:cTn id="12" dur="1" fill="hold"/>
                                        <p:tgtEl>
                                          <p:spTgt spid="7885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78855"/>
                                        </p:tgtEl>
                                        <p:attrNameLst>
                                          <p:attrName>style.visibility</p:attrName>
                                        </p:attrNameLst>
                                      </p:cBhvr>
                                      <p:to>
                                        <p:strVal val="visible"/>
                                      </p:to>
                                    </p:set>
                                    <p:anim to="" calcmode="lin" valueType="num">
                                      <p:cBhvr>
                                        <p:cTn id="17" dur="1" fill="hold"/>
                                        <p:tgtEl>
                                          <p:spTgt spid="7885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3" grpId="0"/>
      <p:bldP spid="78854" grpId="0"/>
      <p:bldP spid="7885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p:txBody>
          <a:bodyPr/>
          <a:lstStyle/>
          <a:p>
            <a:pPr eaLnBrk="1" hangingPunct="1"/>
            <a:endParaRPr lang="en-US" smtClean="0"/>
          </a:p>
        </p:txBody>
      </p:sp>
      <p:sp>
        <p:nvSpPr>
          <p:cNvPr id="22531" name="Rectangle 3"/>
          <p:cNvSpPr>
            <a:spLocks noGrp="1" noChangeArrowheads="1"/>
          </p:cNvSpPr>
          <p:nvPr>
            <p:ph type="subTitle" idx="1"/>
          </p:nvPr>
        </p:nvSpPr>
        <p:spPr/>
        <p:txBody>
          <a:bodyPr/>
          <a:lstStyle/>
          <a:p>
            <a:pPr eaLnBrk="1" hangingPunct="1"/>
            <a:endParaRPr lang="en-US" smtClean="0"/>
          </a:p>
        </p:txBody>
      </p:sp>
      <p:pic>
        <p:nvPicPr>
          <p:cNvPr id="22532"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80901" name="Text Box 5"/>
          <p:cNvSpPr txBox="1">
            <a:spLocks noChangeArrowheads="1"/>
          </p:cNvSpPr>
          <p:nvPr/>
        </p:nvSpPr>
        <p:spPr bwMode="auto">
          <a:xfrm>
            <a:off x="34925" y="115888"/>
            <a:ext cx="9144000" cy="3749675"/>
          </a:xfrm>
          <a:prstGeom prst="rect">
            <a:avLst/>
          </a:prstGeom>
          <a:noFill/>
          <a:ln w="9525">
            <a:noFill/>
            <a:miter lim="800000"/>
            <a:headEnd/>
            <a:tailEnd/>
          </a:ln>
        </p:spPr>
        <p:txBody>
          <a:bodyPr>
            <a:spAutoFit/>
          </a:bodyPr>
          <a:lstStyle/>
          <a:p>
            <a:r>
              <a:rPr lang="ar-SA" sz="6000">
                <a:cs typeface="AL-Yadawi 2" pitchFamily="2" charset="-78"/>
              </a:rPr>
              <a:t>الثالث : إن الله تعالى قال : (قل نزله روح القدس من ربك بالحق)، وعلى قولهم ، ما نزّله من ربك ، إنما نزله من كلام نفسه .</a:t>
            </a:r>
          </a:p>
        </p:txBody>
      </p:sp>
      <p:sp>
        <p:nvSpPr>
          <p:cNvPr id="80902" name="Text Box 6"/>
          <p:cNvSpPr txBox="1">
            <a:spLocks noChangeArrowheads="1"/>
          </p:cNvSpPr>
          <p:nvPr/>
        </p:nvSpPr>
        <p:spPr bwMode="auto">
          <a:xfrm>
            <a:off x="-323850" y="3716338"/>
            <a:ext cx="9540875" cy="2835275"/>
          </a:xfrm>
          <a:prstGeom prst="rect">
            <a:avLst/>
          </a:prstGeom>
          <a:noFill/>
          <a:ln w="9525">
            <a:noFill/>
            <a:miter lim="800000"/>
            <a:headEnd/>
            <a:tailEnd/>
          </a:ln>
        </p:spPr>
        <p:txBody>
          <a:bodyPr>
            <a:spAutoFit/>
          </a:bodyPr>
          <a:lstStyle/>
          <a:p>
            <a:r>
              <a:rPr lang="ar-SA" sz="6000">
                <a:cs typeface="AL-Yadawi 2" pitchFamily="2" charset="-78"/>
              </a:rPr>
              <a:t>الرابع : إن الله تعالى قال : (فأجره حتى يسمع كلام الله )وعلى قولهم لا يكون هذا صحيحاً ، وإنما يكون المسموع كلام جبريل.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0901"/>
                                        </p:tgtEl>
                                        <p:attrNameLst>
                                          <p:attrName>style.visibility</p:attrName>
                                        </p:attrNameLst>
                                      </p:cBhvr>
                                      <p:to>
                                        <p:strVal val="visible"/>
                                      </p:to>
                                    </p:set>
                                    <p:anim to="" calcmode="lin" valueType="num">
                                      <p:cBhvr>
                                        <p:cTn id="7" dur="1" fill="hold"/>
                                        <p:tgtEl>
                                          <p:spTgt spid="8090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0902"/>
                                        </p:tgtEl>
                                        <p:attrNameLst>
                                          <p:attrName>style.visibility</p:attrName>
                                        </p:attrNameLst>
                                      </p:cBhvr>
                                      <p:to>
                                        <p:strVal val="visible"/>
                                      </p:to>
                                    </p:set>
                                    <p:anim to="" calcmode="lin" valueType="num">
                                      <p:cBhvr>
                                        <p:cTn id="12" dur="1" fill="hold"/>
                                        <p:tgtEl>
                                          <p:spTgt spid="8090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1" grpId="0"/>
      <p:bldP spid="8090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p:txBody>
          <a:bodyPr/>
          <a:lstStyle/>
          <a:p>
            <a:pPr eaLnBrk="1" hangingPunct="1"/>
            <a:endParaRPr lang="en-US" smtClean="0"/>
          </a:p>
        </p:txBody>
      </p:sp>
      <p:sp>
        <p:nvSpPr>
          <p:cNvPr id="23555" name="Rectangle 3"/>
          <p:cNvSpPr>
            <a:spLocks noGrp="1" noChangeArrowheads="1"/>
          </p:cNvSpPr>
          <p:nvPr>
            <p:ph type="subTitle" idx="1"/>
          </p:nvPr>
        </p:nvSpPr>
        <p:spPr/>
        <p:txBody>
          <a:bodyPr/>
          <a:lstStyle/>
          <a:p>
            <a:pPr eaLnBrk="1" hangingPunct="1"/>
            <a:endParaRPr lang="en-US" smtClean="0"/>
          </a:p>
        </p:txBody>
      </p:sp>
      <p:pic>
        <p:nvPicPr>
          <p:cNvPr id="23556"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82949" name="Text Box 5"/>
          <p:cNvSpPr txBox="1">
            <a:spLocks noChangeArrowheads="1"/>
          </p:cNvSpPr>
          <p:nvPr/>
        </p:nvSpPr>
        <p:spPr bwMode="auto">
          <a:xfrm>
            <a:off x="-107950" y="333375"/>
            <a:ext cx="9323388" cy="2835275"/>
          </a:xfrm>
          <a:prstGeom prst="rect">
            <a:avLst/>
          </a:prstGeom>
          <a:noFill/>
          <a:ln w="9525">
            <a:noFill/>
            <a:miter lim="800000"/>
            <a:headEnd/>
            <a:tailEnd/>
          </a:ln>
        </p:spPr>
        <p:txBody>
          <a:bodyPr>
            <a:spAutoFit/>
          </a:bodyPr>
          <a:lstStyle/>
          <a:p>
            <a:r>
              <a:rPr lang="ar-SA" sz="6000">
                <a:cs typeface="AL-Yadawi 2" pitchFamily="2" charset="-78"/>
              </a:rPr>
              <a:t>ويجاب على من قال : أنه كلام محمد بأن هذا باطل من تلك الوجوه الآنفة الذكر كلها  .</a:t>
            </a:r>
          </a:p>
        </p:txBody>
      </p:sp>
      <p:sp>
        <p:nvSpPr>
          <p:cNvPr id="82951" name="Text Box 7"/>
          <p:cNvSpPr txBox="1">
            <a:spLocks noChangeArrowheads="1"/>
          </p:cNvSpPr>
          <p:nvPr/>
        </p:nvSpPr>
        <p:spPr bwMode="auto">
          <a:xfrm>
            <a:off x="34925" y="3135313"/>
            <a:ext cx="9144000" cy="3749675"/>
          </a:xfrm>
          <a:prstGeom prst="rect">
            <a:avLst/>
          </a:prstGeom>
          <a:noFill/>
          <a:ln w="9525">
            <a:noFill/>
            <a:miter lim="800000"/>
            <a:headEnd/>
            <a:tailEnd/>
          </a:ln>
        </p:spPr>
        <p:txBody>
          <a:bodyPr>
            <a:spAutoFit/>
          </a:bodyPr>
          <a:lstStyle/>
          <a:p>
            <a:r>
              <a:rPr lang="ar-SA" sz="6000">
                <a:cs typeface="AL-Yadawi 2" pitchFamily="2" charset="-78"/>
              </a:rPr>
              <a:t>ومن وجه آخر ، فإنهم وافقوا الوليد بن المغيرة في قوله (إن هذا إلا قول البشر) فدخلوا معه في الوعيد بقوله تعالى (سأصليه صقر)</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2949"/>
                                        </p:tgtEl>
                                        <p:attrNameLst>
                                          <p:attrName>style.visibility</p:attrName>
                                        </p:attrNameLst>
                                      </p:cBhvr>
                                      <p:to>
                                        <p:strVal val="visible"/>
                                      </p:to>
                                    </p:set>
                                    <p:anim to="" calcmode="lin" valueType="num">
                                      <p:cBhvr>
                                        <p:cTn id="7" dur="1" fill="hold"/>
                                        <p:tgtEl>
                                          <p:spTgt spid="82949"/>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2951"/>
                                        </p:tgtEl>
                                        <p:attrNameLst>
                                          <p:attrName>style.visibility</p:attrName>
                                        </p:attrNameLst>
                                      </p:cBhvr>
                                      <p:to>
                                        <p:strVal val="visible"/>
                                      </p:to>
                                    </p:set>
                                    <p:anim to="" calcmode="lin" valueType="num">
                                      <p:cBhvr>
                                        <p:cTn id="12" dur="1" fill="hold"/>
                                        <p:tgtEl>
                                          <p:spTgt spid="8295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9" grpId="0"/>
      <p:bldP spid="829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p:txBody>
          <a:bodyPr/>
          <a:lstStyle/>
          <a:p>
            <a:pPr eaLnBrk="1" hangingPunct="1"/>
            <a:endParaRPr lang="en-US" smtClean="0"/>
          </a:p>
        </p:txBody>
      </p:sp>
      <p:sp>
        <p:nvSpPr>
          <p:cNvPr id="24579" name="Rectangle 3"/>
          <p:cNvSpPr>
            <a:spLocks noGrp="1" noChangeArrowheads="1"/>
          </p:cNvSpPr>
          <p:nvPr>
            <p:ph type="subTitle" idx="1"/>
          </p:nvPr>
        </p:nvSpPr>
        <p:spPr/>
        <p:txBody>
          <a:bodyPr/>
          <a:lstStyle/>
          <a:p>
            <a:pPr eaLnBrk="1" hangingPunct="1"/>
            <a:endParaRPr lang="en-US" smtClean="0"/>
          </a:p>
        </p:txBody>
      </p:sp>
      <p:pic>
        <p:nvPicPr>
          <p:cNvPr id="24580"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95238" name="Text Box 6"/>
          <p:cNvSpPr txBox="1">
            <a:spLocks noChangeArrowheads="1"/>
          </p:cNvSpPr>
          <p:nvPr/>
        </p:nvSpPr>
        <p:spPr bwMode="auto">
          <a:xfrm>
            <a:off x="-180975" y="1628775"/>
            <a:ext cx="9432925" cy="3749675"/>
          </a:xfrm>
          <a:prstGeom prst="rect">
            <a:avLst/>
          </a:prstGeom>
          <a:noFill/>
          <a:ln w="9525">
            <a:noFill/>
            <a:miter lim="800000"/>
            <a:headEnd/>
            <a:tailEnd/>
          </a:ln>
        </p:spPr>
        <p:txBody>
          <a:bodyPr>
            <a:spAutoFit/>
          </a:bodyPr>
          <a:lstStyle/>
          <a:p>
            <a:r>
              <a:rPr lang="ar-SA" sz="6000">
                <a:cs typeface="AL-Yadawi 2" pitchFamily="2" charset="-78"/>
              </a:rPr>
              <a:t>ويرد عليه من الجواب ما أجاب الله تعالى به المشركين بقوله سبحانه (أم يقولون تقوله بل لا يؤمنون ، فليأتوا بحديث مثله  إن كانوا صادقين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5238"/>
                                        </p:tgtEl>
                                        <p:attrNameLst>
                                          <p:attrName>style.visibility</p:attrName>
                                        </p:attrNameLst>
                                      </p:cBhvr>
                                      <p:to>
                                        <p:strVal val="visible"/>
                                      </p:to>
                                    </p:set>
                                    <p:anim to="" calcmode="lin" valueType="num">
                                      <p:cBhvr>
                                        <p:cTn id="7" dur="1" fill="hold"/>
                                        <p:tgtEl>
                                          <p:spTgt spid="9523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p:txBody>
          <a:bodyPr/>
          <a:lstStyle/>
          <a:p>
            <a:pPr eaLnBrk="1" hangingPunct="1"/>
            <a:endParaRPr lang="en-US" smtClean="0"/>
          </a:p>
        </p:txBody>
      </p:sp>
      <p:sp>
        <p:nvSpPr>
          <p:cNvPr id="25603" name="Rectangle 3"/>
          <p:cNvSpPr>
            <a:spLocks noGrp="1" noChangeArrowheads="1"/>
          </p:cNvSpPr>
          <p:nvPr>
            <p:ph type="subTitle" idx="1"/>
          </p:nvPr>
        </p:nvSpPr>
        <p:spPr/>
        <p:txBody>
          <a:bodyPr/>
          <a:lstStyle/>
          <a:p>
            <a:pPr eaLnBrk="1" hangingPunct="1"/>
            <a:endParaRPr lang="en-US" smtClean="0"/>
          </a:p>
        </p:txBody>
      </p:sp>
      <p:pic>
        <p:nvPicPr>
          <p:cNvPr id="25604"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84997" name="Text Box 5"/>
          <p:cNvSpPr txBox="1">
            <a:spLocks noChangeArrowheads="1"/>
          </p:cNvSpPr>
          <p:nvPr/>
        </p:nvSpPr>
        <p:spPr bwMode="auto">
          <a:xfrm>
            <a:off x="-107950" y="2571750"/>
            <a:ext cx="9359900" cy="1433513"/>
          </a:xfrm>
          <a:prstGeom prst="rect">
            <a:avLst/>
          </a:prstGeom>
          <a:noFill/>
          <a:ln w="9525">
            <a:noFill/>
            <a:miter lim="800000"/>
            <a:headEnd/>
            <a:tailEnd/>
          </a:ln>
        </p:spPr>
        <p:txBody>
          <a:bodyPr>
            <a:spAutoFit/>
          </a:bodyPr>
          <a:lstStyle/>
          <a:p>
            <a:pPr algn="ctr"/>
            <a:r>
              <a:rPr lang="ar-SA" sz="8800">
                <a:cs typeface="AL-Yadawi 2" pitchFamily="2" charset="-78"/>
              </a:rPr>
              <a:t>كيفية وحي الله إلى رسله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4997"/>
                                        </p:tgtEl>
                                        <p:attrNameLst>
                                          <p:attrName>style.visibility</p:attrName>
                                        </p:attrNameLst>
                                      </p:cBhvr>
                                      <p:to>
                                        <p:strVal val="visible"/>
                                      </p:to>
                                    </p:set>
                                    <p:anim to="" calcmode="lin" valueType="num">
                                      <p:cBhvr>
                                        <p:cTn id="7" dur="1" fill="hold"/>
                                        <p:tgtEl>
                                          <p:spTgt spid="8499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p:txBody>
          <a:bodyPr/>
          <a:lstStyle/>
          <a:p>
            <a:pPr eaLnBrk="1" hangingPunct="1"/>
            <a:endParaRPr lang="en-US" smtClean="0"/>
          </a:p>
        </p:txBody>
      </p:sp>
      <p:sp>
        <p:nvSpPr>
          <p:cNvPr id="26627" name="Rectangle 3"/>
          <p:cNvSpPr>
            <a:spLocks noGrp="1" noChangeArrowheads="1"/>
          </p:cNvSpPr>
          <p:nvPr>
            <p:ph type="subTitle" idx="1"/>
          </p:nvPr>
        </p:nvSpPr>
        <p:spPr/>
        <p:txBody>
          <a:bodyPr/>
          <a:lstStyle/>
          <a:p>
            <a:pPr eaLnBrk="1" hangingPunct="1"/>
            <a:endParaRPr lang="en-US" smtClean="0"/>
          </a:p>
        </p:txBody>
      </p:sp>
      <p:pic>
        <p:nvPicPr>
          <p:cNvPr id="26628"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87045" name="Text Box 5"/>
          <p:cNvSpPr txBox="1">
            <a:spLocks noChangeArrowheads="1"/>
          </p:cNvSpPr>
          <p:nvPr/>
        </p:nvSpPr>
        <p:spPr bwMode="auto">
          <a:xfrm>
            <a:off x="34925" y="765175"/>
            <a:ext cx="9144000" cy="1920875"/>
          </a:xfrm>
          <a:prstGeom prst="rect">
            <a:avLst/>
          </a:prstGeom>
          <a:noFill/>
          <a:ln w="9525">
            <a:noFill/>
            <a:miter lim="800000"/>
            <a:headEnd/>
            <a:tailEnd/>
          </a:ln>
        </p:spPr>
        <p:txBody>
          <a:bodyPr>
            <a:spAutoFit/>
          </a:bodyPr>
          <a:lstStyle/>
          <a:p>
            <a:pPr>
              <a:buFontTx/>
              <a:buChar char="•"/>
            </a:pPr>
            <a:r>
              <a:rPr lang="ar-SA" sz="6000">
                <a:cs typeface="AL-Yadawi 2" pitchFamily="2" charset="-78"/>
              </a:rPr>
              <a:t> يوحي الله إلى رسله بواسطة وبغير واسطة : </a:t>
            </a:r>
          </a:p>
        </p:txBody>
      </p:sp>
      <p:sp>
        <p:nvSpPr>
          <p:cNvPr id="87046" name="Text Box 6"/>
          <p:cNvSpPr txBox="1">
            <a:spLocks noChangeArrowheads="1"/>
          </p:cNvSpPr>
          <p:nvPr/>
        </p:nvSpPr>
        <p:spPr bwMode="auto">
          <a:xfrm>
            <a:off x="-36513" y="3429000"/>
            <a:ext cx="9144001" cy="1006475"/>
          </a:xfrm>
          <a:prstGeom prst="rect">
            <a:avLst/>
          </a:prstGeom>
          <a:noFill/>
          <a:ln w="9525">
            <a:noFill/>
            <a:miter lim="800000"/>
            <a:headEnd/>
            <a:tailEnd/>
          </a:ln>
        </p:spPr>
        <p:txBody>
          <a:bodyPr>
            <a:spAutoFit/>
          </a:bodyPr>
          <a:lstStyle/>
          <a:p>
            <a:r>
              <a:rPr lang="ar-SA" sz="6000">
                <a:cs typeface="AL-Yadawi 2" pitchFamily="2" charset="-78"/>
              </a:rPr>
              <a:t>فالأولى : بواسطة جبريل ملك الوحي .</a:t>
            </a:r>
            <a:endParaRPr lang="en-US" sz="6000">
              <a:cs typeface="AL-Yadawi 2" pitchFamily="2" charset="-78"/>
            </a:endParaRPr>
          </a:p>
        </p:txBody>
      </p:sp>
      <p:sp>
        <p:nvSpPr>
          <p:cNvPr id="87047" name="Text Box 7"/>
          <p:cNvSpPr txBox="1">
            <a:spLocks noChangeArrowheads="1"/>
          </p:cNvSpPr>
          <p:nvPr/>
        </p:nvSpPr>
        <p:spPr bwMode="auto">
          <a:xfrm>
            <a:off x="-252413" y="4799013"/>
            <a:ext cx="9144001" cy="1006475"/>
          </a:xfrm>
          <a:prstGeom prst="rect">
            <a:avLst/>
          </a:prstGeom>
          <a:noFill/>
          <a:ln w="9525">
            <a:noFill/>
            <a:miter lim="800000"/>
            <a:headEnd/>
            <a:tailEnd/>
          </a:ln>
        </p:spPr>
        <p:txBody>
          <a:bodyPr>
            <a:spAutoFit/>
          </a:bodyPr>
          <a:lstStyle/>
          <a:p>
            <a:r>
              <a:rPr lang="ar-SA" sz="6000">
                <a:cs typeface="AL-Yadawi 2" pitchFamily="2" charset="-78"/>
              </a:rPr>
              <a:t>الثانية : هو الذي لا واسطة فيه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7045"/>
                                        </p:tgtEl>
                                        <p:attrNameLst>
                                          <p:attrName>style.visibility</p:attrName>
                                        </p:attrNameLst>
                                      </p:cBhvr>
                                      <p:to>
                                        <p:strVal val="visible"/>
                                      </p:to>
                                    </p:set>
                                    <p:anim to="" calcmode="lin" valueType="num">
                                      <p:cBhvr>
                                        <p:cTn id="7" dur="1" fill="hold"/>
                                        <p:tgtEl>
                                          <p:spTgt spid="8704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7046"/>
                                        </p:tgtEl>
                                        <p:attrNameLst>
                                          <p:attrName>style.visibility</p:attrName>
                                        </p:attrNameLst>
                                      </p:cBhvr>
                                      <p:to>
                                        <p:strVal val="visible"/>
                                      </p:to>
                                    </p:set>
                                    <p:anim to="" calcmode="lin" valueType="num">
                                      <p:cBhvr>
                                        <p:cTn id="12" dur="1" fill="hold"/>
                                        <p:tgtEl>
                                          <p:spTgt spid="8704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87047"/>
                                        </p:tgtEl>
                                        <p:attrNameLst>
                                          <p:attrName>style.visibility</p:attrName>
                                        </p:attrNameLst>
                                      </p:cBhvr>
                                      <p:to>
                                        <p:strVal val="visible"/>
                                      </p:to>
                                    </p:set>
                                    <p:anim to="" calcmode="lin" valueType="num">
                                      <p:cBhvr>
                                        <p:cTn id="17" dur="1" fill="hold"/>
                                        <p:tgtEl>
                                          <p:spTgt spid="8704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p:bldP spid="87046" grpId="0"/>
      <p:bldP spid="870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p:txBody>
          <a:bodyPr/>
          <a:lstStyle/>
          <a:p>
            <a:pPr eaLnBrk="1" hangingPunct="1"/>
            <a:endParaRPr lang="en-US" smtClean="0"/>
          </a:p>
        </p:txBody>
      </p:sp>
      <p:sp>
        <p:nvSpPr>
          <p:cNvPr id="27651" name="Rectangle 3"/>
          <p:cNvSpPr>
            <a:spLocks noGrp="1" noChangeArrowheads="1"/>
          </p:cNvSpPr>
          <p:nvPr>
            <p:ph type="subTitle" idx="1"/>
          </p:nvPr>
        </p:nvSpPr>
        <p:spPr/>
        <p:txBody>
          <a:bodyPr/>
          <a:lstStyle/>
          <a:p>
            <a:pPr eaLnBrk="1" hangingPunct="1"/>
            <a:endParaRPr lang="en-US" smtClean="0"/>
          </a:p>
        </p:txBody>
      </p:sp>
      <p:pic>
        <p:nvPicPr>
          <p:cNvPr id="27652"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89093" name="Text Box 5"/>
          <p:cNvSpPr txBox="1">
            <a:spLocks noChangeArrowheads="1"/>
          </p:cNvSpPr>
          <p:nvPr/>
        </p:nvSpPr>
        <p:spPr bwMode="auto">
          <a:xfrm>
            <a:off x="34925" y="333375"/>
            <a:ext cx="9144000" cy="1006475"/>
          </a:xfrm>
          <a:prstGeom prst="rect">
            <a:avLst/>
          </a:prstGeom>
          <a:noFill/>
          <a:ln w="9525">
            <a:noFill/>
            <a:miter lim="800000"/>
            <a:headEnd/>
            <a:tailEnd/>
          </a:ln>
        </p:spPr>
        <p:txBody>
          <a:bodyPr>
            <a:spAutoFit/>
          </a:bodyPr>
          <a:lstStyle/>
          <a:p>
            <a:r>
              <a:rPr lang="ar-SA" sz="6000">
                <a:cs typeface="AL-Yadawi 2" pitchFamily="2" charset="-78"/>
              </a:rPr>
              <a:t>أـ منها الرؤيا الصالحة في المنام  .</a:t>
            </a:r>
          </a:p>
        </p:txBody>
      </p:sp>
      <p:sp>
        <p:nvSpPr>
          <p:cNvPr id="89094" name="Text Box 6"/>
          <p:cNvSpPr txBox="1">
            <a:spLocks noChangeArrowheads="1"/>
          </p:cNvSpPr>
          <p:nvPr/>
        </p:nvSpPr>
        <p:spPr bwMode="auto">
          <a:xfrm>
            <a:off x="-36513" y="1268413"/>
            <a:ext cx="9144001" cy="3749675"/>
          </a:xfrm>
          <a:prstGeom prst="rect">
            <a:avLst/>
          </a:prstGeom>
          <a:noFill/>
          <a:ln w="9525">
            <a:noFill/>
            <a:miter lim="800000"/>
            <a:headEnd/>
            <a:tailEnd/>
          </a:ln>
        </p:spPr>
        <p:txBody>
          <a:bodyPr>
            <a:spAutoFit/>
          </a:bodyPr>
          <a:lstStyle/>
          <a:p>
            <a:pPr>
              <a:buFontTx/>
              <a:buChar char="•"/>
            </a:pPr>
            <a:r>
              <a:rPr lang="ar-SA" sz="6000">
                <a:cs typeface="AL-Yadawi 2" pitchFamily="2" charset="-78"/>
              </a:rPr>
              <a:t>عن عائشة رضي الله عنها قالت : (أول ما بُدئ به صلى الله عليه وسلم الرؤيا الصالحة في النوم ، فكان لا يرى رؤيا إلا جاءت مثل فلق الصبح )</a:t>
            </a:r>
            <a:endParaRPr lang="en-US" sz="6000">
              <a:cs typeface="AL-Yadawi 2" pitchFamily="2" charset="-78"/>
            </a:endParaRPr>
          </a:p>
        </p:txBody>
      </p:sp>
      <p:sp>
        <p:nvSpPr>
          <p:cNvPr id="89095" name="Text Box 7"/>
          <p:cNvSpPr txBox="1">
            <a:spLocks noChangeArrowheads="1"/>
          </p:cNvSpPr>
          <p:nvPr/>
        </p:nvSpPr>
        <p:spPr bwMode="auto">
          <a:xfrm>
            <a:off x="34925" y="4892675"/>
            <a:ext cx="9144000" cy="1920875"/>
          </a:xfrm>
          <a:prstGeom prst="rect">
            <a:avLst/>
          </a:prstGeom>
          <a:noFill/>
          <a:ln w="9525">
            <a:noFill/>
            <a:miter lim="800000"/>
            <a:headEnd/>
            <a:tailEnd/>
          </a:ln>
        </p:spPr>
        <p:txBody>
          <a:bodyPr>
            <a:spAutoFit/>
          </a:bodyPr>
          <a:lstStyle/>
          <a:p>
            <a:r>
              <a:rPr lang="ar-SA" sz="6000">
                <a:cs typeface="AL-Yadawi 2" pitchFamily="2" charset="-78"/>
              </a:rPr>
              <a:t>وكان ذلك تهيئة لرسول الله صلى الله عليه وسلم حتى ينزل عليه الوحي يقظة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9093"/>
                                        </p:tgtEl>
                                        <p:attrNameLst>
                                          <p:attrName>style.visibility</p:attrName>
                                        </p:attrNameLst>
                                      </p:cBhvr>
                                      <p:to>
                                        <p:strVal val="visible"/>
                                      </p:to>
                                    </p:set>
                                    <p:anim to="" calcmode="lin" valueType="num">
                                      <p:cBhvr>
                                        <p:cTn id="7" dur="1" fill="hold"/>
                                        <p:tgtEl>
                                          <p:spTgt spid="8909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9094"/>
                                        </p:tgtEl>
                                        <p:attrNameLst>
                                          <p:attrName>style.visibility</p:attrName>
                                        </p:attrNameLst>
                                      </p:cBhvr>
                                      <p:to>
                                        <p:strVal val="visible"/>
                                      </p:to>
                                    </p:set>
                                    <p:anim to="" calcmode="lin" valueType="num">
                                      <p:cBhvr>
                                        <p:cTn id="12" dur="1" fill="hold"/>
                                        <p:tgtEl>
                                          <p:spTgt spid="8909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89095"/>
                                        </p:tgtEl>
                                        <p:attrNameLst>
                                          <p:attrName>style.visibility</p:attrName>
                                        </p:attrNameLst>
                                      </p:cBhvr>
                                      <p:to>
                                        <p:strVal val="visible"/>
                                      </p:to>
                                    </p:set>
                                    <p:anim to="" calcmode="lin" valueType="num">
                                      <p:cBhvr>
                                        <p:cTn id="17" dur="1" fill="hold"/>
                                        <p:tgtEl>
                                          <p:spTgt spid="8909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p:bldP spid="89094" grpId="0"/>
      <p:bldP spid="8909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lstStyle/>
          <a:p>
            <a:pPr eaLnBrk="1" hangingPunct="1"/>
            <a:endParaRPr lang="en-US" smtClean="0"/>
          </a:p>
        </p:txBody>
      </p:sp>
      <p:sp>
        <p:nvSpPr>
          <p:cNvPr id="28675" name="Rectangle 3"/>
          <p:cNvSpPr>
            <a:spLocks noGrp="1" noChangeArrowheads="1"/>
          </p:cNvSpPr>
          <p:nvPr>
            <p:ph type="subTitle" idx="1"/>
          </p:nvPr>
        </p:nvSpPr>
        <p:spPr/>
        <p:txBody>
          <a:bodyPr/>
          <a:lstStyle/>
          <a:p>
            <a:pPr eaLnBrk="1" hangingPunct="1"/>
            <a:endParaRPr lang="en-US" smtClean="0"/>
          </a:p>
        </p:txBody>
      </p:sp>
      <p:pic>
        <p:nvPicPr>
          <p:cNvPr id="28676"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91141" name="Text Box 5"/>
          <p:cNvSpPr txBox="1">
            <a:spLocks noChangeArrowheads="1"/>
          </p:cNvSpPr>
          <p:nvPr/>
        </p:nvSpPr>
        <p:spPr bwMode="auto">
          <a:xfrm>
            <a:off x="-287338" y="-315913"/>
            <a:ext cx="9683751" cy="2586038"/>
          </a:xfrm>
          <a:prstGeom prst="rect">
            <a:avLst/>
          </a:prstGeom>
          <a:noFill/>
          <a:ln w="9525">
            <a:noFill/>
            <a:miter lim="800000"/>
            <a:headEnd/>
            <a:tailEnd/>
          </a:ln>
        </p:spPr>
        <p:txBody>
          <a:bodyPr>
            <a:spAutoFit/>
          </a:bodyPr>
          <a:lstStyle/>
          <a:p>
            <a:pPr>
              <a:buFontTx/>
              <a:buChar char="•"/>
            </a:pPr>
            <a:r>
              <a:rPr lang="ar-SA" sz="5400">
                <a:cs typeface="AL-Yadawi 2" pitchFamily="2" charset="-78"/>
              </a:rPr>
              <a:t> وليس في القرآن شيء من هذا النوع لأنه نزل جميعه يقظة ، خلافاً لمن أدعى نزول سورة الكوثر مناماً للحديث الوارد فيها .</a:t>
            </a:r>
          </a:p>
        </p:txBody>
      </p:sp>
      <p:sp>
        <p:nvSpPr>
          <p:cNvPr id="91142" name="Text Box 6"/>
          <p:cNvSpPr txBox="1">
            <a:spLocks noChangeArrowheads="1"/>
          </p:cNvSpPr>
          <p:nvPr/>
        </p:nvSpPr>
        <p:spPr bwMode="auto">
          <a:xfrm>
            <a:off x="-179388" y="2060575"/>
            <a:ext cx="9504363" cy="5078413"/>
          </a:xfrm>
          <a:prstGeom prst="rect">
            <a:avLst/>
          </a:prstGeom>
          <a:noFill/>
          <a:ln w="9525">
            <a:noFill/>
            <a:miter lim="800000"/>
            <a:headEnd/>
            <a:tailEnd/>
          </a:ln>
        </p:spPr>
        <p:txBody>
          <a:bodyPr>
            <a:spAutoFit/>
          </a:bodyPr>
          <a:lstStyle/>
          <a:p>
            <a:pPr>
              <a:buFontTx/>
              <a:buChar char="•"/>
            </a:pPr>
            <a:r>
              <a:rPr lang="ar-SA" sz="5400">
                <a:cs typeface="AL-Yadawi 2" pitchFamily="2" charset="-78"/>
              </a:rPr>
              <a:t>ففي صحيح مسلم عن أنس : (بينما رسول الله صى الله عليه وسلم ذات يوم بين أظهرنا في المسجد إذ أغفى إغفاءة ثم رفع رأسه مبتسماً فقلت : ما أضحكك يا رسول الله ؟ فقال ” نزلت علي آنفاً سورة فقرأ :{بسم الله الرحمن الرحيم ، إنا أعطيناك الكوثر ... } ) </a:t>
            </a:r>
            <a:endParaRPr lang="en-US" sz="54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1141"/>
                                        </p:tgtEl>
                                        <p:attrNameLst>
                                          <p:attrName>style.visibility</p:attrName>
                                        </p:attrNameLst>
                                      </p:cBhvr>
                                      <p:to>
                                        <p:strVal val="visible"/>
                                      </p:to>
                                    </p:set>
                                    <p:anim to="" calcmode="lin" valueType="num">
                                      <p:cBhvr>
                                        <p:cTn id="7" dur="1" fill="hold"/>
                                        <p:tgtEl>
                                          <p:spTgt spid="9114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91142"/>
                                        </p:tgtEl>
                                        <p:attrNameLst>
                                          <p:attrName>style.visibility</p:attrName>
                                        </p:attrNameLst>
                                      </p:cBhvr>
                                      <p:to>
                                        <p:strVal val="visible"/>
                                      </p:to>
                                    </p:set>
                                    <p:anim to="" calcmode="lin" valueType="num">
                                      <p:cBhvr>
                                        <p:cTn id="12" dur="1" fill="hold"/>
                                        <p:tgtEl>
                                          <p:spTgt spid="9114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p:bldP spid="9114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p:txBody>
          <a:bodyPr/>
          <a:lstStyle/>
          <a:p>
            <a:pPr eaLnBrk="1" hangingPunct="1"/>
            <a:endParaRPr lang="en-US" smtClean="0"/>
          </a:p>
        </p:txBody>
      </p:sp>
      <p:sp>
        <p:nvSpPr>
          <p:cNvPr id="29699" name="Rectangle 3"/>
          <p:cNvSpPr>
            <a:spLocks noGrp="1" noChangeArrowheads="1"/>
          </p:cNvSpPr>
          <p:nvPr>
            <p:ph type="subTitle" idx="1"/>
          </p:nvPr>
        </p:nvSpPr>
        <p:spPr/>
        <p:txBody>
          <a:bodyPr/>
          <a:lstStyle/>
          <a:p>
            <a:pPr eaLnBrk="1" hangingPunct="1"/>
            <a:endParaRPr lang="en-US" smtClean="0"/>
          </a:p>
        </p:txBody>
      </p:sp>
      <p:pic>
        <p:nvPicPr>
          <p:cNvPr id="29700"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91143" name="Text Box 7"/>
          <p:cNvSpPr txBox="1">
            <a:spLocks noChangeArrowheads="1"/>
          </p:cNvSpPr>
          <p:nvPr/>
        </p:nvSpPr>
        <p:spPr bwMode="auto">
          <a:xfrm>
            <a:off x="-468313" y="1341438"/>
            <a:ext cx="9791701" cy="2835275"/>
          </a:xfrm>
          <a:prstGeom prst="rect">
            <a:avLst/>
          </a:prstGeom>
          <a:noFill/>
          <a:ln w="9525">
            <a:noFill/>
            <a:miter lim="800000"/>
            <a:headEnd/>
            <a:tailEnd/>
          </a:ln>
        </p:spPr>
        <p:txBody>
          <a:bodyPr>
            <a:spAutoFit/>
          </a:bodyPr>
          <a:lstStyle/>
          <a:p>
            <a:pPr>
              <a:buFontTx/>
              <a:buChar char="•"/>
            </a:pPr>
            <a:r>
              <a:rPr lang="ar-SA" sz="6000">
                <a:cs typeface="AL-Yadawi 2" pitchFamily="2" charset="-78"/>
              </a:rPr>
              <a:t> ليس المقصود من (الإغفاءه) في الحديث النوم ، وإنما المقصود : الحالة التي كانت تعتريه عند الوحي وهي الغيبوبة عما حوله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1143"/>
                                        </p:tgtEl>
                                        <p:attrNameLst>
                                          <p:attrName>style.visibility</p:attrName>
                                        </p:attrNameLst>
                                      </p:cBhvr>
                                      <p:to>
                                        <p:strVal val="visible"/>
                                      </p:to>
                                    </p:set>
                                    <p:anim to="" calcmode="lin" valueType="num">
                                      <p:cBhvr>
                                        <p:cTn id="7" dur="1" fill="hold"/>
                                        <p:tgtEl>
                                          <p:spTgt spid="9114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p:txBody>
          <a:bodyPr/>
          <a:lstStyle/>
          <a:p>
            <a:pPr eaLnBrk="1" hangingPunct="1"/>
            <a:endParaRPr lang="en-US" smtClean="0"/>
          </a:p>
        </p:txBody>
      </p:sp>
      <p:sp>
        <p:nvSpPr>
          <p:cNvPr id="30723" name="Rectangle 3"/>
          <p:cNvSpPr>
            <a:spLocks noGrp="1" noChangeArrowheads="1"/>
          </p:cNvSpPr>
          <p:nvPr>
            <p:ph type="subTitle" idx="1"/>
          </p:nvPr>
        </p:nvSpPr>
        <p:spPr/>
        <p:txBody>
          <a:bodyPr/>
          <a:lstStyle/>
          <a:p>
            <a:pPr eaLnBrk="1" hangingPunct="1"/>
            <a:endParaRPr lang="en-US" smtClean="0"/>
          </a:p>
        </p:txBody>
      </p:sp>
      <p:pic>
        <p:nvPicPr>
          <p:cNvPr id="30724"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97285" name="Text Box 5"/>
          <p:cNvSpPr txBox="1">
            <a:spLocks noChangeArrowheads="1"/>
          </p:cNvSpPr>
          <p:nvPr/>
        </p:nvSpPr>
        <p:spPr bwMode="auto">
          <a:xfrm>
            <a:off x="-468313" y="692150"/>
            <a:ext cx="9683751" cy="2835275"/>
          </a:xfrm>
          <a:prstGeom prst="rect">
            <a:avLst/>
          </a:prstGeom>
          <a:noFill/>
          <a:ln w="9525">
            <a:noFill/>
            <a:miter lim="800000"/>
            <a:headEnd/>
            <a:tailEnd/>
          </a:ln>
        </p:spPr>
        <p:txBody>
          <a:bodyPr>
            <a:spAutoFit/>
          </a:bodyPr>
          <a:lstStyle/>
          <a:p>
            <a:pPr>
              <a:buFontTx/>
              <a:buChar char="•"/>
            </a:pPr>
            <a:r>
              <a:rPr lang="ar-SA" sz="6000">
                <a:cs typeface="AL-Yadawi 2" pitchFamily="2" charset="-78"/>
              </a:rPr>
              <a:t>ومما يدل على أن الرؤيا الصالحة للأنبياء في المنام وحي يجب اتباعه ،ما جاء في قصة إبراهيم من رؤيا ذبحه لولده إسماعيل .</a:t>
            </a:r>
          </a:p>
        </p:txBody>
      </p:sp>
      <p:sp>
        <p:nvSpPr>
          <p:cNvPr id="97288" name="Text Box 8"/>
          <p:cNvSpPr txBox="1">
            <a:spLocks noChangeArrowheads="1"/>
          </p:cNvSpPr>
          <p:nvPr/>
        </p:nvSpPr>
        <p:spPr bwMode="auto">
          <a:xfrm>
            <a:off x="-180975" y="3789363"/>
            <a:ext cx="9396413" cy="2835275"/>
          </a:xfrm>
          <a:prstGeom prst="rect">
            <a:avLst/>
          </a:prstGeom>
          <a:noFill/>
          <a:ln w="9525">
            <a:noFill/>
            <a:miter lim="800000"/>
            <a:headEnd/>
            <a:tailEnd/>
          </a:ln>
        </p:spPr>
        <p:txBody>
          <a:bodyPr>
            <a:spAutoFit/>
          </a:bodyPr>
          <a:lstStyle/>
          <a:p>
            <a:r>
              <a:rPr lang="ar-SA" sz="6000">
                <a:cs typeface="AL-Yadawi 2" pitchFamily="2" charset="-78"/>
              </a:rPr>
              <a:t> قال تعالى : (فبشرناه بغلام حليم ، فلما بلغ معه السعي قال يا بني إني أرى في المنام إني أذبحك فانظر ماذا ترى)</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7285"/>
                                        </p:tgtEl>
                                        <p:attrNameLst>
                                          <p:attrName>style.visibility</p:attrName>
                                        </p:attrNameLst>
                                      </p:cBhvr>
                                      <p:to>
                                        <p:strVal val="visible"/>
                                      </p:to>
                                    </p:set>
                                    <p:anim to="" calcmode="lin" valueType="num">
                                      <p:cBhvr>
                                        <p:cTn id="7" dur="1" fill="hold"/>
                                        <p:tgtEl>
                                          <p:spTgt spid="9728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97288"/>
                                        </p:tgtEl>
                                        <p:attrNameLst>
                                          <p:attrName>style.visibility</p:attrName>
                                        </p:attrNameLst>
                                      </p:cBhvr>
                                      <p:to>
                                        <p:strVal val="visible"/>
                                      </p:to>
                                    </p:set>
                                    <p:anim to="" calcmode="lin" valueType="num">
                                      <p:cBhvr>
                                        <p:cTn id="12" dur="1" fill="hold"/>
                                        <p:tgtEl>
                                          <p:spTgt spid="9728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5" grpId="0"/>
      <p:bldP spid="9728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p:txBody>
          <a:bodyPr/>
          <a:lstStyle/>
          <a:p>
            <a:pPr eaLnBrk="1" hangingPunct="1"/>
            <a:endParaRPr lang="en-US" smtClean="0"/>
          </a:p>
        </p:txBody>
      </p:sp>
      <p:sp>
        <p:nvSpPr>
          <p:cNvPr id="31747" name="Rectangle 3"/>
          <p:cNvSpPr>
            <a:spLocks noGrp="1" noChangeArrowheads="1"/>
          </p:cNvSpPr>
          <p:nvPr>
            <p:ph type="subTitle" idx="1"/>
          </p:nvPr>
        </p:nvSpPr>
        <p:spPr/>
        <p:txBody>
          <a:bodyPr/>
          <a:lstStyle/>
          <a:p>
            <a:pPr eaLnBrk="1" hangingPunct="1"/>
            <a:endParaRPr lang="en-US" smtClean="0"/>
          </a:p>
        </p:txBody>
      </p:sp>
      <p:pic>
        <p:nvPicPr>
          <p:cNvPr id="31748"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99333" name="Text Box 5"/>
          <p:cNvSpPr txBox="1">
            <a:spLocks noChangeArrowheads="1"/>
          </p:cNvSpPr>
          <p:nvPr/>
        </p:nvSpPr>
        <p:spPr bwMode="auto">
          <a:xfrm>
            <a:off x="-541338" y="-100013"/>
            <a:ext cx="9683751" cy="2835276"/>
          </a:xfrm>
          <a:prstGeom prst="rect">
            <a:avLst/>
          </a:prstGeom>
          <a:noFill/>
          <a:ln w="9525">
            <a:noFill/>
            <a:miter lim="800000"/>
            <a:headEnd/>
            <a:tailEnd/>
          </a:ln>
        </p:spPr>
        <p:txBody>
          <a:bodyPr>
            <a:spAutoFit/>
          </a:bodyPr>
          <a:lstStyle/>
          <a:p>
            <a:pPr>
              <a:buFontTx/>
              <a:buChar char="•"/>
            </a:pPr>
            <a:r>
              <a:rPr lang="ar-SA" sz="6000">
                <a:cs typeface="AL-Yadawi 2" pitchFamily="2" charset="-78"/>
              </a:rPr>
              <a:t>ولو لم تكن هذه الرؤيا وحي يجب اتباعه لما أقدم إبراهيم عليه السلام على ذبح ولده لولا أن منّ الله عليه بالفداء.</a:t>
            </a:r>
          </a:p>
        </p:txBody>
      </p:sp>
      <p:sp>
        <p:nvSpPr>
          <p:cNvPr id="99335" name="Text Box 7"/>
          <p:cNvSpPr txBox="1">
            <a:spLocks noChangeArrowheads="1"/>
          </p:cNvSpPr>
          <p:nvPr/>
        </p:nvSpPr>
        <p:spPr bwMode="auto">
          <a:xfrm>
            <a:off x="-396875" y="3141663"/>
            <a:ext cx="9575800" cy="3749675"/>
          </a:xfrm>
          <a:prstGeom prst="rect">
            <a:avLst/>
          </a:prstGeom>
          <a:noFill/>
          <a:ln w="9525">
            <a:noFill/>
            <a:miter lim="800000"/>
            <a:headEnd/>
            <a:tailEnd/>
          </a:ln>
        </p:spPr>
        <p:txBody>
          <a:bodyPr>
            <a:spAutoFit/>
          </a:bodyPr>
          <a:lstStyle/>
          <a:p>
            <a:pPr>
              <a:buFontTx/>
              <a:buChar char="•"/>
            </a:pPr>
            <a:r>
              <a:rPr lang="ar-SA" sz="6000">
                <a:cs typeface="AL-Yadawi 2" pitchFamily="2" charset="-78"/>
              </a:rPr>
              <a:t>الرؤيا الصالحة ليست خاصة بالرسول ، فهي باقية للمؤمنين وإن لم تكن وحياً ، قال عليه الصلاة والسلام (انقطع الوحي وبقيت المبشرات ، رؤيا المؤمن ) </a:t>
            </a:r>
            <a:endParaRPr lang="en-US" sz="6000">
              <a:cs typeface="AL-Yadawi 2"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9333"/>
                                        </p:tgtEl>
                                        <p:attrNameLst>
                                          <p:attrName>style.visibility</p:attrName>
                                        </p:attrNameLst>
                                      </p:cBhvr>
                                      <p:to>
                                        <p:strVal val="visible"/>
                                      </p:to>
                                    </p:set>
                                    <p:anim to="" calcmode="lin" valueType="num">
                                      <p:cBhvr>
                                        <p:cTn id="7" dur="1" fill="hold"/>
                                        <p:tgtEl>
                                          <p:spTgt spid="9933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99335"/>
                                        </p:tgtEl>
                                        <p:attrNameLst>
                                          <p:attrName>style.visibility</p:attrName>
                                        </p:attrNameLst>
                                      </p:cBhvr>
                                      <p:to>
                                        <p:strVal val="visible"/>
                                      </p:to>
                                    </p:set>
                                    <p:anim to="" calcmode="lin" valueType="num">
                                      <p:cBhvr>
                                        <p:cTn id="12" dur="1" fill="hold"/>
                                        <p:tgtEl>
                                          <p:spTgt spid="9933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3" grpId="0"/>
      <p:bldP spid="993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p:txBody>
          <a:bodyPr/>
          <a:lstStyle/>
          <a:p>
            <a:pPr eaLnBrk="1" hangingPunct="1"/>
            <a:endParaRPr lang="en-US" smtClean="0"/>
          </a:p>
        </p:txBody>
      </p:sp>
      <p:sp>
        <p:nvSpPr>
          <p:cNvPr id="32771" name="Rectangle 3"/>
          <p:cNvSpPr>
            <a:spLocks noGrp="1" noChangeArrowheads="1"/>
          </p:cNvSpPr>
          <p:nvPr>
            <p:ph type="subTitle" idx="1"/>
          </p:nvPr>
        </p:nvSpPr>
        <p:spPr/>
        <p:txBody>
          <a:bodyPr/>
          <a:lstStyle/>
          <a:p>
            <a:pPr eaLnBrk="1" hangingPunct="1"/>
            <a:endParaRPr lang="en-US" smtClean="0"/>
          </a:p>
        </p:txBody>
      </p:sp>
      <p:pic>
        <p:nvPicPr>
          <p:cNvPr id="32772"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01381" name="Text Box 5"/>
          <p:cNvSpPr txBox="1">
            <a:spLocks noChangeArrowheads="1"/>
          </p:cNvSpPr>
          <p:nvPr/>
        </p:nvSpPr>
        <p:spPr bwMode="auto">
          <a:xfrm>
            <a:off x="-323850" y="852488"/>
            <a:ext cx="9683750" cy="4664075"/>
          </a:xfrm>
          <a:prstGeom prst="rect">
            <a:avLst/>
          </a:prstGeom>
          <a:noFill/>
          <a:ln w="9525">
            <a:noFill/>
            <a:miter lim="800000"/>
            <a:headEnd/>
            <a:tailEnd/>
          </a:ln>
        </p:spPr>
        <p:txBody>
          <a:bodyPr>
            <a:spAutoFit/>
          </a:bodyPr>
          <a:lstStyle/>
          <a:p>
            <a:pPr>
              <a:buFontTx/>
              <a:buChar char="•"/>
            </a:pPr>
            <a:r>
              <a:rPr lang="ar-SA" sz="6000">
                <a:cs typeface="AL-Yadawi 2" pitchFamily="2" charset="-78"/>
              </a:rPr>
              <a:t>والرؤيا الصالحة في المنام للأنبياء هي القسم الأول من أقسام التكليم الإلهي المذكور في قوله تعالى (وما كان لبشر أن يكلمه الله إلا وحياً أو من وراء حجاب أو يرسل رسولا فيوحي بإذنه ما يشاء إنه علي حكيم)</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1381"/>
                                        </p:tgtEl>
                                        <p:attrNameLst>
                                          <p:attrName>style.visibility</p:attrName>
                                        </p:attrNameLst>
                                      </p:cBhvr>
                                      <p:to>
                                        <p:strVal val="visible"/>
                                      </p:to>
                                    </p:set>
                                    <p:anim to="" calcmode="lin" valueType="num">
                                      <p:cBhvr>
                                        <p:cTn id="7" dur="1" fill="hold"/>
                                        <p:tgtEl>
                                          <p:spTgt spid="10138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p:txBody>
          <a:bodyPr/>
          <a:lstStyle/>
          <a:p>
            <a:pPr eaLnBrk="1" hangingPunct="1"/>
            <a:endParaRPr lang="en-US" smtClean="0"/>
          </a:p>
        </p:txBody>
      </p:sp>
      <p:sp>
        <p:nvSpPr>
          <p:cNvPr id="33795" name="Rectangle 3"/>
          <p:cNvSpPr>
            <a:spLocks noGrp="1" noChangeArrowheads="1"/>
          </p:cNvSpPr>
          <p:nvPr>
            <p:ph type="subTitle" idx="1"/>
          </p:nvPr>
        </p:nvSpPr>
        <p:spPr/>
        <p:txBody>
          <a:bodyPr/>
          <a:lstStyle/>
          <a:p>
            <a:pPr eaLnBrk="1" hangingPunct="1"/>
            <a:endParaRPr lang="en-US" smtClean="0"/>
          </a:p>
        </p:txBody>
      </p:sp>
      <p:pic>
        <p:nvPicPr>
          <p:cNvPr id="33796"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03429" name="Text Box 5"/>
          <p:cNvSpPr txBox="1">
            <a:spLocks noChangeArrowheads="1"/>
          </p:cNvSpPr>
          <p:nvPr/>
        </p:nvSpPr>
        <p:spPr bwMode="auto">
          <a:xfrm>
            <a:off x="-323850" y="-100013"/>
            <a:ext cx="9683750" cy="2835276"/>
          </a:xfrm>
          <a:prstGeom prst="rect">
            <a:avLst/>
          </a:prstGeom>
          <a:noFill/>
          <a:ln w="9525">
            <a:noFill/>
            <a:miter lim="800000"/>
            <a:headEnd/>
            <a:tailEnd/>
          </a:ln>
        </p:spPr>
        <p:txBody>
          <a:bodyPr>
            <a:spAutoFit/>
          </a:bodyPr>
          <a:lstStyle/>
          <a:p>
            <a:r>
              <a:rPr lang="ar-SA" sz="6000">
                <a:cs typeface="AL-Yadawi 2" pitchFamily="2" charset="-78"/>
              </a:rPr>
              <a:t>ب ـ ومنه  الكلام الإلهي من وراء حجاب بدون واسطة يقظة ، وهو ثابت لموسى عليه السلام (وكلم الله موسى تكليماً) </a:t>
            </a:r>
          </a:p>
        </p:txBody>
      </p:sp>
      <p:sp>
        <p:nvSpPr>
          <p:cNvPr id="103432" name="Text Box 8"/>
          <p:cNvSpPr txBox="1">
            <a:spLocks noChangeArrowheads="1"/>
          </p:cNvSpPr>
          <p:nvPr/>
        </p:nvSpPr>
        <p:spPr bwMode="auto">
          <a:xfrm>
            <a:off x="-396875" y="3740150"/>
            <a:ext cx="9683750" cy="1920875"/>
          </a:xfrm>
          <a:prstGeom prst="rect">
            <a:avLst/>
          </a:prstGeom>
          <a:noFill/>
          <a:ln w="9525">
            <a:noFill/>
            <a:miter lim="800000"/>
            <a:headEnd/>
            <a:tailEnd/>
          </a:ln>
        </p:spPr>
        <p:txBody>
          <a:bodyPr>
            <a:spAutoFit/>
          </a:bodyPr>
          <a:lstStyle/>
          <a:p>
            <a:pPr>
              <a:buFontTx/>
              <a:buChar char="•"/>
            </a:pPr>
            <a:r>
              <a:rPr lang="ar-SA" sz="6000">
                <a:cs typeface="AL-Yadawi 2" pitchFamily="2" charset="-78"/>
              </a:rPr>
              <a:t>كما ثبت التكلم على الأصح لرسولنا عليه الصلاة والسلام ليلة الإسراء والمعراج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3429"/>
                                        </p:tgtEl>
                                        <p:attrNameLst>
                                          <p:attrName>style.visibility</p:attrName>
                                        </p:attrNameLst>
                                      </p:cBhvr>
                                      <p:to>
                                        <p:strVal val="visible"/>
                                      </p:to>
                                    </p:set>
                                    <p:anim to="" calcmode="lin" valueType="num">
                                      <p:cBhvr>
                                        <p:cTn id="7" dur="1" fill="hold"/>
                                        <p:tgtEl>
                                          <p:spTgt spid="103429"/>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3432"/>
                                        </p:tgtEl>
                                        <p:attrNameLst>
                                          <p:attrName>style.visibility</p:attrName>
                                        </p:attrNameLst>
                                      </p:cBhvr>
                                      <p:to>
                                        <p:strVal val="visible"/>
                                      </p:to>
                                    </p:set>
                                    <p:anim to="" calcmode="lin" valueType="num">
                                      <p:cBhvr>
                                        <p:cTn id="12" dur="1" fill="hold"/>
                                        <p:tgtEl>
                                          <p:spTgt spid="10343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9" grpId="0"/>
      <p:bldP spid="10343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p:txBody>
          <a:bodyPr/>
          <a:lstStyle/>
          <a:p>
            <a:pPr eaLnBrk="1" hangingPunct="1"/>
            <a:endParaRPr lang="en-US" smtClean="0"/>
          </a:p>
        </p:txBody>
      </p:sp>
      <p:sp>
        <p:nvSpPr>
          <p:cNvPr id="34819" name="Rectangle 3"/>
          <p:cNvSpPr>
            <a:spLocks noGrp="1" noChangeArrowheads="1"/>
          </p:cNvSpPr>
          <p:nvPr>
            <p:ph type="subTitle" idx="1"/>
          </p:nvPr>
        </p:nvSpPr>
        <p:spPr/>
        <p:txBody>
          <a:bodyPr/>
          <a:lstStyle/>
          <a:p>
            <a:pPr eaLnBrk="1" hangingPunct="1"/>
            <a:endParaRPr lang="en-US" smtClean="0"/>
          </a:p>
        </p:txBody>
      </p:sp>
      <p:pic>
        <p:nvPicPr>
          <p:cNvPr id="34820"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05477" name="Text Box 5"/>
          <p:cNvSpPr txBox="1">
            <a:spLocks noChangeArrowheads="1"/>
          </p:cNvSpPr>
          <p:nvPr/>
        </p:nvSpPr>
        <p:spPr bwMode="auto">
          <a:xfrm>
            <a:off x="-468313" y="88900"/>
            <a:ext cx="9683751" cy="2835275"/>
          </a:xfrm>
          <a:prstGeom prst="rect">
            <a:avLst/>
          </a:prstGeom>
          <a:noFill/>
          <a:ln w="9525">
            <a:noFill/>
            <a:miter lim="800000"/>
            <a:headEnd/>
            <a:tailEnd/>
          </a:ln>
        </p:spPr>
        <p:txBody>
          <a:bodyPr>
            <a:spAutoFit/>
          </a:bodyPr>
          <a:lstStyle/>
          <a:p>
            <a:r>
              <a:rPr lang="ar-SA" sz="6000">
                <a:cs typeface="AL-Yadawi 2" pitchFamily="2" charset="-78"/>
              </a:rPr>
              <a:t>وهذا النوع هو القسم الثاني المذكور في الآية (أو من وراء حجاب)وليس في القرآن شيء منه كذلك .</a:t>
            </a:r>
          </a:p>
        </p:txBody>
      </p:sp>
      <p:sp>
        <p:nvSpPr>
          <p:cNvPr id="105480" name="Text Box 8"/>
          <p:cNvSpPr txBox="1">
            <a:spLocks noChangeArrowheads="1"/>
          </p:cNvSpPr>
          <p:nvPr/>
        </p:nvSpPr>
        <p:spPr bwMode="auto">
          <a:xfrm>
            <a:off x="-107950" y="3279775"/>
            <a:ext cx="9286875" cy="3749675"/>
          </a:xfrm>
          <a:prstGeom prst="rect">
            <a:avLst/>
          </a:prstGeom>
          <a:noFill/>
          <a:ln w="9525">
            <a:noFill/>
            <a:miter lim="800000"/>
            <a:headEnd/>
            <a:tailEnd/>
          </a:ln>
        </p:spPr>
        <p:txBody>
          <a:bodyPr>
            <a:spAutoFit/>
          </a:bodyPr>
          <a:lstStyle/>
          <a:p>
            <a:pPr>
              <a:buFontTx/>
              <a:buChar char="•"/>
            </a:pPr>
            <a:r>
              <a:rPr lang="ar-SA" sz="6000">
                <a:cs typeface="AL-Yadawi 2" pitchFamily="2" charset="-78"/>
              </a:rPr>
              <a:t>القرآن الكريم لم ينزل منه شيء إلى عن طريق جبريل عليه السلام ولم يأت شيء منه عن تكليم أو إلهام أو منام بل كله أوحي به في اليقظة وحياً جلياً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5477"/>
                                        </p:tgtEl>
                                        <p:attrNameLst>
                                          <p:attrName>style.visibility</p:attrName>
                                        </p:attrNameLst>
                                      </p:cBhvr>
                                      <p:to>
                                        <p:strVal val="visible"/>
                                      </p:to>
                                    </p:set>
                                    <p:anim to="" calcmode="lin" valueType="num">
                                      <p:cBhvr>
                                        <p:cTn id="7" dur="1" fill="hold"/>
                                        <p:tgtEl>
                                          <p:spTgt spid="10547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5480"/>
                                        </p:tgtEl>
                                        <p:attrNameLst>
                                          <p:attrName>style.visibility</p:attrName>
                                        </p:attrNameLst>
                                      </p:cBhvr>
                                      <p:to>
                                        <p:strVal val="visible"/>
                                      </p:to>
                                    </p:set>
                                    <p:anim to="" calcmode="lin" valueType="num">
                                      <p:cBhvr>
                                        <p:cTn id="12" dur="1" fill="hold"/>
                                        <p:tgtEl>
                                          <p:spTgt spid="10548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p:bldP spid="10548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p:txBody>
          <a:bodyPr/>
          <a:lstStyle/>
          <a:p>
            <a:pPr eaLnBrk="1" hangingPunct="1"/>
            <a:endParaRPr lang="en-US" smtClean="0"/>
          </a:p>
        </p:txBody>
      </p:sp>
      <p:sp>
        <p:nvSpPr>
          <p:cNvPr id="35843" name="Rectangle 3"/>
          <p:cNvSpPr>
            <a:spLocks noGrp="1" noChangeArrowheads="1"/>
          </p:cNvSpPr>
          <p:nvPr>
            <p:ph type="subTitle" idx="1"/>
          </p:nvPr>
        </p:nvSpPr>
        <p:spPr/>
        <p:txBody>
          <a:bodyPr/>
          <a:lstStyle/>
          <a:p>
            <a:pPr eaLnBrk="1" hangingPunct="1"/>
            <a:endParaRPr lang="en-US" smtClean="0"/>
          </a:p>
        </p:txBody>
      </p:sp>
      <p:pic>
        <p:nvPicPr>
          <p:cNvPr id="35844" name="Picture 4" descr="2hua009"/>
          <p:cNvPicPr>
            <a:picLocks noChangeAspect="1" noChangeArrowheads="1"/>
          </p:cNvPicPr>
          <p:nvPr/>
        </p:nvPicPr>
        <p:blipFill>
          <a:blip r:embed="rId3" cstate="print">
            <a:lum bright="54000"/>
          </a:blip>
          <a:srcRect/>
          <a:stretch>
            <a:fillRect/>
          </a:stretch>
        </p:blipFill>
        <p:spPr bwMode="auto">
          <a:xfrm>
            <a:off x="0" y="-457200"/>
            <a:ext cx="9753600" cy="7315200"/>
          </a:xfrm>
          <a:prstGeom prst="rect">
            <a:avLst/>
          </a:prstGeom>
          <a:noFill/>
          <a:ln w="9525">
            <a:noFill/>
            <a:miter lim="800000"/>
            <a:headEnd/>
            <a:tailEnd/>
          </a:ln>
        </p:spPr>
      </p:pic>
      <p:sp>
        <p:nvSpPr>
          <p:cNvPr id="107525" name="Text Box 5"/>
          <p:cNvSpPr txBox="1">
            <a:spLocks noChangeArrowheads="1"/>
          </p:cNvSpPr>
          <p:nvPr/>
        </p:nvSpPr>
        <p:spPr bwMode="auto">
          <a:xfrm>
            <a:off x="179388" y="2189163"/>
            <a:ext cx="8891587" cy="1311275"/>
          </a:xfrm>
          <a:prstGeom prst="rect">
            <a:avLst/>
          </a:prstGeom>
          <a:noFill/>
          <a:ln w="9525">
            <a:noFill/>
            <a:miter lim="800000"/>
            <a:headEnd/>
            <a:tailEnd/>
          </a:ln>
        </p:spPr>
        <p:txBody>
          <a:bodyPr>
            <a:spAutoFit/>
          </a:bodyPr>
          <a:lstStyle/>
          <a:p>
            <a:r>
              <a:rPr lang="ar-SA" sz="8000">
                <a:cs typeface="AL-Yadawi 2" pitchFamily="2" charset="-78"/>
              </a:rPr>
              <a:t>كيفية وحي الملك إلى الرسول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7525"/>
                                        </p:tgtEl>
                                        <p:attrNameLst>
                                          <p:attrName>style.visibility</p:attrName>
                                        </p:attrNameLst>
                                      </p:cBhvr>
                                      <p:to>
                                        <p:strVal val="visible"/>
                                      </p:to>
                                    </p:set>
                                    <p:anim to="" calcmode="lin" valueType="num">
                                      <p:cBhvr>
                                        <p:cTn id="7" dur="1" fill="hold"/>
                                        <p:tgtEl>
                                          <p:spTgt spid="10752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ctrTitle"/>
          </p:nvPr>
        </p:nvSpPr>
        <p:spPr/>
        <p:txBody>
          <a:bodyPr/>
          <a:lstStyle/>
          <a:p>
            <a:pPr eaLnBrk="1" hangingPunct="1"/>
            <a:endParaRPr lang="en-US" smtClean="0"/>
          </a:p>
        </p:txBody>
      </p:sp>
      <p:sp>
        <p:nvSpPr>
          <p:cNvPr id="36867" name="Rectangle 3"/>
          <p:cNvSpPr>
            <a:spLocks noGrp="1" noChangeArrowheads="1"/>
          </p:cNvSpPr>
          <p:nvPr>
            <p:ph type="subTitle" idx="1"/>
          </p:nvPr>
        </p:nvSpPr>
        <p:spPr/>
        <p:txBody>
          <a:bodyPr/>
          <a:lstStyle/>
          <a:p>
            <a:pPr eaLnBrk="1" hangingPunct="1"/>
            <a:endParaRPr lang="en-US" smtClean="0"/>
          </a:p>
        </p:txBody>
      </p:sp>
      <p:pic>
        <p:nvPicPr>
          <p:cNvPr id="36868"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09573" name="Text Box 5"/>
          <p:cNvSpPr txBox="1">
            <a:spLocks noChangeArrowheads="1"/>
          </p:cNvSpPr>
          <p:nvPr/>
        </p:nvSpPr>
        <p:spPr bwMode="auto">
          <a:xfrm>
            <a:off x="-323850" y="284163"/>
            <a:ext cx="9683750" cy="1920875"/>
          </a:xfrm>
          <a:prstGeom prst="rect">
            <a:avLst/>
          </a:prstGeom>
          <a:noFill/>
          <a:ln w="9525">
            <a:noFill/>
            <a:miter lim="800000"/>
            <a:headEnd/>
            <a:tailEnd/>
          </a:ln>
        </p:spPr>
        <p:txBody>
          <a:bodyPr>
            <a:spAutoFit/>
          </a:bodyPr>
          <a:lstStyle/>
          <a:p>
            <a:pPr>
              <a:buFontTx/>
              <a:buChar char="•"/>
            </a:pPr>
            <a:r>
              <a:rPr lang="ar-SA" sz="6000">
                <a:cs typeface="AL-Yadawi 2" pitchFamily="2" charset="-78"/>
              </a:rPr>
              <a:t>لا تخلو كيفية وحي الملك إلى الرسول من إحدى حالتين :  </a:t>
            </a:r>
          </a:p>
        </p:txBody>
      </p:sp>
      <p:sp>
        <p:nvSpPr>
          <p:cNvPr id="109576" name="Text Box 8"/>
          <p:cNvSpPr txBox="1">
            <a:spLocks noChangeArrowheads="1"/>
          </p:cNvSpPr>
          <p:nvPr/>
        </p:nvSpPr>
        <p:spPr bwMode="auto">
          <a:xfrm>
            <a:off x="-396875" y="2487613"/>
            <a:ext cx="9683750" cy="3749675"/>
          </a:xfrm>
          <a:prstGeom prst="rect">
            <a:avLst/>
          </a:prstGeom>
          <a:noFill/>
          <a:ln w="9525">
            <a:noFill/>
            <a:miter lim="800000"/>
            <a:headEnd/>
            <a:tailEnd/>
          </a:ln>
        </p:spPr>
        <p:txBody>
          <a:bodyPr>
            <a:spAutoFit/>
          </a:bodyPr>
          <a:lstStyle/>
          <a:p>
            <a:r>
              <a:rPr lang="ar-SA" sz="6000">
                <a:solidFill>
                  <a:srgbClr val="CC0000"/>
                </a:solidFill>
                <a:cs typeface="AL-Yadawi 2" pitchFamily="2" charset="-78"/>
              </a:rPr>
              <a:t>الحالة الأولى</a:t>
            </a:r>
            <a:r>
              <a:rPr lang="ar-SA" sz="6000">
                <a:cs typeface="AL-Yadawi 2" pitchFamily="2" charset="-78"/>
              </a:rPr>
              <a:t> : وهي أشد على الرسول أن يأتيه مثل صلصلة الجرس ، والصوت القوي يثير عوامل الانتباه ، فتهيأ النفس بكل قواها لقبول أثره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9573"/>
                                        </p:tgtEl>
                                        <p:attrNameLst>
                                          <p:attrName>style.visibility</p:attrName>
                                        </p:attrNameLst>
                                      </p:cBhvr>
                                      <p:to>
                                        <p:strVal val="visible"/>
                                      </p:to>
                                    </p:set>
                                    <p:anim to="" calcmode="lin" valueType="num">
                                      <p:cBhvr>
                                        <p:cTn id="7" dur="1" fill="hold"/>
                                        <p:tgtEl>
                                          <p:spTgt spid="10957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9576"/>
                                        </p:tgtEl>
                                        <p:attrNameLst>
                                          <p:attrName>style.visibility</p:attrName>
                                        </p:attrNameLst>
                                      </p:cBhvr>
                                      <p:to>
                                        <p:strVal val="visible"/>
                                      </p:to>
                                    </p:set>
                                    <p:anim to="" calcmode="lin" valueType="num">
                                      <p:cBhvr>
                                        <p:cTn id="12" dur="1" fill="hold"/>
                                        <p:tgtEl>
                                          <p:spTgt spid="10957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p:bldP spid="10957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ctrTitle"/>
          </p:nvPr>
        </p:nvSpPr>
        <p:spPr/>
        <p:txBody>
          <a:bodyPr/>
          <a:lstStyle/>
          <a:p>
            <a:pPr eaLnBrk="1" hangingPunct="1"/>
            <a:endParaRPr lang="en-US" smtClean="0"/>
          </a:p>
        </p:txBody>
      </p:sp>
      <p:sp>
        <p:nvSpPr>
          <p:cNvPr id="37891" name="Rectangle 3"/>
          <p:cNvSpPr>
            <a:spLocks noGrp="1" noChangeArrowheads="1"/>
          </p:cNvSpPr>
          <p:nvPr>
            <p:ph type="subTitle" idx="1"/>
          </p:nvPr>
        </p:nvSpPr>
        <p:spPr/>
        <p:txBody>
          <a:bodyPr/>
          <a:lstStyle/>
          <a:p>
            <a:pPr eaLnBrk="1" hangingPunct="1"/>
            <a:endParaRPr lang="en-US" smtClean="0"/>
          </a:p>
        </p:txBody>
      </p:sp>
      <p:pic>
        <p:nvPicPr>
          <p:cNvPr id="37892"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13670" name="Text Box 6"/>
          <p:cNvSpPr txBox="1">
            <a:spLocks noChangeArrowheads="1"/>
          </p:cNvSpPr>
          <p:nvPr/>
        </p:nvSpPr>
        <p:spPr bwMode="auto">
          <a:xfrm>
            <a:off x="-396875" y="765175"/>
            <a:ext cx="9683750" cy="5578475"/>
          </a:xfrm>
          <a:prstGeom prst="rect">
            <a:avLst/>
          </a:prstGeom>
          <a:noFill/>
          <a:ln w="9525">
            <a:noFill/>
            <a:miter lim="800000"/>
            <a:headEnd/>
            <a:tailEnd/>
          </a:ln>
        </p:spPr>
        <p:txBody>
          <a:bodyPr>
            <a:spAutoFit/>
          </a:bodyPr>
          <a:lstStyle/>
          <a:p>
            <a:pPr>
              <a:buFontTx/>
              <a:buChar char="•"/>
            </a:pPr>
            <a:r>
              <a:rPr lang="ar-SA" sz="6000">
                <a:cs typeface="AL-Yadawi 2" pitchFamily="2" charset="-78"/>
              </a:rPr>
              <a:t> وقد يكون هذا الصوت حفيف أجنحة الملائكة المشار إليها في الحديث (إذا قضى الله الأمر في السماء ضربت الملائكة بأجنحتها خضعاناً لقوله كالسلسلة على صفوان ) وقد يكون صوت الملك نفسه في أول سماع الرسول له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3670"/>
                                        </p:tgtEl>
                                        <p:attrNameLst>
                                          <p:attrName>style.visibility</p:attrName>
                                        </p:attrNameLst>
                                      </p:cBhvr>
                                      <p:to>
                                        <p:strVal val="visible"/>
                                      </p:to>
                                    </p:set>
                                    <p:anim to="" calcmode="lin" valueType="num">
                                      <p:cBhvr>
                                        <p:cTn id="7" dur="1" fill="hold"/>
                                        <p:tgtEl>
                                          <p:spTgt spid="11367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p:txBody>
          <a:bodyPr/>
          <a:lstStyle/>
          <a:p>
            <a:pPr eaLnBrk="1" hangingPunct="1"/>
            <a:endParaRPr lang="en-US" smtClean="0"/>
          </a:p>
        </p:txBody>
      </p:sp>
      <p:sp>
        <p:nvSpPr>
          <p:cNvPr id="38915" name="Rectangle 3"/>
          <p:cNvSpPr>
            <a:spLocks noGrp="1" noChangeArrowheads="1"/>
          </p:cNvSpPr>
          <p:nvPr>
            <p:ph type="subTitle" idx="1"/>
          </p:nvPr>
        </p:nvSpPr>
        <p:spPr/>
        <p:txBody>
          <a:bodyPr/>
          <a:lstStyle/>
          <a:p>
            <a:pPr eaLnBrk="1" hangingPunct="1"/>
            <a:endParaRPr lang="en-US" smtClean="0"/>
          </a:p>
        </p:txBody>
      </p:sp>
      <p:pic>
        <p:nvPicPr>
          <p:cNvPr id="38916"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11621" name="Text Box 5"/>
          <p:cNvSpPr txBox="1">
            <a:spLocks noChangeArrowheads="1"/>
          </p:cNvSpPr>
          <p:nvPr/>
        </p:nvSpPr>
        <p:spPr bwMode="auto">
          <a:xfrm>
            <a:off x="-323850" y="658813"/>
            <a:ext cx="9683750" cy="5578475"/>
          </a:xfrm>
          <a:prstGeom prst="rect">
            <a:avLst/>
          </a:prstGeom>
          <a:noFill/>
          <a:ln w="9525">
            <a:noFill/>
            <a:miter lim="800000"/>
            <a:headEnd/>
            <a:tailEnd/>
          </a:ln>
        </p:spPr>
        <p:txBody>
          <a:bodyPr>
            <a:spAutoFit/>
          </a:bodyPr>
          <a:lstStyle/>
          <a:p>
            <a:r>
              <a:rPr lang="ar-SA" sz="6000">
                <a:solidFill>
                  <a:srgbClr val="CC0000"/>
                </a:solidFill>
                <a:cs typeface="AL-Yadawi 2" pitchFamily="2" charset="-78"/>
              </a:rPr>
              <a:t>الحالة الثانية</a:t>
            </a:r>
            <a:r>
              <a:rPr lang="ar-SA" sz="6000">
                <a:cs typeface="AL-Yadawi 2" pitchFamily="2" charset="-78"/>
              </a:rPr>
              <a:t> : أن يتمثل له الملك رجلا ويأتيه في صورة بشر ، وهذه الحالة أخف من سابقتها ، حيث يكون التناسب بين المتكلم والسامع ويأنس رسول النبوة عند سماعه من رسول الوحي ، ويطمئن إليه اطمئنان الإنسان لأخيه الإنسان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1621"/>
                                        </p:tgtEl>
                                        <p:attrNameLst>
                                          <p:attrName>style.visibility</p:attrName>
                                        </p:attrNameLst>
                                      </p:cBhvr>
                                      <p:to>
                                        <p:strVal val="visible"/>
                                      </p:to>
                                    </p:set>
                                    <p:anim to="" calcmode="lin" valueType="num">
                                      <p:cBhvr>
                                        <p:cTn id="7" dur="1" fill="hold"/>
                                        <p:tgtEl>
                                          <p:spTgt spid="11162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p:txBody>
          <a:bodyPr/>
          <a:lstStyle/>
          <a:p>
            <a:pPr eaLnBrk="1" hangingPunct="1"/>
            <a:endParaRPr lang="en-US" smtClean="0"/>
          </a:p>
        </p:txBody>
      </p:sp>
      <p:sp>
        <p:nvSpPr>
          <p:cNvPr id="39939" name="Rectangle 3"/>
          <p:cNvSpPr>
            <a:spLocks noGrp="1" noChangeArrowheads="1"/>
          </p:cNvSpPr>
          <p:nvPr>
            <p:ph type="subTitle" idx="1"/>
          </p:nvPr>
        </p:nvSpPr>
        <p:spPr/>
        <p:txBody>
          <a:bodyPr/>
          <a:lstStyle/>
          <a:p>
            <a:pPr eaLnBrk="1" hangingPunct="1"/>
            <a:endParaRPr lang="en-US" smtClean="0"/>
          </a:p>
        </p:txBody>
      </p:sp>
      <p:pic>
        <p:nvPicPr>
          <p:cNvPr id="39940"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15717" name="Text Box 5"/>
          <p:cNvSpPr txBox="1">
            <a:spLocks noChangeArrowheads="1"/>
          </p:cNvSpPr>
          <p:nvPr/>
        </p:nvSpPr>
        <p:spPr bwMode="auto">
          <a:xfrm>
            <a:off x="-323850" y="658813"/>
            <a:ext cx="9683750" cy="4664075"/>
          </a:xfrm>
          <a:prstGeom prst="rect">
            <a:avLst/>
          </a:prstGeom>
          <a:noFill/>
          <a:ln w="9525">
            <a:noFill/>
            <a:miter lim="800000"/>
            <a:headEnd/>
            <a:tailEnd/>
          </a:ln>
        </p:spPr>
        <p:txBody>
          <a:bodyPr>
            <a:spAutoFit/>
          </a:bodyPr>
          <a:lstStyle/>
          <a:p>
            <a:r>
              <a:rPr lang="ar-SA" sz="6000">
                <a:cs typeface="AL-Yadawi 2" pitchFamily="2" charset="-78"/>
              </a:rPr>
              <a:t>روت عائشة رضي الله عنها ما كان يصيب الرسول صلى الله عليه وسلم من شدة فقالت : (ولقد رأيته ينزل عليه الوحي في اليوم الشديد البرد فيفصم عنه وإن جبينه ليتفصد عرقاً)</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5717"/>
                                        </p:tgtEl>
                                        <p:attrNameLst>
                                          <p:attrName>style.visibility</p:attrName>
                                        </p:attrNameLst>
                                      </p:cBhvr>
                                      <p:to>
                                        <p:strVal val="visible"/>
                                      </p:to>
                                    </p:set>
                                    <p:anim to="" calcmode="lin" valueType="num">
                                      <p:cBhvr>
                                        <p:cTn id="7" dur="1" fill="hold"/>
                                        <p:tgtEl>
                                          <p:spTgt spid="11571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p:txBody>
          <a:bodyPr/>
          <a:lstStyle/>
          <a:p>
            <a:pPr eaLnBrk="1" hangingPunct="1"/>
            <a:endParaRPr lang="en-US" smtClean="0"/>
          </a:p>
        </p:txBody>
      </p:sp>
      <p:sp>
        <p:nvSpPr>
          <p:cNvPr id="40963" name="Rectangle 3"/>
          <p:cNvSpPr>
            <a:spLocks noGrp="1" noChangeArrowheads="1"/>
          </p:cNvSpPr>
          <p:nvPr>
            <p:ph type="subTitle" idx="1"/>
          </p:nvPr>
        </p:nvSpPr>
        <p:spPr/>
        <p:txBody>
          <a:bodyPr/>
          <a:lstStyle/>
          <a:p>
            <a:pPr eaLnBrk="1" hangingPunct="1"/>
            <a:endParaRPr lang="en-US" smtClean="0"/>
          </a:p>
        </p:txBody>
      </p:sp>
      <p:pic>
        <p:nvPicPr>
          <p:cNvPr id="40964"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17765" name="Text Box 5"/>
          <p:cNvSpPr txBox="1">
            <a:spLocks noChangeArrowheads="1"/>
          </p:cNvSpPr>
          <p:nvPr/>
        </p:nvSpPr>
        <p:spPr bwMode="auto">
          <a:xfrm>
            <a:off x="-323850" y="-26988"/>
            <a:ext cx="9683750" cy="2835276"/>
          </a:xfrm>
          <a:prstGeom prst="rect">
            <a:avLst/>
          </a:prstGeom>
          <a:noFill/>
          <a:ln w="9525">
            <a:noFill/>
            <a:miter lim="800000"/>
            <a:headEnd/>
            <a:tailEnd/>
          </a:ln>
        </p:spPr>
        <p:txBody>
          <a:bodyPr>
            <a:spAutoFit/>
          </a:bodyPr>
          <a:lstStyle/>
          <a:p>
            <a:r>
              <a:rPr lang="ar-SA" sz="6000">
                <a:cs typeface="AL-Yadawi 2" pitchFamily="2" charset="-78"/>
              </a:rPr>
              <a:t>والحالتان هما القسم الثالث من أقسام التكليم الإلهي المشار إليه في الآية (وما كان لبشر أن يكلمه الله  </a:t>
            </a:r>
          </a:p>
        </p:txBody>
      </p:sp>
      <p:sp>
        <p:nvSpPr>
          <p:cNvPr id="117766" name="Text Box 6"/>
          <p:cNvSpPr txBox="1">
            <a:spLocks noChangeArrowheads="1"/>
          </p:cNvSpPr>
          <p:nvPr/>
        </p:nvSpPr>
        <p:spPr bwMode="auto">
          <a:xfrm>
            <a:off x="-541338" y="2782888"/>
            <a:ext cx="9683751" cy="1006475"/>
          </a:xfrm>
          <a:prstGeom prst="rect">
            <a:avLst/>
          </a:prstGeom>
          <a:noFill/>
          <a:ln w="9525">
            <a:noFill/>
            <a:miter lim="800000"/>
            <a:headEnd/>
            <a:tailEnd/>
          </a:ln>
        </p:spPr>
        <p:txBody>
          <a:bodyPr>
            <a:spAutoFit/>
          </a:bodyPr>
          <a:lstStyle/>
          <a:p>
            <a:r>
              <a:rPr lang="ar-SA" sz="6000">
                <a:cs typeface="AL-Yadawi 2" pitchFamily="2" charset="-78"/>
              </a:rPr>
              <a:t>إلا وحياً .</a:t>
            </a:r>
          </a:p>
        </p:txBody>
      </p:sp>
      <p:sp>
        <p:nvSpPr>
          <p:cNvPr id="117767" name="Text Box 7"/>
          <p:cNvSpPr txBox="1">
            <a:spLocks noChangeArrowheads="1"/>
          </p:cNvSpPr>
          <p:nvPr/>
        </p:nvSpPr>
        <p:spPr bwMode="auto">
          <a:xfrm>
            <a:off x="0" y="3716338"/>
            <a:ext cx="9142413" cy="1006475"/>
          </a:xfrm>
          <a:prstGeom prst="rect">
            <a:avLst/>
          </a:prstGeom>
          <a:noFill/>
          <a:ln w="9525">
            <a:noFill/>
            <a:miter lim="800000"/>
            <a:headEnd/>
            <a:tailEnd/>
          </a:ln>
        </p:spPr>
        <p:txBody>
          <a:bodyPr>
            <a:spAutoFit/>
          </a:bodyPr>
          <a:lstStyle/>
          <a:p>
            <a:r>
              <a:rPr lang="ar-SA" sz="6000">
                <a:cs typeface="AL-Yadawi 2" pitchFamily="2" charset="-78"/>
              </a:rPr>
              <a:t>أو من وراء حجاب .</a:t>
            </a:r>
          </a:p>
        </p:txBody>
      </p:sp>
      <p:sp>
        <p:nvSpPr>
          <p:cNvPr id="117768" name="Text Box 8"/>
          <p:cNvSpPr txBox="1">
            <a:spLocks noChangeArrowheads="1"/>
          </p:cNvSpPr>
          <p:nvPr/>
        </p:nvSpPr>
        <p:spPr bwMode="auto">
          <a:xfrm>
            <a:off x="0" y="4797425"/>
            <a:ext cx="9286875" cy="1920875"/>
          </a:xfrm>
          <a:prstGeom prst="rect">
            <a:avLst/>
          </a:prstGeom>
          <a:noFill/>
          <a:ln w="9525">
            <a:noFill/>
            <a:miter lim="800000"/>
            <a:headEnd/>
            <a:tailEnd/>
          </a:ln>
        </p:spPr>
        <p:txBody>
          <a:bodyPr>
            <a:spAutoFit/>
          </a:bodyPr>
          <a:lstStyle/>
          <a:p>
            <a:r>
              <a:rPr lang="ar-SA" sz="6000">
                <a:cs typeface="AL-Yadawi 2" pitchFamily="2" charset="-78"/>
              </a:rPr>
              <a:t>أو يرسل رسول فيوحي بإذنه ما يشاء إنه علي حكيم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7765"/>
                                        </p:tgtEl>
                                        <p:attrNameLst>
                                          <p:attrName>style.visibility</p:attrName>
                                        </p:attrNameLst>
                                      </p:cBhvr>
                                      <p:to>
                                        <p:strVal val="visible"/>
                                      </p:to>
                                    </p:set>
                                    <p:anim to="" calcmode="lin" valueType="num">
                                      <p:cBhvr>
                                        <p:cTn id="7" dur="1" fill="hold"/>
                                        <p:tgtEl>
                                          <p:spTgt spid="11776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7766"/>
                                        </p:tgtEl>
                                        <p:attrNameLst>
                                          <p:attrName>style.visibility</p:attrName>
                                        </p:attrNameLst>
                                      </p:cBhvr>
                                      <p:to>
                                        <p:strVal val="visible"/>
                                      </p:to>
                                    </p:set>
                                    <p:anim to="" calcmode="lin" valueType="num">
                                      <p:cBhvr>
                                        <p:cTn id="12" dur="1" fill="hold"/>
                                        <p:tgtEl>
                                          <p:spTgt spid="11776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7767"/>
                                        </p:tgtEl>
                                        <p:attrNameLst>
                                          <p:attrName>style.visibility</p:attrName>
                                        </p:attrNameLst>
                                      </p:cBhvr>
                                      <p:to>
                                        <p:strVal val="visible"/>
                                      </p:to>
                                    </p:set>
                                    <p:anim to="" calcmode="lin" valueType="num">
                                      <p:cBhvr>
                                        <p:cTn id="17" dur="1" fill="hold"/>
                                        <p:tgtEl>
                                          <p:spTgt spid="11776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17768"/>
                                        </p:tgtEl>
                                        <p:attrNameLst>
                                          <p:attrName>style.visibility</p:attrName>
                                        </p:attrNameLst>
                                      </p:cBhvr>
                                      <p:to>
                                        <p:strVal val="visible"/>
                                      </p:to>
                                    </p:set>
                                    <p:anim to="" calcmode="lin" valueType="num">
                                      <p:cBhvr>
                                        <p:cTn id="22" dur="1" fill="hold"/>
                                        <p:tgtEl>
                                          <p:spTgt spid="11776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p:bldP spid="117766" grpId="0"/>
      <p:bldP spid="117767" grpId="0"/>
      <p:bldP spid="11776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p:txBody>
          <a:bodyPr/>
          <a:lstStyle/>
          <a:p>
            <a:pPr eaLnBrk="1" hangingPunct="1"/>
            <a:endParaRPr lang="en-US" smtClean="0"/>
          </a:p>
        </p:txBody>
      </p:sp>
      <p:sp>
        <p:nvSpPr>
          <p:cNvPr id="41987" name="Rectangle 3"/>
          <p:cNvSpPr>
            <a:spLocks noGrp="1" noChangeArrowheads="1"/>
          </p:cNvSpPr>
          <p:nvPr>
            <p:ph type="subTitle" idx="1"/>
          </p:nvPr>
        </p:nvSpPr>
        <p:spPr/>
        <p:txBody>
          <a:bodyPr/>
          <a:lstStyle/>
          <a:p>
            <a:pPr eaLnBrk="1" hangingPunct="1"/>
            <a:endParaRPr lang="en-US" smtClean="0"/>
          </a:p>
        </p:txBody>
      </p:sp>
      <p:pic>
        <p:nvPicPr>
          <p:cNvPr id="41988"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21861" name="Text Box 5"/>
          <p:cNvSpPr txBox="1">
            <a:spLocks noChangeArrowheads="1"/>
          </p:cNvSpPr>
          <p:nvPr/>
        </p:nvSpPr>
        <p:spPr bwMode="auto">
          <a:xfrm>
            <a:off x="-323850" y="658813"/>
            <a:ext cx="9683750" cy="3749675"/>
          </a:xfrm>
          <a:prstGeom prst="rect">
            <a:avLst/>
          </a:prstGeom>
          <a:noFill/>
          <a:ln w="9525">
            <a:noFill/>
            <a:miter lim="800000"/>
            <a:headEnd/>
            <a:tailEnd/>
          </a:ln>
        </p:spPr>
        <p:txBody>
          <a:bodyPr>
            <a:spAutoFit/>
          </a:bodyPr>
          <a:lstStyle/>
          <a:p>
            <a:r>
              <a:rPr lang="ar-SA" sz="6000">
                <a:cs typeface="AL-Yadawi 2" pitchFamily="2" charset="-78"/>
              </a:rPr>
              <a:t>والذي نقطع به ـ والله أعلم ـ أن القرآن الكريم نزل في الحالة الأولى وهي الحالة التي يكون فيها جبريل على ملكيته وهذا هو الذي يليق بالقرآن الكريم</a:t>
            </a:r>
            <a:r>
              <a:rPr lang="en-US" sz="6000">
                <a:cs typeface="AL-Yadawi 2" pitchFamily="2" charset="-78"/>
              </a:rPr>
              <a:t> </a:t>
            </a:r>
            <a:r>
              <a:rPr lang="ar-SA" sz="6000">
                <a:cs typeface="AL-Yadawi 2" pitchFamily="2" charset="-78"/>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1861"/>
                                        </p:tgtEl>
                                        <p:attrNameLst>
                                          <p:attrName>style.visibility</p:attrName>
                                        </p:attrNameLst>
                                      </p:cBhvr>
                                      <p:to>
                                        <p:strVal val="visible"/>
                                      </p:to>
                                    </p:set>
                                    <p:anim to="" calcmode="lin" valueType="num">
                                      <p:cBhvr>
                                        <p:cTn id="7" dur="1" fill="hold"/>
                                        <p:tgtEl>
                                          <p:spTgt spid="12186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p:txBody>
          <a:bodyPr/>
          <a:lstStyle/>
          <a:p>
            <a:pPr eaLnBrk="1" hangingPunct="1"/>
            <a:endParaRPr lang="en-US" smtClean="0"/>
          </a:p>
        </p:txBody>
      </p:sp>
      <p:sp>
        <p:nvSpPr>
          <p:cNvPr id="43011" name="Rectangle 3"/>
          <p:cNvSpPr>
            <a:spLocks noGrp="1" noChangeArrowheads="1"/>
          </p:cNvSpPr>
          <p:nvPr>
            <p:ph type="subTitle" idx="1"/>
          </p:nvPr>
        </p:nvSpPr>
        <p:spPr/>
        <p:txBody>
          <a:bodyPr/>
          <a:lstStyle/>
          <a:p>
            <a:pPr eaLnBrk="1" hangingPunct="1"/>
            <a:endParaRPr lang="en-US" smtClean="0"/>
          </a:p>
        </p:txBody>
      </p:sp>
      <p:pic>
        <p:nvPicPr>
          <p:cNvPr id="43012"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25957" name="Text Box 5"/>
          <p:cNvSpPr txBox="1">
            <a:spLocks noChangeArrowheads="1"/>
          </p:cNvSpPr>
          <p:nvPr/>
        </p:nvSpPr>
        <p:spPr bwMode="auto">
          <a:xfrm>
            <a:off x="-612775" y="658813"/>
            <a:ext cx="9683750" cy="4664075"/>
          </a:xfrm>
          <a:prstGeom prst="rect">
            <a:avLst/>
          </a:prstGeom>
          <a:noFill/>
          <a:ln w="9525">
            <a:noFill/>
            <a:miter lim="800000"/>
            <a:headEnd/>
            <a:tailEnd/>
          </a:ln>
        </p:spPr>
        <p:txBody>
          <a:bodyPr>
            <a:spAutoFit/>
          </a:bodyPr>
          <a:lstStyle/>
          <a:p>
            <a:r>
              <a:rPr lang="ar-SA" sz="6000">
                <a:cs typeface="AL-Yadawi 2" pitchFamily="2" charset="-78"/>
              </a:rPr>
              <a:t>ولم نقف على رواية تفيد نزول شيء من القرآن عن طريق جبريل وهو في صورة رجل ، وكل ما جاء من ذلك في الأحاديث الصحاح كحديث جبريل المشهور فإنما هي في وحي السنة لا في وحي القرآن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5957"/>
                                        </p:tgtEl>
                                        <p:attrNameLst>
                                          <p:attrName>style.visibility</p:attrName>
                                        </p:attrNameLst>
                                      </p:cBhvr>
                                      <p:to>
                                        <p:strVal val="visible"/>
                                      </p:to>
                                    </p:set>
                                    <p:anim to="" calcmode="lin" valueType="num">
                                      <p:cBhvr>
                                        <p:cTn id="7" dur="1" fill="hold"/>
                                        <p:tgtEl>
                                          <p:spTgt spid="12595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p:txBody>
          <a:bodyPr/>
          <a:lstStyle/>
          <a:p>
            <a:pPr eaLnBrk="1" hangingPunct="1"/>
            <a:endParaRPr lang="en-US" smtClean="0"/>
          </a:p>
        </p:txBody>
      </p:sp>
      <p:sp>
        <p:nvSpPr>
          <p:cNvPr id="44035" name="Rectangle 3"/>
          <p:cNvSpPr>
            <a:spLocks noGrp="1" noChangeArrowheads="1"/>
          </p:cNvSpPr>
          <p:nvPr>
            <p:ph type="subTitle" idx="1"/>
          </p:nvPr>
        </p:nvSpPr>
        <p:spPr/>
        <p:txBody>
          <a:bodyPr/>
          <a:lstStyle/>
          <a:p>
            <a:pPr eaLnBrk="1" hangingPunct="1"/>
            <a:endParaRPr lang="en-US" smtClean="0"/>
          </a:p>
        </p:txBody>
      </p:sp>
      <p:pic>
        <p:nvPicPr>
          <p:cNvPr id="44036" name="Picture 4" descr="2hua009"/>
          <p:cNvPicPr>
            <a:picLocks noChangeAspect="1" noChangeArrowheads="1"/>
          </p:cNvPicPr>
          <p:nvPr/>
        </p:nvPicPr>
        <p:blipFill>
          <a:blip r:embed="rId3" cstate="print">
            <a:lum bright="54000"/>
          </a:blip>
          <a:srcRect/>
          <a:stretch>
            <a:fillRect/>
          </a:stretch>
        </p:blipFill>
        <p:spPr bwMode="auto">
          <a:xfrm>
            <a:off x="-304800" y="-228600"/>
            <a:ext cx="9753600" cy="7315200"/>
          </a:xfrm>
          <a:prstGeom prst="rect">
            <a:avLst/>
          </a:prstGeom>
          <a:noFill/>
          <a:ln w="9525">
            <a:noFill/>
            <a:miter lim="800000"/>
            <a:headEnd/>
            <a:tailEnd/>
          </a:ln>
        </p:spPr>
      </p:pic>
      <p:sp>
        <p:nvSpPr>
          <p:cNvPr id="123909" name="Text Box 5"/>
          <p:cNvSpPr txBox="1">
            <a:spLocks noChangeArrowheads="1"/>
          </p:cNvSpPr>
          <p:nvPr/>
        </p:nvSpPr>
        <p:spPr bwMode="auto">
          <a:xfrm>
            <a:off x="-358775" y="-242888"/>
            <a:ext cx="9683750" cy="7407276"/>
          </a:xfrm>
          <a:prstGeom prst="rect">
            <a:avLst/>
          </a:prstGeom>
          <a:noFill/>
          <a:ln w="9525">
            <a:noFill/>
            <a:miter lim="800000"/>
            <a:headEnd/>
            <a:tailEnd/>
          </a:ln>
        </p:spPr>
        <p:txBody>
          <a:bodyPr>
            <a:spAutoFit/>
          </a:bodyPr>
          <a:lstStyle/>
          <a:p>
            <a:r>
              <a:rPr lang="ar-SA" sz="6000">
                <a:cs typeface="AL-Yadawi 2" pitchFamily="2" charset="-78"/>
              </a:rPr>
              <a:t>وأيضاً فلو أنزل شيء من القرآن في الحالة الثانية وهو مجيء جبريل عليه السلام في صورة رجل ، لكان هذا مثارا للشك والتلبيس على ضعفاء الإيمان ،ولكان فيه مستند للمشركين في قولهم (إنما يعلمه بشر..) فكان من الرحمة بالعباد وعدم التلبيس عليهم أن لا ينزل القرآن إلا في هذا الجو الملائكي الروحاني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3909"/>
                                        </p:tgtEl>
                                        <p:attrNameLst>
                                          <p:attrName>style.visibility</p:attrName>
                                        </p:attrNameLst>
                                      </p:cBhvr>
                                      <p:to>
                                        <p:strVal val="visible"/>
                                      </p:to>
                                    </p:set>
                                    <p:anim to="" calcmode="lin" valueType="num">
                                      <p:cBhvr>
                                        <p:cTn id="7" dur="1" fill="hold"/>
                                        <p:tgtEl>
                                          <p:spTgt spid="12390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p:bldLst>
  </p:timing>
</p:sld>
</file>

<file path=ppt/theme/theme1.xml><?xml version="1.0" encoding="utf-8"?>
<a:theme xmlns:a="http://schemas.openxmlformats.org/drawingml/2006/main" name="،المُحاضرة الثّالِثة">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،المُحاضرة الثّالِثة</Template>
  <TotalTime>0</TotalTime>
  <Words>1541</Words>
  <Application>Microsoft Office PowerPoint</Application>
  <PresentationFormat>عرض على الشاشة (3:4)‏</PresentationFormat>
  <Paragraphs>119</Paragraphs>
  <Slides>42</Slides>
  <Notes>42</Notes>
  <HiddenSlides>0</HiddenSlides>
  <MMClips>0</MMClips>
  <ScaleCrop>false</ScaleCrop>
  <HeadingPairs>
    <vt:vector size="4" baseType="variant">
      <vt:variant>
        <vt:lpstr>سمة</vt:lpstr>
      </vt:variant>
      <vt:variant>
        <vt:i4>1</vt:i4>
      </vt:variant>
      <vt:variant>
        <vt:lpstr>عناوين الشرائح</vt:lpstr>
      </vt:variant>
      <vt:variant>
        <vt:i4>42</vt:i4>
      </vt:variant>
    </vt:vector>
  </HeadingPairs>
  <TitlesOfParts>
    <vt:vector size="43" baseType="lpstr">
      <vt:lpstr>،المُحاضرة الثّالِثة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111</dc:creator>
  <cp:lastModifiedBy>111</cp:lastModifiedBy>
  <cp:revision>1</cp:revision>
  <dcterms:created xsi:type="dcterms:W3CDTF">2010-11-13T09:31:44Z</dcterms:created>
  <dcterms:modified xsi:type="dcterms:W3CDTF">2010-11-13T09:32:20Z</dcterms:modified>
</cp:coreProperties>
</file>