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72" r:id="rId14"/>
    <p:sldId id="269" r:id="rId15"/>
    <p:sldId id="270" r:id="rId16"/>
    <p:sldId id="271" r:id="rId1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p:scale>
          <a:sx n="76" d="100"/>
          <a:sy n="76" d="100"/>
        </p:scale>
        <p:origin x="-120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F33D964-E2B6-44DA-B789-FC80FE370F27}" type="doc">
      <dgm:prSet loTypeId="urn:microsoft.com/office/officeart/2005/8/layout/cycle2" loCatId="cycle" qsTypeId="urn:microsoft.com/office/officeart/2005/8/quickstyle/simple3" qsCatId="simple" csTypeId="urn:microsoft.com/office/officeart/2005/8/colors/accent1_2" csCatId="accent1" phldr="1"/>
      <dgm:spPr/>
      <dgm:t>
        <a:bodyPr/>
        <a:lstStyle/>
        <a:p>
          <a:pPr rtl="1"/>
          <a:endParaRPr lang="ar-SA"/>
        </a:p>
      </dgm:t>
    </dgm:pt>
    <dgm:pt modelId="{4C3A1AC2-76B2-46A3-868F-00D8F91C350B}">
      <dgm:prSet/>
      <dgm:spPr/>
      <dgm:t>
        <a:bodyPr/>
        <a:lstStyle/>
        <a:p>
          <a:pPr rtl="1"/>
          <a:r>
            <a:rPr lang="ar-SA" b="1" dirty="0" smtClean="0">
              <a:solidFill>
                <a:srgbClr val="C00000"/>
              </a:solidFill>
            </a:rPr>
            <a:t>الأحداث</a:t>
          </a:r>
          <a:endParaRPr lang="ar-SA" dirty="0">
            <a:solidFill>
              <a:srgbClr val="C00000"/>
            </a:solidFill>
          </a:endParaRPr>
        </a:p>
      </dgm:t>
    </dgm:pt>
    <dgm:pt modelId="{8E612AA3-DE61-4EFA-9597-AC1BFBECDFF5}" type="parTrans" cxnId="{3D2703DC-668F-44CE-9740-8DC5A82C9F4A}">
      <dgm:prSet/>
      <dgm:spPr/>
      <dgm:t>
        <a:bodyPr/>
        <a:lstStyle/>
        <a:p>
          <a:pPr rtl="1"/>
          <a:endParaRPr lang="ar-SA"/>
        </a:p>
      </dgm:t>
    </dgm:pt>
    <dgm:pt modelId="{DA881055-9E59-4871-9F7F-A22E841023A1}" type="sibTrans" cxnId="{3D2703DC-668F-44CE-9740-8DC5A82C9F4A}">
      <dgm:prSet/>
      <dgm:spPr/>
      <dgm:t>
        <a:bodyPr/>
        <a:lstStyle/>
        <a:p>
          <a:pPr rtl="1"/>
          <a:endParaRPr lang="ar-SA"/>
        </a:p>
      </dgm:t>
    </dgm:pt>
    <dgm:pt modelId="{960B590B-A2BA-4A9A-89CE-17EEFA3A5CF1}" type="pres">
      <dgm:prSet presAssocID="{9F33D964-E2B6-44DA-B789-FC80FE370F27}" presName="cycle" presStyleCnt="0">
        <dgm:presLayoutVars>
          <dgm:dir/>
          <dgm:resizeHandles val="exact"/>
        </dgm:presLayoutVars>
      </dgm:prSet>
      <dgm:spPr/>
      <dgm:t>
        <a:bodyPr/>
        <a:lstStyle/>
        <a:p>
          <a:pPr rtl="1"/>
          <a:endParaRPr lang="ar-SA"/>
        </a:p>
      </dgm:t>
    </dgm:pt>
    <dgm:pt modelId="{DAC6BF17-BB9A-461B-9E55-9AE5C2BCEF71}" type="pres">
      <dgm:prSet presAssocID="{4C3A1AC2-76B2-46A3-868F-00D8F91C350B}" presName="node" presStyleLbl="node1" presStyleIdx="0" presStyleCnt="1" custScaleX="163658" custScaleY="100027">
        <dgm:presLayoutVars>
          <dgm:bulletEnabled val="1"/>
        </dgm:presLayoutVars>
      </dgm:prSet>
      <dgm:spPr/>
      <dgm:t>
        <a:bodyPr/>
        <a:lstStyle/>
        <a:p>
          <a:pPr rtl="1"/>
          <a:endParaRPr lang="ar-SA"/>
        </a:p>
      </dgm:t>
    </dgm:pt>
  </dgm:ptLst>
  <dgm:cxnLst>
    <dgm:cxn modelId="{3D2703DC-668F-44CE-9740-8DC5A82C9F4A}" srcId="{9F33D964-E2B6-44DA-B789-FC80FE370F27}" destId="{4C3A1AC2-76B2-46A3-868F-00D8F91C350B}" srcOrd="0" destOrd="0" parTransId="{8E612AA3-DE61-4EFA-9597-AC1BFBECDFF5}" sibTransId="{DA881055-9E59-4871-9F7F-A22E841023A1}"/>
    <dgm:cxn modelId="{8F8F73B3-0E3A-4347-AC48-57A0322C3A9D}" type="presOf" srcId="{4C3A1AC2-76B2-46A3-868F-00D8F91C350B}" destId="{DAC6BF17-BB9A-461B-9E55-9AE5C2BCEF71}" srcOrd="0" destOrd="0" presId="urn:microsoft.com/office/officeart/2005/8/layout/cycle2"/>
    <dgm:cxn modelId="{5A50103E-FE8A-4FEF-87FD-B7B9E4E6C57D}" type="presOf" srcId="{9F33D964-E2B6-44DA-B789-FC80FE370F27}" destId="{960B590B-A2BA-4A9A-89CE-17EEFA3A5CF1}" srcOrd="0" destOrd="0" presId="urn:microsoft.com/office/officeart/2005/8/layout/cycle2"/>
    <dgm:cxn modelId="{B83DF573-1CD9-460A-9D52-7D6F2B2B8133}" type="presParOf" srcId="{960B590B-A2BA-4A9A-89CE-17EEFA3A5CF1}" destId="{DAC6BF17-BB9A-461B-9E55-9AE5C2BCEF71}"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9296030-50B0-40A8-A3CE-E969CACA77B4}" type="doc">
      <dgm:prSet loTypeId="urn:microsoft.com/office/officeart/2005/8/layout/hierarchy1" loCatId="hierarchy" qsTypeId="urn:microsoft.com/office/officeart/2005/8/quickstyle/simple1" qsCatId="simple" csTypeId="urn:microsoft.com/office/officeart/2005/8/colors/accent1_2" csCatId="accent1"/>
      <dgm:spPr/>
      <dgm:t>
        <a:bodyPr/>
        <a:lstStyle/>
        <a:p>
          <a:pPr rtl="1"/>
          <a:endParaRPr lang="ar-SA"/>
        </a:p>
      </dgm:t>
    </dgm:pt>
    <dgm:pt modelId="{6702F2CC-4A64-45F7-BB39-96579541DD45}">
      <dgm:prSet/>
      <dgm:spPr/>
      <dgm:t>
        <a:bodyPr/>
        <a:lstStyle/>
        <a:p>
          <a:pPr rtl="1"/>
          <a:r>
            <a:rPr lang="ar-SA" b="1" dirty="0" smtClean="0">
              <a:solidFill>
                <a:srgbClr val="C00000"/>
              </a:solidFill>
            </a:rPr>
            <a:t>الشخوص</a:t>
          </a:r>
          <a:endParaRPr lang="ar-SA" dirty="0">
            <a:solidFill>
              <a:srgbClr val="C00000"/>
            </a:solidFill>
          </a:endParaRPr>
        </a:p>
      </dgm:t>
    </dgm:pt>
    <dgm:pt modelId="{C3BF81BA-D82E-424C-8DE7-638DD6888BEF}" type="parTrans" cxnId="{2D5D9AED-A73F-4175-9DB2-E2ACB843F9DD}">
      <dgm:prSet/>
      <dgm:spPr/>
      <dgm:t>
        <a:bodyPr/>
        <a:lstStyle/>
        <a:p>
          <a:pPr rtl="1"/>
          <a:endParaRPr lang="ar-SA"/>
        </a:p>
      </dgm:t>
    </dgm:pt>
    <dgm:pt modelId="{129D1A3A-E642-4B5B-BF06-9CC4B4DD3314}" type="sibTrans" cxnId="{2D5D9AED-A73F-4175-9DB2-E2ACB843F9DD}">
      <dgm:prSet/>
      <dgm:spPr/>
      <dgm:t>
        <a:bodyPr/>
        <a:lstStyle/>
        <a:p>
          <a:pPr rtl="1"/>
          <a:endParaRPr lang="ar-SA"/>
        </a:p>
      </dgm:t>
    </dgm:pt>
    <dgm:pt modelId="{AA7703CF-004B-408F-AD98-5A792CB15139}" type="pres">
      <dgm:prSet presAssocID="{E9296030-50B0-40A8-A3CE-E969CACA77B4}" presName="hierChild1" presStyleCnt="0">
        <dgm:presLayoutVars>
          <dgm:chPref val="1"/>
          <dgm:dir/>
          <dgm:animOne val="branch"/>
          <dgm:animLvl val="lvl"/>
          <dgm:resizeHandles/>
        </dgm:presLayoutVars>
      </dgm:prSet>
      <dgm:spPr/>
      <dgm:t>
        <a:bodyPr/>
        <a:lstStyle/>
        <a:p>
          <a:pPr rtl="1"/>
          <a:endParaRPr lang="ar-SA"/>
        </a:p>
      </dgm:t>
    </dgm:pt>
    <dgm:pt modelId="{8BDE0755-4363-423E-8439-7F3618E80B75}" type="pres">
      <dgm:prSet presAssocID="{6702F2CC-4A64-45F7-BB39-96579541DD45}" presName="hierRoot1" presStyleCnt="0"/>
      <dgm:spPr/>
    </dgm:pt>
    <dgm:pt modelId="{6FD8CC7F-A3F5-49CD-9961-5AD9B903440B}" type="pres">
      <dgm:prSet presAssocID="{6702F2CC-4A64-45F7-BB39-96579541DD45}" presName="composite" presStyleCnt="0"/>
      <dgm:spPr/>
    </dgm:pt>
    <dgm:pt modelId="{DC35171B-50F4-4906-A4C5-4F354FF7324D}" type="pres">
      <dgm:prSet presAssocID="{6702F2CC-4A64-45F7-BB39-96579541DD45}" presName="background" presStyleLbl="node0" presStyleIdx="0" presStyleCnt="1"/>
      <dgm:spPr/>
    </dgm:pt>
    <dgm:pt modelId="{36855D49-BD60-42E5-A506-0603DD2EEC87}" type="pres">
      <dgm:prSet presAssocID="{6702F2CC-4A64-45F7-BB39-96579541DD45}" presName="text" presStyleLbl="fgAcc0" presStyleIdx="0" presStyleCnt="1" custLinFactNeighborX="3161" custLinFactNeighborY="-616">
        <dgm:presLayoutVars>
          <dgm:chPref val="3"/>
        </dgm:presLayoutVars>
      </dgm:prSet>
      <dgm:spPr/>
      <dgm:t>
        <a:bodyPr/>
        <a:lstStyle/>
        <a:p>
          <a:pPr rtl="1"/>
          <a:endParaRPr lang="ar-SA"/>
        </a:p>
      </dgm:t>
    </dgm:pt>
    <dgm:pt modelId="{8BAAD3EC-FCF8-4F31-AACE-368C87D6DBD3}" type="pres">
      <dgm:prSet presAssocID="{6702F2CC-4A64-45F7-BB39-96579541DD45}" presName="hierChild2" presStyleCnt="0"/>
      <dgm:spPr/>
    </dgm:pt>
  </dgm:ptLst>
  <dgm:cxnLst>
    <dgm:cxn modelId="{82C93B79-C752-4D9F-BB13-8C6BCFADCC9F}" type="presOf" srcId="{6702F2CC-4A64-45F7-BB39-96579541DD45}" destId="{36855D49-BD60-42E5-A506-0603DD2EEC87}" srcOrd="0" destOrd="0" presId="urn:microsoft.com/office/officeart/2005/8/layout/hierarchy1"/>
    <dgm:cxn modelId="{2D5D9AED-A73F-4175-9DB2-E2ACB843F9DD}" srcId="{E9296030-50B0-40A8-A3CE-E969CACA77B4}" destId="{6702F2CC-4A64-45F7-BB39-96579541DD45}" srcOrd="0" destOrd="0" parTransId="{C3BF81BA-D82E-424C-8DE7-638DD6888BEF}" sibTransId="{129D1A3A-E642-4B5B-BF06-9CC4B4DD3314}"/>
    <dgm:cxn modelId="{B22219B2-FBC5-4576-B003-559689B7EF95}" type="presOf" srcId="{E9296030-50B0-40A8-A3CE-E969CACA77B4}" destId="{AA7703CF-004B-408F-AD98-5A792CB15139}" srcOrd="0" destOrd="0" presId="urn:microsoft.com/office/officeart/2005/8/layout/hierarchy1"/>
    <dgm:cxn modelId="{841B15AC-C595-45E4-BBD7-40B030483B7E}" type="presParOf" srcId="{AA7703CF-004B-408F-AD98-5A792CB15139}" destId="{8BDE0755-4363-423E-8439-7F3618E80B75}" srcOrd="0" destOrd="0" presId="urn:microsoft.com/office/officeart/2005/8/layout/hierarchy1"/>
    <dgm:cxn modelId="{FCB3BC93-1F05-489B-A718-D4FB330F1038}" type="presParOf" srcId="{8BDE0755-4363-423E-8439-7F3618E80B75}" destId="{6FD8CC7F-A3F5-49CD-9961-5AD9B903440B}" srcOrd="0" destOrd="0" presId="urn:microsoft.com/office/officeart/2005/8/layout/hierarchy1"/>
    <dgm:cxn modelId="{AAA42440-0EA6-4CFA-83BB-26ED7AAC7638}" type="presParOf" srcId="{6FD8CC7F-A3F5-49CD-9961-5AD9B903440B}" destId="{DC35171B-50F4-4906-A4C5-4F354FF7324D}" srcOrd="0" destOrd="0" presId="urn:microsoft.com/office/officeart/2005/8/layout/hierarchy1"/>
    <dgm:cxn modelId="{FF5AC487-9C68-495C-BC57-5172744354F3}" type="presParOf" srcId="{6FD8CC7F-A3F5-49CD-9961-5AD9B903440B}" destId="{36855D49-BD60-42E5-A506-0603DD2EEC87}" srcOrd="1" destOrd="0" presId="urn:microsoft.com/office/officeart/2005/8/layout/hierarchy1"/>
    <dgm:cxn modelId="{DFB2D7D0-5BDB-4AB5-9F60-4A345CCA56E1}" type="presParOf" srcId="{8BDE0755-4363-423E-8439-7F3618E80B75}" destId="{8BAAD3EC-FCF8-4F31-AACE-368C87D6DBD3}"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4F0CDE1-50B3-4A1E-8A88-52AD4432EA8A}" type="doc">
      <dgm:prSet loTypeId="urn:microsoft.com/office/officeart/2005/8/layout/hierarchy1" loCatId="hierarchy" qsTypeId="urn:microsoft.com/office/officeart/2005/8/quickstyle/simple1" qsCatId="simple" csTypeId="urn:microsoft.com/office/officeart/2005/8/colors/accent2_1" csCatId="accent2"/>
      <dgm:spPr/>
      <dgm:t>
        <a:bodyPr/>
        <a:lstStyle/>
        <a:p>
          <a:pPr rtl="1"/>
          <a:endParaRPr lang="ar-SA"/>
        </a:p>
      </dgm:t>
    </dgm:pt>
    <dgm:pt modelId="{487F8DC5-08E1-4607-A1F1-2D51B1546CE4}">
      <dgm:prSet/>
      <dgm:spPr/>
      <dgm:t>
        <a:bodyPr/>
        <a:lstStyle/>
        <a:p>
          <a:pPr rtl="1"/>
          <a:r>
            <a:rPr lang="ar-SA" b="1" dirty="0" smtClean="0">
              <a:solidFill>
                <a:schemeClr val="tx2">
                  <a:lumMod val="60000"/>
                  <a:lumOff val="40000"/>
                </a:schemeClr>
              </a:solidFill>
            </a:rPr>
            <a:t>شخصية رئيسية</a:t>
          </a:r>
          <a:endParaRPr lang="ar-SA" dirty="0">
            <a:solidFill>
              <a:schemeClr val="tx2">
                <a:lumMod val="60000"/>
                <a:lumOff val="40000"/>
              </a:schemeClr>
            </a:solidFill>
          </a:endParaRPr>
        </a:p>
      </dgm:t>
    </dgm:pt>
    <dgm:pt modelId="{0C358596-1E85-47BB-8633-2AE5D11D9E82}" type="parTrans" cxnId="{D5EA8BDD-9015-48C9-86EF-76AFDE917425}">
      <dgm:prSet/>
      <dgm:spPr/>
      <dgm:t>
        <a:bodyPr/>
        <a:lstStyle/>
        <a:p>
          <a:pPr rtl="1"/>
          <a:endParaRPr lang="ar-SA"/>
        </a:p>
      </dgm:t>
    </dgm:pt>
    <dgm:pt modelId="{D5CC913A-DCE5-4A95-85D7-537042182BAE}" type="sibTrans" cxnId="{D5EA8BDD-9015-48C9-86EF-76AFDE917425}">
      <dgm:prSet/>
      <dgm:spPr/>
      <dgm:t>
        <a:bodyPr/>
        <a:lstStyle/>
        <a:p>
          <a:pPr rtl="1"/>
          <a:endParaRPr lang="ar-SA"/>
        </a:p>
      </dgm:t>
    </dgm:pt>
    <dgm:pt modelId="{CDFE843F-CDA6-4FF3-AC6E-3795CE2A1DBB}" type="pres">
      <dgm:prSet presAssocID="{44F0CDE1-50B3-4A1E-8A88-52AD4432EA8A}" presName="hierChild1" presStyleCnt="0">
        <dgm:presLayoutVars>
          <dgm:chPref val="1"/>
          <dgm:dir/>
          <dgm:animOne val="branch"/>
          <dgm:animLvl val="lvl"/>
          <dgm:resizeHandles/>
        </dgm:presLayoutVars>
      </dgm:prSet>
      <dgm:spPr/>
      <dgm:t>
        <a:bodyPr/>
        <a:lstStyle/>
        <a:p>
          <a:pPr rtl="1"/>
          <a:endParaRPr lang="ar-SA"/>
        </a:p>
      </dgm:t>
    </dgm:pt>
    <dgm:pt modelId="{4B81F7FB-B61F-4D38-9843-5568D405249C}" type="pres">
      <dgm:prSet presAssocID="{487F8DC5-08E1-4607-A1F1-2D51B1546CE4}" presName="hierRoot1" presStyleCnt="0"/>
      <dgm:spPr/>
    </dgm:pt>
    <dgm:pt modelId="{9F46CE00-8BF5-4966-AF2F-237C4BA39B91}" type="pres">
      <dgm:prSet presAssocID="{487F8DC5-08E1-4607-A1F1-2D51B1546CE4}" presName="composite" presStyleCnt="0"/>
      <dgm:spPr/>
    </dgm:pt>
    <dgm:pt modelId="{C20DC3B9-2AE2-4AC9-95A5-C1F9817AAE04}" type="pres">
      <dgm:prSet presAssocID="{487F8DC5-08E1-4607-A1F1-2D51B1546CE4}" presName="background" presStyleLbl="node0" presStyleIdx="0" presStyleCnt="1"/>
      <dgm:spPr/>
    </dgm:pt>
    <dgm:pt modelId="{AB7C3D7F-AF9E-4B39-A93E-E3534D623201}" type="pres">
      <dgm:prSet presAssocID="{487F8DC5-08E1-4607-A1F1-2D51B1546CE4}" presName="text" presStyleLbl="fgAcc0" presStyleIdx="0" presStyleCnt="1">
        <dgm:presLayoutVars>
          <dgm:chPref val="3"/>
        </dgm:presLayoutVars>
      </dgm:prSet>
      <dgm:spPr/>
      <dgm:t>
        <a:bodyPr/>
        <a:lstStyle/>
        <a:p>
          <a:pPr rtl="1"/>
          <a:endParaRPr lang="ar-SA"/>
        </a:p>
      </dgm:t>
    </dgm:pt>
    <dgm:pt modelId="{30599745-D563-4ED2-8E00-1E6C490C0BE1}" type="pres">
      <dgm:prSet presAssocID="{487F8DC5-08E1-4607-A1F1-2D51B1546CE4}" presName="hierChild2" presStyleCnt="0"/>
      <dgm:spPr/>
    </dgm:pt>
  </dgm:ptLst>
  <dgm:cxnLst>
    <dgm:cxn modelId="{7A3A9FE8-8FE7-46CB-8CCC-6FAC47144990}" type="presOf" srcId="{487F8DC5-08E1-4607-A1F1-2D51B1546CE4}" destId="{AB7C3D7F-AF9E-4B39-A93E-E3534D623201}" srcOrd="0" destOrd="0" presId="urn:microsoft.com/office/officeart/2005/8/layout/hierarchy1"/>
    <dgm:cxn modelId="{D5EA8BDD-9015-48C9-86EF-76AFDE917425}" srcId="{44F0CDE1-50B3-4A1E-8A88-52AD4432EA8A}" destId="{487F8DC5-08E1-4607-A1F1-2D51B1546CE4}" srcOrd="0" destOrd="0" parTransId="{0C358596-1E85-47BB-8633-2AE5D11D9E82}" sibTransId="{D5CC913A-DCE5-4A95-85D7-537042182BAE}"/>
    <dgm:cxn modelId="{633CAF97-590C-43C2-A1BC-987B1629BCA3}" type="presOf" srcId="{44F0CDE1-50B3-4A1E-8A88-52AD4432EA8A}" destId="{CDFE843F-CDA6-4FF3-AC6E-3795CE2A1DBB}" srcOrd="0" destOrd="0" presId="urn:microsoft.com/office/officeart/2005/8/layout/hierarchy1"/>
    <dgm:cxn modelId="{66CA0979-493D-4648-9E19-847AC4597215}" type="presParOf" srcId="{CDFE843F-CDA6-4FF3-AC6E-3795CE2A1DBB}" destId="{4B81F7FB-B61F-4D38-9843-5568D405249C}" srcOrd="0" destOrd="0" presId="urn:microsoft.com/office/officeart/2005/8/layout/hierarchy1"/>
    <dgm:cxn modelId="{71E650B6-0FE8-4B06-9408-6597A776F356}" type="presParOf" srcId="{4B81F7FB-B61F-4D38-9843-5568D405249C}" destId="{9F46CE00-8BF5-4966-AF2F-237C4BA39B91}" srcOrd="0" destOrd="0" presId="urn:microsoft.com/office/officeart/2005/8/layout/hierarchy1"/>
    <dgm:cxn modelId="{A2014892-9725-4B2D-9DB5-67A90213B56A}" type="presParOf" srcId="{9F46CE00-8BF5-4966-AF2F-237C4BA39B91}" destId="{C20DC3B9-2AE2-4AC9-95A5-C1F9817AAE04}" srcOrd="0" destOrd="0" presId="urn:microsoft.com/office/officeart/2005/8/layout/hierarchy1"/>
    <dgm:cxn modelId="{3B0F8398-996C-4765-9BFB-AA56BF6CD93E}" type="presParOf" srcId="{9F46CE00-8BF5-4966-AF2F-237C4BA39B91}" destId="{AB7C3D7F-AF9E-4B39-A93E-E3534D623201}" srcOrd="1" destOrd="0" presId="urn:microsoft.com/office/officeart/2005/8/layout/hierarchy1"/>
    <dgm:cxn modelId="{6BD3B73D-CF28-417F-A272-8D1DA434D1BC}" type="presParOf" srcId="{4B81F7FB-B61F-4D38-9843-5568D405249C}" destId="{30599745-D563-4ED2-8E00-1E6C490C0BE1}" srcOrd="1" destOrd="0" presId="urn:microsoft.com/office/officeart/2005/8/layout/hierarchy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DADC6CD-4700-4EF2-B543-4D0864487BE0}" type="doc">
      <dgm:prSet loTypeId="urn:microsoft.com/office/officeart/2005/8/layout/hierarchy1" loCatId="hierarchy" qsTypeId="urn:microsoft.com/office/officeart/2005/8/quickstyle/simple1" qsCatId="simple" csTypeId="urn:microsoft.com/office/officeart/2005/8/colors/accent2_1" csCatId="accent2"/>
      <dgm:spPr/>
      <dgm:t>
        <a:bodyPr/>
        <a:lstStyle/>
        <a:p>
          <a:pPr rtl="1"/>
          <a:endParaRPr lang="ar-SA"/>
        </a:p>
      </dgm:t>
    </dgm:pt>
    <dgm:pt modelId="{8642E0BB-6554-4CAF-9008-7DB9017B90F2}">
      <dgm:prSet/>
      <dgm:spPr/>
      <dgm:t>
        <a:bodyPr/>
        <a:lstStyle/>
        <a:p>
          <a:pPr rtl="1"/>
          <a:r>
            <a:rPr lang="ar-SA" b="1" dirty="0" smtClean="0">
              <a:solidFill>
                <a:schemeClr val="tx2">
                  <a:lumMod val="60000"/>
                  <a:lumOff val="40000"/>
                </a:schemeClr>
              </a:solidFill>
            </a:rPr>
            <a:t>شخصيات ثانوية </a:t>
          </a:r>
          <a:endParaRPr lang="ar-SA" dirty="0">
            <a:solidFill>
              <a:schemeClr val="tx2">
                <a:lumMod val="60000"/>
                <a:lumOff val="40000"/>
              </a:schemeClr>
            </a:solidFill>
          </a:endParaRPr>
        </a:p>
      </dgm:t>
    </dgm:pt>
    <dgm:pt modelId="{B5BCA8AC-641C-4A31-948C-5A8FC7D3D5AE}" type="parTrans" cxnId="{0673340D-9CDA-48F0-8F29-74D0532D31C5}">
      <dgm:prSet/>
      <dgm:spPr/>
      <dgm:t>
        <a:bodyPr/>
        <a:lstStyle/>
        <a:p>
          <a:pPr rtl="1"/>
          <a:endParaRPr lang="ar-SA"/>
        </a:p>
      </dgm:t>
    </dgm:pt>
    <dgm:pt modelId="{41636FE5-8F24-4540-95FC-E6E65F0B3F70}" type="sibTrans" cxnId="{0673340D-9CDA-48F0-8F29-74D0532D31C5}">
      <dgm:prSet/>
      <dgm:spPr/>
      <dgm:t>
        <a:bodyPr/>
        <a:lstStyle/>
        <a:p>
          <a:pPr rtl="1"/>
          <a:endParaRPr lang="ar-SA"/>
        </a:p>
      </dgm:t>
    </dgm:pt>
    <dgm:pt modelId="{7E7682B7-0715-4068-90E9-1F24CD18CB40}" type="pres">
      <dgm:prSet presAssocID="{ADADC6CD-4700-4EF2-B543-4D0864487BE0}" presName="hierChild1" presStyleCnt="0">
        <dgm:presLayoutVars>
          <dgm:chPref val="1"/>
          <dgm:dir/>
          <dgm:animOne val="branch"/>
          <dgm:animLvl val="lvl"/>
          <dgm:resizeHandles/>
        </dgm:presLayoutVars>
      </dgm:prSet>
      <dgm:spPr/>
      <dgm:t>
        <a:bodyPr/>
        <a:lstStyle/>
        <a:p>
          <a:pPr rtl="1"/>
          <a:endParaRPr lang="ar-SA"/>
        </a:p>
      </dgm:t>
    </dgm:pt>
    <dgm:pt modelId="{9F3CB90F-81AE-4D30-98BA-BC171012402C}" type="pres">
      <dgm:prSet presAssocID="{8642E0BB-6554-4CAF-9008-7DB9017B90F2}" presName="hierRoot1" presStyleCnt="0"/>
      <dgm:spPr/>
    </dgm:pt>
    <dgm:pt modelId="{DBB464DA-B1B1-479D-B6DB-4FC763D74C62}" type="pres">
      <dgm:prSet presAssocID="{8642E0BB-6554-4CAF-9008-7DB9017B90F2}" presName="composite" presStyleCnt="0"/>
      <dgm:spPr/>
    </dgm:pt>
    <dgm:pt modelId="{89DDE896-34F6-4A6F-AB92-65FAA76D589E}" type="pres">
      <dgm:prSet presAssocID="{8642E0BB-6554-4CAF-9008-7DB9017B90F2}" presName="background" presStyleLbl="node0" presStyleIdx="0" presStyleCnt="1"/>
      <dgm:spPr/>
    </dgm:pt>
    <dgm:pt modelId="{D4441B5B-AE0A-4683-ACDF-93FA5A65DFC4}" type="pres">
      <dgm:prSet presAssocID="{8642E0BB-6554-4CAF-9008-7DB9017B90F2}" presName="text" presStyleLbl="fgAcc0" presStyleIdx="0" presStyleCnt="1">
        <dgm:presLayoutVars>
          <dgm:chPref val="3"/>
        </dgm:presLayoutVars>
      </dgm:prSet>
      <dgm:spPr/>
      <dgm:t>
        <a:bodyPr/>
        <a:lstStyle/>
        <a:p>
          <a:pPr rtl="1"/>
          <a:endParaRPr lang="ar-SA"/>
        </a:p>
      </dgm:t>
    </dgm:pt>
    <dgm:pt modelId="{D1353224-D4B5-4905-9714-B7AC12B86B1E}" type="pres">
      <dgm:prSet presAssocID="{8642E0BB-6554-4CAF-9008-7DB9017B90F2}" presName="hierChild2" presStyleCnt="0"/>
      <dgm:spPr/>
    </dgm:pt>
  </dgm:ptLst>
  <dgm:cxnLst>
    <dgm:cxn modelId="{0673340D-9CDA-48F0-8F29-74D0532D31C5}" srcId="{ADADC6CD-4700-4EF2-B543-4D0864487BE0}" destId="{8642E0BB-6554-4CAF-9008-7DB9017B90F2}" srcOrd="0" destOrd="0" parTransId="{B5BCA8AC-641C-4A31-948C-5A8FC7D3D5AE}" sibTransId="{41636FE5-8F24-4540-95FC-E6E65F0B3F70}"/>
    <dgm:cxn modelId="{2512EDC8-9AB0-423E-B6A5-C1DC5092E23C}" type="presOf" srcId="{8642E0BB-6554-4CAF-9008-7DB9017B90F2}" destId="{D4441B5B-AE0A-4683-ACDF-93FA5A65DFC4}" srcOrd="0" destOrd="0" presId="urn:microsoft.com/office/officeart/2005/8/layout/hierarchy1"/>
    <dgm:cxn modelId="{CE6D24C8-F101-46DF-BC7A-46DA7054E8C6}" type="presOf" srcId="{ADADC6CD-4700-4EF2-B543-4D0864487BE0}" destId="{7E7682B7-0715-4068-90E9-1F24CD18CB40}" srcOrd="0" destOrd="0" presId="urn:microsoft.com/office/officeart/2005/8/layout/hierarchy1"/>
    <dgm:cxn modelId="{4A85905D-EE54-45CB-A038-FF7829D5AB07}" type="presParOf" srcId="{7E7682B7-0715-4068-90E9-1F24CD18CB40}" destId="{9F3CB90F-81AE-4D30-98BA-BC171012402C}" srcOrd="0" destOrd="0" presId="urn:microsoft.com/office/officeart/2005/8/layout/hierarchy1"/>
    <dgm:cxn modelId="{BD5F5752-155B-4E4A-B86B-90CD129A337D}" type="presParOf" srcId="{9F3CB90F-81AE-4D30-98BA-BC171012402C}" destId="{DBB464DA-B1B1-479D-B6DB-4FC763D74C62}" srcOrd="0" destOrd="0" presId="urn:microsoft.com/office/officeart/2005/8/layout/hierarchy1"/>
    <dgm:cxn modelId="{0C313D2C-54A2-4328-94B7-C4BBCA994FB1}" type="presParOf" srcId="{DBB464DA-B1B1-479D-B6DB-4FC763D74C62}" destId="{89DDE896-34F6-4A6F-AB92-65FAA76D589E}" srcOrd="0" destOrd="0" presId="urn:microsoft.com/office/officeart/2005/8/layout/hierarchy1"/>
    <dgm:cxn modelId="{F76EFC9A-42C5-41E7-B140-430144B2C448}" type="presParOf" srcId="{DBB464DA-B1B1-479D-B6DB-4FC763D74C62}" destId="{D4441B5B-AE0A-4683-ACDF-93FA5A65DFC4}" srcOrd="1" destOrd="0" presId="urn:microsoft.com/office/officeart/2005/8/layout/hierarchy1"/>
    <dgm:cxn modelId="{0989DEB8-26A4-4E9A-9DAB-2D55A0FF95D1}" type="presParOf" srcId="{9F3CB90F-81AE-4D30-98BA-BC171012402C}" destId="{D1353224-D4B5-4905-9714-B7AC12B86B1E}" srcOrd="1" destOrd="0" presId="urn:microsoft.com/office/officeart/2005/8/layout/hierarchy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3EC2D4C-7A59-4ED9-B50D-930C256F93C0}" type="doc">
      <dgm:prSet loTypeId="urn:microsoft.com/office/officeart/2005/8/layout/hierarchy1" loCatId="hierarchy" qsTypeId="urn:microsoft.com/office/officeart/2005/8/quickstyle/3d4" qsCatId="3D" csTypeId="urn:microsoft.com/office/officeart/2005/8/colors/accent2_5" csCatId="accent2" phldr="1"/>
      <dgm:spPr/>
      <dgm:t>
        <a:bodyPr/>
        <a:lstStyle/>
        <a:p>
          <a:pPr rtl="1"/>
          <a:endParaRPr lang="ar-SA"/>
        </a:p>
      </dgm:t>
    </dgm:pt>
    <dgm:pt modelId="{ACB965A6-3B75-45B6-9282-144EAC52B79C}">
      <dgm:prSet/>
      <dgm:spPr/>
      <dgm:t>
        <a:bodyPr/>
        <a:lstStyle/>
        <a:p>
          <a:pPr rtl="1"/>
          <a:r>
            <a:rPr lang="ar-SA" b="1" dirty="0" smtClean="0">
              <a:solidFill>
                <a:schemeClr val="accent1">
                  <a:lumMod val="75000"/>
                </a:schemeClr>
              </a:solidFill>
            </a:rPr>
            <a:t>التمثال ( هي ليست شخصية بشرية ) .</a:t>
          </a:r>
          <a:endParaRPr lang="ar-SA" dirty="0">
            <a:solidFill>
              <a:schemeClr val="accent1">
                <a:lumMod val="75000"/>
              </a:schemeClr>
            </a:solidFill>
          </a:endParaRPr>
        </a:p>
      </dgm:t>
    </dgm:pt>
    <dgm:pt modelId="{30A31674-B541-4931-B8E8-EB09EDEDF958}" type="parTrans" cxnId="{4E5AFDB0-1643-4387-A93F-82EC4B2BF449}">
      <dgm:prSet/>
      <dgm:spPr/>
      <dgm:t>
        <a:bodyPr/>
        <a:lstStyle/>
        <a:p>
          <a:pPr rtl="1"/>
          <a:endParaRPr lang="ar-SA"/>
        </a:p>
      </dgm:t>
    </dgm:pt>
    <dgm:pt modelId="{9D225A0F-ADC6-4E71-B0AA-521E3F25D52F}" type="sibTrans" cxnId="{4E5AFDB0-1643-4387-A93F-82EC4B2BF449}">
      <dgm:prSet/>
      <dgm:spPr/>
      <dgm:t>
        <a:bodyPr/>
        <a:lstStyle/>
        <a:p>
          <a:pPr rtl="1"/>
          <a:endParaRPr lang="ar-SA"/>
        </a:p>
      </dgm:t>
    </dgm:pt>
    <dgm:pt modelId="{D3A9C9C4-7A1F-4E38-8CDB-5237312C2887}" type="pres">
      <dgm:prSet presAssocID="{D3EC2D4C-7A59-4ED9-B50D-930C256F93C0}" presName="hierChild1" presStyleCnt="0">
        <dgm:presLayoutVars>
          <dgm:chPref val="1"/>
          <dgm:dir/>
          <dgm:animOne val="branch"/>
          <dgm:animLvl val="lvl"/>
          <dgm:resizeHandles/>
        </dgm:presLayoutVars>
      </dgm:prSet>
      <dgm:spPr/>
      <dgm:t>
        <a:bodyPr/>
        <a:lstStyle/>
        <a:p>
          <a:pPr rtl="1"/>
          <a:endParaRPr lang="ar-SA"/>
        </a:p>
      </dgm:t>
    </dgm:pt>
    <dgm:pt modelId="{A41CD67F-244D-40D8-A074-6821B97CB6EF}" type="pres">
      <dgm:prSet presAssocID="{ACB965A6-3B75-45B6-9282-144EAC52B79C}" presName="hierRoot1" presStyleCnt="0"/>
      <dgm:spPr/>
    </dgm:pt>
    <dgm:pt modelId="{5A738C71-C6D8-4670-AA17-DB6727F703DC}" type="pres">
      <dgm:prSet presAssocID="{ACB965A6-3B75-45B6-9282-144EAC52B79C}" presName="composite" presStyleCnt="0"/>
      <dgm:spPr/>
    </dgm:pt>
    <dgm:pt modelId="{FFD2B340-0B80-438A-92AD-DBD6268A3EF0}" type="pres">
      <dgm:prSet presAssocID="{ACB965A6-3B75-45B6-9282-144EAC52B79C}" presName="background" presStyleLbl="node0" presStyleIdx="0" presStyleCnt="1"/>
      <dgm:spPr/>
    </dgm:pt>
    <dgm:pt modelId="{8EE8773F-CCCA-4C8B-B44F-F4783782F1AD}" type="pres">
      <dgm:prSet presAssocID="{ACB965A6-3B75-45B6-9282-144EAC52B79C}" presName="text" presStyleLbl="fgAcc0" presStyleIdx="0" presStyleCnt="1" custLinFactNeighborX="-1527" custLinFactNeighborY="628">
        <dgm:presLayoutVars>
          <dgm:chPref val="3"/>
        </dgm:presLayoutVars>
      </dgm:prSet>
      <dgm:spPr/>
      <dgm:t>
        <a:bodyPr/>
        <a:lstStyle/>
        <a:p>
          <a:pPr rtl="1"/>
          <a:endParaRPr lang="ar-SA"/>
        </a:p>
      </dgm:t>
    </dgm:pt>
    <dgm:pt modelId="{3E75E654-A6D6-4E6E-9154-6D56B7E99D32}" type="pres">
      <dgm:prSet presAssocID="{ACB965A6-3B75-45B6-9282-144EAC52B79C}" presName="hierChild2" presStyleCnt="0"/>
      <dgm:spPr/>
    </dgm:pt>
  </dgm:ptLst>
  <dgm:cxnLst>
    <dgm:cxn modelId="{4E5AFDB0-1643-4387-A93F-82EC4B2BF449}" srcId="{D3EC2D4C-7A59-4ED9-B50D-930C256F93C0}" destId="{ACB965A6-3B75-45B6-9282-144EAC52B79C}" srcOrd="0" destOrd="0" parTransId="{30A31674-B541-4931-B8E8-EB09EDEDF958}" sibTransId="{9D225A0F-ADC6-4E71-B0AA-521E3F25D52F}"/>
    <dgm:cxn modelId="{9B89FBB5-9E3C-4481-9775-64187113573F}" type="presOf" srcId="{D3EC2D4C-7A59-4ED9-B50D-930C256F93C0}" destId="{D3A9C9C4-7A1F-4E38-8CDB-5237312C2887}" srcOrd="0" destOrd="0" presId="urn:microsoft.com/office/officeart/2005/8/layout/hierarchy1"/>
    <dgm:cxn modelId="{AE920DDE-2F91-4E16-B3DB-3A509DA13AE9}" type="presOf" srcId="{ACB965A6-3B75-45B6-9282-144EAC52B79C}" destId="{8EE8773F-CCCA-4C8B-B44F-F4783782F1AD}" srcOrd="0" destOrd="0" presId="urn:microsoft.com/office/officeart/2005/8/layout/hierarchy1"/>
    <dgm:cxn modelId="{2E494924-7CDE-4AC1-952E-F2B18CAC2AAB}" type="presParOf" srcId="{D3A9C9C4-7A1F-4E38-8CDB-5237312C2887}" destId="{A41CD67F-244D-40D8-A074-6821B97CB6EF}" srcOrd="0" destOrd="0" presId="urn:microsoft.com/office/officeart/2005/8/layout/hierarchy1"/>
    <dgm:cxn modelId="{1C594F80-916F-4EFB-9433-3E46DC31EA13}" type="presParOf" srcId="{A41CD67F-244D-40D8-A074-6821B97CB6EF}" destId="{5A738C71-C6D8-4670-AA17-DB6727F703DC}" srcOrd="0" destOrd="0" presId="urn:microsoft.com/office/officeart/2005/8/layout/hierarchy1"/>
    <dgm:cxn modelId="{C3EE2B94-B5EC-4351-9094-4910D857DA35}" type="presParOf" srcId="{5A738C71-C6D8-4670-AA17-DB6727F703DC}" destId="{FFD2B340-0B80-438A-92AD-DBD6268A3EF0}" srcOrd="0" destOrd="0" presId="urn:microsoft.com/office/officeart/2005/8/layout/hierarchy1"/>
    <dgm:cxn modelId="{15FC97F4-9BB5-45E7-A182-BFD04058A846}" type="presParOf" srcId="{5A738C71-C6D8-4670-AA17-DB6727F703DC}" destId="{8EE8773F-CCCA-4C8B-B44F-F4783782F1AD}" srcOrd="1" destOrd="0" presId="urn:microsoft.com/office/officeart/2005/8/layout/hierarchy1"/>
    <dgm:cxn modelId="{08B260D1-ADAB-4ACD-A937-83CBDA2949FD}" type="presParOf" srcId="{A41CD67F-244D-40D8-A074-6821B97CB6EF}" destId="{3E75E654-A6D6-4E6E-9154-6D56B7E99D32}" srcOrd="1" destOrd="0" presId="urn:microsoft.com/office/officeart/2005/8/layout/hierarchy1"/>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6A2E196-5BDC-472E-A66A-2680E2B356AB}" type="doc">
      <dgm:prSet loTypeId="urn:microsoft.com/office/officeart/2005/8/layout/hierarchy1" loCatId="hierarchy" qsTypeId="urn:microsoft.com/office/officeart/2005/8/quickstyle/3d4" qsCatId="3D" csTypeId="urn:microsoft.com/office/officeart/2005/8/colors/accent2_5" csCatId="accent2" phldr="1"/>
      <dgm:spPr/>
      <dgm:t>
        <a:bodyPr/>
        <a:lstStyle/>
        <a:p>
          <a:pPr rtl="1"/>
          <a:endParaRPr lang="ar-SA"/>
        </a:p>
      </dgm:t>
    </dgm:pt>
    <dgm:pt modelId="{E6566C33-4644-49D6-9A2F-F7715150CAC1}">
      <dgm:prSet/>
      <dgm:spPr/>
      <dgm:t>
        <a:bodyPr/>
        <a:lstStyle/>
        <a:p>
          <a:pPr rtl="1"/>
          <a:r>
            <a:rPr lang="ar-SA" b="1" dirty="0" smtClean="0">
              <a:solidFill>
                <a:schemeClr val="accent1">
                  <a:lumMod val="75000"/>
                </a:schemeClr>
              </a:solidFill>
            </a:rPr>
            <a:t>شخصية أحدهم ، وآخر، وثالث ( هي شخصيات ثابتة (مسطحة) لم تتغير في القصة .</a:t>
          </a:r>
          <a:endParaRPr lang="ar-SA" dirty="0">
            <a:solidFill>
              <a:schemeClr val="accent1">
                <a:lumMod val="75000"/>
              </a:schemeClr>
            </a:solidFill>
          </a:endParaRPr>
        </a:p>
      </dgm:t>
    </dgm:pt>
    <dgm:pt modelId="{C111AC9E-C0E7-4A63-86ED-65B97611836A}" type="parTrans" cxnId="{33C105AD-8241-4279-92CE-3A8775DE56E2}">
      <dgm:prSet/>
      <dgm:spPr/>
      <dgm:t>
        <a:bodyPr/>
        <a:lstStyle/>
        <a:p>
          <a:pPr rtl="1"/>
          <a:endParaRPr lang="ar-SA"/>
        </a:p>
      </dgm:t>
    </dgm:pt>
    <dgm:pt modelId="{3A9F2EBF-2654-4C57-8E9B-D04D8B8DF94F}" type="sibTrans" cxnId="{33C105AD-8241-4279-92CE-3A8775DE56E2}">
      <dgm:prSet/>
      <dgm:spPr/>
      <dgm:t>
        <a:bodyPr/>
        <a:lstStyle/>
        <a:p>
          <a:pPr rtl="1"/>
          <a:endParaRPr lang="ar-SA"/>
        </a:p>
      </dgm:t>
    </dgm:pt>
    <dgm:pt modelId="{24F34E70-01F6-4EC5-97A7-F4631EACE976}" type="pres">
      <dgm:prSet presAssocID="{A6A2E196-5BDC-472E-A66A-2680E2B356AB}" presName="hierChild1" presStyleCnt="0">
        <dgm:presLayoutVars>
          <dgm:chPref val="1"/>
          <dgm:dir/>
          <dgm:animOne val="branch"/>
          <dgm:animLvl val="lvl"/>
          <dgm:resizeHandles/>
        </dgm:presLayoutVars>
      </dgm:prSet>
      <dgm:spPr/>
      <dgm:t>
        <a:bodyPr/>
        <a:lstStyle/>
        <a:p>
          <a:pPr rtl="1"/>
          <a:endParaRPr lang="ar-SA"/>
        </a:p>
      </dgm:t>
    </dgm:pt>
    <dgm:pt modelId="{C2E2D75C-B68D-4307-8C37-5C88C6EBA91C}" type="pres">
      <dgm:prSet presAssocID="{E6566C33-4644-49D6-9A2F-F7715150CAC1}" presName="hierRoot1" presStyleCnt="0"/>
      <dgm:spPr/>
    </dgm:pt>
    <dgm:pt modelId="{6B0BE2A5-AC07-487B-BE0C-D11ABB7EDEBC}" type="pres">
      <dgm:prSet presAssocID="{E6566C33-4644-49D6-9A2F-F7715150CAC1}" presName="composite" presStyleCnt="0"/>
      <dgm:spPr/>
    </dgm:pt>
    <dgm:pt modelId="{0AB26E14-512E-48E0-A58D-C1E462065BB8}" type="pres">
      <dgm:prSet presAssocID="{E6566C33-4644-49D6-9A2F-F7715150CAC1}" presName="background" presStyleLbl="node0" presStyleIdx="0" presStyleCnt="1"/>
      <dgm:spPr/>
    </dgm:pt>
    <dgm:pt modelId="{40CE0B38-156F-4109-B314-771AC6A08DDF}" type="pres">
      <dgm:prSet presAssocID="{E6566C33-4644-49D6-9A2F-F7715150CAC1}" presName="text" presStyleLbl="fgAcc0" presStyleIdx="0" presStyleCnt="1">
        <dgm:presLayoutVars>
          <dgm:chPref val="3"/>
        </dgm:presLayoutVars>
      </dgm:prSet>
      <dgm:spPr/>
      <dgm:t>
        <a:bodyPr/>
        <a:lstStyle/>
        <a:p>
          <a:pPr rtl="1"/>
          <a:endParaRPr lang="ar-SA"/>
        </a:p>
      </dgm:t>
    </dgm:pt>
    <dgm:pt modelId="{22BDD386-08F0-4A62-B226-E75DBC6C2FB7}" type="pres">
      <dgm:prSet presAssocID="{E6566C33-4644-49D6-9A2F-F7715150CAC1}" presName="hierChild2" presStyleCnt="0"/>
      <dgm:spPr/>
    </dgm:pt>
  </dgm:ptLst>
  <dgm:cxnLst>
    <dgm:cxn modelId="{33C105AD-8241-4279-92CE-3A8775DE56E2}" srcId="{A6A2E196-5BDC-472E-A66A-2680E2B356AB}" destId="{E6566C33-4644-49D6-9A2F-F7715150CAC1}" srcOrd="0" destOrd="0" parTransId="{C111AC9E-C0E7-4A63-86ED-65B97611836A}" sibTransId="{3A9F2EBF-2654-4C57-8E9B-D04D8B8DF94F}"/>
    <dgm:cxn modelId="{7D7BC301-9657-4F5F-8090-2AD1F2131281}" type="presOf" srcId="{E6566C33-4644-49D6-9A2F-F7715150CAC1}" destId="{40CE0B38-156F-4109-B314-771AC6A08DDF}" srcOrd="0" destOrd="0" presId="urn:microsoft.com/office/officeart/2005/8/layout/hierarchy1"/>
    <dgm:cxn modelId="{E31F6442-697C-4AA4-9071-E61B62C5A38E}" type="presOf" srcId="{A6A2E196-5BDC-472E-A66A-2680E2B356AB}" destId="{24F34E70-01F6-4EC5-97A7-F4631EACE976}" srcOrd="0" destOrd="0" presId="urn:microsoft.com/office/officeart/2005/8/layout/hierarchy1"/>
    <dgm:cxn modelId="{DDCAE8D9-9A8C-4612-A904-E45F86D00BB0}" type="presParOf" srcId="{24F34E70-01F6-4EC5-97A7-F4631EACE976}" destId="{C2E2D75C-B68D-4307-8C37-5C88C6EBA91C}" srcOrd="0" destOrd="0" presId="urn:microsoft.com/office/officeart/2005/8/layout/hierarchy1"/>
    <dgm:cxn modelId="{461F742A-874E-4EB6-A767-6A40D1A4927E}" type="presParOf" srcId="{C2E2D75C-B68D-4307-8C37-5C88C6EBA91C}" destId="{6B0BE2A5-AC07-487B-BE0C-D11ABB7EDEBC}" srcOrd="0" destOrd="0" presId="urn:microsoft.com/office/officeart/2005/8/layout/hierarchy1"/>
    <dgm:cxn modelId="{EA4CB7DA-995F-40F3-A85D-F9D188CA977F}" type="presParOf" srcId="{6B0BE2A5-AC07-487B-BE0C-D11ABB7EDEBC}" destId="{0AB26E14-512E-48E0-A58D-C1E462065BB8}" srcOrd="0" destOrd="0" presId="urn:microsoft.com/office/officeart/2005/8/layout/hierarchy1"/>
    <dgm:cxn modelId="{89AB5FB3-0899-4497-ACF3-04474E700A5F}" type="presParOf" srcId="{6B0BE2A5-AC07-487B-BE0C-D11ABB7EDEBC}" destId="{40CE0B38-156F-4109-B314-771AC6A08DDF}" srcOrd="1" destOrd="0" presId="urn:microsoft.com/office/officeart/2005/8/layout/hierarchy1"/>
    <dgm:cxn modelId="{2E020EC8-3F1E-4B50-B65E-9C05E6A80143}" type="presParOf" srcId="{C2E2D75C-B68D-4307-8C37-5C88C6EBA91C}" destId="{22BDD386-08F0-4A62-B226-E75DBC6C2FB7}" srcOrd="1" destOrd="0" presId="urn:microsoft.com/office/officeart/2005/8/layout/hierarchy1"/>
  </dgm:cxnLst>
  <dgm:bg/>
  <dgm:whole/>
  <dgm:extLst>
    <a:ext uri="http://schemas.microsoft.com/office/drawing/2008/diagram">
      <dsp:dataModelExt xmlns:dsp="http://schemas.microsoft.com/office/drawing/2008/diagram" relId="rId2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B2410F3-81E0-4DB3-A6E9-2FF03D767518}" type="doc">
      <dgm:prSet loTypeId="urn:microsoft.com/office/officeart/2005/8/layout/chevron2" loCatId="list" qsTypeId="urn:microsoft.com/office/officeart/2005/8/quickstyle/3d5" qsCatId="3D" csTypeId="urn:microsoft.com/office/officeart/2005/8/colors/colorful1" csCatId="colorful" phldr="1"/>
      <dgm:spPr/>
      <dgm:t>
        <a:bodyPr/>
        <a:lstStyle/>
        <a:p>
          <a:pPr rtl="1"/>
          <a:endParaRPr lang="ar-SA"/>
        </a:p>
      </dgm:t>
    </dgm:pt>
    <dgm:pt modelId="{2D8A72E7-18B4-4192-A9FC-81C5C29B7372}">
      <dgm:prSet phldrT="[نص]"/>
      <dgm:spPr/>
      <dgm:t>
        <a:bodyPr/>
        <a:lstStyle/>
        <a:p>
          <a:pPr rtl="1"/>
          <a:r>
            <a:rPr lang="ar-SA" dirty="0" smtClean="0"/>
            <a:t>اللغة </a:t>
          </a:r>
          <a:endParaRPr lang="ar-SA" dirty="0"/>
        </a:p>
      </dgm:t>
    </dgm:pt>
    <dgm:pt modelId="{8CAEB608-6087-4DD8-A0BF-9D5EBE5F4749}" type="parTrans" cxnId="{E99F47C7-CBD5-4AE5-A203-F864B0B8BAD6}">
      <dgm:prSet/>
      <dgm:spPr/>
      <dgm:t>
        <a:bodyPr/>
        <a:lstStyle/>
        <a:p>
          <a:pPr rtl="1"/>
          <a:endParaRPr lang="ar-SA"/>
        </a:p>
      </dgm:t>
    </dgm:pt>
    <dgm:pt modelId="{ABB55015-7FFC-4F76-BF62-4A2C6F9AF87C}" type="sibTrans" cxnId="{E99F47C7-CBD5-4AE5-A203-F864B0B8BAD6}">
      <dgm:prSet/>
      <dgm:spPr/>
      <dgm:t>
        <a:bodyPr/>
        <a:lstStyle/>
        <a:p>
          <a:pPr rtl="1"/>
          <a:endParaRPr lang="ar-SA"/>
        </a:p>
      </dgm:t>
    </dgm:pt>
    <dgm:pt modelId="{58C6019F-2209-4114-AA52-D497E3D852F4}">
      <dgm:prSet phldrT="[نص]" custT="1"/>
      <dgm:spPr/>
      <dgm:t>
        <a:bodyPr/>
        <a:lstStyle/>
        <a:p>
          <a:pPr rtl="1"/>
          <a:r>
            <a:rPr lang="ar-SA" sz="3600" b="1" dirty="0" smtClean="0">
              <a:solidFill>
                <a:schemeClr val="accent1">
                  <a:lumMod val="75000"/>
                </a:schemeClr>
              </a:solidFill>
              <a:latin typeface="Adobe Arabic" pitchFamily="18" charset="-78"/>
              <a:cs typeface="Adobe Arabic" pitchFamily="18" charset="-78"/>
            </a:rPr>
            <a:t>لقد جاءت لغة الكاتب بسيطة واضحة حافلة بالمجازات والتشبيهات، مما يوصلها إلى أن تكون لغة شاعرية تخلو من التعقيد. </a:t>
          </a:r>
          <a:endParaRPr lang="ar-SA" sz="3200" dirty="0"/>
        </a:p>
      </dgm:t>
    </dgm:pt>
    <dgm:pt modelId="{67635B75-A1EB-42BA-A357-5401AB50B936}" type="parTrans" cxnId="{1AC89D46-DDC1-4C5C-9072-AA148E713169}">
      <dgm:prSet/>
      <dgm:spPr/>
      <dgm:t>
        <a:bodyPr/>
        <a:lstStyle/>
        <a:p>
          <a:pPr rtl="1"/>
          <a:endParaRPr lang="ar-SA"/>
        </a:p>
      </dgm:t>
    </dgm:pt>
    <dgm:pt modelId="{6E9AB362-599A-43AD-A9AE-8E01BF1D0508}" type="sibTrans" cxnId="{1AC89D46-DDC1-4C5C-9072-AA148E713169}">
      <dgm:prSet/>
      <dgm:spPr/>
      <dgm:t>
        <a:bodyPr/>
        <a:lstStyle/>
        <a:p>
          <a:pPr rtl="1"/>
          <a:endParaRPr lang="ar-SA"/>
        </a:p>
      </dgm:t>
    </dgm:pt>
    <dgm:pt modelId="{2F2E3D69-6C72-4F1C-A86F-2DFC2FE37559}">
      <dgm:prSet phldrT="[نص]"/>
      <dgm:spPr/>
      <dgm:t>
        <a:bodyPr/>
        <a:lstStyle/>
        <a:p>
          <a:pPr rtl="1"/>
          <a:r>
            <a:rPr lang="ar-SA" dirty="0" smtClean="0"/>
            <a:t>المغزى </a:t>
          </a:r>
        </a:p>
      </dgm:t>
    </dgm:pt>
    <dgm:pt modelId="{449E121A-D58C-48AA-8854-52D126046029}" type="parTrans" cxnId="{547EDC08-62B2-4026-8B26-09780BCCB43F}">
      <dgm:prSet/>
      <dgm:spPr/>
      <dgm:t>
        <a:bodyPr/>
        <a:lstStyle/>
        <a:p>
          <a:pPr rtl="1"/>
          <a:endParaRPr lang="ar-SA"/>
        </a:p>
      </dgm:t>
    </dgm:pt>
    <dgm:pt modelId="{0AFFD321-5979-4317-ACE8-B5CBEA70A6CD}" type="sibTrans" cxnId="{547EDC08-62B2-4026-8B26-09780BCCB43F}">
      <dgm:prSet/>
      <dgm:spPr/>
      <dgm:t>
        <a:bodyPr/>
        <a:lstStyle/>
        <a:p>
          <a:pPr rtl="1"/>
          <a:endParaRPr lang="ar-SA"/>
        </a:p>
      </dgm:t>
    </dgm:pt>
    <dgm:pt modelId="{86DF6263-8790-49C3-BD46-39CEC61DE3FD}">
      <dgm:prSet phldrT="[نص]" custT="1"/>
      <dgm:spPr/>
      <dgm:t>
        <a:bodyPr/>
        <a:lstStyle/>
        <a:p>
          <a:pPr rtl="1"/>
          <a:r>
            <a:rPr lang="ar-SA" sz="4000" b="1" dirty="0" smtClean="0">
              <a:solidFill>
                <a:schemeClr val="accent6">
                  <a:lumMod val="75000"/>
                </a:schemeClr>
              </a:solidFill>
              <a:latin typeface="Adobe Arabic" pitchFamily="18" charset="-78"/>
              <a:cs typeface="Adobe Arabic" pitchFamily="18" charset="-78"/>
            </a:rPr>
            <a:t>هي النهاية في القصة القصيرة مهمة جداً ( المغزى في التمثال تعظيم التافه </a:t>
          </a:r>
          <a:r>
            <a:rPr lang="ar-SA" sz="4000" b="1" dirty="0" err="1" smtClean="0">
              <a:solidFill>
                <a:schemeClr val="accent6">
                  <a:lumMod val="75000"/>
                </a:schemeClr>
              </a:solidFill>
              <a:latin typeface="Adobe Arabic" pitchFamily="18" charset="-78"/>
              <a:cs typeface="Adobe Arabic" pitchFamily="18" charset="-78"/>
            </a:rPr>
            <a:t>وتتفيه</a:t>
          </a:r>
          <a:r>
            <a:rPr lang="ar-SA" sz="4000" b="1" dirty="0" smtClean="0">
              <a:solidFill>
                <a:schemeClr val="accent6">
                  <a:lumMod val="75000"/>
                </a:schemeClr>
              </a:solidFill>
              <a:latin typeface="Adobe Arabic" pitchFamily="18" charset="-78"/>
              <a:cs typeface="Adobe Arabic" pitchFamily="18" charset="-78"/>
            </a:rPr>
            <a:t> العظيم ).</a:t>
          </a:r>
          <a:endParaRPr lang="ar-SA" sz="4000" b="1" dirty="0">
            <a:solidFill>
              <a:schemeClr val="accent6">
                <a:lumMod val="75000"/>
              </a:schemeClr>
            </a:solidFill>
            <a:latin typeface="Adobe Arabic" pitchFamily="18" charset="-78"/>
            <a:cs typeface="Adobe Arabic" pitchFamily="18" charset="-78"/>
          </a:endParaRPr>
        </a:p>
      </dgm:t>
    </dgm:pt>
    <dgm:pt modelId="{4EA36A92-63DC-4F2C-BE67-896F4149A987}" type="parTrans" cxnId="{18734644-F376-494C-95D7-0104C81F790C}">
      <dgm:prSet/>
      <dgm:spPr/>
      <dgm:t>
        <a:bodyPr/>
        <a:lstStyle/>
        <a:p>
          <a:pPr rtl="1"/>
          <a:endParaRPr lang="ar-SA"/>
        </a:p>
      </dgm:t>
    </dgm:pt>
    <dgm:pt modelId="{E8EA2933-3118-428C-B04D-136BC9ABBBC4}" type="sibTrans" cxnId="{18734644-F376-494C-95D7-0104C81F790C}">
      <dgm:prSet/>
      <dgm:spPr/>
      <dgm:t>
        <a:bodyPr/>
        <a:lstStyle/>
        <a:p>
          <a:pPr rtl="1"/>
          <a:endParaRPr lang="ar-SA"/>
        </a:p>
      </dgm:t>
    </dgm:pt>
    <dgm:pt modelId="{BA8E531F-4E57-4D6C-A1AD-3A942E35D2D4}" type="pres">
      <dgm:prSet presAssocID="{7B2410F3-81E0-4DB3-A6E9-2FF03D767518}" presName="linearFlow" presStyleCnt="0">
        <dgm:presLayoutVars>
          <dgm:dir/>
          <dgm:animLvl val="lvl"/>
          <dgm:resizeHandles val="exact"/>
        </dgm:presLayoutVars>
      </dgm:prSet>
      <dgm:spPr/>
      <dgm:t>
        <a:bodyPr/>
        <a:lstStyle/>
        <a:p>
          <a:pPr rtl="1"/>
          <a:endParaRPr lang="ar-SA"/>
        </a:p>
      </dgm:t>
    </dgm:pt>
    <dgm:pt modelId="{803577BD-889A-429F-BD17-DA5BFFA966E0}" type="pres">
      <dgm:prSet presAssocID="{2D8A72E7-18B4-4192-A9FC-81C5C29B7372}" presName="composite" presStyleCnt="0"/>
      <dgm:spPr/>
    </dgm:pt>
    <dgm:pt modelId="{C004979E-D959-4E4B-8E92-DC63AF45C920}" type="pres">
      <dgm:prSet presAssocID="{2D8A72E7-18B4-4192-A9FC-81C5C29B7372}" presName="parentText" presStyleLbl="alignNode1" presStyleIdx="0" presStyleCnt="2">
        <dgm:presLayoutVars>
          <dgm:chMax val="1"/>
          <dgm:bulletEnabled val="1"/>
        </dgm:presLayoutVars>
      </dgm:prSet>
      <dgm:spPr/>
      <dgm:t>
        <a:bodyPr/>
        <a:lstStyle/>
        <a:p>
          <a:pPr rtl="1"/>
          <a:endParaRPr lang="ar-SA"/>
        </a:p>
      </dgm:t>
    </dgm:pt>
    <dgm:pt modelId="{49B7E528-7925-46CA-9670-D61ADF821DF9}" type="pres">
      <dgm:prSet presAssocID="{2D8A72E7-18B4-4192-A9FC-81C5C29B7372}" presName="descendantText" presStyleLbl="alignAcc1" presStyleIdx="0" presStyleCnt="2">
        <dgm:presLayoutVars>
          <dgm:bulletEnabled val="1"/>
        </dgm:presLayoutVars>
      </dgm:prSet>
      <dgm:spPr/>
      <dgm:t>
        <a:bodyPr/>
        <a:lstStyle/>
        <a:p>
          <a:pPr rtl="1"/>
          <a:endParaRPr lang="ar-SA"/>
        </a:p>
      </dgm:t>
    </dgm:pt>
    <dgm:pt modelId="{3542DD28-46B2-4747-91C7-55C00BC4A29A}" type="pres">
      <dgm:prSet presAssocID="{ABB55015-7FFC-4F76-BF62-4A2C6F9AF87C}" presName="sp" presStyleCnt="0"/>
      <dgm:spPr/>
    </dgm:pt>
    <dgm:pt modelId="{04DE9E58-9E1E-4CC0-B7A4-0CD17B6AEA8E}" type="pres">
      <dgm:prSet presAssocID="{2F2E3D69-6C72-4F1C-A86F-2DFC2FE37559}" presName="composite" presStyleCnt="0"/>
      <dgm:spPr/>
    </dgm:pt>
    <dgm:pt modelId="{492643AF-6D8A-4AFD-9B87-731254C83859}" type="pres">
      <dgm:prSet presAssocID="{2F2E3D69-6C72-4F1C-A86F-2DFC2FE37559}" presName="parentText" presStyleLbl="alignNode1" presStyleIdx="1" presStyleCnt="2">
        <dgm:presLayoutVars>
          <dgm:chMax val="1"/>
          <dgm:bulletEnabled val="1"/>
        </dgm:presLayoutVars>
      </dgm:prSet>
      <dgm:spPr/>
      <dgm:t>
        <a:bodyPr/>
        <a:lstStyle/>
        <a:p>
          <a:pPr rtl="1"/>
          <a:endParaRPr lang="ar-SA"/>
        </a:p>
      </dgm:t>
    </dgm:pt>
    <dgm:pt modelId="{4936D261-0C8E-4CC0-BF57-850D84568008}" type="pres">
      <dgm:prSet presAssocID="{2F2E3D69-6C72-4F1C-A86F-2DFC2FE37559}" presName="descendantText" presStyleLbl="alignAcc1" presStyleIdx="1" presStyleCnt="2">
        <dgm:presLayoutVars>
          <dgm:bulletEnabled val="1"/>
        </dgm:presLayoutVars>
      </dgm:prSet>
      <dgm:spPr/>
      <dgm:t>
        <a:bodyPr/>
        <a:lstStyle/>
        <a:p>
          <a:pPr rtl="1"/>
          <a:endParaRPr lang="ar-SA"/>
        </a:p>
      </dgm:t>
    </dgm:pt>
  </dgm:ptLst>
  <dgm:cxnLst>
    <dgm:cxn modelId="{E8626DD7-E68A-4119-B1AD-2F1152B7A714}" type="presOf" srcId="{86DF6263-8790-49C3-BD46-39CEC61DE3FD}" destId="{4936D261-0C8E-4CC0-BF57-850D84568008}" srcOrd="0" destOrd="0" presId="urn:microsoft.com/office/officeart/2005/8/layout/chevron2"/>
    <dgm:cxn modelId="{E99F47C7-CBD5-4AE5-A203-F864B0B8BAD6}" srcId="{7B2410F3-81E0-4DB3-A6E9-2FF03D767518}" destId="{2D8A72E7-18B4-4192-A9FC-81C5C29B7372}" srcOrd="0" destOrd="0" parTransId="{8CAEB608-6087-4DD8-A0BF-9D5EBE5F4749}" sibTransId="{ABB55015-7FFC-4F76-BF62-4A2C6F9AF87C}"/>
    <dgm:cxn modelId="{990BCD56-3014-41D1-A3D8-3C4E1AED572D}" type="presOf" srcId="{7B2410F3-81E0-4DB3-A6E9-2FF03D767518}" destId="{BA8E531F-4E57-4D6C-A1AD-3A942E35D2D4}" srcOrd="0" destOrd="0" presId="urn:microsoft.com/office/officeart/2005/8/layout/chevron2"/>
    <dgm:cxn modelId="{30BA71C2-62A1-432B-B5CC-93ADA6EC32AC}" type="presOf" srcId="{58C6019F-2209-4114-AA52-D497E3D852F4}" destId="{49B7E528-7925-46CA-9670-D61ADF821DF9}" srcOrd="0" destOrd="0" presId="urn:microsoft.com/office/officeart/2005/8/layout/chevron2"/>
    <dgm:cxn modelId="{1AC89D46-DDC1-4C5C-9072-AA148E713169}" srcId="{2D8A72E7-18B4-4192-A9FC-81C5C29B7372}" destId="{58C6019F-2209-4114-AA52-D497E3D852F4}" srcOrd="0" destOrd="0" parTransId="{67635B75-A1EB-42BA-A357-5401AB50B936}" sibTransId="{6E9AB362-599A-43AD-A9AE-8E01BF1D0508}"/>
    <dgm:cxn modelId="{43FB0DD8-2273-474E-9BDD-28D597C1903F}" type="presOf" srcId="{2D8A72E7-18B4-4192-A9FC-81C5C29B7372}" destId="{C004979E-D959-4E4B-8E92-DC63AF45C920}" srcOrd="0" destOrd="0" presId="urn:microsoft.com/office/officeart/2005/8/layout/chevron2"/>
    <dgm:cxn modelId="{547EDC08-62B2-4026-8B26-09780BCCB43F}" srcId="{7B2410F3-81E0-4DB3-A6E9-2FF03D767518}" destId="{2F2E3D69-6C72-4F1C-A86F-2DFC2FE37559}" srcOrd="1" destOrd="0" parTransId="{449E121A-D58C-48AA-8854-52D126046029}" sibTransId="{0AFFD321-5979-4317-ACE8-B5CBEA70A6CD}"/>
    <dgm:cxn modelId="{18734644-F376-494C-95D7-0104C81F790C}" srcId="{2F2E3D69-6C72-4F1C-A86F-2DFC2FE37559}" destId="{86DF6263-8790-49C3-BD46-39CEC61DE3FD}" srcOrd="0" destOrd="0" parTransId="{4EA36A92-63DC-4F2C-BE67-896F4149A987}" sibTransId="{E8EA2933-3118-428C-B04D-136BC9ABBBC4}"/>
    <dgm:cxn modelId="{B938C2F8-A669-4B0E-8E9D-63CE2C9C435E}" type="presOf" srcId="{2F2E3D69-6C72-4F1C-A86F-2DFC2FE37559}" destId="{492643AF-6D8A-4AFD-9B87-731254C83859}" srcOrd="0" destOrd="0" presId="urn:microsoft.com/office/officeart/2005/8/layout/chevron2"/>
    <dgm:cxn modelId="{5F612378-9E3D-47AF-B8C3-739A0384F173}" type="presParOf" srcId="{BA8E531F-4E57-4D6C-A1AD-3A942E35D2D4}" destId="{803577BD-889A-429F-BD17-DA5BFFA966E0}" srcOrd="0" destOrd="0" presId="urn:microsoft.com/office/officeart/2005/8/layout/chevron2"/>
    <dgm:cxn modelId="{F132B475-CE07-4A30-94A5-A88A965076C4}" type="presParOf" srcId="{803577BD-889A-429F-BD17-DA5BFFA966E0}" destId="{C004979E-D959-4E4B-8E92-DC63AF45C920}" srcOrd="0" destOrd="0" presId="urn:microsoft.com/office/officeart/2005/8/layout/chevron2"/>
    <dgm:cxn modelId="{0D80D883-F3F5-4FE9-8117-9A77CBF0CF93}" type="presParOf" srcId="{803577BD-889A-429F-BD17-DA5BFFA966E0}" destId="{49B7E528-7925-46CA-9670-D61ADF821DF9}" srcOrd="1" destOrd="0" presId="urn:microsoft.com/office/officeart/2005/8/layout/chevron2"/>
    <dgm:cxn modelId="{58A40505-30D3-412B-98DF-457BE2001D36}" type="presParOf" srcId="{BA8E531F-4E57-4D6C-A1AD-3A942E35D2D4}" destId="{3542DD28-46B2-4747-91C7-55C00BC4A29A}" srcOrd="1" destOrd="0" presId="urn:microsoft.com/office/officeart/2005/8/layout/chevron2"/>
    <dgm:cxn modelId="{7BE44657-56C8-4137-AB6F-7B338D5DB9F7}" type="presParOf" srcId="{BA8E531F-4E57-4D6C-A1AD-3A942E35D2D4}" destId="{04DE9E58-9E1E-4CC0-B7A4-0CD17B6AEA8E}" srcOrd="2" destOrd="0" presId="urn:microsoft.com/office/officeart/2005/8/layout/chevron2"/>
    <dgm:cxn modelId="{CF012548-3FB2-4E60-A083-9E11C17B0116}" type="presParOf" srcId="{04DE9E58-9E1E-4CC0-B7A4-0CD17B6AEA8E}" destId="{492643AF-6D8A-4AFD-9B87-731254C83859}" srcOrd="0" destOrd="0" presId="urn:microsoft.com/office/officeart/2005/8/layout/chevron2"/>
    <dgm:cxn modelId="{675C0A09-2DC1-4189-AC25-AB968D6AD711}" type="presParOf" srcId="{04DE9E58-9E1E-4CC0-B7A4-0CD17B6AEA8E}" destId="{4936D261-0C8E-4CC0-BF57-850D84568008}"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C6BF17-BB9A-461B-9E55-9AE5C2BCEF71}">
      <dsp:nvSpPr>
        <dsp:cNvPr id="0" name=""/>
        <dsp:cNvSpPr/>
      </dsp:nvSpPr>
      <dsp:spPr>
        <a:xfrm>
          <a:off x="533648" y="2"/>
          <a:ext cx="1885031" cy="1152122"/>
        </a:xfrm>
        <a:prstGeom prst="ellipse">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49530" rIns="49530" bIns="49530" numCol="1" spcCol="1270" anchor="ctr" anchorCtr="0">
          <a:noAutofit/>
        </a:bodyPr>
        <a:lstStyle/>
        <a:p>
          <a:pPr lvl="0" algn="ctr" defTabSz="1733550" rtl="1">
            <a:lnSpc>
              <a:spcPct val="90000"/>
            </a:lnSpc>
            <a:spcBef>
              <a:spcPct val="0"/>
            </a:spcBef>
            <a:spcAft>
              <a:spcPct val="35000"/>
            </a:spcAft>
          </a:pPr>
          <a:r>
            <a:rPr lang="ar-SA" sz="3900" b="1" kern="1200" dirty="0" smtClean="0">
              <a:solidFill>
                <a:srgbClr val="C00000"/>
              </a:solidFill>
            </a:rPr>
            <a:t>الأحداث</a:t>
          </a:r>
          <a:endParaRPr lang="ar-SA" sz="3900" kern="1200" dirty="0">
            <a:solidFill>
              <a:srgbClr val="C00000"/>
            </a:solidFill>
          </a:endParaRPr>
        </a:p>
      </dsp:txBody>
      <dsp:txXfrm>
        <a:off x="809704" y="168726"/>
        <a:ext cx="1332919" cy="8146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45FB44FA-0506-4326-82AA-65C541380EA6}" type="datetimeFigureOut">
              <a:rPr lang="ar-SA" smtClean="0"/>
              <a:t>14/05/1435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E4F19D8-D121-4956-873B-D444990AE7A0}" type="slidenum">
              <a:rPr lang="ar-SA" smtClean="0"/>
              <a:t>‹#›</a:t>
            </a:fld>
            <a:endParaRPr lang="ar-SA"/>
          </a:p>
        </p:txBody>
      </p:sp>
    </p:spTree>
    <p:extLst>
      <p:ext uri="{BB962C8B-B14F-4D97-AF65-F5344CB8AC3E}">
        <p14:creationId xmlns:p14="http://schemas.microsoft.com/office/powerpoint/2010/main" val="30318419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45FB44FA-0506-4326-82AA-65C541380EA6}" type="datetimeFigureOut">
              <a:rPr lang="ar-SA" smtClean="0"/>
              <a:t>14/05/1435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E4F19D8-D121-4956-873B-D444990AE7A0}" type="slidenum">
              <a:rPr lang="ar-SA" smtClean="0"/>
              <a:t>‹#›</a:t>
            </a:fld>
            <a:endParaRPr lang="ar-SA"/>
          </a:p>
        </p:txBody>
      </p:sp>
    </p:spTree>
    <p:extLst>
      <p:ext uri="{BB962C8B-B14F-4D97-AF65-F5344CB8AC3E}">
        <p14:creationId xmlns:p14="http://schemas.microsoft.com/office/powerpoint/2010/main" val="32828070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45FB44FA-0506-4326-82AA-65C541380EA6}" type="datetimeFigureOut">
              <a:rPr lang="ar-SA" smtClean="0"/>
              <a:t>14/05/1435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E4F19D8-D121-4956-873B-D444990AE7A0}" type="slidenum">
              <a:rPr lang="ar-SA" smtClean="0"/>
              <a:t>‹#›</a:t>
            </a:fld>
            <a:endParaRPr lang="ar-SA"/>
          </a:p>
        </p:txBody>
      </p:sp>
    </p:spTree>
    <p:extLst>
      <p:ext uri="{BB962C8B-B14F-4D97-AF65-F5344CB8AC3E}">
        <p14:creationId xmlns:p14="http://schemas.microsoft.com/office/powerpoint/2010/main" val="29654627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45FB44FA-0506-4326-82AA-65C541380EA6}" type="datetimeFigureOut">
              <a:rPr lang="ar-SA" smtClean="0"/>
              <a:t>14/05/1435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9E4F19D8-D121-4956-873B-D444990AE7A0}" type="slidenum">
              <a:rPr lang="ar-SA" smtClean="0"/>
              <a:t>‹#›</a:t>
            </a:fld>
            <a:endParaRPr lang="ar-SA"/>
          </a:p>
        </p:txBody>
      </p:sp>
    </p:spTree>
    <p:extLst>
      <p:ext uri="{BB962C8B-B14F-4D97-AF65-F5344CB8AC3E}">
        <p14:creationId xmlns:p14="http://schemas.microsoft.com/office/powerpoint/2010/main" val="4034486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45FB44FA-0506-4326-82AA-65C541380EA6}" type="datetimeFigureOut">
              <a:rPr lang="ar-SA" smtClean="0"/>
              <a:t>14/05/1435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9E4F19D8-D121-4956-873B-D444990AE7A0}" type="slidenum">
              <a:rPr lang="ar-SA" smtClean="0"/>
              <a:t>‹#›</a:t>
            </a:fld>
            <a:endParaRPr lang="ar-SA"/>
          </a:p>
        </p:txBody>
      </p:sp>
    </p:spTree>
    <p:extLst>
      <p:ext uri="{BB962C8B-B14F-4D97-AF65-F5344CB8AC3E}">
        <p14:creationId xmlns:p14="http://schemas.microsoft.com/office/powerpoint/2010/main" val="1563928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45FB44FA-0506-4326-82AA-65C541380EA6}" type="datetimeFigureOut">
              <a:rPr lang="ar-SA" smtClean="0"/>
              <a:t>14/05/1435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9E4F19D8-D121-4956-873B-D444990AE7A0}" type="slidenum">
              <a:rPr lang="ar-SA" smtClean="0"/>
              <a:t>‹#›</a:t>
            </a:fld>
            <a:endParaRPr lang="ar-SA"/>
          </a:p>
        </p:txBody>
      </p:sp>
    </p:spTree>
    <p:extLst>
      <p:ext uri="{BB962C8B-B14F-4D97-AF65-F5344CB8AC3E}">
        <p14:creationId xmlns:p14="http://schemas.microsoft.com/office/powerpoint/2010/main" val="34260393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45FB44FA-0506-4326-82AA-65C541380EA6}" type="datetimeFigureOut">
              <a:rPr lang="ar-SA" smtClean="0"/>
              <a:t>14/05/1435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9E4F19D8-D121-4956-873B-D444990AE7A0}" type="slidenum">
              <a:rPr lang="ar-SA" smtClean="0"/>
              <a:t>‹#›</a:t>
            </a:fld>
            <a:endParaRPr lang="ar-SA"/>
          </a:p>
        </p:txBody>
      </p:sp>
    </p:spTree>
    <p:extLst>
      <p:ext uri="{BB962C8B-B14F-4D97-AF65-F5344CB8AC3E}">
        <p14:creationId xmlns:p14="http://schemas.microsoft.com/office/powerpoint/2010/main" val="4203365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45FB44FA-0506-4326-82AA-65C541380EA6}" type="datetimeFigureOut">
              <a:rPr lang="ar-SA" smtClean="0"/>
              <a:t>14/05/1435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9E4F19D8-D121-4956-873B-D444990AE7A0}" type="slidenum">
              <a:rPr lang="ar-SA" smtClean="0"/>
              <a:t>‹#›</a:t>
            </a:fld>
            <a:endParaRPr lang="ar-SA"/>
          </a:p>
        </p:txBody>
      </p:sp>
    </p:spTree>
    <p:extLst>
      <p:ext uri="{BB962C8B-B14F-4D97-AF65-F5344CB8AC3E}">
        <p14:creationId xmlns:p14="http://schemas.microsoft.com/office/powerpoint/2010/main" val="22062242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45FB44FA-0506-4326-82AA-65C541380EA6}" type="datetimeFigureOut">
              <a:rPr lang="ar-SA" smtClean="0"/>
              <a:t>14/05/1435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9E4F19D8-D121-4956-873B-D444990AE7A0}" type="slidenum">
              <a:rPr lang="ar-SA" smtClean="0"/>
              <a:t>‹#›</a:t>
            </a:fld>
            <a:endParaRPr lang="ar-SA"/>
          </a:p>
        </p:txBody>
      </p:sp>
    </p:spTree>
    <p:extLst>
      <p:ext uri="{BB962C8B-B14F-4D97-AF65-F5344CB8AC3E}">
        <p14:creationId xmlns:p14="http://schemas.microsoft.com/office/powerpoint/2010/main" val="23951830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45FB44FA-0506-4326-82AA-65C541380EA6}" type="datetimeFigureOut">
              <a:rPr lang="ar-SA" smtClean="0"/>
              <a:t>14/05/1435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E4F19D8-D121-4956-873B-D444990AE7A0}" type="slidenum">
              <a:rPr lang="ar-SA" smtClean="0"/>
              <a:t>‹#›</a:t>
            </a:fld>
            <a:endParaRPr lang="ar-SA"/>
          </a:p>
        </p:txBody>
      </p:sp>
    </p:spTree>
    <p:extLst>
      <p:ext uri="{BB962C8B-B14F-4D97-AF65-F5344CB8AC3E}">
        <p14:creationId xmlns:p14="http://schemas.microsoft.com/office/powerpoint/2010/main" val="35965809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45FB44FA-0506-4326-82AA-65C541380EA6}" type="datetimeFigureOut">
              <a:rPr lang="ar-SA" smtClean="0"/>
              <a:t>14/05/1435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E4F19D8-D121-4956-873B-D444990AE7A0}" type="slidenum">
              <a:rPr lang="ar-SA" smtClean="0"/>
              <a:t>‹#›</a:t>
            </a:fld>
            <a:endParaRPr lang="ar-SA"/>
          </a:p>
        </p:txBody>
      </p:sp>
    </p:spTree>
    <p:extLst>
      <p:ext uri="{BB962C8B-B14F-4D97-AF65-F5344CB8AC3E}">
        <p14:creationId xmlns:p14="http://schemas.microsoft.com/office/powerpoint/2010/main" val="39820725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5FB44FA-0506-4326-82AA-65C541380EA6}" type="datetimeFigureOut">
              <a:rPr lang="ar-SA" smtClean="0"/>
              <a:t>14/05/1435</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9E4F19D8-D121-4956-873B-D444990AE7A0}" type="slidenum">
              <a:rPr lang="ar-SA" smtClean="0"/>
              <a:t>‹#›</a:t>
            </a:fld>
            <a:endParaRPr lang="ar-SA"/>
          </a:p>
        </p:txBody>
      </p:sp>
    </p:spTree>
    <p:extLst>
      <p:ext uri="{BB962C8B-B14F-4D97-AF65-F5344CB8AC3E}">
        <p14:creationId xmlns:p14="http://schemas.microsoft.com/office/powerpoint/2010/main" val="4645878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8" Type="http://schemas.openxmlformats.org/officeDocument/2006/relationships/diagramLayout" Target="../diagrams/layout3.xml"/><Relationship Id="rId13" Type="http://schemas.openxmlformats.org/officeDocument/2006/relationships/diagramLayout" Target="../diagrams/layout4.xml"/><Relationship Id="rId18" Type="http://schemas.openxmlformats.org/officeDocument/2006/relationships/diagramLayout" Target="../diagrams/layout5.xml"/><Relationship Id="rId26" Type="http://schemas.microsoft.com/office/2007/relationships/diagramDrawing" Target="../diagrams/drawing6.xml"/><Relationship Id="rId3" Type="http://schemas.openxmlformats.org/officeDocument/2006/relationships/diagramLayout" Target="../diagrams/layout2.xml"/><Relationship Id="rId21" Type="http://schemas.microsoft.com/office/2007/relationships/diagramDrawing" Target="../diagrams/drawing5.xml"/><Relationship Id="rId7" Type="http://schemas.openxmlformats.org/officeDocument/2006/relationships/diagramData" Target="../diagrams/data3.xml"/><Relationship Id="rId12" Type="http://schemas.openxmlformats.org/officeDocument/2006/relationships/diagramData" Target="../diagrams/data4.xml"/><Relationship Id="rId17" Type="http://schemas.openxmlformats.org/officeDocument/2006/relationships/diagramData" Target="../diagrams/data5.xml"/><Relationship Id="rId25" Type="http://schemas.openxmlformats.org/officeDocument/2006/relationships/diagramColors" Target="../diagrams/colors6.xml"/><Relationship Id="rId2" Type="http://schemas.openxmlformats.org/officeDocument/2006/relationships/diagramData" Target="../diagrams/data2.xml"/><Relationship Id="rId16" Type="http://schemas.microsoft.com/office/2007/relationships/diagramDrawing" Target="../diagrams/drawing4.xml"/><Relationship Id="rId20" Type="http://schemas.openxmlformats.org/officeDocument/2006/relationships/diagramColors" Target="../diagrams/colors5.xml"/><Relationship Id="rId1" Type="http://schemas.openxmlformats.org/officeDocument/2006/relationships/slideLayout" Target="../slideLayouts/slideLayout6.xml"/><Relationship Id="rId6" Type="http://schemas.microsoft.com/office/2007/relationships/diagramDrawing" Target="../diagrams/drawing2.xml"/><Relationship Id="rId11" Type="http://schemas.microsoft.com/office/2007/relationships/diagramDrawing" Target="../diagrams/drawing3.xml"/><Relationship Id="rId24" Type="http://schemas.openxmlformats.org/officeDocument/2006/relationships/diagramQuickStyle" Target="../diagrams/quickStyle6.xml"/><Relationship Id="rId5" Type="http://schemas.openxmlformats.org/officeDocument/2006/relationships/diagramColors" Target="../diagrams/colors2.xml"/><Relationship Id="rId15" Type="http://schemas.openxmlformats.org/officeDocument/2006/relationships/diagramColors" Target="../diagrams/colors4.xml"/><Relationship Id="rId23" Type="http://schemas.openxmlformats.org/officeDocument/2006/relationships/diagramLayout" Target="../diagrams/layout6.xml"/><Relationship Id="rId10" Type="http://schemas.openxmlformats.org/officeDocument/2006/relationships/diagramColors" Target="../diagrams/colors3.xml"/><Relationship Id="rId19" Type="http://schemas.openxmlformats.org/officeDocument/2006/relationships/diagramQuickStyle" Target="../diagrams/quickStyle5.xml"/><Relationship Id="rId4" Type="http://schemas.openxmlformats.org/officeDocument/2006/relationships/diagramQuickStyle" Target="../diagrams/quickStyle2.xml"/><Relationship Id="rId9" Type="http://schemas.openxmlformats.org/officeDocument/2006/relationships/diagramQuickStyle" Target="../diagrams/quickStyle3.xml"/><Relationship Id="rId14" Type="http://schemas.openxmlformats.org/officeDocument/2006/relationships/diagramQuickStyle" Target="../diagrams/quickStyle4.xml"/><Relationship Id="rId22" Type="http://schemas.openxmlformats.org/officeDocument/2006/relationships/diagramData" Target="../diagrams/data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6.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2195736" y="2204864"/>
            <a:ext cx="7772400" cy="1470025"/>
          </a:xfrm>
        </p:spPr>
        <p:txBody>
          <a:bodyPr>
            <a:noAutofit/>
          </a:bodyPr>
          <a:lstStyle/>
          <a:p>
            <a:r>
              <a:rPr lang="ar-SA" sz="8000" b="1" dirty="0" smtClean="0">
                <a:solidFill>
                  <a:srgbClr val="C00000"/>
                </a:solidFill>
                <a:effectLst>
                  <a:outerShdw blurRad="38100" dist="38100" dir="2700000" algn="tl">
                    <a:srgbClr val="000000">
                      <a:alpha val="43137"/>
                    </a:srgbClr>
                  </a:outerShdw>
                </a:effectLst>
                <a:latin typeface="Adobe Arabic" pitchFamily="18" charset="-78"/>
                <a:cs typeface="Adobe Arabic" pitchFamily="18" charset="-78"/>
              </a:rPr>
              <a:t>التمثال </a:t>
            </a:r>
            <a:endParaRPr lang="ar-SA" sz="6600" b="1" dirty="0">
              <a:solidFill>
                <a:srgbClr val="C00000"/>
              </a:solidFill>
              <a:effectLst>
                <a:outerShdw blurRad="38100" dist="38100" dir="2700000" algn="tl">
                  <a:srgbClr val="000000">
                    <a:alpha val="43137"/>
                  </a:srgbClr>
                </a:outerShdw>
              </a:effectLst>
              <a:latin typeface="Adobe Arabic" pitchFamily="18" charset="-78"/>
              <a:cs typeface="Adobe Arabic" pitchFamily="18" charset="-78"/>
            </a:endParaRPr>
          </a:p>
        </p:txBody>
      </p:sp>
      <p:sp>
        <p:nvSpPr>
          <p:cNvPr id="3" name="عنوان فرعي 2"/>
          <p:cNvSpPr>
            <a:spLocks noGrp="1"/>
          </p:cNvSpPr>
          <p:nvPr>
            <p:ph type="subTitle" idx="1"/>
          </p:nvPr>
        </p:nvSpPr>
        <p:spPr>
          <a:xfrm>
            <a:off x="2987824" y="3717032"/>
            <a:ext cx="6400800" cy="1752600"/>
          </a:xfrm>
        </p:spPr>
        <p:txBody>
          <a:bodyPr>
            <a:normAutofit/>
          </a:bodyPr>
          <a:lstStyle/>
          <a:p>
            <a:r>
              <a:rPr lang="ar-SA" sz="4400" b="1" dirty="0" smtClean="0">
                <a:solidFill>
                  <a:schemeClr val="accent5">
                    <a:lumMod val="50000"/>
                  </a:schemeClr>
                </a:solidFill>
                <a:effectLst>
                  <a:outerShdw blurRad="38100" dist="38100" dir="2700000" algn="tl">
                    <a:srgbClr val="000000">
                      <a:alpha val="43137"/>
                    </a:srgbClr>
                  </a:outerShdw>
                </a:effectLst>
                <a:latin typeface="djadli_sarkha" panose="02000000000000000000" pitchFamily="2" charset="-78"/>
                <a:cs typeface="djadli_sarkha" panose="02000000000000000000" pitchFamily="2" charset="-78"/>
              </a:rPr>
              <a:t>إبراهيم خريط </a:t>
            </a:r>
            <a:endParaRPr lang="ar-SA" sz="4400" b="1" dirty="0">
              <a:solidFill>
                <a:schemeClr val="accent5">
                  <a:lumMod val="50000"/>
                </a:schemeClr>
              </a:solidFill>
              <a:effectLst>
                <a:outerShdw blurRad="38100" dist="38100" dir="2700000" algn="tl">
                  <a:srgbClr val="000000">
                    <a:alpha val="43137"/>
                  </a:srgbClr>
                </a:outerShdw>
              </a:effectLst>
              <a:latin typeface="djadli_sarkha" panose="02000000000000000000" pitchFamily="2" charset="-78"/>
              <a:cs typeface="djadli_sarkha" panose="02000000000000000000" pitchFamily="2" charset="-78"/>
            </a:endParaRPr>
          </a:p>
        </p:txBody>
      </p:sp>
      <p:pic>
        <p:nvPicPr>
          <p:cNvPr id="7" name="صورة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5645" y="980728"/>
            <a:ext cx="3486668" cy="475252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814127295"/>
      </p:ext>
    </p:extLst>
  </p:cSld>
  <p:clrMapOvr>
    <a:masterClrMapping/>
  </p:clrMapOvr>
  <mc:AlternateContent xmlns:mc="http://schemas.openxmlformats.org/markup-compatibility/2006" xmlns:p14="http://schemas.microsoft.com/office/powerpoint/2010/main">
    <mc:Choice Requires="p14">
      <p:transition spd="slow" p14:dur="3400">
        <p14:reveal thruBlk="1"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a:xfrm>
            <a:off x="2843806" y="116632"/>
            <a:ext cx="6300193" cy="6624736"/>
          </a:xfrm>
        </p:spPr>
        <p:txBody>
          <a:bodyPr>
            <a:noAutofit/>
          </a:bodyPr>
          <a:lstStyle/>
          <a:p>
            <a:r>
              <a:rPr lang="ar-SA" sz="3600" b="1" dirty="0" smtClean="0">
                <a:solidFill>
                  <a:schemeClr val="accent5">
                    <a:lumMod val="50000"/>
                  </a:schemeClr>
                </a:solidFill>
                <a:latin typeface="Adobe Arabic" pitchFamily="18" charset="-78"/>
                <a:cs typeface="Adobe Arabic" pitchFamily="18" charset="-78"/>
              </a:rPr>
              <a:t>وحيداً يقف في الساحة لم يبرحْها رغم تعاقب الفصول . يحمل في يده دفتر أشعاره ، يهم أن ينطق إلا أن العابرين لم ينتبهوا عليه مرة واحدة . يبتلع الغصة بأسى ، يتكور جسمه النحيل الواهن ، تتوقف شفتاه الشاحبتان عن الارتعاش، يغرق في الصمت ، وتضج الساحة بهدير السيارات في النهار </a:t>
            </a:r>
            <a:r>
              <a:rPr lang="ar-SA" sz="3600" b="1" dirty="0" err="1" smtClean="0">
                <a:solidFill>
                  <a:schemeClr val="accent5">
                    <a:lumMod val="50000"/>
                  </a:schemeClr>
                </a:solidFill>
                <a:latin typeface="Adobe Arabic" pitchFamily="18" charset="-78"/>
                <a:cs typeface="Adobe Arabic" pitchFamily="18" charset="-78"/>
              </a:rPr>
              <a:t>وثرثرات</a:t>
            </a:r>
            <a:r>
              <a:rPr lang="ar-SA" sz="3600" b="1" dirty="0" smtClean="0">
                <a:solidFill>
                  <a:schemeClr val="accent5">
                    <a:lumMod val="50000"/>
                  </a:schemeClr>
                </a:solidFill>
                <a:latin typeface="Adobe Arabic" pitchFamily="18" charset="-78"/>
                <a:cs typeface="Adobe Arabic" pitchFamily="18" charset="-78"/>
              </a:rPr>
              <a:t> المتسكعين والسكارى في الليل . سنوات عدة على هذا الحال .. </a:t>
            </a:r>
            <a:br>
              <a:rPr lang="ar-SA" sz="3600" b="1" dirty="0" smtClean="0">
                <a:solidFill>
                  <a:schemeClr val="accent5">
                    <a:lumMod val="50000"/>
                  </a:schemeClr>
                </a:solidFill>
                <a:latin typeface="Adobe Arabic" pitchFamily="18" charset="-78"/>
                <a:cs typeface="Adobe Arabic" pitchFamily="18" charset="-78"/>
              </a:rPr>
            </a:br>
            <a:r>
              <a:rPr lang="ar-SA" sz="3600" b="1" dirty="0" smtClean="0">
                <a:solidFill>
                  <a:schemeClr val="accent5">
                    <a:lumMod val="50000"/>
                  </a:schemeClr>
                </a:solidFill>
                <a:latin typeface="Adobe Arabic" pitchFamily="18" charset="-78"/>
                <a:cs typeface="Adobe Arabic" pitchFamily="18" charset="-78"/>
              </a:rPr>
              <a:t>منذ أن احتفلوا بقص الشريط ورفع الستار الذي يكلله ، بعد أن وضع الفنان لمساته الأخيرة . </a:t>
            </a:r>
            <a:endParaRPr lang="ar-SA" sz="3600" b="1" dirty="0">
              <a:solidFill>
                <a:schemeClr val="accent5">
                  <a:lumMod val="50000"/>
                </a:schemeClr>
              </a:solidFill>
              <a:latin typeface="Adobe Arabic" pitchFamily="18" charset="-78"/>
              <a:cs typeface="Adobe Arabic" pitchFamily="18" charset="-78"/>
            </a:endParaRPr>
          </a:p>
        </p:txBody>
      </p:sp>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553" y="1268760"/>
            <a:ext cx="2552700" cy="37943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239680962"/>
      </p:ext>
    </p:extLst>
  </p:cSld>
  <p:clrMapOvr>
    <a:masterClrMapping/>
  </p:clrMapOvr>
  <p:transition spd="slow">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a:xfrm>
            <a:off x="2843806" y="267643"/>
            <a:ext cx="6141369" cy="6322714"/>
          </a:xfrm>
        </p:spPr>
        <p:txBody>
          <a:bodyPr>
            <a:normAutofit fontScale="90000"/>
          </a:bodyPr>
          <a:lstStyle/>
          <a:p>
            <a:r>
              <a:rPr lang="ar-SA" sz="3600" b="1" dirty="0" smtClean="0">
                <a:solidFill>
                  <a:schemeClr val="accent5">
                    <a:lumMod val="50000"/>
                  </a:schemeClr>
                </a:solidFill>
                <a:latin typeface="Adobe Arabic" pitchFamily="18" charset="-78"/>
                <a:cs typeface="Adobe Arabic" pitchFamily="18" charset="-78"/>
              </a:rPr>
              <a:t>في ذلك اليوم غصت الساحة بالناس .. رجال ونساء، طلاب وطالبات ، فتيات صغيرات في ثياب مزركشة يحملن الأعلام وباقات الزهور . </a:t>
            </a:r>
            <a:br>
              <a:rPr lang="ar-SA" sz="3600" b="1" dirty="0" smtClean="0">
                <a:solidFill>
                  <a:schemeClr val="accent5">
                    <a:lumMod val="50000"/>
                  </a:schemeClr>
                </a:solidFill>
                <a:latin typeface="Adobe Arabic" pitchFamily="18" charset="-78"/>
                <a:cs typeface="Adobe Arabic" pitchFamily="18" charset="-78"/>
              </a:rPr>
            </a:br>
            <a:r>
              <a:rPr lang="ar-SA" sz="3600" b="1" dirty="0" smtClean="0">
                <a:solidFill>
                  <a:schemeClr val="accent5">
                    <a:lumMod val="50000"/>
                  </a:schemeClr>
                </a:solidFill>
                <a:latin typeface="Adobe Arabic" pitchFamily="18" charset="-78"/>
                <a:cs typeface="Adobe Arabic" pitchFamily="18" charset="-78"/>
              </a:rPr>
              <a:t>لقد صفقوا طويلا ، حتى كلَّت أيديهم ، واحمرّت أكفهم . لم يصفقوا له بقدر ما صفقوا لحامل المقص ورفاقه الذين تكرَّموا بقص الشريط ورفع الستار ... ثم رموه بنظرات عجلى ، وانطلقوا بسياراتهم السوداء ، يتسابقون في الوصول الى فندق من الدرجة الأولى ، تتوسَّط صالته الكبيرة مائدة عامرة .. احتفاء بإقامة نصب تذكاري يعلوه تمثال علم من أعلام الفكر والأدب والترجمة </a:t>
            </a:r>
            <a:r>
              <a:rPr lang="ar-SA" sz="4000" b="1" dirty="0" smtClean="0">
                <a:solidFill>
                  <a:schemeClr val="accent5">
                    <a:lumMod val="50000"/>
                  </a:schemeClr>
                </a:solidFill>
                <a:latin typeface="Adobe Arabic" pitchFamily="18" charset="-78"/>
                <a:cs typeface="Adobe Arabic" pitchFamily="18" charset="-78"/>
              </a:rPr>
              <a:t>. </a:t>
            </a:r>
            <a:endParaRPr lang="ar-SA" sz="4000" b="1" dirty="0">
              <a:solidFill>
                <a:schemeClr val="accent5">
                  <a:lumMod val="50000"/>
                </a:schemeClr>
              </a:solidFill>
              <a:latin typeface="Adobe Arabic" pitchFamily="18" charset="-78"/>
              <a:cs typeface="Adobe Arabic" pitchFamily="18" charset="-78"/>
            </a:endParaRPr>
          </a:p>
        </p:txBody>
      </p:sp>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072" y="1700808"/>
            <a:ext cx="2582728" cy="324036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1027913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843807" cy="6858000"/>
          </a:xfrm>
          <a:prstGeom prst="rect">
            <a:avLst/>
          </a:prstGeom>
        </p:spPr>
      </p:pic>
      <p:sp>
        <p:nvSpPr>
          <p:cNvPr id="4" name="عنوان 3"/>
          <p:cNvSpPr>
            <a:spLocks noGrp="1"/>
          </p:cNvSpPr>
          <p:nvPr>
            <p:ph type="title"/>
          </p:nvPr>
        </p:nvSpPr>
        <p:spPr>
          <a:xfrm>
            <a:off x="179513" y="116632"/>
            <a:ext cx="8932372" cy="6480720"/>
          </a:xfrm>
        </p:spPr>
        <p:txBody>
          <a:bodyPr>
            <a:normAutofit fontScale="90000"/>
          </a:bodyPr>
          <a:lstStyle/>
          <a:p>
            <a:r>
              <a:rPr lang="ar-SA" sz="4000" b="1" dirty="0" smtClean="0">
                <a:solidFill>
                  <a:schemeClr val="accent5">
                    <a:lumMod val="50000"/>
                  </a:schemeClr>
                </a:solidFill>
                <a:latin typeface="Adobe Arabic" pitchFamily="18" charset="-78"/>
                <a:cs typeface="Adobe Arabic" pitchFamily="18" charset="-78"/>
              </a:rPr>
              <a:t>انطفأت شمس الخريف منذ ساعات ، وزحف الظلام الى المدينة التي ترقد مهملة على ضفة النهر .. لم تقو مصابيح الكهرباء القليلة الباقية على هتك ستار الظلام..</a:t>
            </a:r>
            <a:br>
              <a:rPr lang="ar-SA" sz="4000" b="1" dirty="0" smtClean="0">
                <a:solidFill>
                  <a:schemeClr val="accent5">
                    <a:lumMod val="50000"/>
                  </a:schemeClr>
                </a:solidFill>
                <a:latin typeface="Adobe Arabic" pitchFamily="18" charset="-78"/>
                <a:cs typeface="Adobe Arabic" pitchFamily="18" charset="-78"/>
              </a:rPr>
            </a:br>
            <a:r>
              <a:rPr lang="ar-SA" sz="4000" b="1" dirty="0" smtClean="0">
                <a:solidFill>
                  <a:schemeClr val="accent5">
                    <a:lumMod val="50000"/>
                  </a:schemeClr>
                </a:solidFill>
                <a:latin typeface="Adobe Arabic" pitchFamily="18" charset="-78"/>
                <a:cs typeface="Adobe Arabic" pitchFamily="18" charset="-78"/>
              </a:rPr>
              <a:t>البرد يلسع الجلد كإبر حادة ، ثم يتغلغل في النسج والخلايا ، ويسكن في المفاصل والأحشاء ، وقد خلت الساحة تماما من الناس ، وظل التمثال وحيدا كما كان . </a:t>
            </a:r>
            <a:br>
              <a:rPr lang="ar-SA" sz="4000" b="1" dirty="0" smtClean="0">
                <a:solidFill>
                  <a:schemeClr val="accent5">
                    <a:lumMod val="50000"/>
                  </a:schemeClr>
                </a:solidFill>
                <a:latin typeface="Adobe Arabic" pitchFamily="18" charset="-78"/>
                <a:cs typeface="Adobe Arabic" pitchFamily="18" charset="-78"/>
              </a:rPr>
            </a:br>
            <a:r>
              <a:rPr lang="ar-SA" sz="4000" b="1" dirty="0" smtClean="0">
                <a:solidFill>
                  <a:schemeClr val="accent5">
                    <a:lumMod val="50000"/>
                  </a:schemeClr>
                </a:solidFill>
                <a:latin typeface="Adobe Arabic" pitchFamily="18" charset="-78"/>
                <a:cs typeface="Adobe Arabic" pitchFamily="18" charset="-78"/>
              </a:rPr>
              <a:t>قبل منتصف الليل ، وعلى حين غِرَة ، حدث ما لم يكن متوقعا .. أمر غير عادي هز البلدة التي كانت غارقة في السكون.. دبّت حركة غريبة .. دراجات نارية وعادية ، شاحنات ثلاثية العجلات ، أفراد وجماعات من مختلف المهن والأعمار .. بعضهم جاء راكضا ، آخرون ارتدوا ثيابهم على عجل فبدوا بصوره غريبة مضحكة .</a:t>
            </a:r>
            <a:endParaRPr lang="ar-SA" sz="4000" b="1" dirty="0">
              <a:solidFill>
                <a:schemeClr val="accent5">
                  <a:lumMod val="50000"/>
                </a:schemeClr>
              </a:solidFill>
              <a:latin typeface="Adobe Arabic" pitchFamily="18" charset="-78"/>
              <a:cs typeface="Adobe Arabic" pitchFamily="18" charset="-78"/>
            </a:endParaRPr>
          </a:p>
        </p:txBody>
      </p:sp>
    </p:spTree>
    <p:extLst>
      <p:ext uri="{BB962C8B-B14F-4D97-AF65-F5344CB8AC3E}">
        <p14:creationId xmlns:p14="http://schemas.microsoft.com/office/powerpoint/2010/main" val="1027913807"/>
      </p:ext>
    </p:extLst>
  </p:cSld>
  <p:clrMapOvr>
    <a:masterClrMapping/>
  </p:clrMapOvr>
  <p:transition spd="slow">
    <p:cover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a:xfrm>
            <a:off x="2555776" y="205829"/>
            <a:ext cx="6588224" cy="6446341"/>
          </a:xfrm>
        </p:spPr>
        <p:txBody>
          <a:bodyPr>
            <a:noAutofit/>
          </a:bodyPr>
          <a:lstStyle/>
          <a:p>
            <a:r>
              <a:rPr lang="ar-SA" sz="3200" b="1" dirty="0" smtClean="0">
                <a:solidFill>
                  <a:schemeClr val="accent5">
                    <a:lumMod val="50000"/>
                  </a:schemeClr>
                </a:solidFill>
                <a:latin typeface="Adobe Arabic" pitchFamily="18" charset="-78"/>
                <a:cs typeface="Adobe Arabic" pitchFamily="18" charset="-78"/>
              </a:rPr>
              <a:t>أحدهم كان ينتعل فردتي حذاء مختلفتين . وكل يحاول أن يصل قبل الأخر .. وغايتهم واحدة .. التمثال . </a:t>
            </a:r>
            <a:br>
              <a:rPr lang="ar-SA" sz="3200" b="1" dirty="0" smtClean="0">
                <a:solidFill>
                  <a:schemeClr val="accent5">
                    <a:lumMod val="50000"/>
                  </a:schemeClr>
                </a:solidFill>
                <a:latin typeface="Adobe Arabic" pitchFamily="18" charset="-78"/>
                <a:cs typeface="Adobe Arabic" pitchFamily="18" charset="-78"/>
              </a:rPr>
            </a:br>
            <a:r>
              <a:rPr lang="ar-SA" sz="3200" b="1" dirty="0" smtClean="0">
                <a:solidFill>
                  <a:schemeClr val="accent5">
                    <a:lumMod val="50000"/>
                  </a:schemeClr>
                </a:solidFill>
                <a:latin typeface="Adobe Arabic" pitchFamily="18" charset="-78"/>
                <a:cs typeface="Adobe Arabic" pitchFamily="18" charset="-78"/>
              </a:rPr>
              <a:t>تحلقوا حوله .. حاولوا الصعود إليه ، وطأة أقدامهم أحواض الزهور ، تدافعوا بالأيدي والمناكب .. لمعت سكاكين وخناجر ، طارت احذيه وتمزقت ثياب ، تبادلوا الشتائم .. سلطوا على التمثال أضواء المصابيح .. اشعلوا أعواد الثقاب . </a:t>
            </a:r>
            <a:br>
              <a:rPr lang="ar-SA" sz="3200" b="1" dirty="0" smtClean="0">
                <a:solidFill>
                  <a:schemeClr val="accent5">
                    <a:lumMod val="50000"/>
                  </a:schemeClr>
                </a:solidFill>
                <a:latin typeface="Adobe Arabic" pitchFamily="18" charset="-78"/>
                <a:cs typeface="Adobe Arabic" pitchFamily="18" charset="-78"/>
              </a:rPr>
            </a:br>
            <a:r>
              <a:rPr lang="ar-SA" sz="3200" b="1" dirty="0" smtClean="0">
                <a:solidFill>
                  <a:schemeClr val="accent5">
                    <a:lumMod val="50000"/>
                  </a:schemeClr>
                </a:solidFill>
                <a:latin typeface="Adobe Arabic" pitchFamily="18" charset="-78"/>
                <a:cs typeface="Adobe Arabic" pitchFamily="18" charset="-78"/>
              </a:rPr>
              <a:t>اهتز التمثال ، انتصبت قامته ، ارتعشت شفتاه الرقيقتان ، ثبّت نظارته السميكة فوق عينيه .. أبتسم للجمهور الذي تذكره فجأة ، رفع يده اليسرى التي قبضت على دفتر أشعاره ، ورسمت يده اليمنى إشارة في الهوا معلنة بدء القصيدة ، لكن لغو القوم لم ينقطع. </a:t>
            </a:r>
            <a:endParaRPr lang="ar-SA" sz="3200" b="1" dirty="0">
              <a:solidFill>
                <a:schemeClr val="accent5">
                  <a:lumMod val="50000"/>
                </a:schemeClr>
              </a:solidFill>
              <a:latin typeface="Adobe Arabic" pitchFamily="18" charset="-78"/>
              <a:cs typeface="Adobe Arabic" pitchFamily="18" charset="-78"/>
            </a:endParaRPr>
          </a:p>
        </p:txBody>
      </p:sp>
      <p:pic>
        <p:nvPicPr>
          <p:cNvPr id="6" name="صورة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99" y="1196752"/>
            <a:ext cx="2712481" cy="4722908"/>
          </a:xfrm>
          <a:prstGeom prst="rect">
            <a:avLst/>
          </a:prstGeom>
          <a:ln>
            <a:noFill/>
          </a:ln>
          <a:effectLst>
            <a:softEdge rad="112500"/>
          </a:effectLst>
        </p:spPr>
      </p:pic>
    </p:spTree>
    <p:extLst>
      <p:ext uri="{BB962C8B-B14F-4D97-AF65-F5344CB8AC3E}">
        <p14:creationId xmlns:p14="http://schemas.microsoft.com/office/powerpoint/2010/main" val="1027913807"/>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843807" cy="6858000"/>
          </a:xfrm>
          <a:prstGeom prst="rect">
            <a:avLst/>
          </a:prstGeom>
        </p:spPr>
      </p:pic>
      <p:sp>
        <p:nvSpPr>
          <p:cNvPr id="4" name="عنوان 3"/>
          <p:cNvSpPr>
            <a:spLocks noGrp="1"/>
          </p:cNvSpPr>
          <p:nvPr>
            <p:ph type="title"/>
          </p:nvPr>
        </p:nvSpPr>
        <p:spPr>
          <a:xfrm>
            <a:off x="395536" y="116632"/>
            <a:ext cx="8741275" cy="6624736"/>
          </a:xfrm>
        </p:spPr>
        <p:txBody>
          <a:bodyPr>
            <a:normAutofit/>
          </a:bodyPr>
          <a:lstStyle/>
          <a:p>
            <a:r>
              <a:rPr lang="ar-SA" sz="4000" b="1" dirty="0" smtClean="0">
                <a:solidFill>
                  <a:schemeClr val="accent5">
                    <a:lumMod val="50000"/>
                  </a:schemeClr>
                </a:solidFill>
                <a:latin typeface="Adobe Arabic" pitchFamily="18" charset="-78"/>
                <a:cs typeface="Adobe Arabic" pitchFamily="18" charset="-78"/>
              </a:rPr>
              <a:t>تتالت الصرخات والاستنكارات والشتائم ، نشبت المشاجرات ، أصيب اكثر من واحد أصابات بالغة ، وقع أحدهم أرضا فوطأته أقدام المتزاحمين . </a:t>
            </a:r>
            <a:br>
              <a:rPr lang="ar-SA" sz="4000" b="1" dirty="0" smtClean="0">
                <a:solidFill>
                  <a:schemeClr val="accent5">
                    <a:lumMod val="50000"/>
                  </a:schemeClr>
                </a:solidFill>
                <a:latin typeface="Adobe Arabic" pitchFamily="18" charset="-78"/>
                <a:cs typeface="Adobe Arabic" pitchFamily="18" charset="-78"/>
              </a:rPr>
            </a:br>
            <a:r>
              <a:rPr lang="ar-SA" sz="4000" b="1" dirty="0" smtClean="0">
                <a:solidFill>
                  <a:schemeClr val="accent5">
                    <a:lumMod val="50000"/>
                  </a:schemeClr>
                </a:solidFill>
                <a:latin typeface="Adobe Arabic" pitchFamily="18" charset="-78"/>
                <a:cs typeface="Adobe Arabic" pitchFamily="18" charset="-78"/>
              </a:rPr>
              <a:t>أعلن أحدهم أنه فقد حذائه وتسأل كيف يعود على البيت حافيا ... وصرخ أخر : لقد اضعت محفظة نقودي ، وقال ثالث بلهجة سوقية ، وقد كان طالبا فاشل لا يحب الشعر والشعراء : العمى .. شغلتنا بحياتك وها أنت تشغلنا بعد مماتك . </a:t>
            </a:r>
            <a:br>
              <a:rPr lang="ar-SA" sz="4000" b="1" dirty="0" smtClean="0">
                <a:solidFill>
                  <a:schemeClr val="accent5">
                    <a:lumMod val="50000"/>
                  </a:schemeClr>
                </a:solidFill>
                <a:latin typeface="Adobe Arabic" pitchFamily="18" charset="-78"/>
                <a:cs typeface="Adobe Arabic" pitchFamily="18" charset="-78"/>
              </a:rPr>
            </a:br>
            <a:r>
              <a:rPr lang="ar-SA" sz="4000" b="1" dirty="0" smtClean="0">
                <a:solidFill>
                  <a:schemeClr val="accent5">
                    <a:lumMod val="50000"/>
                  </a:schemeClr>
                </a:solidFill>
                <a:latin typeface="Adobe Arabic" pitchFamily="18" charset="-78"/>
                <a:cs typeface="Adobe Arabic" pitchFamily="18" charset="-78"/>
              </a:rPr>
              <a:t>لملم التمثال أوراقه .. ضمها الى صدره ، ابتلع غصة مرة ، تسأل: أي أمر جلل جاء بهم ؟ </a:t>
            </a:r>
            <a:endParaRPr lang="ar-SA" sz="4000" b="1" dirty="0">
              <a:solidFill>
                <a:schemeClr val="accent5">
                  <a:lumMod val="50000"/>
                </a:schemeClr>
              </a:solidFill>
              <a:latin typeface="Adobe Arabic" pitchFamily="18" charset="-78"/>
              <a:cs typeface="Adobe Arabic" pitchFamily="18" charset="-78"/>
            </a:endParaRPr>
          </a:p>
        </p:txBody>
      </p:sp>
    </p:spTree>
    <p:extLst>
      <p:ext uri="{BB962C8B-B14F-4D97-AF65-F5344CB8AC3E}">
        <p14:creationId xmlns:p14="http://schemas.microsoft.com/office/powerpoint/2010/main" val="102791380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843807" cy="6858000"/>
          </a:xfrm>
          <a:prstGeom prst="rect">
            <a:avLst/>
          </a:prstGeom>
        </p:spPr>
      </p:pic>
      <p:sp>
        <p:nvSpPr>
          <p:cNvPr id="4" name="عنوان 3"/>
          <p:cNvSpPr>
            <a:spLocks noGrp="1"/>
          </p:cNvSpPr>
          <p:nvPr>
            <p:ph type="title"/>
          </p:nvPr>
        </p:nvSpPr>
        <p:spPr>
          <a:xfrm>
            <a:off x="457200" y="274638"/>
            <a:ext cx="8229600" cy="6034682"/>
          </a:xfrm>
        </p:spPr>
        <p:txBody>
          <a:bodyPr>
            <a:normAutofit fontScale="90000"/>
          </a:bodyPr>
          <a:lstStyle/>
          <a:p>
            <a:r>
              <a:rPr lang="ar-SA" sz="4000" b="1" dirty="0" smtClean="0">
                <a:solidFill>
                  <a:schemeClr val="accent5">
                    <a:lumMod val="50000"/>
                  </a:schemeClr>
                </a:solidFill>
                <a:latin typeface="Adobe Arabic" pitchFamily="18" charset="-78"/>
                <a:cs typeface="Adobe Arabic" pitchFamily="18" charset="-78"/>
              </a:rPr>
              <a:t>عندما مات الشاعر الانسان كان المشيعون قلة ، لم يتجاوزوا عشرين أو ثلاثين ، واليوم ودونما مناسبة كما يتهيأ للشاعر التمثال ، لم يبق في البلد كبير أو صغير ، متعلم أو أمي ، جزار أو ماسح أحذية ، موظف أو خادم في مطعم ، أو نادل في مقهى .. راكب دراجة أو عامل أو سائق شاحنة إلا وقد حضر . </a:t>
            </a:r>
            <a:br>
              <a:rPr lang="ar-SA" sz="4000" b="1" dirty="0" smtClean="0">
                <a:solidFill>
                  <a:schemeClr val="accent5">
                    <a:lumMod val="50000"/>
                  </a:schemeClr>
                </a:solidFill>
                <a:latin typeface="Adobe Arabic" pitchFamily="18" charset="-78"/>
                <a:cs typeface="Adobe Arabic" pitchFamily="18" charset="-78"/>
              </a:rPr>
            </a:br>
            <a:r>
              <a:rPr lang="ar-SA" sz="4000" b="1" dirty="0" smtClean="0">
                <a:solidFill>
                  <a:schemeClr val="accent5">
                    <a:lumMod val="50000"/>
                  </a:schemeClr>
                </a:solidFill>
                <a:latin typeface="Adobe Arabic" pitchFamily="18" charset="-78"/>
                <a:cs typeface="Adobe Arabic" pitchFamily="18" charset="-78"/>
              </a:rPr>
              <a:t>مقهى الأمراء ... ذلك الجحر </a:t>
            </a:r>
            <a:r>
              <a:rPr lang="ar-SA" sz="4000" b="1" dirty="0" err="1" smtClean="0">
                <a:solidFill>
                  <a:schemeClr val="accent5">
                    <a:lumMod val="50000"/>
                  </a:schemeClr>
                </a:solidFill>
                <a:latin typeface="Adobe Arabic" pitchFamily="18" charset="-78"/>
                <a:cs typeface="Adobe Arabic" pitchFamily="18" charset="-78"/>
              </a:rPr>
              <a:t>المتداعي</a:t>
            </a:r>
            <a:r>
              <a:rPr lang="ar-SA" sz="4000" b="1" dirty="0" smtClean="0">
                <a:solidFill>
                  <a:schemeClr val="accent5">
                    <a:lumMod val="50000"/>
                  </a:schemeClr>
                </a:solidFill>
                <a:latin typeface="Adobe Arabic" pitchFamily="18" charset="-78"/>
                <a:cs typeface="Adobe Arabic" pitchFamily="18" charset="-78"/>
              </a:rPr>
              <a:t> الذي يلتقي فيه مربو الحمام الفاشلون والعاطلون عن العمل .. لم يبق فيه زبون واحد . تركوا طيورهم في أكياسها المثقبة ، واندفعوا كخيول جامحة ، يتسابقون للوصول إلى الهدف ، لا يأبهون لمن </a:t>
            </a:r>
            <a:r>
              <a:rPr lang="ar-SA" sz="4000" b="1" dirty="0" err="1" smtClean="0">
                <a:solidFill>
                  <a:schemeClr val="accent5">
                    <a:lumMod val="50000"/>
                  </a:schemeClr>
                </a:solidFill>
                <a:latin typeface="Adobe Arabic" pitchFamily="18" charset="-78"/>
                <a:cs typeface="Adobe Arabic" pitchFamily="18" charset="-78"/>
              </a:rPr>
              <a:t>تطؤه</a:t>
            </a:r>
            <a:r>
              <a:rPr lang="ar-SA" sz="4000" b="1" dirty="0" smtClean="0">
                <a:solidFill>
                  <a:schemeClr val="accent5">
                    <a:lumMod val="50000"/>
                  </a:schemeClr>
                </a:solidFill>
                <a:latin typeface="Adobe Arabic" pitchFamily="18" charset="-78"/>
                <a:cs typeface="Adobe Arabic" pitchFamily="18" charset="-78"/>
              </a:rPr>
              <a:t> أقدامهم أو تصدمه دراجاتهم وآلياتهم . </a:t>
            </a:r>
            <a:endParaRPr lang="ar-SA" sz="4000" b="1" dirty="0">
              <a:solidFill>
                <a:schemeClr val="accent5">
                  <a:lumMod val="50000"/>
                </a:schemeClr>
              </a:solidFill>
              <a:latin typeface="Adobe Arabic" pitchFamily="18" charset="-78"/>
              <a:cs typeface="Adobe Arabic" pitchFamily="18" charset="-78"/>
            </a:endParaRPr>
          </a:p>
        </p:txBody>
      </p:sp>
    </p:spTree>
    <p:extLst>
      <p:ext uri="{BB962C8B-B14F-4D97-AF65-F5344CB8AC3E}">
        <p14:creationId xmlns:p14="http://schemas.microsoft.com/office/powerpoint/2010/main" val="1027913807"/>
      </p:ext>
    </p:extLst>
  </p:cSld>
  <p:clrMapOvr>
    <a:masterClrMapping/>
  </p:clrMapOvr>
  <mc:AlternateContent xmlns:mc="http://schemas.openxmlformats.org/markup-compatibility/2006" xmlns:p14="http://schemas.microsoft.com/office/powerpoint/2010/main">
    <mc:Choice Requires="p14">
      <p:transition spd="slow" p14:dur="1100">
        <p14:switch dir="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843807" cy="6858000"/>
          </a:xfrm>
          <a:prstGeom prst="rect">
            <a:avLst/>
          </a:prstGeom>
        </p:spPr>
      </p:pic>
      <p:sp>
        <p:nvSpPr>
          <p:cNvPr id="4" name="عنوان 3"/>
          <p:cNvSpPr>
            <a:spLocks noGrp="1"/>
          </p:cNvSpPr>
          <p:nvPr>
            <p:ph type="title"/>
          </p:nvPr>
        </p:nvSpPr>
        <p:spPr>
          <a:xfrm>
            <a:off x="457200" y="274638"/>
            <a:ext cx="8229600" cy="6034682"/>
          </a:xfrm>
        </p:spPr>
        <p:txBody>
          <a:bodyPr>
            <a:normAutofit fontScale="90000"/>
          </a:bodyPr>
          <a:lstStyle/>
          <a:p>
            <a:r>
              <a:rPr lang="ar-SA" sz="4000" b="1" dirty="0" smtClean="0">
                <a:solidFill>
                  <a:schemeClr val="accent5">
                    <a:lumMod val="50000"/>
                  </a:schemeClr>
                </a:solidFill>
                <a:latin typeface="Adobe Arabic" pitchFamily="18" charset="-78"/>
                <a:cs typeface="Adobe Arabic" pitchFamily="18" charset="-78"/>
              </a:rPr>
              <a:t>بعد دقائق كان بعضهم يغادر الساحة مسرعا كما جاء إليها . </a:t>
            </a:r>
            <a:br>
              <a:rPr lang="ar-SA" sz="4000" b="1" dirty="0" smtClean="0">
                <a:solidFill>
                  <a:schemeClr val="accent5">
                    <a:lumMod val="50000"/>
                  </a:schemeClr>
                </a:solidFill>
                <a:latin typeface="Adobe Arabic" pitchFamily="18" charset="-78"/>
                <a:cs typeface="Adobe Arabic" pitchFamily="18" charset="-78"/>
              </a:rPr>
            </a:br>
            <a:r>
              <a:rPr lang="ar-SA" sz="4000" b="1" dirty="0" smtClean="0">
                <a:solidFill>
                  <a:schemeClr val="accent5">
                    <a:lumMod val="50000"/>
                  </a:schemeClr>
                </a:solidFill>
                <a:latin typeface="Adobe Arabic" pitchFamily="18" charset="-78"/>
                <a:cs typeface="Adobe Arabic" pitchFamily="18" charset="-78"/>
              </a:rPr>
              <a:t>أحدهم يسأل : هل عددتها ؟ كم هي ؟ </a:t>
            </a:r>
            <a:br>
              <a:rPr lang="ar-SA" sz="4000" b="1" dirty="0" smtClean="0">
                <a:solidFill>
                  <a:schemeClr val="accent5">
                    <a:lumMod val="50000"/>
                  </a:schemeClr>
                </a:solidFill>
                <a:latin typeface="Adobe Arabic" pitchFamily="18" charset="-78"/>
                <a:cs typeface="Adobe Arabic" pitchFamily="18" charset="-78"/>
              </a:rPr>
            </a:br>
            <a:r>
              <a:rPr lang="ar-SA" sz="4000" b="1" dirty="0" smtClean="0">
                <a:solidFill>
                  <a:schemeClr val="accent5">
                    <a:lumMod val="50000"/>
                  </a:schemeClr>
                </a:solidFill>
                <a:latin typeface="Adobe Arabic" pitchFamily="18" charset="-78"/>
                <a:cs typeface="Adobe Arabic" pitchFamily="18" charset="-78"/>
              </a:rPr>
              <a:t>لكنه لا يسمع جواباً أو قد يسمع إجابات مضللة ، فمن يعرف الجواب لا يبوح به بل يستأثر به ، ويغادر مسرعا علّه يفوز بالجائزة . </a:t>
            </a:r>
            <a:br>
              <a:rPr lang="ar-SA" sz="4000" b="1" dirty="0" smtClean="0">
                <a:solidFill>
                  <a:schemeClr val="accent5">
                    <a:lumMod val="50000"/>
                  </a:schemeClr>
                </a:solidFill>
                <a:latin typeface="Adobe Arabic" pitchFamily="18" charset="-78"/>
                <a:cs typeface="Adobe Arabic" pitchFamily="18" charset="-78"/>
              </a:rPr>
            </a:br>
            <a:r>
              <a:rPr lang="ar-SA" sz="4000" b="1" dirty="0" smtClean="0">
                <a:solidFill>
                  <a:schemeClr val="accent5">
                    <a:lumMod val="50000"/>
                  </a:schemeClr>
                </a:solidFill>
                <a:latin typeface="Adobe Arabic" pitchFamily="18" charset="-78"/>
                <a:cs typeface="Adobe Arabic" pitchFamily="18" charset="-78"/>
              </a:rPr>
              <a:t>قال أحدهم : هناك زر مقطوع . </a:t>
            </a:r>
            <a:br>
              <a:rPr lang="ar-SA" sz="4000" b="1" dirty="0" smtClean="0">
                <a:solidFill>
                  <a:schemeClr val="accent5">
                    <a:lumMod val="50000"/>
                  </a:schemeClr>
                </a:solidFill>
                <a:latin typeface="Adobe Arabic" pitchFamily="18" charset="-78"/>
                <a:cs typeface="Adobe Arabic" pitchFamily="18" charset="-78"/>
              </a:rPr>
            </a:br>
            <a:r>
              <a:rPr lang="ar-SA" sz="4000" b="1" dirty="0" smtClean="0">
                <a:solidFill>
                  <a:schemeClr val="accent5">
                    <a:lumMod val="50000"/>
                  </a:schemeClr>
                </a:solidFill>
                <a:latin typeface="Adobe Arabic" pitchFamily="18" charset="-78"/>
                <a:cs typeface="Adobe Arabic" pitchFamily="18" charset="-78"/>
              </a:rPr>
              <a:t>سأل آخر : أين ؟ </a:t>
            </a:r>
            <a:br>
              <a:rPr lang="ar-SA" sz="4000" b="1" dirty="0" smtClean="0">
                <a:solidFill>
                  <a:schemeClr val="accent5">
                    <a:lumMod val="50000"/>
                  </a:schemeClr>
                </a:solidFill>
                <a:latin typeface="Adobe Arabic" pitchFamily="18" charset="-78"/>
                <a:cs typeface="Adobe Arabic" pitchFamily="18" charset="-78"/>
              </a:rPr>
            </a:br>
            <a:r>
              <a:rPr lang="ar-SA" sz="4000" b="1" dirty="0" smtClean="0">
                <a:solidFill>
                  <a:schemeClr val="accent5">
                    <a:lumMod val="50000"/>
                  </a:schemeClr>
                </a:solidFill>
                <a:latin typeface="Adobe Arabic" pitchFamily="18" charset="-78"/>
                <a:cs typeface="Adobe Arabic" pitchFamily="18" charset="-78"/>
              </a:rPr>
              <a:t>قال ثالث لزميله : دعنا منهم .. لقد عرفت عددها ، هيا بنا قبل أن يسبقنا الآخرون .</a:t>
            </a:r>
            <a:endParaRPr lang="ar-SA" sz="4000" b="1" dirty="0">
              <a:solidFill>
                <a:schemeClr val="accent5">
                  <a:lumMod val="50000"/>
                </a:schemeClr>
              </a:solidFill>
              <a:latin typeface="Adobe Arabic" pitchFamily="18" charset="-78"/>
              <a:cs typeface="Adobe Arabic" pitchFamily="18" charset="-78"/>
            </a:endParaRPr>
          </a:p>
        </p:txBody>
      </p:sp>
    </p:spTree>
    <p:extLst>
      <p:ext uri="{BB962C8B-B14F-4D97-AF65-F5344CB8AC3E}">
        <p14:creationId xmlns:p14="http://schemas.microsoft.com/office/powerpoint/2010/main" val="1027913807"/>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843807" cy="6858000"/>
          </a:xfrm>
          <a:prstGeom prst="rect">
            <a:avLst/>
          </a:prstGeom>
        </p:spPr>
      </p:pic>
      <p:sp>
        <p:nvSpPr>
          <p:cNvPr id="4" name="عنوان 3"/>
          <p:cNvSpPr>
            <a:spLocks noGrp="1"/>
          </p:cNvSpPr>
          <p:nvPr>
            <p:ph type="title"/>
          </p:nvPr>
        </p:nvSpPr>
        <p:spPr>
          <a:xfrm>
            <a:off x="457200" y="274638"/>
            <a:ext cx="8229600" cy="6034682"/>
          </a:xfrm>
        </p:spPr>
        <p:txBody>
          <a:bodyPr>
            <a:normAutofit fontScale="90000"/>
          </a:bodyPr>
          <a:lstStyle/>
          <a:p>
            <a:r>
              <a:rPr lang="ar-SA" sz="4000" b="1" dirty="0" smtClean="0">
                <a:solidFill>
                  <a:schemeClr val="accent5">
                    <a:lumMod val="50000"/>
                  </a:schemeClr>
                </a:solidFill>
                <a:latin typeface="Adobe Arabic" pitchFamily="18" charset="-78"/>
                <a:cs typeface="Adobe Arabic" pitchFamily="18" charset="-78"/>
              </a:rPr>
              <a:t>انطلق بدراجته النارية كالسهم ، قفز رفيقه خلفه فارتفعت عجلتها الأمامية ، وقطعت عدت أمتار على عجله واحده ، قبل أن تستعيد توازنها ويغيبها الظلام . </a:t>
            </a:r>
            <a:br>
              <a:rPr lang="ar-SA" sz="4000" b="1" dirty="0" smtClean="0">
                <a:solidFill>
                  <a:schemeClr val="accent5">
                    <a:lumMod val="50000"/>
                  </a:schemeClr>
                </a:solidFill>
                <a:latin typeface="Adobe Arabic" pitchFamily="18" charset="-78"/>
                <a:cs typeface="Adobe Arabic" pitchFamily="18" charset="-78"/>
              </a:rPr>
            </a:br>
            <a:r>
              <a:rPr lang="ar-SA" sz="4000" b="1" dirty="0" smtClean="0">
                <a:solidFill>
                  <a:schemeClr val="accent5">
                    <a:lumMod val="50000"/>
                  </a:schemeClr>
                </a:solidFill>
                <a:latin typeface="Adobe Arabic" pitchFamily="18" charset="-78"/>
                <a:cs typeface="Adobe Arabic" pitchFamily="18" charset="-78"/>
              </a:rPr>
              <a:t>فرغت الساحة من اناس تماما ، انطلقوا إلى بيوتهم واحتضنوا اجهزة الهاتف ، يديرون </a:t>
            </a:r>
            <a:r>
              <a:rPr lang="ar-SA" sz="4000" b="1" dirty="0">
                <a:solidFill>
                  <a:schemeClr val="accent5">
                    <a:lumMod val="50000"/>
                  </a:schemeClr>
                </a:solidFill>
                <a:latin typeface="Adobe Arabic" pitchFamily="18" charset="-78"/>
                <a:cs typeface="Adobe Arabic" pitchFamily="18" charset="-78"/>
              </a:rPr>
              <a:t>أ</a:t>
            </a:r>
            <a:r>
              <a:rPr lang="ar-SA" sz="4000" b="1" dirty="0" smtClean="0">
                <a:solidFill>
                  <a:schemeClr val="accent5">
                    <a:lumMod val="50000"/>
                  </a:schemeClr>
                </a:solidFill>
                <a:latin typeface="Adobe Arabic" pitchFamily="18" charset="-78"/>
                <a:cs typeface="Adobe Arabic" pitchFamily="18" charset="-78"/>
              </a:rPr>
              <a:t>قراصها أو يضغطون أزرارها بنزق ، يتسابقون في الاتصال بمعد البرنامج التلفزيوني الذي كان قد وجّه إلى الجمهور سؤالا حول عدد الأزرار في تمثال الشاعر ، ورصد جائزة مالية كبيرة لصاحب أول جواب صحيح يأتيه عبر الهاتف .</a:t>
            </a:r>
            <a:endParaRPr lang="ar-SA" sz="4000" b="1" dirty="0">
              <a:solidFill>
                <a:schemeClr val="accent5">
                  <a:lumMod val="50000"/>
                </a:schemeClr>
              </a:solidFill>
              <a:latin typeface="Adobe Arabic" pitchFamily="18" charset="-78"/>
              <a:cs typeface="Adobe Arabic" pitchFamily="18" charset="-78"/>
            </a:endParaRPr>
          </a:p>
        </p:txBody>
      </p:sp>
    </p:spTree>
    <p:extLst>
      <p:ext uri="{BB962C8B-B14F-4D97-AF65-F5344CB8AC3E}">
        <p14:creationId xmlns:p14="http://schemas.microsoft.com/office/powerpoint/2010/main" val="1027913807"/>
      </p:ext>
    </p:extLst>
  </p:cSld>
  <p:clrMapOvr>
    <a:masterClrMapping/>
  </p:clrMapOvr>
  <mc:AlternateContent xmlns:mc="http://schemas.openxmlformats.org/markup-compatibility/2006" xmlns:p14="http://schemas.microsoft.com/office/powerpoint/2010/main">
    <mc:Choice Requires="p14">
      <p:transition spd="slow" p14:dur="1600">
        <p14:prism dir="r" isContent="1"/>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843807" cy="6858000"/>
          </a:xfrm>
          <a:prstGeom prst="rect">
            <a:avLst/>
          </a:prstGeom>
        </p:spPr>
      </p:pic>
      <p:sp>
        <p:nvSpPr>
          <p:cNvPr id="4" name="عنوان 3"/>
          <p:cNvSpPr>
            <a:spLocks noGrp="1"/>
          </p:cNvSpPr>
          <p:nvPr>
            <p:ph type="title"/>
          </p:nvPr>
        </p:nvSpPr>
        <p:spPr>
          <a:xfrm>
            <a:off x="457200" y="274638"/>
            <a:ext cx="8229600" cy="6034682"/>
          </a:xfrm>
        </p:spPr>
        <p:txBody>
          <a:bodyPr>
            <a:normAutofit/>
          </a:bodyPr>
          <a:lstStyle/>
          <a:p>
            <a:r>
              <a:rPr lang="ar-SA" sz="4000" b="1" dirty="0" smtClean="0">
                <a:solidFill>
                  <a:schemeClr val="accent5">
                    <a:lumMod val="50000"/>
                  </a:schemeClr>
                </a:solidFill>
                <a:latin typeface="Adobe Arabic" pitchFamily="18" charset="-78"/>
                <a:cs typeface="Adobe Arabic" pitchFamily="18" charset="-78"/>
              </a:rPr>
              <a:t>عندما اكتشف الشاعر التمثال سرَ هذا الحدث ، شعر بالأسى ، ابتلع غصة مرّة .. تمنى على المذيع لو أنه سألهم عن قصائده ودواوينه .. عن ترجماته ، عن بيت من الشعر حفظوه له .. عن تاريخ مولده أو موته إلا أن شيئا من هذا لم يحصل . شحب لونه وتقوست قامته ، ضغط بيده اليسرى على أوراقه وطواها . أما يده اليمنى فقد كانت أصابعها مضمومة إلا واحدا ، ظل منتصبا يعلن عن مولد قصيدة لم ينظمها في حياته.</a:t>
            </a:r>
            <a:endParaRPr lang="ar-SA" sz="4000" b="1" dirty="0">
              <a:solidFill>
                <a:schemeClr val="accent5">
                  <a:lumMod val="50000"/>
                </a:schemeClr>
              </a:solidFill>
              <a:latin typeface="Adobe Arabic" pitchFamily="18" charset="-78"/>
              <a:cs typeface="Adobe Arabic" pitchFamily="18" charset="-78"/>
            </a:endParaRPr>
          </a:p>
        </p:txBody>
      </p:sp>
    </p:spTree>
    <p:extLst>
      <p:ext uri="{BB962C8B-B14F-4D97-AF65-F5344CB8AC3E}">
        <p14:creationId xmlns:p14="http://schemas.microsoft.com/office/powerpoint/2010/main" val="1027913807"/>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843807" cy="6858000"/>
          </a:xfrm>
          <a:prstGeom prst="rect">
            <a:avLst/>
          </a:prstGeom>
        </p:spPr>
      </p:pic>
      <p:sp>
        <p:nvSpPr>
          <p:cNvPr id="4" name="عنوان 3"/>
          <p:cNvSpPr>
            <a:spLocks noGrp="1"/>
          </p:cNvSpPr>
          <p:nvPr>
            <p:ph type="title"/>
          </p:nvPr>
        </p:nvSpPr>
        <p:spPr>
          <a:xfrm>
            <a:off x="179512" y="274638"/>
            <a:ext cx="8507288" cy="6034682"/>
          </a:xfrm>
        </p:spPr>
        <p:txBody>
          <a:bodyPr>
            <a:normAutofit fontScale="90000"/>
          </a:bodyPr>
          <a:lstStyle/>
          <a:p>
            <a:pPr algn="r"/>
            <a:r>
              <a:rPr lang="ar-SA" sz="3600" b="1" dirty="0" smtClean="0">
                <a:solidFill>
                  <a:srgbClr val="C00000"/>
                </a:solidFill>
                <a:effectLst>
                  <a:outerShdw blurRad="38100" dist="38100" dir="2700000" algn="tl">
                    <a:srgbClr val="000000">
                      <a:alpha val="43137"/>
                    </a:srgbClr>
                  </a:outerShdw>
                </a:effectLst>
                <a:latin typeface="Adobe Arabic" pitchFamily="18" charset="-78"/>
                <a:cs typeface="Adobe Arabic" pitchFamily="18" charset="-78"/>
              </a:rPr>
              <a:t>مدخل لدراسة النص : </a:t>
            </a:r>
            <a:br>
              <a:rPr lang="ar-SA" sz="3600" b="1" dirty="0" smtClean="0">
                <a:solidFill>
                  <a:srgbClr val="C00000"/>
                </a:solidFill>
                <a:effectLst>
                  <a:outerShdw blurRad="38100" dist="38100" dir="2700000" algn="tl">
                    <a:srgbClr val="000000">
                      <a:alpha val="43137"/>
                    </a:srgbClr>
                  </a:outerShdw>
                </a:effectLst>
                <a:latin typeface="Adobe Arabic" pitchFamily="18" charset="-78"/>
                <a:cs typeface="Adobe Arabic" pitchFamily="18" charset="-78"/>
              </a:rPr>
            </a:br>
            <a:r>
              <a:rPr lang="ar-SA" sz="3600" b="1" dirty="0" smtClean="0">
                <a:solidFill>
                  <a:schemeClr val="accent5">
                    <a:lumMod val="50000"/>
                  </a:schemeClr>
                </a:solidFill>
                <a:latin typeface="Adobe Arabic" pitchFamily="18" charset="-78"/>
                <a:cs typeface="Adobe Arabic" pitchFamily="18" charset="-78"/>
              </a:rPr>
              <a:t>ولد إبراهيم خريط في مدينة دير الزور في سوريا سنة </a:t>
            </a:r>
            <a:br>
              <a:rPr lang="ar-SA" sz="3600" b="1" dirty="0" smtClean="0">
                <a:solidFill>
                  <a:schemeClr val="accent5">
                    <a:lumMod val="50000"/>
                  </a:schemeClr>
                </a:solidFill>
                <a:latin typeface="Adobe Arabic" pitchFamily="18" charset="-78"/>
                <a:cs typeface="Adobe Arabic" pitchFamily="18" charset="-78"/>
              </a:rPr>
            </a:br>
            <a:r>
              <a:rPr lang="ar-SA" sz="3600" b="1" dirty="0" smtClean="0">
                <a:solidFill>
                  <a:schemeClr val="accent5">
                    <a:lumMod val="50000"/>
                  </a:schemeClr>
                </a:solidFill>
                <a:latin typeface="Adobe Arabic" pitchFamily="18" charset="-78"/>
                <a:cs typeface="Adobe Arabic" pitchFamily="18" charset="-78"/>
              </a:rPr>
              <a:t>( 1943م )، حصل على إجازة في الفلسفة في جامعة دمشق، عمل معلما في المدارس السورية، يعد من أبرز كتاب القصة القصيرة في سوريا، له أسلوبه وطابعه الخاص الذي يقوم على اقتناص المفارقات من واقعنا المعيش وتوظيفها فنياً في أعماله . من مؤلفاته : </a:t>
            </a:r>
            <a:br>
              <a:rPr lang="ar-SA" sz="3600" b="1" dirty="0" smtClean="0">
                <a:solidFill>
                  <a:schemeClr val="accent5">
                    <a:lumMod val="50000"/>
                  </a:schemeClr>
                </a:solidFill>
                <a:latin typeface="Adobe Arabic" pitchFamily="18" charset="-78"/>
                <a:cs typeface="Adobe Arabic" pitchFamily="18" charset="-78"/>
              </a:rPr>
            </a:br>
            <a:r>
              <a:rPr lang="ar-SA" sz="3600" b="1" dirty="0" smtClean="0">
                <a:solidFill>
                  <a:srgbClr val="C00000"/>
                </a:solidFill>
                <a:effectLst>
                  <a:outerShdw blurRad="38100" dist="38100" dir="2700000" algn="tl">
                    <a:srgbClr val="000000">
                      <a:alpha val="43137"/>
                    </a:srgbClr>
                  </a:outerShdw>
                </a:effectLst>
                <a:latin typeface="Adobe Arabic" pitchFamily="18" charset="-78"/>
                <a:cs typeface="Adobe Arabic" pitchFamily="18" charset="-78"/>
              </a:rPr>
              <a:t>1- القافلة والصحراء – قصص – 1989. </a:t>
            </a:r>
            <a:br>
              <a:rPr lang="ar-SA" sz="3600" b="1" dirty="0" smtClean="0">
                <a:solidFill>
                  <a:srgbClr val="C00000"/>
                </a:solidFill>
                <a:effectLst>
                  <a:outerShdw blurRad="38100" dist="38100" dir="2700000" algn="tl">
                    <a:srgbClr val="000000">
                      <a:alpha val="43137"/>
                    </a:srgbClr>
                  </a:outerShdw>
                </a:effectLst>
                <a:latin typeface="Adobe Arabic" pitchFamily="18" charset="-78"/>
                <a:cs typeface="Adobe Arabic" pitchFamily="18" charset="-78"/>
              </a:rPr>
            </a:br>
            <a:r>
              <a:rPr lang="ar-SA" sz="3600" b="1" dirty="0" smtClean="0">
                <a:solidFill>
                  <a:srgbClr val="C00000"/>
                </a:solidFill>
                <a:effectLst>
                  <a:outerShdw blurRad="38100" dist="38100" dir="2700000" algn="tl">
                    <a:srgbClr val="000000">
                      <a:alpha val="43137"/>
                    </a:srgbClr>
                  </a:outerShdw>
                </a:effectLst>
                <a:latin typeface="Adobe Arabic" pitchFamily="18" charset="-78"/>
                <a:cs typeface="Adobe Arabic" pitchFamily="18" charset="-78"/>
              </a:rPr>
              <a:t>2- الحصار – قصص – 1994. </a:t>
            </a:r>
            <a:br>
              <a:rPr lang="ar-SA" sz="3600" b="1" dirty="0" smtClean="0">
                <a:solidFill>
                  <a:srgbClr val="C00000"/>
                </a:solidFill>
                <a:effectLst>
                  <a:outerShdw blurRad="38100" dist="38100" dir="2700000" algn="tl">
                    <a:srgbClr val="000000">
                      <a:alpha val="43137"/>
                    </a:srgbClr>
                  </a:outerShdw>
                </a:effectLst>
                <a:latin typeface="Adobe Arabic" pitchFamily="18" charset="-78"/>
                <a:cs typeface="Adobe Arabic" pitchFamily="18" charset="-78"/>
              </a:rPr>
            </a:br>
            <a:r>
              <a:rPr lang="ar-SA" sz="3600" b="1" dirty="0" smtClean="0">
                <a:solidFill>
                  <a:srgbClr val="C00000"/>
                </a:solidFill>
                <a:effectLst>
                  <a:outerShdw blurRad="38100" dist="38100" dir="2700000" algn="tl">
                    <a:srgbClr val="000000">
                      <a:alpha val="43137"/>
                    </a:srgbClr>
                  </a:outerShdw>
                </a:effectLst>
                <a:latin typeface="Adobe Arabic" pitchFamily="18" charset="-78"/>
                <a:cs typeface="Adobe Arabic" pitchFamily="18" charset="-78"/>
              </a:rPr>
              <a:t>3- قصص ريفية – قصص – 1994. </a:t>
            </a:r>
            <a:r>
              <a:rPr lang="ar-SA" b="1" dirty="0" smtClean="0">
                <a:solidFill>
                  <a:srgbClr val="C00000"/>
                </a:solidFill>
                <a:effectLst>
                  <a:outerShdw blurRad="38100" dist="38100" dir="2700000" algn="tl">
                    <a:srgbClr val="000000">
                      <a:alpha val="43137"/>
                    </a:srgbClr>
                  </a:outerShdw>
                </a:effectLst>
                <a:latin typeface="Adobe Arabic" pitchFamily="18" charset="-78"/>
                <a:cs typeface="Adobe Arabic" pitchFamily="18" charset="-78"/>
              </a:rPr>
              <a:t/>
            </a:r>
            <a:br>
              <a:rPr lang="ar-SA" b="1" dirty="0" smtClean="0">
                <a:solidFill>
                  <a:srgbClr val="C00000"/>
                </a:solidFill>
                <a:effectLst>
                  <a:outerShdw blurRad="38100" dist="38100" dir="2700000" algn="tl">
                    <a:srgbClr val="000000">
                      <a:alpha val="43137"/>
                    </a:srgbClr>
                  </a:outerShdw>
                </a:effectLst>
                <a:latin typeface="Adobe Arabic" pitchFamily="18" charset="-78"/>
                <a:cs typeface="Adobe Arabic" pitchFamily="18" charset="-78"/>
              </a:rPr>
            </a:br>
            <a:r>
              <a:rPr lang="ar-SA" b="1" dirty="0" smtClean="0">
                <a:solidFill>
                  <a:schemeClr val="accent1">
                    <a:lumMod val="50000"/>
                  </a:schemeClr>
                </a:solidFill>
                <a:effectLst>
                  <a:outerShdw blurRad="38100" dist="38100" dir="2700000" algn="tl">
                    <a:srgbClr val="000000">
                      <a:alpha val="43137"/>
                    </a:srgbClr>
                  </a:outerShdw>
                </a:effectLst>
                <a:latin typeface="Adobe Arabic" pitchFamily="18" charset="-78"/>
                <a:cs typeface="Adobe Arabic" pitchFamily="18" charset="-78"/>
              </a:rPr>
              <a:t>ولقد أستشهد الكاتب وولده في دير الزور بتاريخ 29/9/2012م </a:t>
            </a:r>
            <a:endParaRPr lang="ar-SA" sz="4800" b="1" dirty="0">
              <a:solidFill>
                <a:schemeClr val="accent1">
                  <a:lumMod val="50000"/>
                </a:schemeClr>
              </a:solidFill>
              <a:effectLst>
                <a:outerShdw blurRad="38100" dist="38100" dir="2700000" algn="tl">
                  <a:srgbClr val="000000">
                    <a:alpha val="43137"/>
                  </a:srgbClr>
                </a:outerShdw>
              </a:effectLst>
              <a:latin typeface="Adobe Arabic" pitchFamily="18" charset="-78"/>
              <a:cs typeface="Adobe Arabic" pitchFamily="18" charset="-78"/>
            </a:endParaRPr>
          </a:p>
        </p:txBody>
      </p:sp>
    </p:spTree>
    <p:extLst>
      <p:ext uri="{BB962C8B-B14F-4D97-AF65-F5344CB8AC3E}">
        <p14:creationId xmlns:p14="http://schemas.microsoft.com/office/powerpoint/2010/main" val="1027913807"/>
      </p:ext>
    </p:extLst>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843807" cy="6858000"/>
          </a:xfrm>
          <a:prstGeom prst="rect">
            <a:avLst/>
          </a:prstGeom>
        </p:spPr>
      </p:pic>
      <p:sp>
        <p:nvSpPr>
          <p:cNvPr id="4" name="عنوان 3"/>
          <p:cNvSpPr>
            <a:spLocks noGrp="1"/>
          </p:cNvSpPr>
          <p:nvPr>
            <p:ph type="title"/>
          </p:nvPr>
        </p:nvSpPr>
        <p:spPr>
          <a:xfrm>
            <a:off x="457200" y="274638"/>
            <a:ext cx="8229600" cy="6034682"/>
          </a:xfrm>
        </p:spPr>
        <p:txBody>
          <a:bodyPr>
            <a:normAutofit/>
          </a:bodyPr>
          <a:lstStyle/>
          <a:p>
            <a:pPr algn="r"/>
            <a:r>
              <a:rPr lang="ar-SA" sz="4800" b="1" dirty="0" smtClean="0">
                <a:solidFill>
                  <a:srgbClr val="C00000"/>
                </a:solidFill>
                <a:effectLst>
                  <a:outerShdw blurRad="38100" dist="38100" dir="2700000" algn="tl">
                    <a:srgbClr val="000000">
                      <a:alpha val="43137"/>
                    </a:srgbClr>
                  </a:outerShdw>
                </a:effectLst>
                <a:latin typeface="Adobe Arabic" pitchFamily="18" charset="-78"/>
                <a:cs typeface="Adobe Arabic" pitchFamily="18" charset="-78"/>
              </a:rPr>
              <a:t>جماليات القصة : </a:t>
            </a:r>
            <a:br>
              <a:rPr lang="ar-SA" sz="4800" b="1" dirty="0" smtClean="0">
                <a:solidFill>
                  <a:srgbClr val="C00000"/>
                </a:solidFill>
                <a:effectLst>
                  <a:outerShdw blurRad="38100" dist="38100" dir="2700000" algn="tl">
                    <a:srgbClr val="000000">
                      <a:alpha val="43137"/>
                    </a:srgbClr>
                  </a:outerShdw>
                </a:effectLst>
                <a:latin typeface="Adobe Arabic" pitchFamily="18" charset="-78"/>
                <a:cs typeface="Adobe Arabic" pitchFamily="18" charset="-78"/>
              </a:rPr>
            </a:br>
            <a:r>
              <a:rPr lang="ar-SA" sz="4000" b="1" dirty="0" smtClean="0">
                <a:solidFill>
                  <a:schemeClr val="accent5">
                    <a:lumMod val="50000"/>
                  </a:schemeClr>
                </a:solidFill>
                <a:effectLst>
                  <a:outerShdw blurRad="38100" dist="38100" dir="2700000" algn="tl">
                    <a:srgbClr val="000000">
                      <a:alpha val="43137"/>
                    </a:srgbClr>
                  </a:outerShdw>
                </a:effectLst>
                <a:latin typeface="Adobe Arabic" pitchFamily="18" charset="-78"/>
                <a:cs typeface="Adobe Arabic" pitchFamily="18" charset="-78"/>
              </a:rPr>
              <a:t>استمدت قصة التمثال جمالياتها من تضافر وتآزر عناصرها الفنية المتمثلة بالأحداث، والشخصيات، والحبكة، والزمان، والمكان، والمغزى، والحل، إذ عملت هذه العناصر مجتمعة على إيصال رؤية الكاتب، ونقل تجربته ورؤيته تجاه وضع المبدعين في مجتمعه . </a:t>
            </a:r>
            <a:endParaRPr lang="ar-SA" sz="4000" b="1" dirty="0">
              <a:solidFill>
                <a:schemeClr val="accent5">
                  <a:lumMod val="50000"/>
                </a:schemeClr>
              </a:solidFill>
              <a:effectLst>
                <a:outerShdw blurRad="38100" dist="38100" dir="2700000" algn="tl">
                  <a:srgbClr val="000000">
                    <a:alpha val="43137"/>
                  </a:srgbClr>
                </a:outerShdw>
              </a:effectLst>
              <a:latin typeface="Adobe Arabic" pitchFamily="18" charset="-78"/>
              <a:cs typeface="Adobe Arabic" pitchFamily="18" charset="-78"/>
            </a:endParaRPr>
          </a:p>
        </p:txBody>
      </p:sp>
    </p:spTree>
    <p:extLst>
      <p:ext uri="{BB962C8B-B14F-4D97-AF65-F5344CB8AC3E}">
        <p14:creationId xmlns:p14="http://schemas.microsoft.com/office/powerpoint/2010/main" val="1027913807"/>
      </p:ext>
    </p:extLst>
  </p:cSld>
  <p:clrMapOvr>
    <a:masterClrMapping/>
  </p:clrMapOvr>
  <p:transition spd="slow">
    <p:pull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رسم تخطيطي 14"/>
          <p:cNvGraphicFramePr/>
          <p:nvPr>
            <p:extLst>
              <p:ext uri="{D42A27DB-BD31-4B8C-83A1-F6EECF244321}">
                <p14:modId xmlns:p14="http://schemas.microsoft.com/office/powerpoint/2010/main" val="3106058104"/>
              </p:ext>
            </p:extLst>
          </p:nvPr>
        </p:nvGraphicFramePr>
        <p:xfrm>
          <a:off x="3233440" y="606173"/>
          <a:ext cx="2952328" cy="1152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3" name="رابط كسهم مستقيم 2"/>
          <p:cNvCxnSpPr/>
          <p:nvPr/>
        </p:nvCxnSpPr>
        <p:spPr>
          <a:xfrm>
            <a:off x="5501502" y="1510511"/>
            <a:ext cx="576064" cy="10081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رابط كسهم مستقيم 6"/>
          <p:cNvCxnSpPr/>
          <p:nvPr/>
        </p:nvCxnSpPr>
        <p:spPr>
          <a:xfrm flipH="1">
            <a:off x="3434172" y="1556251"/>
            <a:ext cx="504056" cy="9166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وسيلة شرح مع سهم إلى الأسفل 10"/>
          <p:cNvSpPr/>
          <p:nvPr/>
        </p:nvSpPr>
        <p:spPr>
          <a:xfrm>
            <a:off x="5364088" y="2597065"/>
            <a:ext cx="2448272" cy="1296144"/>
          </a:xfrm>
          <a:prstGeom prst="downArrowCallou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ar-SA" sz="2800" b="1" dirty="0">
                <a:solidFill>
                  <a:schemeClr val="accent5">
                    <a:lumMod val="50000"/>
                  </a:schemeClr>
                </a:solidFill>
                <a:latin typeface="Adobe Arabic" pitchFamily="18" charset="-78"/>
                <a:cs typeface="Adobe Arabic" pitchFamily="18" charset="-78"/>
              </a:rPr>
              <a:t>الحدث في الواقع</a:t>
            </a:r>
            <a:endParaRPr lang="ar-SA" sz="2800" dirty="0"/>
          </a:p>
        </p:txBody>
      </p:sp>
      <p:sp>
        <p:nvSpPr>
          <p:cNvPr id="12" name="وسيلة شرح مع سهم إلى الأسفل 11"/>
          <p:cNvSpPr/>
          <p:nvPr/>
        </p:nvSpPr>
        <p:spPr>
          <a:xfrm>
            <a:off x="1979712" y="2535695"/>
            <a:ext cx="2268252" cy="1357514"/>
          </a:xfrm>
          <a:prstGeom prst="downArrowCallou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ar-SA" sz="2800" b="1" dirty="0">
                <a:solidFill>
                  <a:schemeClr val="accent5">
                    <a:lumMod val="50000"/>
                  </a:schemeClr>
                </a:solidFill>
                <a:latin typeface="Adobe Arabic" pitchFamily="18" charset="-78"/>
                <a:cs typeface="Adobe Arabic" pitchFamily="18" charset="-78"/>
              </a:rPr>
              <a:t>الحدث في القصة </a:t>
            </a:r>
            <a:endParaRPr lang="ar-SA" sz="2800" dirty="0"/>
          </a:p>
        </p:txBody>
      </p:sp>
      <p:sp>
        <p:nvSpPr>
          <p:cNvPr id="13" name="مستطيل مستدير الزوايا 12"/>
          <p:cNvSpPr/>
          <p:nvPr/>
        </p:nvSpPr>
        <p:spPr>
          <a:xfrm>
            <a:off x="4968044" y="4077072"/>
            <a:ext cx="3240360" cy="1656184"/>
          </a:xfrm>
          <a:prstGeom prst="roundRect">
            <a:avLst/>
          </a:prstGeom>
        </p:spPr>
        <p:style>
          <a:lnRef idx="1">
            <a:schemeClr val="accent1"/>
          </a:lnRef>
          <a:fillRef idx="2">
            <a:schemeClr val="accent1"/>
          </a:fillRef>
          <a:effectRef idx="1">
            <a:schemeClr val="accent1"/>
          </a:effectRef>
          <a:fontRef idx="minor">
            <a:schemeClr val="dk1"/>
          </a:fontRef>
        </p:style>
        <p:txBody>
          <a:bodyPr rtlCol="1" anchor="ctr"/>
          <a:lstStyle/>
          <a:p>
            <a:pPr algn="ctr"/>
            <a:r>
              <a:rPr lang="ar-SA" sz="3200" b="1" dirty="0">
                <a:solidFill>
                  <a:schemeClr val="accent4">
                    <a:lumMod val="50000"/>
                  </a:schemeClr>
                </a:solidFill>
                <a:latin typeface="Adobe Arabic" pitchFamily="18" charset="-78"/>
                <a:cs typeface="Adobe Arabic" pitchFamily="18" charset="-78"/>
              </a:rPr>
              <a:t>الأحداث تقع متجاورة في الوقت نفسه</a:t>
            </a:r>
            <a:endParaRPr lang="ar-SA" sz="3200" dirty="0">
              <a:solidFill>
                <a:schemeClr val="accent4">
                  <a:lumMod val="50000"/>
                </a:schemeClr>
              </a:solidFill>
            </a:endParaRPr>
          </a:p>
        </p:txBody>
      </p:sp>
      <p:sp>
        <p:nvSpPr>
          <p:cNvPr id="14" name="مستطيل مستدير الزوايا 13"/>
          <p:cNvSpPr/>
          <p:nvPr/>
        </p:nvSpPr>
        <p:spPr>
          <a:xfrm>
            <a:off x="1493658" y="4077072"/>
            <a:ext cx="3240360" cy="1656184"/>
          </a:xfrm>
          <a:prstGeom prst="roundRect">
            <a:avLst/>
          </a:prstGeom>
        </p:spPr>
        <p:style>
          <a:lnRef idx="1">
            <a:schemeClr val="accent1"/>
          </a:lnRef>
          <a:fillRef idx="2">
            <a:schemeClr val="accent1"/>
          </a:fillRef>
          <a:effectRef idx="1">
            <a:schemeClr val="accent1"/>
          </a:effectRef>
          <a:fontRef idx="minor">
            <a:schemeClr val="dk1"/>
          </a:fontRef>
        </p:style>
        <p:txBody>
          <a:bodyPr rtlCol="1" anchor="ctr"/>
          <a:lstStyle/>
          <a:p>
            <a:pPr algn="ctr"/>
            <a:r>
              <a:rPr lang="ar-SA" sz="3200" b="1" dirty="0">
                <a:solidFill>
                  <a:schemeClr val="accent4">
                    <a:lumMod val="50000"/>
                  </a:schemeClr>
                </a:solidFill>
                <a:latin typeface="Adobe Arabic" pitchFamily="18" charset="-78"/>
                <a:cs typeface="Adobe Arabic" pitchFamily="18" charset="-78"/>
              </a:rPr>
              <a:t>حدث واحد ينمو إلى الأمام </a:t>
            </a:r>
            <a:r>
              <a:rPr lang="ar-SA" sz="3200" b="1" dirty="0" smtClean="0">
                <a:solidFill>
                  <a:schemeClr val="accent4">
                    <a:lumMod val="50000"/>
                  </a:schemeClr>
                </a:solidFill>
                <a:latin typeface="Adobe Arabic" pitchFamily="18" charset="-78"/>
                <a:cs typeface="Adobe Arabic" pitchFamily="18" charset="-78"/>
              </a:rPr>
              <a:t>مثل قصة التمثال </a:t>
            </a:r>
            <a:endParaRPr lang="ar-SA" sz="3200" dirty="0">
              <a:solidFill>
                <a:schemeClr val="accent4">
                  <a:lumMod val="50000"/>
                </a:schemeClr>
              </a:solidFill>
            </a:endParaRPr>
          </a:p>
        </p:txBody>
      </p:sp>
    </p:spTree>
    <p:extLst>
      <p:ext uri="{BB962C8B-B14F-4D97-AF65-F5344CB8AC3E}">
        <p14:creationId xmlns:p14="http://schemas.microsoft.com/office/powerpoint/2010/main" val="1027913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80">
                                          <p:stCondLst>
                                            <p:cond delay="0"/>
                                          </p:stCondLst>
                                        </p:cTn>
                                        <p:tgtEl>
                                          <p:spTgt spid="15"/>
                                        </p:tgtEl>
                                      </p:cBhvr>
                                    </p:animEffect>
                                    <p:anim calcmode="lin" valueType="num">
                                      <p:cBhvr>
                                        <p:cTn id="8"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13" dur="26">
                                          <p:stCondLst>
                                            <p:cond delay="650"/>
                                          </p:stCondLst>
                                        </p:cTn>
                                        <p:tgtEl>
                                          <p:spTgt spid="15"/>
                                        </p:tgtEl>
                                      </p:cBhvr>
                                      <p:to x="100000" y="60000"/>
                                    </p:animScale>
                                    <p:animScale>
                                      <p:cBhvr>
                                        <p:cTn id="14" dur="166" decel="50000">
                                          <p:stCondLst>
                                            <p:cond delay="676"/>
                                          </p:stCondLst>
                                        </p:cTn>
                                        <p:tgtEl>
                                          <p:spTgt spid="15"/>
                                        </p:tgtEl>
                                      </p:cBhvr>
                                      <p:to x="100000" y="100000"/>
                                    </p:animScale>
                                    <p:animScale>
                                      <p:cBhvr>
                                        <p:cTn id="15" dur="26">
                                          <p:stCondLst>
                                            <p:cond delay="1312"/>
                                          </p:stCondLst>
                                        </p:cTn>
                                        <p:tgtEl>
                                          <p:spTgt spid="15"/>
                                        </p:tgtEl>
                                      </p:cBhvr>
                                      <p:to x="100000" y="80000"/>
                                    </p:animScale>
                                    <p:animScale>
                                      <p:cBhvr>
                                        <p:cTn id="16" dur="166" decel="50000">
                                          <p:stCondLst>
                                            <p:cond delay="1338"/>
                                          </p:stCondLst>
                                        </p:cTn>
                                        <p:tgtEl>
                                          <p:spTgt spid="15"/>
                                        </p:tgtEl>
                                      </p:cBhvr>
                                      <p:to x="100000" y="100000"/>
                                    </p:animScale>
                                    <p:animScale>
                                      <p:cBhvr>
                                        <p:cTn id="17" dur="26">
                                          <p:stCondLst>
                                            <p:cond delay="1642"/>
                                          </p:stCondLst>
                                        </p:cTn>
                                        <p:tgtEl>
                                          <p:spTgt spid="15"/>
                                        </p:tgtEl>
                                      </p:cBhvr>
                                      <p:to x="100000" y="90000"/>
                                    </p:animScale>
                                    <p:animScale>
                                      <p:cBhvr>
                                        <p:cTn id="18" dur="166" decel="50000">
                                          <p:stCondLst>
                                            <p:cond delay="1668"/>
                                          </p:stCondLst>
                                        </p:cTn>
                                        <p:tgtEl>
                                          <p:spTgt spid="15"/>
                                        </p:tgtEl>
                                      </p:cBhvr>
                                      <p:to x="100000" y="100000"/>
                                    </p:animScale>
                                    <p:animScale>
                                      <p:cBhvr>
                                        <p:cTn id="19" dur="26">
                                          <p:stCondLst>
                                            <p:cond delay="1808"/>
                                          </p:stCondLst>
                                        </p:cTn>
                                        <p:tgtEl>
                                          <p:spTgt spid="15"/>
                                        </p:tgtEl>
                                      </p:cBhvr>
                                      <p:to x="100000" y="95000"/>
                                    </p:animScale>
                                    <p:animScale>
                                      <p:cBhvr>
                                        <p:cTn id="20" dur="166" decel="50000">
                                          <p:stCondLst>
                                            <p:cond delay="1834"/>
                                          </p:stCondLst>
                                        </p:cTn>
                                        <p:tgtEl>
                                          <p:spTgt spid="15"/>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down)">
                                      <p:cBhvr>
                                        <p:cTn id="23" dur="580">
                                          <p:stCondLst>
                                            <p:cond delay="0"/>
                                          </p:stCondLst>
                                        </p:cTn>
                                        <p:tgtEl>
                                          <p:spTgt spid="3"/>
                                        </p:tgtEl>
                                      </p:cBhvr>
                                    </p:animEffect>
                                    <p:anim calcmode="lin" valueType="num">
                                      <p:cBhvr>
                                        <p:cTn id="2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gtEl>
                                      </p:cBhvr>
                                      <p:to x="100000" y="60000"/>
                                    </p:animScale>
                                    <p:animScale>
                                      <p:cBhvr>
                                        <p:cTn id="30" dur="166" decel="50000">
                                          <p:stCondLst>
                                            <p:cond delay="676"/>
                                          </p:stCondLst>
                                        </p:cTn>
                                        <p:tgtEl>
                                          <p:spTgt spid="3"/>
                                        </p:tgtEl>
                                      </p:cBhvr>
                                      <p:to x="100000" y="100000"/>
                                    </p:animScale>
                                    <p:animScale>
                                      <p:cBhvr>
                                        <p:cTn id="31" dur="26">
                                          <p:stCondLst>
                                            <p:cond delay="1312"/>
                                          </p:stCondLst>
                                        </p:cTn>
                                        <p:tgtEl>
                                          <p:spTgt spid="3"/>
                                        </p:tgtEl>
                                      </p:cBhvr>
                                      <p:to x="100000" y="80000"/>
                                    </p:animScale>
                                    <p:animScale>
                                      <p:cBhvr>
                                        <p:cTn id="32" dur="166" decel="50000">
                                          <p:stCondLst>
                                            <p:cond delay="1338"/>
                                          </p:stCondLst>
                                        </p:cTn>
                                        <p:tgtEl>
                                          <p:spTgt spid="3"/>
                                        </p:tgtEl>
                                      </p:cBhvr>
                                      <p:to x="100000" y="100000"/>
                                    </p:animScale>
                                    <p:animScale>
                                      <p:cBhvr>
                                        <p:cTn id="33" dur="26">
                                          <p:stCondLst>
                                            <p:cond delay="1642"/>
                                          </p:stCondLst>
                                        </p:cTn>
                                        <p:tgtEl>
                                          <p:spTgt spid="3"/>
                                        </p:tgtEl>
                                      </p:cBhvr>
                                      <p:to x="100000" y="90000"/>
                                    </p:animScale>
                                    <p:animScale>
                                      <p:cBhvr>
                                        <p:cTn id="34" dur="166" decel="50000">
                                          <p:stCondLst>
                                            <p:cond delay="1668"/>
                                          </p:stCondLst>
                                        </p:cTn>
                                        <p:tgtEl>
                                          <p:spTgt spid="3"/>
                                        </p:tgtEl>
                                      </p:cBhvr>
                                      <p:to x="100000" y="100000"/>
                                    </p:animScale>
                                    <p:animScale>
                                      <p:cBhvr>
                                        <p:cTn id="35" dur="26">
                                          <p:stCondLst>
                                            <p:cond delay="1808"/>
                                          </p:stCondLst>
                                        </p:cTn>
                                        <p:tgtEl>
                                          <p:spTgt spid="3"/>
                                        </p:tgtEl>
                                      </p:cBhvr>
                                      <p:to x="100000" y="95000"/>
                                    </p:animScale>
                                    <p:animScale>
                                      <p:cBhvr>
                                        <p:cTn id="36" dur="166" decel="50000">
                                          <p:stCondLst>
                                            <p:cond delay="1834"/>
                                          </p:stCondLst>
                                        </p:cTn>
                                        <p:tgtEl>
                                          <p:spTgt spid="3"/>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down)">
                                      <p:cBhvr>
                                        <p:cTn id="39" dur="580">
                                          <p:stCondLst>
                                            <p:cond delay="0"/>
                                          </p:stCondLst>
                                        </p:cTn>
                                        <p:tgtEl>
                                          <p:spTgt spid="7"/>
                                        </p:tgtEl>
                                      </p:cBhvr>
                                    </p:animEffect>
                                    <p:anim calcmode="lin" valueType="num">
                                      <p:cBhvr>
                                        <p:cTn id="40"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45" dur="26">
                                          <p:stCondLst>
                                            <p:cond delay="650"/>
                                          </p:stCondLst>
                                        </p:cTn>
                                        <p:tgtEl>
                                          <p:spTgt spid="7"/>
                                        </p:tgtEl>
                                      </p:cBhvr>
                                      <p:to x="100000" y="60000"/>
                                    </p:animScale>
                                    <p:animScale>
                                      <p:cBhvr>
                                        <p:cTn id="46" dur="166" decel="50000">
                                          <p:stCondLst>
                                            <p:cond delay="676"/>
                                          </p:stCondLst>
                                        </p:cTn>
                                        <p:tgtEl>
                                          <p:spTgt spid="7"/>
                                        </p:tgtEl>
                                      </p:cBhvr>
                                      <p:to x="100000" y="100000"/>
                                    </p:animScale>
                                    <p:animScale>
                                      <p:cBhvr>
                                        <p:cTn id="47" dur="26">
                                          <p:stCondLst>
                                            <p:cond delay="1312"/>
                                          </p:stCondLst>
                                        </p:cTn>
                                        <p:tgtEl>
                                          <p:spTgt spid="7"/>
                                        </p:tgtEl>
                                      </p:cBhvr>
                                      <p:to x="100000" y="80000"/>
                                    </p:animScale>
                                    <p:animScale>
                                      <p:cBhvr>
                                        <p:cTn id="48" dur="166" decel="50000">
                                          <p:stCondLst>
                                            <p:cond delay="1338"/>
                                          </p:stCondLst>
                                        </p:cTn>
                                        <p:tgtEl>
                                          <p:spTgt spid="7"/>
                                        </p:tgtEl>
                                      </p:cBhvr>
                                      <p:to x="100000" y="100000"/>
                                    </p:animScale>
                                    <p:animScale>
                                      <p:cBhvr>
                                        <p:cTn id="49" dur="26">
                                          <p:stCondLst>
                                            <p:cond delay="1642"/>
                                          </p:stCondLst>
                                        </p:cTn>
                                        <p:tgtEl>
                                          <p:spTgt spid="7"/>
                                        </p:tgtEl>
                                      </p:cBhvr>
                                      <p:to x="100000" y="90000"/>
                                    </p:animScale>
                                    <p:animScale>
                                      <p:cBhvr>
                                        <p:cTn id="50" dur="166" decel="50000">
                                          <p:stCondLst>
                                            <p:cond delay="1668"/>
                                          </p:stCondLst>
                                        </p:cTn>
                                        <p:tgtEl>
                                          <p:spTgt spid="7"/>
                                        </p:tgtEl>
                                      </p:cBhvr>
                                      <p:to x="100000" y="100000"/>
                                    </p:animScale>
                                    <p:animScale>
                                      <p:cBhvr>
                                        <p:cTn id="51" dur="26">
                                          <p:stCondLst>
                                            <p:cond delay="1808"/>
                                          </p:stCondLst>
                                        </p:cTn>
                                        <p:tgtEl>
                                          <p:spTgt spid="7"/>
                                        </p:tgtEl>
                                      </p:cBhvr>
                                      <p:to x="100000" y="95000"/>
                                    </p:animScale>
                                    <p:animScale>
                                      <p:cBhvr>
                                        <p:cTn id="52" dur="166" decel="50000">
                                          <p:stCondLst>
                                            <p:cond delay="1834"/>
                                          </p:stCondLst>
                                        </p:cTn>
                                        <p:tgtEl>
                                          <p:spTgt spid="7"/>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wipe(down)">
                                      <p:cBhvr>
                                        <p:cTn id="55" dur="580">
                                          <p:stCondLst>
                                            <p:cond delay="0"/>
                                          </p:stCondLst>
                                        </p:cTn>
                                        <p:tgtEl>
                                          <p:spTgt spid="11"/>
                                        </p:tgtEl>
                                      </p:cBhvr>
                                    </p:animEffect>
                                    <p:anim calcmode="lin" valueType="num">
                                      <p:cBhvr>
                                        <p:cTn id="56"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61" dur="26">
                                          <p:stCondLst>
                                            <p:cond delay="650"/>
                                          </p:stCondLst>
                                        </p:cTn>
                                        <p:tgtEl>
                                          <p:spTgt spid="11"/>
                                        </p:tgtEl>
                                      </p:cBhvr>
                                      <p:to x="100000" y="60000"/>
                                    </p:animScale>
                                    <p:animScale>
                                      <p:cBhvr>
                                        <p:cTn id="62" dur="166" decel="50000">
                                          <p:stCondLst>
                                            <p:cond delay="676"/>
                                          </p:stCondLst>
                                        </p:cTn>
                                        <p:tgtEl>
                                          <p:spTgt spid="11"/>
                                        </p:tgtEl>
                                      </p:cBhvr>
                                      <p:to x="100000" y="100000"/>
                                    </p:animScale>
                                    <p:animScale>
                                      <p:cBhvr>
                                        <p:cTn id="63" dur="26">
                                          <p:stCondLst>
                                            <p:cond delay="1312"/>
                                          </p:stCondLst>
                                        </p:cTn>
                                        <p:tgtEl>
                                          <p:spTgt spid="11"/>
                                        </p:tgtEl>
                                      </p:cBhvr>
                                      <p:to x="100000" y="80000"/>
                                    </p:animScale>
                                    <p:animScale>
                                      <p:cBhvr>
                                        <p:cTn id="64" dur="166" decel="50000">
                                          <p:stCondLst>
                                            <p:cond delay="1338"/>
                                          </p:stCondLst>
                                        </p:cTn>
                                        <p:tgtEl>
                                          <p:spTgt spid="11"/>
                                        </p:tgtEl>
                                      </p:cBhvr>
                                      <p:to x="100000" y="100000"/>
                                    </p:animScale>
                                    <p:animScale>
                                      <p:cBhvr>
                                        <p:cTn id="65" dur="26">
                                          <p:stCondLst>
                                            <p:cond delay="1642"/>
                                          </p:stCondLst>
                                        </p:cTn>
                                        <p:tgtEl>
                                          <p:spTgt spid="11"/>
                                        </p:tgtEl>
                                      </p:cBhvr>
                                      <p:to x="100000" y="90000"/>
                                    </p:animScale>
                                    <p:animScale>
                                      <p:cBhvr>
                                        <p:cTn id="66" dur="166" decel="50000">
                                          <p:stCondLst>
                                            <p:cond delay="1668"/>
                                          </p:stCondLst>
                                        </p:cTn>
                                        <p:tgtEl>
                                          <p:spTgt spid="11"/>
                                        </p:tgtEl>
                                      </p:cBhvr>
                                      <p:to x="100000" y="100000"/>
                                    </p:animScale>
                                    <p:animScale>
                                      <p:cBhvr>
                                        <p:cTn id="67" dur="26">
                                          <p:stCondLst>
                                            <p:cond delay="1808"/>
                                          </p:stCondLst>
                                        </p:cTn>
                                        <p:tgtEl>
                                          <p:spTgt spid="11"/>
                                        </p:tgtEl>
                                      </p:cBhvr>
                                      <p:to x="100000" y="95000"/>
                                    </p:animScale>
                                    <p:animScale>
                                      <p:cBhvr>
                                        <p:cTn id="68" dur="166" decel="50000">
                                          <p:stCondLst>
                                            <p:cond delay="1834"/>
                                          </p:stCondLst>
                                        </p:cTn>
                                        <p:tgtEl>
                                          <p:spTgt spid="11"/>
                                        </p:tgtEl>
                                      </p:cBhvr>
                                      <p:to x="100000" y="100000"/>
                                    </p:animScale>
                                  </p:childTnLst>
                                </p:cTn>
                              </p:par>
                              <p:par>
                                <p:cTn id="69" presetID="26" presetClass="entr" presetSubtype="0" fill="hold" grpId="0" nodeType="withEffect">
                                  <p:stCondLst>
                                    <p:cond delay="0"/>
                                  </p:stCondLst>
                                  <p:childTnLst>
                                    <p:set>
                                      <p:cBhvr>
                                        <p:cTn id="70" dur="1" fill="hold">
                                          <p:stCondLst>
                                            <p:cond delay="0"/>
                                          </p:stCondLst>
                                        </p:cTn>
                                        <p:tgtEl>
                                          <p:spTgt spid="12"/>
                                        </p:tgtEl>
                                        <p:attrNameLst>
                                          <p:attrName>style.visibility</p:attrName>
                                        </p:attrNameLst>
                                      </p:cBhvr>
                                      <p:to>
                                        <p:strVal val="visible"/>
                                      </p:to>
                                    </p:set>
                                    <p:animEffect transition="in" filter="wipe(down)">
                                      <p:cBhvr>
                                        <p:cTn id="71" dur="580">
                                          <p:stCondLst>
                                            <p:cond delay="0"/>
                                          </p:stCondLst>
                                        </p:cTn>
                                        <p:tgtEl>
                                          <p:spTgt spid="12"/>
                                        </p:tgtEl>
                                      </p:cBhvr>
                                    </p:animEffect>
                                    <p:anim calcmode="lin" valueType="num">
                                      <p:cBhvr>
                                        <p:cTn id="72"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77" dur="26">
                                          <p:stCondLst>
                                            <p:cond delay="650"/>
                                          </p:stCondLst>
                                        </p:cTn>
                                        <p:tgtEl>
                                          <p:spTgt spid="12"/>
                                        </p:tgtEl>
                                      </p:cBhvr>
                                      <p:to x="100000" y="60000"/>
                                    </p:animScale>
                                    <p:animScale>
                                      <p:cBhvr>
                                        <p:cTn id="78" dur="166" decel="50000">
                                          <p:stCondLst>
                                            <p:cond delay="676"/>
                                          </p:stCondLst>
                                        </p:cTn>
                                        <p:tgtEl>
                                          <p:spTgt spid="12"/>
                                        </p:tgtEl>
                                      </p:cBhvr>
                                      <p:to x="100000" y="100000"/>
                                    </p:animScale>
                                    <p:animScale>
                                      <p:cBhvr>
                                        <p:cTn id="79" dur="26">
                                          <p:stCondLst>
                                            <p:cond delay="1312"/>
                                          </p:stCondLst>
                                        </p:cTn>
                                        <p:tgtEl>
                                          <p:spTgt spid="12"/>
                                        </p:tgtEl>
                                      </p:cBhvr>
                                      <p:to x="100000" y="80000"/>
                                    </p:animScale>
                                    <p:animScale>
                                      <p:cBhvr>
                                        <p:cTn id="80" dur="166" decel="50000">
                                          <p:stCondLst>
                                            <p:cond delay="1338"/>
                                          </p:stCondLst>
                                        </p:cTn>
                                        <p:tgtEl>
                                          <p:spTgt spid="12"/>
                                        </p:tgtEl>
                                      </p:cBhvr>
                                      <p:to x="100000" y="100000"/>
                                    </p:animScale>
                                    <p:animScale>
                                      <p:cBhvr>
                                        <p:cTn id="81" dur="26">
                                          <p:stCondLst>
                                            <p:cond delay="1642"/>
                                          </p:stCondLst>
                                        </p:cTn>
                                        <p:tgtEl>
                                          <p:spTgt spid="12"/>
                                        </p:tgtEl>
                                      </p:cBhvr>
                                      <p:to x="100000" y="90000"/>
                                    </p:animScale>
                                    <p:animScale>
                                      <p:cBhvr>
                                        <p:cTn id="82" dur="166" decel="50000">
                                          <p:stCondLst>
                                            <p:cond delay="1668"/>
                                          </p:stCondLst>
                                        </p:cTn>
                                        <p:tgtEl>
                                          <p:spTgt spid="12"/>
                                        </p:tgtEl>
                                      </p:cBhvr>
                                      <p:to x="100000" y="100000"/>
                                    </p:animScale>
                                    <p:animScale>
                                      <p:cBhvr>
                                        <p:cTn id="83" dur="26">
                                          <p:stCondLst>
                                            <p:cond delay="1808"/>
                                          </p:stCondLst>
                                        </p:cTn>
                                        <p:tgtEl>
                                          <p:spTgt spid="12"/>
                                        </p:tgtEl>
                                      </p:cBhvr>
                                      <p:to x="100000" y="95000"/>
                                    </p:animScale>
                                    <p:animScale>
                                      <p:cBhvr>
                                        <p:cTn id="84" dur="166" decel="50000">
                                          <p:stCondLst>
                                            <p:cond delay="1834"/>
                                          </p:stCondLst>
                                        </p:cTn>
                                        <p:tgtEl>
                                          <p:spTgt spid="12"/>
                                        </p:tgtEl>
                                      </p:cBhvr>
                                      <p:to x="100000" y="100000"/>
                                    </p:animScale>
                                  </p:childTnLst>
                                </p:cTn>
                              </p:par>
                              <p:par>
                                <p:cTn id="85" presetID="26" presetClass="entr" presetSubtype="0" fill="hold" grpId="0" nodeType="withEffect">
                                  <p:stCondLst>
                                    <p:cond delay="0"/>
                                  </p:stCondLst>
                                  <p:childTnLst>
                                    <p:set>
                                      <p:cBhvr>
                                        <p:cTn id="86" dur="1" fill="hold">
                                          <p:stCondLst>
                                            <p:cond delay="0"/>
                                          </p:stCondLst>
                                        </p:cTn>
                                        <p:tgtEl>
                                          <p:spTgt spid="13"/>
                                        </p:tgtEl>
                                        <p:attrNameLst>
                                          <p:attrName>style.visibility</p:attrName>
                                        </p:attrNameLst>
                                      </p:cBhvr>
                                      <p:to>
                                        <p:strVal val="visible"/>
                                      </p:to>
                                    </p:set>
                                    <p:animEffect transition="in" filter="wipe(down)">
                                      <p:cBhvr>
                                        <p:cTn id="87" dur="580">
                                          <p:stCondLst>
                                            <p:cond delay="0"/>
                                          </p:stCondLst>
                                        </p:cTn>
                                        <p:tgtEl>
                                          <p:spTgt spid="13"/>
                                        </p:tgtEl>
                                      </p:cBhvr>
                                    </p:animEffect>
                                    <p:anim calcmode="lin" valueType="num">
                                      <p:cBhvr>
                                        <p:cTn id="88"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93" dur="26">
                                          <p:stCondLst>
                                            <p:cond delay="650"/>
                                          </p:stCondLst>
                                        </p:cTn>
                                        <p:tgtEl>
                                          <p:spTgt spid="13"/>
                                        </p:tgtEl>
                                      </p:cBhvr>
                                      <p:to x="100000" y="60000"/>
                                    </p:animScale>
                                    <p:animScale>
                                      <p:cBhvr>
                                        <p:cTn id="94" dur="166" decel="50000">
                                          <p:stCondLst>
                                            <p:cond delay="676"/>
                                          </p:stCondLst>
                                        </p:cTn>
                                        <p:tgtEl>
                                          <p:spTgt spid="13"/>
                                        </p:tgtEl>
                                      </p:cBhvr>
                                      <p:to x="100000" y="100000"/>
                                    </p:animScale>
                                    <p:animScale>
                                      <p:cBhvr>
                                        <p:cTn id="95" dur="26">
                                          <p:stCondLst>
                                            <p:cond delay="1312"/>
                                          </p:stCondLst>
                                        </p:cTn>
                                        <p:tgtEl>
                                          <p:spTgt spid="13"/>
                                        </p:tgtEl>
                                      </p:cBhvr>
                                      <p:to x="100000" y="80000"/>
                                    </p:animScale>
                                    <p:animScale>
                                      <p:cBhvr>
                                        <p:cTn id="96" dur="166" decel="50000">
                                          <p:stCondLst>
                                            <p:cond delay="1338"/>
                                          </p:stCondLst>
                                        </p:cTn>
                                        <p:tgtEl>
                                          <p:spTgt spid="13"/>
                                        </p:tgtEl>
                                      </p:cBhvr>
                                      <p:to x="100000" y="100000"/>
                                    </p:animScale>
                                    <p:animScale>
                                      <p:cBhvr>
                                        <p:cTn id="97" dur="26">
                                          <p:stCondLst>
                                            <p:cond delay="1642"/>
                                          </p:stCondLst>
                                        </p:cTn>
                                        <p:tgtEl>
                                          <p:spTgt spid="13"/>
                                        </p:tgtEl>
                                      </p:cBhvr>
                                      <p:to x="100000" y="90000"/>
                                    </p:animScale>
                                    <p:animScale>
                                      <p:cBhvr>
                                        <p:cTn id="98" dur="166" decel="50000">
                                          <p:stCondLst>
                                            <p:cond delay="1668"/>
                                          </p:stCondLst>
                                        </p:cTn>
                                        <p:tgtEl>
                                          <p:spTgt spid="13"/>
                                        </p:tgtEl>
                                      </p:cBhvr>
                                      <p:to x="100000" y="100000"/>
                                    </p:animScale>
                                    <p:animScale>
                                      <p:cBhvr>
                                        <p:cTn id="99" dur="26">
                                          <p:stCondLst>
                                            <p:cond delay="1808"/>
                                          </p:stCondLst>
                                        </p:cTn>
                                        <p:tgtEl>
                                          <p:spTgt spid="13"/>
                                        </p:tgtEl>
                                      </p:cBhvr>
                                      <p:to x="100000" y="95000"/>
                                    </p:animScale>
                                    <p:animScale>
                                      <p:cBhvr>
                                        <p:cTn id="100" dur="166" decel="50000">
                                          <p:stCondLst>
                                            <p:cond delay="1834"/>
                                          </p:stCondLst>
                                        </p:cTn>
                                        <p:tgtEl>
                                          <p:spTgt spid="13"/>
                                        </p:tgtEl>
                                      </p:cBhvr>
                                      <p:to x="100000" y="100000"/>
                                    </p:animScale>
                                  </p:childTnLst>
                                </p:cTn>
                              </p:par>
                              <p:par>
                                <p:cTn id="101" presetID="26" presetClass="entr" presetSubtype="0" fill="hold" grpId="0" nodeType="withEffect">
                                  <p:stCondLst>
                                    <p:cond delay="0"/>
                                  </p:stCondLst>
                                  <p:childTnLst>
                                    <p:set>
                                      <p:cBhvr>
                                        <p:cTn id="102" dur="1" fill="hold">
                                          <p:stCondLst>
                                            <p:cond delay="0"/>
                                          </p:stCondLst>
                                        </p:cTn>
                                        <p:tgtEl>
                                          <p:spTgt spid="14"/>
                                        </p:tgtEl>
                                        <p:attrNameLst>
                                          <p:attrName>style.visibility</p:attrName>
                                        </p:attrNameLst>
                                      </p:cBhvr>
                                      <p:to>
                                        <p:strVal val="visible"/>
                                      </p:to>
                                    </p:set>
                                    <p:animEffect transition="in" filter="wipe(down)">
                                      <p:cBhvr>
                                        <p:cTn id="103" dur="580">
                                          <p:stCondLst>
                                            <p:cond delay="0"/>
                                          </p:stCondLst>
                                        </p:cTn>
                                        <p:tgtEl>
                                          <p:spTgt spid="14"/>
                                        </p:tgtEl>
                                      </p:cBhvr>
                                    </p:animEffect>
                                    <p:anim calcmode="lin" valueType="num">
                                      <p:cBhvr>
                                        <p:cTn id="104"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105"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06"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07"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08"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09" dur="26">
                                          <p:stCondLst>
                                            <p:cond delay="650"/>
                                          </p:stCondLst>
                                        </p:cTn>
                                        <p:tgtEl>
                                          <p:spTgt spid="14"/>
                                        </p:tgtEl>
                                      </p:cBhvr>
                                      <p:to x="100000" y="60000"/>
                                    </p:animScale>
                                    <p:animScale>
                                      <p:cBhvr>
                                        <p:cTn id="110" dur="166" decel="50000">
                                          <p:stCondLst>
                                            <p:cond delay="676"/>
                                          </p:stCondLst>
                                        </p:cTn>
                                        <p:tgtEl>
                                          <p:spTgt spid="14"/>
                                        </p:tgtEl>
                                      </p:cBhvr>
                                      <p:to x="100000" y="100000"/>
                                    </p:animScale>
                                    <p:animScale>
                                      <p:cBhvr>
                                        <p:cTn id="111" dur="26">
                                          <p:stCondLst>
                                            <p:cond delay="1312"/>
                                          </p:stCondLst>
                                        </p:cTn>
                                        <p:tgtEl>
                                          <p:spTgt spid="14"/>
                                        </p:tgtEl>
                                      </p:cBhvr>
                                      <p:to x="100000" y="80000"/>
                                    </p:animScale>
                                    <p:animScale>
                                      <p:cBhvr>
                                        <p:cTn id="112" dur="166" decel="50000">
                                          <p:stCondLst>
                                            <p:cond delay="1338"/>
                                          </p:stCondLst>
                                        </p:cTn>
                                        <p:tgtEl>
                                          <p:spTgt spid="14"/>
                                        </p:tgtEl>
                                      </p:cBhvr>
                                      <p:to x="100000" y="100000"/>
                                    </p:animScale>
                                    <p:animScale>
                                      <p:cBhvr>
                                        <p:cTn id="113" dur="26">
                                          <p:stCondLst>
                                            <p:cond delay="1642"/>
                                          </p:stCondLst>
                                        </p:cTn>
                                        <p:tgtEl>
                                          <p:spTgt spid="14"/>
                                        </p:tgtEl>
                                      </p:cBhvr>
                                      <p:to x="100000" y="90000"/>
                                    </p:animScale>
                                    <p:animScale>
                                      <p:cBhvr>
                                        <p:cTn id="114" dur="166" decel="50000">
                                          <p:stCondLst>
                                            <p:cond delay="1668"/>
                                          </p:stCondLst>
                                        </p:cTn>
                                        <p:tgtEl>
                                          <p:spTgt spid="14"/>
                                        </p:tgtEl>
                                      </p:cBhvr>
                                      <p:to x="100000" y="100000"/>
                                    </p:animScale>
                                    <p:animScale>
                                      <p:cBhvr>
                                        <p:cTn id="115" dur="26">
                                          <p:stCondLst>
                                            <p:cond delay="1808"/>
                                          </p:stCondLst>
                                        </p:cTn>
                                        <p:tgtEl>
                                          <p:spTgt spid="14"/>
                                        </p:tgtEl>
                                      </p:cBhvr>
                                      <p:to x="100000" y="95000"/>
                                    </p:animScale>
                                    <p:animScale>
                                      <p:cBhvr>
                                        <p:cTn id="116" dur="166" decel="50000">
                                          <p:stCondLst>
                                            <p:cond delay="1834"/>
                                          </p:stCondLst>
                                        </p:cTn>
                                        <p:tgtEl>
                                          <p:spTgt spid="1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P spid="11" grpId="0" animBg="1"/>
      <p:bldP spid="12" grpId="0" animBg="1"/>
      <p:bldP spid="13" grpId="0" animBg="1"/>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رسم تخطيطي 23"/>
          <p:cNvGraphicFramePr/>
          <p:nvPr>
            <p:extLst>
              <p:ext uri="{D42A27DB-BD31-4B8C-83A1-F6EECF244321}">
                <p14:modId xmlns:p14="http://schemas.microsoft.com/office/powerpoint/2010/main" val="425101642"/>
              </p:ext>
            </p:extLst>
          </p:nvPr>
        </p:nvGraphicFramePr>
        <p:xfrm>
          <a:off x="3233440" y="606173"/>
          <a:ext cx="2952328" cy="1152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14" name="رابط كسهم مستقيم 13"/>
          <p:cNvCxnSpPr/>
          <p:nvPr/>
        </p:nvCxnSpPr>
        <p:spPr>
          <a:xfrm>
            <a:off x="5652120" y="1544734"/>
            <a:ext cx="576064" cy="10081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رابط كسهم مستقيم 14"/>
          <p:cNvCxnSpPr/>
          <p:nvPr/>
        </p:nvCxnSpPr>
        <p:spPr>
          <a:xfrm flipH="1">
            <a:off x="3520051" y="1573323"/>
            <a:ext cx="504056" cy="9166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aphicFrame>
        <p:nvGraphicFramePr>
          <p:cNvPr id="25" name="رسم تخطيطي 24"/>
          <p:cNvGraphicFramePr/>
          <p:nvPr>
            <p:extLst>
              <p:ext uri="{D42A27DB-BD31-4B8C-83A1-F6EECF244321}">
                <p14:modId xmlns:p14="http://schemas.microsoft.com/office/powerpoint/2010/main" val="2145742960"/>
              </p:ext>
            </p:extLst>
          </p:nvPr>
        </p:nvGraphicFramePr>
        <p:xfrm>
          <a:off x="5364088" y="2597065"/>
          <a:ext cx="2448272" cy="129614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26" name="رسم تخطيطي 25"/>
          <p:cNvGraphicFramePr/>
          <p:nvPr>
            <p:extLst>
              <p:ext uri="{D42A27DB-BD31-4B8C-83A1-F6EECF244321}">
                <p14:modId xmlns:p14="http://schemas.microsoft.com/office/powerpoint/2010/main" val="1609020658"/>
              </p:ext>
            </p:extLst>
          </p:nvPr>
        </p:nvGraphicFramePr>
        <p:xfrm>
          <a:off x="1979712" y="2535695"/>
          <a:ext cx="2268252" cy="1357514"/>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27" name="رسم تخطيطي 26"/>
          <p:cNvGraphicFramePr/>
          <p:nvPr>
            <p:extLst>
              <p:ext uri="{D42A27DB-BD31-4B8C-83A1-F6EECF244321}">
                <p14:modId xmlns:p14="http://schemas.microsoft.com/office/powerpoint/2010/main" val="2439359882"/>
              </p:ext>
            </p:extLst>
          </p:nvPr>
        </p:nvGraphicFramePr>
        <p:xfrm>
          <a:off x="5076056" y="4077072"/>
          <a:ext cx="3132348" cy="1944216"/>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graphicFrame>
        <p:nvGraphicFramePr>
          <p:cNvPr id="28" name="رسم تخطيطي 27"/>
          <p:cNvGraphicFramePr/>
          <p:nvPr>
            <p:extLst>
              <p:ext uri="{D42A27DB-BD31-4B8C-83A1-F6EECF244321}">
                <p14:modId xmlns:p14="http://schemas.microsoft.com/office/powerpoint/2010/main" val="1797633684"/>
              </p:ext>
            </p:extLst>
          </p:nvPr>
        </p:nvGraphicFramePr>
        <p:xfrm>
          <a:off x="827584" y="4077072"/>
          <a:ext cx="3978442" cy="2232248"/>
        </p:xfrm>
        <a:graphic>
          <a:graphicData uri="http://schemas.openxmlformats.org/drawingml/2006/diagram">
            <dgm:relIds xmlns:dgm="http://schemas.openxmlformats.org/drawingml/2006/diagram" xmlns:r="http://schemas.openxmlformats.org/officeDocument/2006/relationships" r:dm="rId22" r:lo="rId23" r:qs="rId24" r:cs="rId25"/>
          </a:graphicData>
        </a:graphic>
      </p:graphicFrame>
    </p:spTree>
    <p:extLst>
      <p:ext uri="{BB962C8B-B14F-4D97-AF65-F5344CB8AC3E}">
        <p14:creationId xmlns:p14="http://schemas.microsoft.com/office/powerpoint/2010/main" val="1027913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1000" fill="hold"/>
                                        <p:tgtEl>
                                          <p:spTgt spid="24"/>
                                        </p:tgtEl>
                                        <p:attrNameLst>
                                          <p:attrName>ppt_w</p:attrName>
                                        </p:attrNameLst>
                                      </p:cBhvr>
                                      <p:tavLst>
                                        <p:tav tm="0">
                                          <p:val>
                                            <p:fltVal val="0"/>
                                          </p:val>
                                        </p:tav>
                                        <p:tav tm="100000">
                                          <p:val>
                                            <p:strVal val="#ppt_w"/>
                                          </p:val>
                                        </p:tav>
                                      </p:tavLst>
                                    </p:anim>
                                    <p:anim calcmode="lin" valueType="num">
                                      <p:cBhvr>
                                        <p:cTn id="8" dur="1000" fill="hold"/>
                                        <p:tgtEl>
                                          <p:spTgt spid="24"/>
                                        </p:tgtEl>
                                        <p:attrNameLst>
                                          <p:attrName>ppt_h</p:attrName>
                                        </p:attrNameLst>
                                      </p:cBhvr>
                                      <p:tavLst>
                                        <p:tav tm="0">
                                          <p:val>
                                            <p:fltVal val="0"/>
                                          </p:val>
                                        </p:tav>
                                        <p:tav tm="100000">
                                          <p:val>
                                            <p:strVal val="#ppt_h"/>
                                          </p:val>
                                        </p:tav>
                                      </p:tavLst>
                                    </p:anim>
                                    <p:anim calcmode="lin" valueType="num">
                                      <p:cBhvr>
                                        <p:cTn id="9" dur="1000" fill="hold"/>
                                        <p:tgtEl>
                                          <p:spTgt spid="24"/>
                                        </p:tgtEl>
                                        <p:attrNameLst>
                                          <p:attrName>style.rotation</p:attrName>
                                        </p:attrNameLst>
                                      </p:cBhvr>
                                      <p:tavLst>
                                        <p:tav tm="0">
                                          <p:val>
                                            <p:fltVal val="90"/>
                                          </p:val>
                                        </p:tav>
                                        <p:tav tm="100000">
                                          <p:val>
                                            <p:fltVal val="0"/>
                                          </p:val>
                                        </p:tav>
                                      </p:tavLst>
                                    </p:anim>
                                    <p:animEffect transition="in" filter="fade">
                                      <p:cBhvr>
                                        <p:cTn id="10" dur="1000"/>
                                        <p:tgtEl>
                                          <p:spTgt spid="24"/>
                                        </p:tgtEl>
                                      </p:cBhvr>
                                    </p:animEffect>
                                  </p:childTnLst>
                                </p:cTn>
                              </p:par>
                              <p:par>
                                <p:cTn id="11" presetID="3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1000" fill="hold"/>
                                        <p:tgtEl>
                                          <p:spTgt spid="15"/>
                                        </p:tgtEl>
                                        <p:attrNameLst>
                                          <p:attrName>ppt_w</p:attrName>
                                        </p:attrNameLst>
                                      </p:cBhvr>
                                      <p:tavLst>
                                        <p:tav tm="0">
                                          <p:val>
                                            <p:fltVal val="0"/>
                                          </p:val>
                                        </p:tav>
                                        <p:tav tm="100000">
                                          <p:val>
                                            <p:strVal val="#ppt_w"/>
                                          </p:val>
                                        </p:tav>
                                      </p:tavLst>
                                    </p:anim>
                                    <p:anim calcmode="lin" valueType="num">
                                      <p:cBhvr>
                                        <p:cTn id="14" dur="1000" fill="hold"/>
                                        <p:tgtEl>
                                          <p:spTgt spid="15"/>
                                        </p:tgtEl>
                                        <p:attrNameLst>
                                          <p:attrName>ppt_h</p:attrName>
                                        </p:attrNameLst>
                                      </p:cBhvr>
                                      <p:tavLst>
                                        <p:tav tm="0">
                                          <p:val>
                                            <p:fltVal val="0"/>
                                          </p:val>
                                        </p:tav>
                                        <p:tav tm="100000">
                                          <p:val>
                                            <p:strVal val="#ppt_h"/>
                                          </p:val>
                                        </p:tav>
                                      </p:tavLst>
                                    </p:anim>
                                    <p:anim calcmode="lin" valueType="num">
                                      <p:cBhvr>
                                        <p:cTn id="15" dur="1000" fill="hold"/>
                                        <p:tgtEl>
                                          <p:spTgt spid="15"/>
                                        </p:tgtEl>
                                        <p:attrNameLst>
                                          <p:attrName>style.rotation</p:attrName>
                                        </p:attrNameLst>
                                      </p:cBhvr>
                                      <p:tavLst>
                                        <p:tav tm="0">
                                          <p:val>
                                            <p:fltVal val="90"/>
                                          </p:val>
                                        </p:tav>
                                        <p:tav tm="100000">
                                          <p:val>
                                            <p:fltVal val="0"/>
                                          </p:val>
                                        </p:tav>
                                      </p:tavLst>
                                    </p:anim>
                                    <p:animEffect transition="in" filter="fade">
                                      <p:cBhvr>
                                        <p:cTn id="16" dur="1000"/>
                                        <p:tgtEl>
                                          <p:spTgt spid="15"/>
                                        </p:tgtEl>
                                      </p:cBhvr>
                                    </p:animEffect>
                                  </p:childTnLst>
                                </p:cTn>
                              </p:par>
                              <p:par>
                                <p:cTn id="17" presetID="3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1000" fill="hold"/>
                                        <p:tgtEl>
                                          <p:spTgt spid="14"/>
                                        </p:tgtEl>
                                        <p:attrNameLst>
                                          <p:attrName>ppt_w</p:attrName>
                                        </p:attrNameLst>
                                      </p:cBhvr>
                                      <p:tavLst>
                                        <p:tav tm="0">
                                          <p:val>
                                            <p:fltVal val="0"/>
                                          </p:val>
                                        </p:tav>
                                        <p:tav tm="100000">
                                          <p:val>
                                            <p:strVal val="#ppt_w"/>
                                          </p:val>
                                        </p:tav>
                                      </p:tavLst>
                                    </p:anim>
                                    <p:anim calcmode="lin" valueType="num">
                                      <p:cBhvr>
                                        <p:cTn id="20" dur="1000" fill="hold"/>
                                        <p:tgtEl>
                                          <p:spTgt spid="14"/>
                                        </p:tgtEl>
                                        <p:attrNameLst>
                                          <p:attrName>ppt_h</p:attrName>
                                        </p:attrNameLst>
                                      </p:cBhvr>
                                      <p:tavLst>
                                        <p:tav tm="0">
                                          <p:val>
                                            <p:fltVal val="0"/>
                                          </p:val>
                                        </p:tav>
                                        <p:tav tm="100000">
                                          <p:val>
                                            <p:strVal val="#ppt_h"/>
                                          </p:val>
                                        </p:tav>
                                      </p:tavLst>
                                    </p:anim>
                                    <p:anim calcmode="lin" valueType="num">
                                      <p:cBhvr>
                                        <p:cTn id="21" dur="1000" fill="hold"/>
                                        <p:tgtEl>
                                          <p:spTgt spid="14"/>
                                        </p:tgtEl>
                                        <p:attrNameLst>
                                          <p:attrName>style.rotation</p:attrName>
                                        </p:attrNameLst>
                                      </p:cBhvr>
                                      <p:tavLst>
                                        <p:tav tm="0">
                                          <p:val>
                                            <p:fltVal val="90"/>
                                          </p:val>
                                        </p:tav>
                                        <p:tav tm="100000">
                                          <p:val>
                                            <p:fltVal val="0"/>
                                          </p:val>
                                        </p:tav>
                                      </p:tavLst>
                                    </p:anim>
                                    <p:animEffect transition="in" filter="fade">
                                      <p:cBhvr>
                                        <p:cTn id="22" dur="1000"/>
                                        <p:tgtEl>
                                          <p:spTgt spid="14"/>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p:cTn id="25" dur="1000" fill="hold"/>
                                        <p:tgtEl>
                                          <p:spTgt spid="25"/>
                                        </p:tgtEl>
                                        <p:attrNameLst>
                                          <p:attrName>ppt_w</p:attrName>
                                        </p:attrNameLst>
                                      </p:cBhvr>
                                      <p:tavLst>
                                        <p:tav tm="0">
                                          <p:val>
                                            <p:fltVal val="0"/>
                                          </p:val>
                                        </p:tav>
                                        <p:tav tm="100000">
                                          <p:val>
                                            <p:strVal val="#ppt_w"/>
                                          </p:val>
                                        </p:tav>
                                      </p:tavLst>
                                    </p:anim>
                                    <p:anim calcmode="lin" valueType="num">
                                      <p:cBhvr>
                                        <p:cTn id="26" dur="1000" fill="hold"/>
                                        <p:tgtEl>
                                          <p:spTgt spid="25"/>
                                        </p:tgtEl>
                                        <p:attrNameLst>
                                          <p:attrName>ppt_h</p:attrName>
                                        </p:attrNameLst>
                                      </p:cBhvr>
                                      <p:tavLst>
                                        <p:tav tm="0">
                                          <p:val>
                                            <p:fltVal val="0"/>
                                          </p:val>
                                        </p:tav>
                                        <p:tav tm="100000">
                                          <p:val>
                                            <p:strVal val="#ppt_h"/>
                                          </p:val>
                                        </p:tav>
                                      </p:tavLst>
                                    </p:anim>
                                    <p:anim calcmode="lin" valueType="num">
                                      <p:cBhvr>
                                        <p:cTn id="27" dur="1000" fill="hold"/>
                                        <p:tgtEl>
                                          <p:spTgt spid="25"/>
                                        </p:tgtEl>
                                        <p:attrNameLst>
                                          <p:attrName>style.rotation</p:attrName>
                                        </p:attrNameLst>
                                      </p:cBhvr>
                                      <p:tavLst>
                                        <p:tav tm="0">
                                          <p:val>
                                            <p:fltVal val="90"/>
                                          </p:val>
                                        </p:tav>
                                        <p:tav tm="100000">
                                          <p:val>
                                            <p:fltVal val="0"/>
                                          </p:val>
                                        </p:tav>
                                      </p:tavLst>
                                    </p:anim>
                                    <p:animEffect transition="in" filter="fade">
                                      <p:cBhvr>
                                        <p:cTn id="28" dur="1000"/>
                                        <p:tgtEl>
                                          <p:spTgt spid="25"/>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p:cTn id="31" dur="1000" fill="hold"/>
                                        <p:tgtEl>
                                          <p:spTgt spid="26"/>
                                        </p:tgtEl>
                                        <p:attrNameLst>
                                          <p:attrName>ppt_w</p:attrName>
                                        </p:attrNameLst>
                                      </p:cBhvr>
                                      <p:tavLst>
                                        <p:tav tm="0">
                                          <p:val>
                                            <p:fltVal val="0"/>
                                          </p:val>
                                        </p:tav>
                                        <p:tav tm="100000">
                                          <p:val>
                                            <p:strVal val="#ppt_w"/>
                                          </p:val>
                                        </p:tav>
                                      </p:tavLst>
                                    </p:anim>
                                    <p:anim calcmode="lin" valueType="num">
                                      <p:cBhvr>
                                        <p:cTn id="32" dur="1000" fill="hold"/>
                                        <p:tgtEl>
                                          <p:spTgt spid="26"/>
                                        </p:tgtEl>
                                        <p:attrNameLst>
                                          <p:attrName>ppt_h</p:attrName>
                                        </p:attrNameLst>
                                      </p:cBhvr>
                                      <p:tavLst>
                                        <p:tav tm="0">
                                          <p:val>
                                            <p:fltVal val="0"/>
                                          </p:val>
                                        </p:tav>
                                        <p:tav tm="100000">
                                          <p:val>
                                            <p:strVal val="#ppt_h"/>
                                          </p:val>
                                        </p:tav>
                                      </p:tavLst>
                                    </p:anim>
                                    <p:anim calcmode="lin" valueType="num">
                                      <p:cBhvr>
                                        <p:cTn id="33" dur="1000" fill="hold"/>
                                        <p:tgtEl>
                                          <p:spTgt spid="26"/>
                                        </p:tgtEl>
                                        <p:attrNameLst>
                                          <p:attrName>style.rotation</p:attrName>
                                        </p:attrNameLst>
                                      </p:cBhvr>
                                      <p:tavLst>
                                        <p:tav tm="0">
                                          <p:val>
                                            <p:fltVal val="90"/>
                                          </p:val>
                                        </p:tav>
                                        <p:tav tm="100000">
                                          <p:val>
                                            <p:fltVal val="0"/>
                                          </p:val>
                                        </p:tav>
                                      </p:tavLst>
                                    </p:anim>
                                    <p:animEffect transition="in" filter="fade">
                                      <p:cBhvr>
                                        <p:cTn id="34" dur="1000"/>
                                        <p:tgtEl>
                                          <p:spTgt spid="26"/>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p:cTn id="37" dur="1000" fill="hold"/>
                                        <p:tgtEl>
                                          <p:spTgt spid="27"/>
                                        </p:tgtEl>
                                        <p:attrNameLst>
                                          <p:attrName>ppt_w</p:attrName>
                                        </p:attrNameLst>
                                      </p:cBhvr>
                                      <p:tavLst>
                                        <p:tav tm="0">
                                          <p:val>
                                            <p:fltVal val="0"/>
                                          </p:val>
                                        </p:tav>
                                        <p:tav tm="100000">
                                          <p:val>
                                            <p:strVal val="#ppt_w"/>
                                          </p:val>
                                        </p:tav>
                                      </p:tavLst>
                                    </p:anim>
                                    <p:anim calcmode="lin" valueType="num">
                                      <p:cBhvr>
                                        <p:cTn id="38" dur="1000" fill="hold"/>
                                        <p:tgtEl>
                                          <p:spTgt spid="27"/>
                                        </p:tgtEl>
                                        <p:attrNameLst>
                                          <p:attrName>ppt_h</p:attrName>
                                        </p:attrNameLst>
                                      </p:cBhvr>
                                      <p:tavLst>
                                        <p:tav tm="0">
                                          <p:val>
                                            <p:fltVal val="0"/>
                                          </p:val>
                                        </p:tav>
                                        <p:tav tm="100000">
                                          <p:val>
                                            <p:strVal val="#ppt_h"/>
                                          </p:val>
                                        </p:tav>
                                      </p:tavLst>
                                    </p:anim>
                                    <p:anim calcmode="lin" valueType="num">
                                      <p:cBhvr>
                                        <p:cTn id="39" dur="1000" fill="hold"/>
                                        <p:tgtEl>
                                          <p:spTgt spid="27"/>
                                        </p:tgtEl>
                                        <p:attrNameLst>
                                          <p:attrName>style.rotation</p:attrName>
                                        </p:attrNameLst>
                                      </p:cBhvr>
                                      <p:tavLst>
                                        <p:tav tm="0">
                                          <p:val>
                                            <p:fltVal val="90"/>
                                          </p:val>
                                        </p:tav>
                                        <p:tav tm="100000">
                                          <p:val>
                                            <p:fltVal val="0"/>
                                          </p:val>
                                        </p:tav>
                                      </p:tavLst>
                                    </p:anim>
                                    <p:animEffect transition="in" filter="fade">
                                      <p:cBhvr>
                                        <p:cTn id="40" dur="1000"/>
                                        <p:tgtEl>
                                          <p:spTgt spid="27"/>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p:cTn id="43" dur="1000" fill="hold"/>
                                        <p:tgtEl>
                                          <p:spTgt spid="28"/>
                                        </p:tgtEl>
                                        <p:attrNameLst>
                                          <p:attrName>ppt_w</p:attrName>
                                        </p:attrNameLst>
                                      </p:cBhvr>
                                      <p:tavLst>
                                        <p:tav tm="0">
                                          <p:val>
                                            <p:fltVal val="0"/>
                                          </p:val>
                                        </p:tav>
                                        <p:tav tm="100000">
                                          <p:val>
                                            <p:strVal val="#ppt_w"/>
                                          </p:val>
                                        </p:tav>
                                      </p:tavLst>
                                    </p:anim>
                                    <p:anim calcmode="lin" valueType="num">
                                      <p:cBhvr>
                                        <p:cTn id="44" dur="1000" fill="hold"/>
                                        <p:tgtEl>
                                          <p:spTgt spid="28"/>
                                        </p:tgtEl>
                                        <p:attrNameLst>
                                          <p:attrName>ppt_h</p:attrName>
                                        </p:attrNameLst>
                                      </p:cBhvr>
                                      <p:tavLst>
                                        <p:tav tm="0">
                                          <p:val>
                                            <p:fltVal val="0"/>
                                          </p:val>
                                        </p:tav>
                                        <p:tav tm="100000">
                                          <p:val>
                                            <p:strVal val="#ppt_h"/>
                                          </p:val>
                                        </p:tav>
                                      </p:tavLst>
                                    </p:anim>
                                    <p:anim calcmode="lin" valueType="num">
                                      <p:cBhvr>
                                        <p:cTn id="45" dur="1000" fill="hold"/>
                                        <p:tgtEl>
                                          <p:spTgt spid="28"/>
                                        </p:tgtEl>
                                        <p:attrNameLst>
                                          <p:attrName>style.rotation</p:attrName>
                                        </p:attrNameLst>
                                      </p:cBhvr>
                                      <p:tavLst>
                                        <p:tav tm="0">
                                          <p:val>
                                            <p:fltVal val="90"/>
                                          </p:val>
                                        </p:tav>
                                        <p:tav tm="100000">
                                          <p:val>
                                            <p:fltVal val="0"/>
                                          </p:val>
                                        </p:tav>
                                      </p:tavLst>
                                    </p:anim>
                                    <p:animEffect transition="in" filter="fade">
                                      <p:cBhvr>
                                        <p:cTn id="46"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4" grpId="0">
        <p:bldAsOne/>
      </p:bldGraphic>
      <p:bldGraphic spid="25" grpId="0">
        <p:bldAsOne/>
      </p:bldGraphic>
      <p:bldGraphic spid="26" grpId="0">
        <p:bldAsOne/>
      </p:bldGraphic>
      <p:bldGraphic spid="27" grpId="0">
        <p:bldAsOne/>
      </p:bldGraphic>
      <p:bldGraphic spid="28"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وسيلة شرح مع سهم إلى اليسار 1"/>
          <p:cNvSpPr/>
          <p:nvPr/>
        </p:nvSpPr>
        <p:spPr>
          <a:xfrm>
            <a:off x="6660232" y="548680"/>
            <a:ext cx="2016224" cy="1728192"/>
          </a:xfrm>
          <a:prstGeom prst="leftArrowCallout">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r>
              <a:rPr lang="ar-SA" sz="4000" b="1" dirty="0" smtClean="0">
                <a:solidFill>
                  <a:schemeClr val="bg1">
                    <a:lumMod val="95000"/>
                  </a:schemeClr>
                </a:solidFill>
                <a:latin typeface="Adobe Arabic" pitchFamily="18" charset="-78"/>
                <a:cs typeface="Adobe Arabic" pitchFamily="18" charset="-78"/>
              </a:rPr>
              <a:t>الزمن </a:t>
            </a:r>
            <a:endParaRPr lang="ar-SA" sz="4000" b="1" dirty="0">
              <a:solidFill>
                <a:schemeClr val="bg1">
                  <a:lumMod val="95000"/>
                </a:schemeClr>
              </a:solidFill>
              <a:latin typeface="Adobe Arabic" pitchFamily="18" charset="-78"/>
              <a:cs typeface="Adobe Arabic" pitchFamily="18" charset="-78"/>
            </a:endParaRPr>
          </a:p>
        </p:txBody>
      </p:sp>
      <p:sp>
        <p:nvSpPr>
          <p:cNvPr id="6" name="وسيلة شرح مع سهم إلى اليسار 5"/>
          <p:cNvSpPr/>
          <p:nvPr/>
        </p:nvSpPr>
        <p:spPr>
          <a:xfrm>
            <a:off x="6660232" y="3717032"/>
            <a:ext cx="2016224" cy="1728192"/>
          </a:xfrm>
          <a:prstGeom prst="leftArrowCallout">
            <a:avLst/>
          </a:prstGeom>
        </p:spPr>
        <p:style>
          <a:lnRef idx="2">
            <a:schemeClr val="accent3">
              <a:shade val="50000"/>
            </a:schemeClr>
          </a:lnRef>
          <a:fillRef idx="1">
            <a:schemeClr val="accent3"/>
          </a:fillRef>
          <a:effectRef idx="0">
            <a:schemeClr val="accent3"/>
          </a:effectRef>
          <a:fontRef idx="minor">
            <a:schemeClr val="lt1"/>
          </a:fontRef>
        </p:style>
        <p:txBody>
          <a:bodyPr rtlCol="1" anchor="ctr"/>
          <a:lstStyle/>
          <a:p>
            <a:pPr algn="ctr"/>
            <a:r>
              <a:rPr lang="ar-SA" sz="4000" b="1" dirty="0" smtClean="0">
                <a:solidFill>
                  <a:srgbClr val="0070C0"/>
                </a:solidFill>
                <a:latin typeface="Adobe Arabic" pitchFamily="18" charset="-78"/>
                <a:cs typeface="Adobe Arabic" pitchFamily="18" charset="-78"/>
              </a:rPr>
              <a:t>المكان</a:t>
            </a:r>
            <a:endParaRPr lang="ar-SA" sz="3200" b="1" dirty="0">
              <a:solidFill>
                <a:srgbClr val="0070C0"/>
              </a:solidFill>
              <a:latin typeface="Adobe Arabic" pitchFamily="18" charset="-78"/>
              <a:cs typeface="Adobe Arabic" pitchFamily="18" charset="-78"/>
            </a:endParaRPr>
          </a:p>
        </p:txBody>
      </p:sp>
      <p:sp>
        <p:nvSpPr>
          <p:cNvPr id="3" name="وسيلة شرح مع سهم إلى اليسار واليمين 2"/>
          <p:cNvSpPr/>
          <p:nvPr/>
        </p:nvSpPr>
        <p:spPr>
          <a:xfrm>
            <a:off x="3707904" y="368660"/>
            <a:ext cx="2952328" cy="1080120"/>
          </a:xfrm>
          <a:prstGeom prst="leftRightArrowCallout">
            <a:avLst/>
          </a:prstGeom>
        </p:spPr>
        <p:style>
          <a:lnRef idx="1">
            <a:schemeClr val="accent5"/>
          </a:lnRef>
          <a:fillRef idx="2">
            <a:schemeClr val="accent5"/>
          </a:fillRef>
          <a:effectRef idx="1">
            <a:schemeClr val="accent5"/>
          </a:effectRef>
          <a:fontRef idx="minor">
            <a:schemeClr val="dk1"/>
          </a:fontRef>
        </p:style>
        <p:txBody>
          <a:bodyPr rtlCol="1" anchor="ctr"/>
          <a:lstStyle/>
          <a:p>
            <a:pPr algn="ctr"/>
            <a:r>
              <a:rPr lang="ar-SA" sz="3200" b="1" dirty="0" smtClean="0">
                <a:solidFill>
                  <a:schemeClr val="accent6">
                    <a:lumMod val="75000"/>
                  </a:schemeClr>
                </a:solidFill>
                <a:latin typeface="Adobe Arabic" pitchFamily="18" charset="-78"/>
                <a:cs typeface="Adobe Arabic" pitchFamily="18" charset="-78"/>
              </a:rPr>
              <a:t>زمن واقعي </a:t>
            </a:r>
            <a:endParaRPr lang="ar-SA" sz="3200" b="1" dirty="0">
              <a:solidFill>
                <a:schemeClr val="accent6">
                  <a:lumMod val="75000"/>
                </a:schemeClr>
              </a:solidFill>
              <a:latin typeface="Adobe Arabic" pitchFamily="18" charset="-78"/>
              <a:cs typeface="Adobe Arabic" pitchFamily="18" charset="-78"/>
            </a:endParaRPr>
          </a:p>
        </p:txBody>
      </p:sp>
      <p:sp>
        <p:nvSpPr>
          <p:cNvPr id="7" name="وسيلة شرح مع سهم إلى اليسار واليمين 6"/>
          <p:cNvSpPr/>
          <p:nvPr/>
        </p:nvSpPr>
        <p:spPr>
          <a:xfrm>
            <a:off x="3707904" y="1611141"/>
            <a:ext cx="2952328" cy="1080120"/>
          </a:xfrm>
          <a:prstGeom prst="leftRightArrowCallout">
            <a:avLst/>
          </a:prstGeom>
        </p:spPr>
        <p:style>
          <a:lnRef idx="1">
            <a:schemeClr val="accent1"/>
          </a:lnRef>
          <a:fillRef idx="2">
            <a:schemeClr val="accent1"/>
          </a:fillRef>
          <a:effectRef idx="1">
            <a:schemeClr val="accent1"/>
          </a:effectRef>
          <a:fontRef idx="minor">
            <a:schemeClr val="dk1"/>
          </a:fontRef>
        </p:style>
        <p:txBody>
          <a:bodyPr rtlCol="1" anchor="ctr"/>
          <a:lstStyle/>
          <a:p>
            <a:pPr algn="ctr"/>
            <a:r>
              <a:rPr lang="ar-SA" sz="3200" b="1" dirty="0" smtClean="0">
                <a:solidFill>
                  <a:schemeClr val="accent6">
                    <a:lumMod val="75000"/>
                  </a:schemeClr>
                </a:solidFill>
                <a:latin typeface="Adobe Arabic" pitchFamily="18" charset="-78"/>
                <a:cs typeface="Adobe Arabic" pitchFamily="18" charset="-78"/>
              </a:rPr>
              <a:t>زمن إيهامي </a:t>
            </a:r>
            <a:endParaRPr lang="ar-SA" sz="3200" b="1" dirty="0">
              <a:solidFill>
                <a:schemeClr val="accent6">
                  <a:lumMod val="75000"/>
                </a:schemeClr>
              </a:solidFill>
              <a:latin typeface="Adobe Arabic" pitchFamily="18" charset="-78"/>
              <a:cs typeface="Adobe Arabic" pitchFamily="18" charset="-78"/>
            </a:endParaRPr>
          </a:p>
        </p:txBody>
      </p:sp>
      <p:sp>
        <p:nvSpPr>
          <p:cNvPr id="8" name="مخطط انسيابي: بيانات مخزّنة 7"/>
          <p:cNvSpPr/>
          <p:nvPr/>
        </p:nvSpPr>
        <p:spPr>
          <a:xfrm>
            <a:off x="261797" y="233472"/>
            <a:ext cx="3240360" cy="1350493"/>
          </a:xfrm>
          <a:prstGeom prst="flowChartOnlineStorage">
            <a:avLst/>
          </a:prstGeom>
        </p:spPr>
        <p:style>
          <a:lnRef idx="1">
            <a:schemeClr val="accent2"/>
          </a:lnRef>
          <a:fillRef idx="3">
            <a:schemeClr val="accent2"/>
          </a:fillRef>
          <a:effectRef idx="2">
            <a:schemeClr val="accent2"/>
          </a:effectRef>
          <a:fontRef idx="minor">
            <a:schemeClr val="lt1"/>
          </a:fontRef>
        </p:style>
        <p:txBody>
          <a:bodyPr rtlCol="1" anchor="ctr"/>
          <a:lstStyle/>
          <a:p>
            <a:pPr algn="ctr"/>
            <a:r>
              <a:rPr lang="ar-SA" sz="2400" b="1" dirty="0" smtClean="0">
                <a:latin typeface="Adobe Arabic" pitchFamily="18" charset="-78"/>
                <a:cs typeface="Adobe Arabic" pitchFamily="18" charset="-78"/>
              </a:rPr>
              <a:t>يشمل على أحداث كثيرة تقع في الوقت نفسه ، وهو الزمن الحقيقي . </a:t>
            </a:r>
            <a:endParaRPr lang="ar-SA" sz="2400" b="1" dirty="0">
              <a:latin typeface="Adobe Arabic" pitchFamily="18" charset="-78"/>
              <a:cs typeface="Adobe Arabic" pitchFamily="18" charset="-78"/>
            </a:endParaRPr>
          </a:p>
        </p:txBody>
      </p:sp>
      <p:sp>
        <p:nvSpPr>
          <p:cNvPr id="9" name="مخطط انسيابي: بيانات مخزّنة 8"/>
          <p:cNvSpPr/>
          <p:nvPr/>
        </p:nvSpPr>
        <p:spPr>
          <a:xfrm>
            <a:off x="227674" y="1601625"/>
            <a:ext cx="3250660" cy="1350493"/>
          </a:xfrm>
          <a:prstGeom prst="flowChartOnlineStorage">
            <a:avLst/>
          </a:prstGeom>
        </p:spPr>
        <p:style>
          <a:lnRef idx="1">
            <a:schemeClr val="accent4"/>
          </a:lnRef>
          <a:fillRef idx="3">
            <a:schemeClr val="accent4"/>
          </a:fillRef>
          <a:effectRef idx="2">
            <a:schemeClr val="accent4"/>
          </a:effectRef>
          <a:fontRef idx="minor">
            <a:schemeClr val="lt1"/>
          </a:fontRef>
        </p:style>
        <p:txBody>
          <a:bodyPr rtlCol="1" anchor="ctr"/>
          <a:lstStyle/>
          <a:p>
            <a:pPr algn="ctr"/>
            <a:r>
              <a:rPr lang="ar-SA" sz="2400" b="1" dirty="0" smtClean="0">
                <a:latin typeface="Adobe Arabic" pitchFamily="18" charset="-78"/>
                <a:cs typeface="Adobe Arabic" pitchFamily="18" charset="-78"/>
              </a:rPr>
              <a:t>هو زمن مفرد يتابع حدثاً واحداً أو خيطاً واحداً ، وهو خاصة .</a:t>
            </a:r>
            <a:endParaRPr lang="ar-SA" sz="2400" b="1" dirty="0">
              <a:latin typeface="Adobe Arabic" pitchFamily="18" charset="-78"/>
              <a:cs typeface="Adobe Arabic" pitchFamily="18" charset="-78"/>
            </a:endParaRPr>
          </a:p>
        </p:txBody>
      </p:sp>
      <p:sp>
        <p:nvSpPr>
          <p:cNvPr id="10" name="مخطط انسيابي: بيانات مخزّنة 9"/>
          <p:cNvSpPr/>
          <p:nvPr/>
        </p:nvSpPr>
        <p:spPr>
          <a:xfrm>
            <a:off x="661301" y="3465004"/>
            <a:ext cx="5400600" cy="2232248"/>
          </a:xfrm>
          <a:prstGeom prst="flowChartOnlineStorag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ar-SA" sz="2800" b="1" dirty="0" smtClean="0">
                <a:solidFill>
                  <a:schemeClr val="bg1"/>
                </a:solidFill>
                <a:latin typeface="Adobe Arabic" pitchFamily="18" charset="-78"/>
                <a:cs typeface="Adobe Arabic" pitchFamily="18" charset="-78"/>
              </a:rPr>
              <a:t>( الساحة ) وهي إطار مكاني ، وفي قلب هذا الإطار يقع التمثال وله دلالة رمزية، فهو عالم مصغر للعالم الأكبر بما يحتوي من علاقات، وما طرأ على بنية هذه العلاقات من تغير . </a:t>
            </a:r>
            <a:endParaRPr lang="ar-SA" sz="2800" b="1" dirty="0">
              <a:solidFill>
                <a:schemeClr val="bg1"/>
              </a:solidFill>
              <a:latin typeface="Adobe Arabic" pitchFamily="18" charset="-78"/>
              <a:cs typeface="Adobe Arabic" pitchFamily="18" charset="-78"/>
            </a:endParaRPr>
          </a:p>
        </p:txBody>
      </p:sp>
    </p:spTree>
    <p:extLst>
      <p:ext uri="{BB962C8B-B14F-4D97-AF65-F5344CB8AC3E}">
        <p14:creationId xmlns:p14="http://schemas.microsoft.com/office/powerpoint/2010/main" val="1027913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p:cTn id="34" dur="500" fill="hold"/>
                                        <p:tgtEl>
                                          <p:spTgt spid="6"/>
                                        </p:tgtEl>
                                        <p:attrNameLst>
                                          <p:attrName>ppt_w</p:attrName>
                                        </p:attrNameLst>
                                      </p:cBhvr>
                                      <p:tavLst>
                                        <p:tav tm="0">
                                          <p:val>
                                            <p:fltVal val="0"/>
                                          </p:val>
                                        </p:tav>
                                        <p:tav tm="100000">
                                          <p:val>
                                            <p:strVal val="#ppt_w"/>
                                          </p:val>
                                        </p:tav>
                                      </p:tavLst>
                                    </p:anim>
                                    <p:anim calcmode="lin" valueType="num">
                                      <p:cBhvr>
                                        <p:cTn id="35" dur="500" fill="hold"/>
                                        <p:tgtEl>
                                          <p:spTgt spid="6"/>
                                        </p:tgtEl>
                                        <p:attrNameLst>
                                          <p:attrName>ppt_h</p:attrName>
                                        </p:attrNameLst>
                                      </p:cBhvr>
                                      <p:tavLst>
                                        <p:tav tm="0">
                                          <p:val>
                                            <p:fltVal val="0"/>
                                          </p:val>
                                        </p:tav>
                                        <p:tav tm="100000">
                                          <p:val>
                                            <p:strVal val="#ppt_h"/>
                                          </p:val>
                                        </p:tav>
                                      </p:tavLst>
                                    </p:anim>
                                    <p:animEffect transition="in" filter="fade">
                                      <p:cBhvr>
                                        <p:cTn id="36" dur="500"/>
                                        <p:tgtEl>
                                          <p:spTgt spid="6"/>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fltVal val="0"/>
                                          </p:val>
                                        </p:tav>
                                        <p:tav tm="100000">
                                          <p:val>
                                            <p:strVal val="#ppt_w"/>
                                          </p:val>
                                        </p:tav>
                                      </p:tavLst>
                                    </p:anim>
                                    <p:anim calcmode="lin" valueType="num">
                                      <p:cBhvr>
                                        <p:cTn id="40" dur="500" fill="hold"/>
                                        <p:tgtEl>
                                          <p:spTgt spid="10"/>
                                        </p:tgtEl>
                                        <p:attrNameLst>
                                          <p:attrName>ppt_h</p:attrName>
                                        </p:attrNameLst>
                                      </p:cBhvr>
                                      <p:tavLst>
                                        <p:tav tm="0">
                                          <p:val>
                                            <p:fltVal val="0"/>
                                          </p:val>
                                        </p:tav>
                                        <p:tav tm="100000">
                                          <p:val>
                                            <p:strVal val="#ppt_h"/>
                                          </p:val>
                                        </p:tav>
                                      </p:tavLst>
                                    </p:anim>
                                    <p:animEffect transition="in" filter="fade">
                                      <p:cBhvr>
                                        <p:cTn id="4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3" grpId="0" animBg="1"/>
      <p:bldP spid="7" grpId="0" animBg="1"/>
      <p:bldP spid="8" grpId="0" animBg="1"/>
      <p:bldP spid="9"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رسم تخطيطي 2"/>
          <p:cNvGraphicFramePr/>
          <p:nvPr>
            <p:extLst>
              <p:ext uri="{D42A27DB-BD31-4B8C-83A1-F6EECF244321}">
                <p14:modId xmlns:p14="http://schemas.microsoft.com/office/powerpoint/2010/main" val="3505608052"/>
              </p:ext>
            </p:extLst>
          </p:nvPr>
        </p:nvGraphicFramePr>
        <p:xfrm>
          <a:off x="971600" y="692696"/>
          <a:ext cx="7560840" cy="5272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27913807"/>
      </p:ext>
    </p:extLst>
  </p:cSld>
  <p:clrMapOvr>
    <a:masterClrMapping/>
  </p:clrMapOvr>
  <p:timing>
    <p:tnLst>
      <p:par>
        <p:cTn id="1" dur="indefinite" restart="never" nodeType="tmRoot"/>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1614</TotalTime>
  <Words>505</Words>
  <Application>Microsoft Office PowerPoint</Application>
  <PresentationFormat>عرض على الشاشة (3:4)‏</PresentationFormat>
  <Paragraphs>34</Paragraphs>
  <Slides>16</Slides>
  <Notes>0</Notes>
  <HiddenSlides>0</HiddenSlides>
  <MMClips>0</MMClips>
  <ScaleCrop>false</ScaleCrop>
  <HeadingPairs>
    <vt:vector size="4" baseType="variant">
      <vt:variant>
        <vt:lpstr>نسق</vt:lpstr>
      </vt:variant>
      <vt:variant>
        <vt:i4>1</vt:i4>
      </vt:variant>
      <vt:variant>
        <vt:lpstr>عناوين الشرائح</vt:lpstr>
      </vt:variant>
      <vt:variant>
        <vt:i4>16</vt:i4>
      </vt:variant>
    </vt:vector>
  </HeadingPairs>
  <TitlesOfParts>
    <vt:vector size="17" baseType="lpstr">
      <vt:lpstr>نسق Office</vt:lpstr>
      <vt:lpstr>التمثال </vt:lpstr>
      <vt:lpstr>وحيداً يقف في الساحة لم يبرحْها رغم تعاقب الفصول . يحمل في يده دفتر أشعاره ، يهم أن ينطق إلا أن العابرين لم ينتبهوا عليه مرة واحدة . يبتلع الغصة بأسى ، يتكور جسمه النحيل الواهن ، تتوقف شفتاه الشاحبتان عن الارتعاش، يغرق في الصمت ، وتضج الساحة بهدير السيارات في النهار وثرثرات المتسكعين والسكارى في الليل . سنوات عدة على هذا الحال ..  منذ أن احتفلوا بقص الشريط ورفع الستار الذي يكلله ، بعد أن وضع الفنان لمساته الأخيرة . </vt:lpstr>
      <vt:lpstr>في ذلك اليوم غصت الساحة بالناس .. رجال ونساء، طلاب وطالبات ، فتيات صغيرات في ثياب مزركشة يحملن الأعلام وباقات الزهور .  لقد صفقوا طويلا ، حتى كلَّت أيديهم ، واحمرّت أكفهم . لم يصفقوا له بقدر ما صفقوا لحامل المقص ورفاقه الذين تكرَّموا بقص الشريط ورفع الستار ... ثم رموه بنظرات عجلى ، وانطلقوا بسياراتهم السوداء ، يتسابقون في الوصول الى فندق من الدرجة الأولى ، تتوسَّط صالته الكبيرة مائدة عامرة .. احتفاء بإقامة نصب تذكاري يعلوه تمثال علم من أعلام الفكر والأدب والترجمة . </vt:lpstr>
      <vt:lpstr>انطفأت شمس الخريف منذ ساعات ، وزحف الظلام الى المدينة التي ترقد مهملة على ضفة النهر .. لم تقو مصابيح الكهرباء القليلة الباقية على هتك ستار الظلام.. البرد يلسع الجلد كإبر حادة ، ثم يتغلغل في النسج والخلايا ، ويسكن في المفاصل والأحشاء ، وقد خلت الساحة تماما من الناس ، وظل التمثال وحيدا كما كان .  قبل منتصف الليل ، وعلى حين غِرَة ، حدث ما لم يكن متوقعا .. أمر غير عادي هز البلدة التي كانت غارقة في السكون.. دبّت حركة غريبة .. دراجات نارية وعادية ، شاحنات ثلاثية العجلات ، أفراد وجماعات من مختلف المهن والأعمار .. بعضهم جاء راكضا ، آخرون ارتدوا ثيابهم على عجل فبدوا بصوره غريبة مضحكة .</vt:lpstr>
      <vt:lpstr>أحدهم كان ينتعل فردتي حذاء مختلفتين . وكل يحاول أن يصل قبل الأخر .. وغايتهم واحدة .. التمثال .  تحلقوا حوله .. حاولوا الصعود إليه ، وطأة أقدامهم أحواض الزهور ، تدافعوا بالأيدي والمناكب .. لمعت سكاكين وخناجر ، طارت احذيه وتمزقت ثياب ، تبادلوا الشتائم .. سلطوا على التمثال أضواء المصابيح .. اشعلوا أعواد الثقاب .  اهتز التمثال ، انتصبت قامته ، ارتعشت شفتاه الرقيقتان ، ثبّت نظارته السميكة فوق عينيه .. أبتسم للجمهور الذي تذكره فجأة ، رفع يده اليسرى التي قبضت على دفتر أشعاره ، ورسمت يده اليمنى إشارة في الهوا معلنة بدء القصيدة ، لكن لغو القوم لم ينقطع. </vt:lpstr>
      <vt:lpstr>تتالت الصرخات والاستنكارات والشتائم ، نشبت المشاجرات ، أصيب اكثر من واحد أصابات بالغة ، وقع أحدهم أرضا فوطأته أقدام المتزاحمين .  أعلن أحدهم أنه فقد حذائه وتسأل كيف يعود على البيت حافيا ... وصرخ أخر : لقد اضعت محفظة نقودي ، وقال ثالث بلهجة سوقية ، وقد كان طالبا فاشل لا يحب الشعر والشعراء : العمى .. شغلتنا بحياتك وها أنت تشغلنا بعد مماتك .  لملم التمثال أوراقه .. ضمها الى صدره ، ابتلع غصة مرة ، تسأل: أي أمر جلل جاء بهم ؟ </vt:lpstr>
      <vt:lpstr>عندما مات الشاعر الانسان كان المشيعون قلة ، لم يتجاوزوا عشرين أو ثلاثين ، واليوم ودونما مناسبة كما يتهيأ للشاعر التمثال ، لم يبق في البلد كبير أو صغير ، متعلم أو أمي ، جزار أو ماسح أحذية ، موظف أو خادم في مطعم ، أو نادل في مقهى .. راكب دراجة أو عامل أو سائق شاحنة إلا وقد حضر .  مقهى الأمراء ... ذلك الجحر المتداعي الذي يلتقي فيه مربو الحمام الفاشلون والعاطلون عن العمل .. لم يبق فيه زبون واحد . تركوا طيورهم في أكياسها المثقبة ، واندفعوا كخيول جامحة ، يتسابقون للوصول إلى الهدف ، لا يأبهون لمن تطؤه أقدامهم أو تصدمه دراجاتهم وآلياتهم . </vt:lpstr>
      <vt:lpstr>بعد دقائق كان بعضهم يغادر الساحة مسرعا كما جاء إليها .  أحدهم يسأل : هل عددتها ؟ كم هي ؟  لكنه لا يسمع جواباً أو قد يسمع إجابات مضللة ، فمن يعرف الجواب لا يبوح به بل يستأثر به ، ويغادر مسرعا علّه يفوز بالجائزة .  قال أحدهم : هناك زر مقطوع .  سأل آخر : أين ؟  قال ثالث لزميله : دعنا منهم .. لقد عرفت عددها ، هيا بنا قبل أن يسبقنا الآخرون .</vt:lpstr>
      <vt:lpstr>انطلق بدراجته النارية كالسهم ، قفز رفيقه خلفه فارتفعت عجلتها الأمامية ، وقطعت عدت أمتار على عجله واحده ، قبل أن تستعيد توازنها ويغيبها الظلام .  فرغت الساحة من اناس تماما ، انطلقوا إلى بيوتهم واحتضنوا اجهزة الهاتف ، يديرون أقراصها أو يضغطون أزرارها بنزق ، يتسابقون في الاتصال بمعد البرنامج التلفزيوني الذي كان قد وجّه إلى الجمهور سؤالا حول عدد الأزرار في تمثال الشاعر ، ورصد جائزة مالية كبيرة لصاحب أول جواب صحيح يأتيه عبر الهاتف .</vt:lpstr>
      <vt:lpstr>عندما اكتشف الشاعر التمثال سرَ هذا الحدث ، شعر بالأسى ، ابتلع غصة مرّة .. تمنى على المذيع لو أنه سألهم عن قصائده ودواوينه .. عن ترجماته ، عن بيت من الشعر حفظوه له .. عن تاريخ مولده أو موته إلا أن شيئا من هذا لم يحصل . شحب لونه وتقوست قامته ، ضغط بيده اليسرى على أوراقه وطواها . أما يده اليمنى فقد كانت أصابعها مضمومة إلا واحدا ، ظل منتصبا يعلن عن مولد قصيدة لم ينظمها في حياته.</vt:lpstr>
      <vt:lpstr>مدخل لدراسة النص :  ولد إبراهيم خريط في مدينة دير الزور في سوريا سنة  ( 1943م )، حصل على إجازة في الفلسفة في جامعة دمشق، عمل معلما في المدارس السورية، يعد من أبرز كتاب القصة القصيرة في سوريا، له أسلوبه وطابعه الخاص الذي يقوم على اقتناص المفارقات من واقعنا المعيش وتوظيفها فنياً في أعماله . من مؤلفاته :  1- القافلة والصحراء – قصص – 1989.  2- الحصار – قصص – 1994.  3- قصص ريفية – قصص – 1994.  ولقد أستشهد الكاتب وولده في دير الزور بتاريخ 29/9/2012م </vt:lpstr>
      <vt:lpstr>جماليات القصة :  استمدت قصة التمثال جمالياتها من تضافر وتآزر عناصرها الفنية المتمثلة بالأحداث، والشخصيات، والحبكة، والزمان، والمكان، والمغزى، والحل، إذ عملت هذه العناصر مجتمعة على إيصال رؤية الكاتب، ونقل تجربته ورؤيته تجاه وضع المبدعين في مجتمعه . </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التمثال</dc:title>
  <dc:creator>ALTaif</dc:creator>
  <cp:lastModifiedBy>user</cp:lastModifiedBy>
  <cp:revision>42</cp:revision>
  <dcterms:created xsi:type="dcterms:W3CDTF">2014-02-02T18:06:52Z</dcterms:created>
  <dcterms:modified xsi:type="dcterms:W3CDTF">2014-03-15T08:44:19Z</dcterms:modified>
</cp:coreProperties>
</file>