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5" r:id="rId2"/>
    <p:sldId id="264" r:id="rId3"/>
    <p:sldId id="256" r:id="rId4"/>
    <p:sldId id="257" r:id="rId5"/>
    <p:sldId id="258" r:id="rId6"/>
    <p:sldId id="259" r:id="rId7"/>
    <p:sldId id="260" r:id="rId8"/>
    <p:sldId id="263" r:id="rId9"/>
    <p:sldId id="261" r:id="rId10"/>
    <p:sldId id="267"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70B1FC-0AEA-4893-8026-5AB64530A03E}" type="doc">
      <dgm:prSet loTypeId="urn:microsoft.com/office/officeart/2005/8/layout/pyramid2" loCatId="list" qsTypeId="urn:microsoft.com/office/officeart/2005/8/quickstyle/simple1" qsCatId="simple" csTypeId="urn:microsoft.com/office/officeart/2005/8/colors/colorful1" csCatId="colorful" phldr="1"/>
      <dgm:spPr/>
      <dgm:t>
        <a:bodyPr/>
        <a:lstStyle/>
        <a:p>
          <a:pPr rtl="1"/>
          <a:endParaRPr lang="ar-SA"/>
        </a:p>
      </dgm:t>
    </dgm:pt>
    <dgm:pt modelId="{35D4FA84-B30B-4D14-9C3A-CE80FB5E757F}">
      <dgm:prSet phldrT="[نص]" custT="1"/>
      <dgm:spPr>
        <a:ln>
          <a:solidFill>
            <a:schemeClr val="tx1"/>
          </a:solidFill>
        </a:ln>
      </dgm:spPr>
      <dgm:t>
        <a:bodyPr/>
        <a:lstStyle/>
        <a:p>
          <a:pPr rtl="1"/>
          <a:r>
            <a:rPr lang="ar-SA" sz="2800" b="1" dirty="0" smtClean="0">
              <a:solidFill>
                <a:srgbClr val="C00000"/>
              </a:solidFill>
            </a:rPr>
            <a:t>أهداف المحاضرة :</a:t>
          </a:r>
          <a:endParaRPr lang="ar-SA" sz="2800" b="1" dirty="0">
            <a:solidFill>
              <a:srgbClr val="C00000"/>
            </a:solidFill>
          </a:endParaRPr>
        </a:p>
      </dgm:t>
    </dgm:pt>
    <dgm:pt modelId="{1D9A9824-04FC-47B0-9C43-D64814184204}" type="parTrans" cxnId="{7B94E3E5-D4BD-4BBC-97F4-FF2062B59800}">
      <dgm:prSet/>
      <dgm:spPr/>
      <dgm:t>
        <a:bodyPr/>
        <a:lstStyle/>
        <a:p>
          <a:pPr rtl="1"/>
          <a:endParaRPr lang="ar-SA"/>
        </a:p>
      </dgm:t>
    </dgm:pt>
    <dgm:pt modelId="{354C54D2-FEFF-42B6-9AEB-F19A00817064}" type="sibTrans" cxnId="{7B94E3E5-D4BD-4BBC-97F4-FF2062B59800}">
      <dgm:prSet/>
      <dgm:spPr/>
      <dgm:t>
        <a:bodyPr/>
        <a:lstStyle/>
        <a:p>
          <a:pPr rtl="1"/>
          <a:endParaRPr lang="ar-SA"/>
        </a:p>
      </dgm:t>
    </dgm:pt>
    <dgm:pt modelId="{5DDE4EEA-CA30-4C74-A941-E9564F67467B}">
      <dgm:prSet phldrT="[نص]" custT="1"/>
      <dgm:spPr>
        <a:ln>
          <a:solidFill>
            <a:schemeClr val="tx1"/>
          </a:solidFill>
        </a:ln>
      </dgm:spPr>
      <dgm:t>
        <a:bodyPr/>
        <a:lstStyle/>
        <a:p>
          <a:pPr algn="r" rtl="1"/>
          <a:r>
            <a:rPr lang="ar-SA" sz="2400" dirty="0" smtClean="0"/>
            <a:t>1- تفعيل استراتجية التعلم الذاتي (الجماعي).</a:t>
          </a:r>
          <a:endParaRPr lang="ar-SA" sz="2400" dirty="0"/>
        </a:p>
      </dgm:t>
    </dgm:pt>
    <dgm:pt modelId="{3AA7334B-1845-47D0-89AE-9933257F603B}" type="parTrans" cxnId="{4083B8A6-6FD1-4E1A-B058-A23CA81A5374}">
      <dgm:prSet/>
      <dgm:spPr/>
      <dgm:t>
        <a:bodyPr/>
        <a:lstStyle/>
        <a:p>
          <a:pPr rtl="1"/>
          <a:endParaRPr lang="ar-SA"/>
        </a:p>
      </dgm:t>
    </dgm:pt>
    <dgm:pt modelId="{052C99F7-6C6B-4771-BCF4-CDB1F20518DD}" type="sibTrans" cxnId="{4083B8A6-6FD1-4E1A-B058-A23CA81A5374}">
      <dgm:prSet/>
      <dgm:spPr/>
      <dgm:t>
        <a:bodyPr/>
        <a:lstStyle/>
        <a:p>
          <a:pPr rtl="1"/>
          <a:endParaRPr lang="ar-SA"/>
        </a:p>
      </dgm:t>
    </dgm:pt>
    <dgm:pt modelId="{58EC96FB-D407-415E-A324-4FF2F3D38699}">
      <dgm:prSet phldrT="[نص]" custT="1"/>
      <dgm:spPr>
        <a:ln>
          <a:solidFill>
            <a:schemeClr val="tx1"/>
          </a:solidFill>
        </a:ln>
      </dgm:spPr>
      <dgm:t>
        <a:bodyPr/>
        <a:lstStyle/>
        <a:p>
          <a:pPr algn="r" rtl="1"/>
          <a:r>
            <a:rPr lang="ar-SA" sz="2400" dirty="0" smtClean="0"/>
            <a:t>2- تدعيم مهارة التذوق الأدبي عند الطالبات من خلال النصوص التطبيقية الخارجية. </a:t>
          </a:r>
          <a:endParaRPr lang="ar-SA" sz="2400" dirty="0"/>
        </a:p>
      </dgm:t>
    </dgm:pt>
    <dgm:pt modelId="{DD03C659-C706-457F-A588-FCF474BBD91C}" type="parTrans" cxnId="{DB2B807A-C738-4915-AE34-E09A3104AD45}">
      <dgm:prSet/>
      <dgm:spPr/>
      <dgm:t>
        <a:bodyPr/>
        <a:lstStyle/>
        <a:p>
          <a:pPr rtl="1"/>
          <a:endParaRPr lang="ar-SA"/>
        </a:p>
      </dgm:t>
    </dgm:pt>
    <dgm:pt modelId="{8F687462-E3F3-47D6-812F-5B783E62A3A0}" type="sibTrans" cxnId="{DB2B807A-C738-4915-AE34-E09A3104AD45}">
      <dgm:prSet/>
      <dgm:spPr/>
      <dgm:t>
        <a:bodyPr/>
        <a:lstStyle/>
        <a:p>
          <a:pPr rtl="1"/>
          <a:endParaRPr lang="ar-SA"/>
        </a:p>
      </dgm:t>
    </dgm:pt>
    <dgm:pt modelId="{822E27F8-79DD-4078-81A8-DA4477C61D3E}">
      <dgm:prSet phldrT="[نص]" custT="1"/>
      <dgm:spPr>
        <a:ln>
          <a:solidFill>
            <a:schemeClr val="tx1"/>
          </a:solidFill>
        </a:ln>
      </dgm:spPr>
      <dgm:t>
        <a:bodyPr/>
        <a:lstStyle/>
        <a:p>
          <a:pPr algn="r" rtl="1"/>
          <a:r>
            <a:rPr lang="ar-SA" sz="2400" dirty="0" smtClean="0"/>
            <a:t>3- الارتقاء بالذائقة الجمالية عند الطالبات. </a:t>
          </a:r>
          <a:endParaRPr lang="ar-SA" sz="2400" dirty="0"/>
        </a:p>
      </dgm:t>
    </dgm:pt>
    <dgm:pt modelId="{CF096F28-D523-42FD-BB2D-8B5A2BF99BB1}" type="parTrans" cxnId="{1B4BB2BC-EA8F-44DE-A444-F06D1571A2A0}">
      <dgm:prSet/>
      <dgm:spPr/>
      <dgm:t>
        <a:bodyPr/>
        <a:lstStyle/>
        <a:p>
          <a:pPr rtl="1"/>
          <a:endParaRPr lang="ar-SA"/>
        </a:p>
      </dgm:t>
    </dgm:pt>
    <dgm:pt modelId="{4C12E05B-E753-4AA4-AF3B-B779B7FF4AE8}" type="sibTrans" cxnId="{1B4BB2BC-EA8F-44DE-A444-F06D1571A2A0}">
      <dgm:prSet/>
      <dgm:spPr/>
      <dgm:t>
        <a:bodyPr/>
        <a:lstStyle/>
        <a:p>
          <a:pPr rtl="1"/>
          <a:endParaRPr lang="ar-SA"/>
        </a:p>
      </dgm:t>
    </dgm:pt>
    <dgm:pt modelId="{03AB3668-498A-432D-AA4B-0E5254BF5A3B}" type="pres">
      <dgm:prSet presAssocID="{AC70B1FC-0AEA-4893-8026-5AB64530A03E}" presName="compositeShape" presStyleCnt="0">
        <dgm:presLayoutVars>
          <dgm:dir/>
          <dgm:resizeHandles/>
        </dgm:presLayoutVars>
      </dgm:prSet>
      <dgm:spPr/>
      <dgm:t>
        <a:bodyPr/>
        <a:lstStyle/>
        <a:p>
          <a:pPr rtl="1"/>
          <a:endParaRPr lang="ar-SA"/>
        </a:p>
      </dgm:t>
    </dgm:pt>
    <dgm:pt modelId="{E919D9DC-047B-4C79-A532-18AD87AC8556}" type="pres">
      <dgm:prSet presAssocID="{AC70B1FC-0AEA-4893-8026-5AB64530A03E}" presName="pyramid" presStyleLbl="node1" presStyleIdx="0" presStyleCnt="1" custLinFactNeighborX="14099" custLinFactNeighborY="-3246"/>
      <dgm:spPr/>
    </dgm:pt>
    <dgm:pt modelId="{0A3C6B70-4EEF-495B-BDD5-97C1231F5C46}" type="pres">
      <dgm:prSet presAssocID="{AC70B1FC-0AEA-4893-8026-5AB64530A03E}" presName="theList" presStyleCnt="0"/>
      <dgm:spPr/>
    </dgm:pt>
    <dgm:pt modelId="{77D963DD-2218-4823-A660-27D65B8E68AD}" type="pres">
      <dgm:prSet presAssocID="{35D4FA84-B30B-4D14-9C3A-CE80FB5E757F}" presName="aNode" presStyleLbl="fgAcc1" presStyleIdx="0" presStyleCnt="4" custLinFactY="-43819" custLinFactNeighborX="90266" custLinFactNeighborY="-100000">
        <dgm:presLayoutVars>
          <dgm:bulletEnabled val="1"/>
        </dgm:presLayoutVars>
      </dgm:prSet>
      <dgm:spPr/>
      <dgm:t>
        <a:bodyPr/>
        <a:lstStyle/>
        <a:p>
          <a:pPr rtl="1"/>
          <a:endParaRPr lang="ar-SA"/>
        </a:p>
      </dgm:t>
    </dgm:pt>
    <dgm:pt modelId="{E80623E3-8D8C-440E-94BE-4AE05250106D}" type="pres">
      <dgm:prSet presAssocID="{35D4FA84-B30B-4D14-9C3A-CE80FB5E757F}" presName="aSpace" presStyleCnt="0"/>
      <dgm:spPr/>
    </dgm:pt>
    <dgm:pt modelId="{B48F37F6-2105-4031-8D72-D3ACF0E016C4}" type="pres">
      <dgm:prSet presAssocID="{5DDE4EEA-CA30-4C74-A941-E9564F67467B}" presName="aNode" presStyleLbl="fgAcc1" presStyleIdx="1" presStyleCnt="4" custScaleX="141216" custLinFactY="-37618" custLinFactNeighborX="57754" custLinFactNeighborY="-100000">
        <dgm:presLayoutVars>
          <dgm:bulletEnabled val="1"/>
        </dgm:presLayoutVars>
      </dgm:prSet>
      <dgm:spPr/>
      <dgm:t>
        <a:bodyPr/>
        <a:lstStyle/>
        <a:p>
          <a:pPr rtl="1"/>
          <a:endParaRPr lang="ar-SA"/>
        </a:p>
      </dgm:t>
    </dgm:pt>
    <dgm:pt modelId="{BF497F4E-A1E9-4C85-8AE4-9AE8E118F2DC}" type="pres">
      <dgm:prSet presAssocID="{5DDE4EEA-CA30-4C74-A941-E9564F67467B}" presName="aSpace" presStyleCnt="0"/>
      <dgm:spPr/>
    </dgm:pt>
    <dgm:pt modelId="{4BC70D89-F616-4643-8007-B583F326B089}" type="pres">
      <dgm:prSet presAssocID="{58EC96FB-D407-415E-A324-4FF2F3D38699}" presName="aNode" presStyleLbl="fgAcc1" presStyleIdx="2" presStyleCnt="4" custScaleX="182457" custLinFactY="-13156" custLinFactNeighborX="10964" custLinFactNeighborY="-100000">
        <dgm:presLayoutVars>
          <dgm:bulletEnabled val="1"/>
        </dgm:presLayoutVars>
      </dgm:prSet>
      <dgm:spPr/>
      <dgm:t>
        <a:bodyPr/>
        <a:lstStyle/>
        <a:p>
          <a:pPr rtl="1"/>
          <a:endParaRPr lang="ar-SA"/>
        </a:p>
      </dgm:t>
    </dgm:pt>
    <dgm:pt modelId="{C3A78E7D-935F-4902-AF13-FCAD74BE2154}" type="pres">
      <dgm:prSet presAssocID="{58EC96FB-D407-415E-A324-4FF2F3D38699}" presName="aSpace" presStyleCnt="0"/>
      <dgm:spPr/>
    </dgm:pt>
    <dgm:pt modelId="{B77411D0-1EC0-4006-B545-25100696F94F}" type="pres">
      <dgm:prSet presAssocID="{822E27F8-79DD-4078-81A8-DA4477C61D3E}" presName="aNode" presStyleLbl="fgAcc1" presStyleIdx="3" presStyleCnt="4" custScaleX="160293" custLinFactNeighborX="-42562" custLinFactNeighborY="-82599">
        <dgm:presLayoutVars>
          <dgm:bulletEnabled val="1"/>
        </dgm:presLayoutVars>
      </dgm:prSet>
      <dgm:spPr/>
      <dgm:t>
        <a:bodyPr/>
        <a:lstStyle/>
        <a:p>
          <a:pPr rtl="1"/>
          <a:endParaRPr lang="ar-SA"/>
        </a:p>
      </dgm:t>
    </dgm:pt>
    <dgm:pt modelId="{BD66F8A5-B9B1-42E1-9975-BE9615D56C3C}" type="pres">
      <dgm:prSet presAssocID="{822E27F8-79DD-4078-81A8-DA4477C61D3E}" presName="aSpace" presStyleCnt="0"/>
      <dgm:spPr/>
    </dgm:pt>
  </dgm:ptLst>
  <dgm:cxnLst>
    <dgm:cxn modelId="{4083B8A6-6FD1-4E1A-B058-A23CA81A5374}" srcId="{AC70B1FC-0AEA-4893-8026-5AB64530A03E}" destId="{5DDE4EEA-CA30-4C74-A941-E9564F67467B}" srcOrd="1" destOrd="0" parTransId="{3AA7334B-1845-47D0-89AE-9933257F603B}" sibTransId="{052C99F7-6C6B-4771-BCF4-CDB1F20518DD}"/>
    <dgm:cxn modelId="{1B4BB2BC-EA8F-44DE-A444-F06D1571A2A0}" srcId="{AC70B1FC-0AEA-4893-8026-5AB64530A03E}" destId="{822E27F8-79DD-4078-81A8-DA4477C61D3E}" srcOrd="3" destOrd="0" parTransId="{CF096F28-D523-42FD-BB2D-8B5A2BF99BB1}" sibTransId="{4C12E05B-E753-4AA4-AF3B-B779B7FF4AE8}"/>
    <dgm:cxn modelId="{92238CBA-BFCA-440C-8D49-A3530A32E7E4}" type="presOf" srcId="{58EC96FB-D407-415E-A324-4FF2F3D38699}" destId="{4BC70D89-F616-4643-8007-B583F326B089}" srcOrd="0" destOrd="0" presId="urn:microsoft.com/office/officeart/2005/8/layout/pyramid2"/>
    <dgm:cxn modelId="{7B94E3E5-D4BD-4BBC-97F4-FF2062B59800}" srcId="{AC70B1FC-0AEA-4893-8026-5AB64530A03E}" destId="{35D4FA84-B30B-4D14-9C3A-CE80FB5E757F}" srcOrd="0" destOrd="0" parTransId="{1D9A9824-04FC-47B0-9C43-D64814184204}" sibTransId="{354C54D2-FEFF-42B6-9AEB-F19A00817064}"/>
    <dgm:cxn modelId="{DB2B807A-C738-4915-AE34-E09A3104AD45}" srcId="{AC70B1FC-0AEA-4893-8026-5AB64530A03E}" destId="{58EC96FB-D407-415E-A324-4FF2F3D38699}" srcOrd="2" destOrd="0" parTransId="{DD03C659-C706-457F-A588-FCF474BBD91C}" sibTransId="{8F687462-E3F3-47D6-812F-5B783E62A3A0}"/>
    <dgm:cxn modelId="{00221514-A736-4A1E-A03C-8E35C6C14245}" type="presOf" srcId="{35D4FA84-B30B-4D14-9C3A-CE80FB5E757F}" destId="{77D963DD-2218-4823-A660-27D65B8E68AD}" srcOrd="0" destOrd="0" presId="urn:microsoft.com/office/officeart/2005/8/layout/pyramid2"/>
    <dgm:cxn modelId="{409874B5-7768-44A3-98E8-6C3D686FDC87}" type="presOf" srcId="{AC70B1FC-0AEA-4893-8026-5AB64530A03E}" destId="{03AB3668-498A-432D-AA4B-0E5254BF5A3B}" srcOrd="0" destOrd="0" presId="urn:microsoft.com/office/officeart/2005/8/layout/pyramid2"/>
    <dgm:cxn modelId="{C55B8499-A6BC-4301-8F4A-C340AD3A95C8}" type="presOf" srcId="{5DDE4EEA-CA30-4C74-A941-E9564F67467B}" destId="{B48F37F6-2105-4031-8D72-D3ACF0E016C4}" srcOrd="0" destOrd="0" presId="urn:microsoft.com/office/officeart/2005/8/layout/pyramid2"/>
    <dgm:cxn modelId="{55EE7C0C-1D1A-4DB8-ADCA-275E6B691073}" type="presOf" srcId="{822E27F8-79DD-4078-81A8-DA4477C61D3E}" destId="{B77411D0-1EC0-4006-B545-25100696F94F}" srcOrd="0" destOrd="0" presId="urn:microsoft.com/office/officeart/2005/8/layout/pyramid2"/>
    <dgm:cxn modelId="{B454D310-931D-4CB2-8E5A-A30281BEF5EB}" type="presParOf" srcId="{03AB3668-498A-432D-AA4B-0E5254BF5A3B}" destId="{E919D9DC-047B-4C79-A532-18AD87AC8556}" srcOrd="0" destOrd="0" presId="urn:microsoft.com/office/officeart/2005/8/layout/pyramid2"/>
    <dgm:cxn modelId="{4ABAC21F-C303-4542-A1A3-A6C2CB220FA1}" type="presParOf" srcId="{03AB3668-498A-432D-AA4B-0E5254BF5A3B}" destId="{0A3C6B70-4EEF-495B-BDD5-97C1231F5C46}" srcOrd="1" destOrd="0" presId="urn:microsoft.com/office/officeart/2005/8/layout/pyramid2"/>
    <dgm:cxn modelId="{B3305C8E-0A7A-4272-8B6F-1E0E1FAA50C9}" type="presParOf" srcId="{0A3C6B70-4EEF-495B-BDD5-97C1231F5C46}" destId="{77D963DD-2218-4823-A660-27D65B8E68AD}" srcOrd="0" destOrd="0" presId="urn:microsoft.com/office/officeart/2005/8/layout/pyramid2"/>
    <dgm:cxn modelId="{D6F35797-7356-43BC-8F1F-0EFAC37F5F69}" type="presParOf" srcId="{0A3C6B70-4EEF-495B-BDD5-97C1231F5C46}" destId="{E80623E3-8D8C-440E-94BE-4AE05250106D}" srcOrd="1" destOrd="0" presId="urn:microsoft.com/office/officeart/2005/8/layout/pyramid2"/>
    <dgm:cxn modelId="{9400A228-CDAA-4EC8-8B14-7AFA944DB3EF}" type="presParOf" srcId="{0A3C6B70-4EEF-495B-BDD5-97C1231F5C46}" destId="{B48F37F6-2105-4031-8D72-D3ACF0E016C4}" srcOrd="2" destOrd="0" presId="urn:microsoft.com/office/officeart/2005/8/layout/pyramid2"/>
    <dgm:cxn modelId="{DB1C8408-303E-4477-9FBD-4D116F031953}" type="presParOf" srcId="{0A3C6B70-4EEF-495B-BDD5-97C1231F5C46}" destId="{BF497F4E-A1E9-4C85-8AE4-9AE8E118F2DC}" srcOrd="3" destOrd="0" presId="urn:microsoft.com/office/officeart/2005/8/layout/pyramid2"/>
    <dgm:cxn modelId="{88143B6C-472F-4601-A8EA-377FEE8979CE}" type="presParOf" srcId="{0A3C6B70-4EEF-495B-BDD5-97C1231F5C46}" destId="{4BC70D89-F616-4643-8007-B583F326B089}" srcOrd="4" destOrd="0" presId="urn:microsoft.com/office/officeart/2005/8/layout/pyramid2"/>
    <dgm:cxn modelId="{230D786B-8110-4BDD-AC6A-F5FAC833A02E}" type="presParOf" srcId="{0A3C6B70-4EEF-495B-BDD5-97C1231F5C46}" destId="{C3A78E7D-935F-4902-AF13-FCAD74BE2154}" srcOrd="5" destOrd="0" presId="urn:microsoft.com/office/officeart/2005/8/layout/pyramid2"/>
    <dgm:cxn modelId="{6FDCBD70-B65B-4CB1-8FB4-90610DE340AD}" type="presParOf" srcId="{0A3C6B70-4EEF-495B-BDD5-97C1231F5C46}" destId="{B77411D0-1EC0-4006-B545-25100696F94F}" srcOrd="6" destOrd="0" presId="urn:microsoft.com/office/officeart/2005/8/layout/pyramid2"/>
    <dgm:cxn modelId="{DDF96A8C-972A-451C-BF82-C9045A07A41F}" type="presParOf" srcId="{0A3C6B70-4EEF-495B-BDD5-97C1231F5C46}" destId="{BD66F8A5-B9B1-42E1-9975-BE9615D56C3C}"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9D9DC-047B-4C79-A532-18AD87AC8556}">
      <dsp:nvSpPr>
        <dsp:cNvPr id="0" name=""/>
        <dsp:cNvSpPr/>
      </dsp:nvSpPr>
      <dsp:spPr>
        <a:xfrm>
          <a:off x="2051708" y="0"/>
          <a:ext cx="4437112" cy="4437112"/>
        </a:xfrm>
        <a:prstGeom prst="triangl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D963DD-2218-4823-A660-27D65B8E68AD}">
      <dsp:nvSpPr>
        <dsp:cNvPr id="0" name=""/>
        <dsp:cNvSpPr/>
      </dsp:nvSpPr>
      <dsp:spPr>
        <a:xfrm>
          <a:off x="6248058" y="0"/>
          <a:ext cx="2884122" cy="788627"/>
        </a:xfrm>
        <a:prstGeom prst="roundRect">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rgbClr val="C00000"/>
              </a:solidFill>
            </a:rPr>
            <a:t>أهداف المحاضرة :</a:t>
          </a:r>
          <a:endParaRPr lang="ar-SA" sz="2800" b="1" kern="1200" dirty="0">
            <a:solidFill>
              <a:srgbClr val="C00000"/>
            </a:solidFill>
          </a:endParaRPr>
        </a:p>
      </dsp:txBody>
      <dsp:txXfrm>
        <a:off x="6286556" y="38498"/>
        <a:ext cx="2807126" cy="711631"/>
      </dsp:txXfrm>
    </dsp:sp>
    <dsp:sp modelId="{B48F37F6-2105-4031-8D72-D3ACF0E016C4}">
      <dsp:nvSpPr>
        <dsp:cNvPr id="0" name=""/>
        <dsp:cNvSpPr/>
      </dsp:nvSpPr>
      <dsp:spPr>
        <a:xfrm>
          <a:off x="4716012" y="936106"/>
          <a:ext cx="4072842" cy="788627"/>
        </a:xfrm>
        <a:prstGeom prst="roundRect">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kern="1200" dirty="0" smtClean="0"/>
            <a:t>1- تفعيل استراتجية التعلم الذاتي (الجماعي).</a:t>
          </a:r>
          <a:endParaRPr lang="ar-SA" sz="2400" kern="1200" dirty="0"/>
        </a:p>
      </dsp:txBody>
      <dsp:txXfrm>
        <a:off x="4754510" y="974604"/>
        <a:ext cx="3995846" cy="711631"/>
      </dsp:txXfrm>
    </dsp:sp>
    <dsp:sp modelId="{4BC70D89-F616-4643-8007-B583F326B089}">
      <dsp:nvSpPr>
        <dsp:cNvPr id="0" name=""/>
        <dsp:cNvSpPr/>
      </dsp:nvSpPr>
      <dsp:spPr>
        <a:xfrm>
          <a:off x="2771810" y="2016225"/>
          <a:ext cx="5262283" cy="788627"/>
        </a:xfrm>
        <a:prstGeom prst="roundRect">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kern="1200" dirty="0" smtClean="0"/>
            <a:t>2- تدعيم مهارة التذوق الأدبي عند الطالبات من خلال النصوص التطبيقية الخارجية. </a:t>
          </a:r>
          <a:endParaRPr lang="ar-SA" sz="2400" kern="1200" dirty="0"/>
        </a:p>
      </dsp:txBody>
      <dsp:txXfrm>
        <a:off x="2810308" y="2054723"/>
        <a:ext cx="5185287" cy="711631"/>
      </dsp:txXfrm>
    </dsp:sp>
    <dsp:sp modelId="{B77411D0-1EC0-4006-B545-25100696F94F}">
      <dsp:nvSpPr>
        <dsp:cNvPr id="0" name=""/>
        <dsp:cNvSpPr/>
      </dsp:nvSpPr>
      <dsp:spPr>
        <a:xfrm>
          <a:off x="1547673" y="3024336"/>
          <a:ext cx="4623046" cy="788627"/>
        </a:xfrm>
        <a:prstGeom prst="roundRect">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kern="1200" dirty="0" smtClean="0"/>
            <a:t>3- الارتقاء بالذائقة الجمالية عند الطالبات. </a:t>
          </a:r>
          <a:endParaRPr lang="ar-SA" sz="2400" kern="1200" dirty="0"/>
        </a:p>
      </dsp:txBody>
      <dsp:txXfrm>
        <a:off x="1586171" y="3062834"/>
        <a:ext cx="4546050" cy="71163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48DC812-249F-45EE-B78D-4F816C686C3F}" type="datetimeFigureOut">
              <a:rPr lang="ar-SA" smtClean="0"/>
              <a:t>06/05/35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2980664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48DC812-249F-45EE-B78D-4F816C686C3F}" type="datetimeFigureOut">
              <a:rPr lang="ar-SA" smtClean="0"/>
              <a:t>06/05/35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2227301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48DC812-249F-45EE-B78D-4F816C686C3F}" type="datetimeFigureOut">
              <a:rPr lang="ar-SA" smtClean="0"/>
              <a:t>06/05/35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4242105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48DC812-249F-45EE-B78D-4F816C686C3F}" type="datetimeFigureOut">
              <a:rPr lang="ar-SA" smtClean="0"/>
              <a:t>06/05/35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3875763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48DC812-249F-45EE-B78D-4F816C686C3F}" type="datetimeFigureOut">
              <a:rPr lang="ar-SA" smtClean="0"/>
              <a:t>06/05/35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2609015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48DC812-249F-45EE-B78D-4F816C686C3F}" type="datetimeFigureOut">
              <a:rPr lang="ar-SA" smtClean="0"/>
              <a:t>06/05/35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17300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48DC812-249F-45EE-B78D-4F816C686C3F}" type="datetimeFigureOut">
              <a:rPr lang="ar-SA" smtClean="0"/>
              <a:t>06/05/35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3959597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48DC812-249F-45EE-B78D-4F816C686C3F}" type="datetimeFigureOut">
              <a:rPr lang="ar-SA" smtClean="0"/>
              <a:t>06/05/35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2641067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48DC812-249F-45EE-B78D-4F816C686C3F}" type="datetimeFigureOut">
              <a:rPr lang="ar-SA" smtClean="0"/>
              <a:t>06/05/35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1935575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48DC812-249F-45EE-B78D-4F816C686C3F}" type="datetimeFigureOut">
              <a:rPr lang="ar-SA" smtClean="0"/>
              <a:t>06/05/35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2352239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48DC812-249F-45EE-B78D-4F816C686C3F}" type="datetimeFigureOut">
              <a:rPr lang="ar-SA" smtClean="0"/>
              <a:t>06/05/35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2728A9F-EB0D-4025-814C-8614E32ACECD}" type="slidenum">
              <a:rPr lang="ar-SA" smtClean="0"/>
              <a:t>‹#›</a:t>
            </a:fld>
            <a:endParaRPr lang="ar-SA"/>
          </a:p>
        </p:txBody>
      </p:sp>
    </p:spTree>
    <p:extLst>
      <p:ext uri="{BB962C8B-B14F-4D97-AF65-F5344CB8AC3E}">
        <p14:creationId xmlns:p14="http://schemas.microsoft.com/office/powerpoint/2010/main" val="2655113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48DC812-249F-45EE-B78D-4F816C686C3F}" type="datetimeFigureOut">
              <a:rPr lang="ar-SA" smtClean="0"/>
              <a:t>06/05/35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2728A9F-EB0D-4025-814C-8614E32ACECD}" type="slidenum">
              <a:rPr lang="ar-SA" smtClean="0"/>
              <a:t>‹#›</a:t>
            </a:fld>
            <a:endParaRPr lang="ar-SA"/>
          </a:p>
        </p:txBody>
      </p:sp>
    </p:spTree>
    <p:extLst>
      <p:ext uri="{BB962C8B-B14F-4D97-AF65-F5344CB8AC3E}">
        <p14:creationId xmlns:p14="http://schemas.microsoft.com/office/powerpoint/2010/main" val="3569267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50" y="333375"/>
            <a:ext cx="8534400" cy="6237288"/>
          </a:xfrm>
          <a:prstGeom prst="rect">
            <a:avLst/>
          </a:prstGeom>
          <a:noFill/>
          <a:ln w="3016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3200" b="1" dirty="0">
                <a:solidFill>
                  <a:schemeClr val="tx1"/>
                </a:solidFill>
              </a:rPr>
              <a:t> </a:t>
            </a:r>
          </a:p>
          <a:p>
            <a:pPr algn="ctr">
              <a:defRPr/>
            </a:pPr>
            <a:endParaRPr lang="ar-SA" sz="3200" b="1" dirty="0">
              <a:solidFill>
                <a:schemeClr val="tx1"/>
              </a:solidFill>
            </a:endParaRPr>
          </a:p>
          <a:p>
            <a:pPr algn="ctr">
              <a:defRPr/>
            </a:pPr>
            <a:r>
              <a:rPr lang="ar-SA" sz="8800" b="1" dirty="0">
                <a:solidFill>
                  <a:srgbClr val="9A0000"/>
                </a:solidFill>
              </a:rPr>
              <a:t> </a:t>
            </a:r>
          </a:p>
          <a:p>
            <a:pPr algn="ctr">
              <a:defRPr/>
            </a:pPr>
            <a:endParaRPr lang="ar-SA" sz="3200" b="1" dirty="0">
              <a:solidFill>
                <a:schemeClr val="tx1"/>
              </a:solidFill>
            </a:endParaRPr>
          </a:p>
          <a:p>
            <a:pPr>
              <a:defRPr/>
            </a:pPr>
            <a:r>
              <a:rPr lang="ar-SA" sz="3200" b="1" dirty="0">
                <a:solidFill>
                  <a:schemeClr val="tx1"/>
                </a:solidFill>
              </a:rPr>
              <a:t>         </a:t>
            </a:r>
          </a:p>
        </p:txBody>
      </p:sp>
      <p:pic>
        <p:nvPicPr>
          <p:cNvPr id="3" name="Picture 1" descr="C:\Documents and Settings\User1\سطح المكتب\صووووص\besm5.gif"/>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1394733" y="1476685"/>
            <a:ext cx="5929354" cy="2922461"/>
          </a:xfrm>
          <a:prstGeom prst="rect">
            <a:avLst/>
          </a:prstGeom>
          <a:noFill/>
        </p:spPr>
      </p:pic>
    </p:spTree>
    <p:extLst>
      <p:ext uri="{BB962C8B-B14F-4D97-AF65-F5344CB8AC3E}">
        <p14:creationId xmlns:p14="http://schemas.microsoft.com/office/powerpoint/2010/main" val="566907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339752" y="332656"/>
            <a:ext cx="4752528" cy="165618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C00000"/>
                </a:solidFill>
              </a:rPr>
              <a:t>المحاضرة السابعة </a:t>
            </a:r>
          </a:p>
          <a:p>
            <a:pPr algn="ctr"/>
            <a:r>
              <a:rPr lang="ar-SA" sz="3200" b="1" dirty="0" smtClean="0">
                <a:solidFill>
                  <a:srgbClr val="C00000"/>
                </a:solidFill>
              </a:rPr>
              <a:t>نص التعلم الذاتي (الجماعي) </a:t>
            </a:r>
            <a:endParaRPr lang="ar-SA" sz="3200" dirty="0" smtClean="0">
              <a:solidFill>
                <a:srgbClr val="C00000"/>
              </a:solidFill>
            </a:endParaRPr>
          </a:p>
          <a:p>
            <a:pPr algn="ctr"/>
            <a:r>
              <a:rPr lang="ar-SA" dirty="0" smtClean="0"/>
              <a:t>55</a:t>
            </a:r>
            <a:endParaRPr lang="ar-SA" dirty="0"/>
          </a:p>
        </p:txBody>
      </p:sp>
      <p:graphicFrame>
        <p:nvGraphicFramePr>
          <p:cNvPr id="4" name="رسم تخطيطي 3"/>
          <p:cNvGraphicFramePr/>
          <p:nvPr>
            <p:extLst>
              <p:ext uri="{D42A27DB-BD31-4B8C-83A1-F6EECF244321}">
                <p14:modId xmlns:p14="http://schemas.microsoft.com/office/powerpoint/2010/main" val="3678812186"/>
              </p:ext>
            </p:extLst>
          </p:nvPr>
        </p:nvGraphicFramePr>
        <p:xfrm>
          <a:off x="0" y="2420888"/>
          <a:ext cx="9144000" cy="4437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0967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988840"/>
            <a:ext cx="6984776" cy="3816423"/>
          </a:xfrm>
          <a:prstGeom prst="rect">
            <a:avLst/>
          </a:prstGeom>
        </p:spPr>
      </p:pic>
    </p:spTree>
    <p:extLst>
      <p:ext uri="{BB962C8B-B14F-4D97-AF65-F5344CB8AC3E}">
        <p14:creationId xmlns:p14="http://schemas.microsoft.com/office/powerpoint/2010/main" val="659051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74638"/>
            <a:ext cx="7488832" cy="1143000"/>
          </a:xfrm>
          <a:ln>
            <a:solidFill>
              <a:schemeClr val="tx1"/>
            </a:solidFill>
          </a:ln>
        </p:spPr>
        <p:txBody>
          <a:bodyPr/>
          <a:lstStyle/>
          <a:p>
            <a:r>
              <a:rPr lang="ar-SA" b="1" dirty="0" smtClean="0">
                <a:solidFill>
                  <a:srgbClr val="C00000"/>
                </a:solidFill>
              </a:rPr>
              <a:t>لوعة وعتاب </a:t>
            </a:r>
            <a:endParaRPr lang="ar-SA" b="1" dirty="0">
              <a:solidFill>
                <a:srgbClr val="C00000"/>
              </a:solidFill>
            </a:endParaRPr>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644240986"/>
              </p:ext>
            </p:extLst>
          </p:nvPr>
        </p:nvGraphicFramePr>
        <p:xfrm>
          <a:off x="1043608" y="1628800"/>
          <a:ext cx="7406640" cy="5097780"/>
        </p:xfrm>
        <a:graphic>
          <a:graphicData uri="http://schemas.openxmlformats.org/drawingml/2006/table">
            <a:tbl>
              <a:tblPr rtl="1" firstRow="1" firstCol="1" bandRow="1"/>
              <a:tblGrid>
                <a:gridCol w="3703320"/>
                <a:gridCol w="3703320"/>
              </a:tblGrid>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يا حَسرَةً ما أَكادُ أَحمِلُها</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آخِرُها مُزعِجٌ وَأَوَّلُها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smtClean="0">
                          <a:solidFill>
                            <a:srgbClr val="373737"/>
                          </a:solidFill>
                          <a:effectLst/>
                          <a:latin typeface="Times New Roman"/>
                          <a:ea typeface="Times New Roman"/>
                          <a:cs typeface="Simplified Arabic"/>
                        </a:rPr>
                        <a:t>عَليلَةٌ </a:t>
                      </a:r>
                      <a:r>
                        <a:rPr lang="ar-SA" sz="2800" dirty="0">
                          <a:solidFill>
                            <a:srgbClr val="373737"/>
                          </a:solidFill>
                          <a:effectLst/>
                          <a:latin typeface="Times New Roman"/>
                          <a:ea typeface="Times New Roman"/>
                          <a:cs typeface="Simplified Arabic"/>
                        </a:rPr>
                        <a:t>بِالشَآمِ مُفرَدَةٌ</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باتَ بِأَيدي العِدى مُعَلِّلُها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تُمسِكُ أَحشاءَها عَلى حُرَقٍ</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تُطفِئُها وَالهُمومُ تُشعِلُها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إِذا اِطمَأَنَّت وَأَينَ أَو هَدَأَت</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عَنَّت لَها ذُكرَةٌ تُقَلقِلُها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تَسأَلُ عَنّا الرُكبانَ جاهِدَةً</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بِأَدمُعٍ </a:t>
                      </a:r>
                      <a:r>
                        <a:rPr lang="ar-SA" sz="2800" dirty="0" smtClean="0">
                          <a:solidFill>
                            <a:srgbClr val="373737"/>
                          </a:solidFill>
                          <a:effectLst/>
                          <a:latin typeface="Times New Roman"/>
                          <a:ea typeface="Times New Roman"/>
                          <a:cs typeface="Simplified Arabic"/>
                        </a:rPr>
                        <a:t>ما تَكادُ </a:t>
                      </a:r>
                      <a:r>
                        <a:rPr lang="ar-SA" sz="2800" dirty="0">
                          <a:solidFill>
                            <a:srgbClr val="373737"/>
                          </a:solidFill>
                          <a:effectLst/>
                          <a:latin typeface="Times New Roman"/>
                          <a:ea typeface="Times New Roman"/>
                          <a:cs typeface="Simplified Arabic"/>
                        </a:rPr>
                        <a:t>تُمهِلُها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يامَن رَأى لي بِحِصنِ خِرشَنَةٍ</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أُسدَ شَرىً في القُيودِ أَرجُلُها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يامَن رَأى لي الدُروبَ شامِخَةً</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دونَ لِقاءِ الحَبيبِ أَطوَلُها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يامَن رَأى لي القُيودَ موثَقَةٌ</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عَلى حَبيبِ الفُؤادِ أَثقَلُها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يا أَيُّها الراكِبانِ هَل لَكُما</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في حَملِ نَجوى يَخِفُّ مَحمَلُها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قولا لَها إِن وَعَت مَقالَكُما</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وَإِنَّ ذِكري لَها لَيُذهِلُها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27259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3"/>
          <p:cNvGraphicFramePr>
            <a:graphicFrameLocks noGrp="1"/>
          </p:cNvGraphicFramePr>
          <p:nvPr>
            <p:extLst>
              <p:ext uri="{D42A27DB-BD31-4B8C-83A1-F6EECF244321}">
                <p14:modId xmlns:p14="http://schemas.microsoft.com/office/powerpoint/2010/main" val="831433789"/>
              </p:ext>
            </p:extLst>
          </p:nvPr>
        </p:nvGraphicFramePr>
        <p:xfrm>
          <a:off x="1259632" y="908720"/>
          <a:ext cx="7406640" cy="5607558"/>
        </p:xfrm>
        <a:graphic>
          <a:graphicData uri="http://schemas.openxmlformats.org/drawingml/2006/table">
            <a:tbl>
              <a:tblPr rtl="1" firstRow="1" firstCol="1" bandRow="1"/>
              <a:tblGrid>
                <a:gridCol w="3703320"/>
                <a:gridCol w="3703320"/>
              </a:tblGrid>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يا أُمَّتا هَذِهِ مَنازِلُنا</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نَترِكُها تارَةً وَنَنزِلُها </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يا أُمَّتا هَذِهِ مَوارِدُنا</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نَعُلُّها تارَةً وَنُنهَلُها </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أَسلَمَنا قَومُنا إِلى نُوَبٍ</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أَيسَرُها في القُلوبِ أَقتَلُها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وَاِستَبدَلوا بَعدَنا رِجالَ وَغىً</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يَوَدُّ أَدنى عُلايَ أَمثَلُها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لَيسَت تَنالُ القُيودُ مِن قَدَمي</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وَفي اِتِّباعي رِضاكَ أَحمِلُها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ياسَيِّداً ماتُعَدُّ مَكرُمَةٌ</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إِلّا وَفي راحَتَيهِ أَكمَلُها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لاتَتَيَمَّم وَالماءُ تُدرِكُهُ</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غَيرُكَ يَرضى الصُغرى وَيَقبَلُها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إِنَّ بَني العَمِّ لَستَ تَخلُفُهُم</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إِن عادَتِ الأُسدُ عادَ </a:t>
                      </a:r>
                      <a:r>
                        <a:rPr lang="ar-SA" sz="2800" dirty="0" err="1" smtClean="0">
                          <a:solidFill>
                            <a:srgbClr val="373737"/>
                          </a:solidFill>
                          <a:effectLst/>
                          <a:latin typeface="Times New Roman"/>
                          <a:ea typeface="Times New Roman"/>
                          <a:cs typeface="Simplified Arabic"/>
                        </a:rPr>
                        <a:t>أَشبلُها</a:t>
                      </a:r>
                      <a:r>
                        <a:rPr lang="ar-SA" sz="2800" dirty="0" smtClean="0">
                          <a:solidFill>
                            <a:srgbClr val="373737"/>
                          </a:solidFill>
                          <a:effectLst/>
                          <a:latin typeface="Times New Roman"/>
                          <a:ea typeface="Times New Roman"/>
                          <a:cs typeface="Simplified Arabic"/>
                        </a:rPr>
                        <a:t>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أَنتَ سَماءٌ وَنَحنُ أَنجُمُها</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أَنتَ بِلادٌ وَنَحنُ أَجبُلُها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أَنتَ سَحابٌ وَنَحنُ وابِلُهُ</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أَنتَ يَمينٌ وَنَحنُ أَنمُلُها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بِأَيِّ عُذرٍ رَدَدتَ والِهَةً</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عَلَيكَ دونَ الوَرى مُعَوَّلُها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448181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3"/>
          <p:cNvGraphicFramePr>
            <a:graphicFrameLocks noGrp="1"/>
          </p:cNvGraphicFramePr>
          <p:nvPr>
            <p:extLst>
              <p:ext uri="{D42A27DB-BD31-4B8C-83A1-F6EECF244321}">
                <p14:modId xmlns:p14="http://schemas.microsoft.com/office/powerpoint/2010/main" val="3093572506"/>
              </p:ext>
            </p:extLst>
          </p:nvPr>
        </p:nvGraphicFramePr>
        <p:xfrm>
          <a:off x="1187624" y="908720"/>
          <a:ext cx="7406640" cy="5097780"/>
        </p:xfrm>
        <a:graphic>
          <a:graphicData uri="http://schemas.openxmlformats.org/drawingml/2006/table">
            <a:tbl>
              <a:tblPr rtl="1" firstRow="1" firstCol="1" bandRow="1"/>
              <a:tblGrid>
                <a:gridCol w="3703320"/>
                <a:gridCol w="3703320"/>
              </a:tblGrid>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فَلا تَكِلنا فيها إِلى أَحَدٍ</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مُعِلُّها مُحسِناً يُعَلِّلُها </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smtClean="0">
                          <a:solidFill>
                            <a:srgbClr val="373737"/>
                          </a:solidFill>
                          <a:effectLst/>
                          <a:latin typeface="Times New Roman"/>
                          <a:ea typeface="Times New Roman"/>
                          <a:cs typeface="Simplified Arabic"/>
                        </a:rPr>
                        <a:t>لا يَفتَحُ </a:t>
                      </a:r>
                      <a:r>
                        <a:rPr lang="ar-SA" sz="2800" dirty="0">
                          <a:solidFill>
                            <a:srgbClr val="373737"/>
                          </a:solidFill>
                          <a:effectLst/>
                          <a:latin typeface="Times New Roman"/>
                          <a:ea typeface="Times New Roman"/>
                          <a:cs typeface="Simplified Arabic"/>
                        </a:rPr>
                        <a:t>الناسُ بابَ مَكرُمَةٍ</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صاحِبُها المُستَغاثُ يُقفِلُها </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أَيَنبَري دونَكَ الكِرامُ لَها</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وَأَنتَ قَمقامُها وَأَحمَلُها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فَإِن سَأَلنا سِواكَ عارِفَةً</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فَبَعدَ قَطعِ الرَجاءِ نَسأَلُها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إِذا رَأَينا أولى الكِرامِ بِها</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يُضيعُها جاهِداً وَيُهمِلُها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لَم يَبقَ في الناسِ أُمَّةٌ عُرِفَت</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إِلّا وَفَضلُ الأَميرِ يَشمَلُها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نَحنُ أَحَقُّ الوَرى بِرَأفَتِهِ</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فَأَينَ عَنّا وَأَينَ مَعدِلُها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يامُنفِقَ المالِ لايُريدُ بِهِ</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إِلّا المَعالي الَّتي يُؤَثِّلُها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أَصبَحتَ تَشري مَكارِماً فُضُلاً</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فِداؤُنا قَد عَلِمَت أَفضَلُها </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pPr algn="ctr" rtl="1">
                        <a:lnSpc>
                          <a:spcPct val="115000"/>
                        </a:lnSpc>
                        <a:spcAft>
                          <a:spcPts val="0"/>
                        </a:spcAft>
                      </a:pPr>
                      <a:r>
                        <a:rPr lang="ar-SA" sz="2800">
                          <a:solidFill>
                            <a:srgbClr val="373737"/>
                          </a:solidFill>
                          <a:effectLst/>
                          <a:latin typeface="Times New Roman"/>
                          <a:ea typeface="Times New Roman"/>
                          <a:cs typeface="Simplified Arabic"/>
                        </a:rPr>
                        <a:t>لايَقبَلُ اللَهُ قَبلَ فَرضِكَ ذا</a:t>
                      </a:r>
                      <a:endParaRPr lang="en-US" sz="280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2800" dirty="0">
                          <a:solidFill>
                            <a:srgbClr val="373737"/>
                          </a:solidFill>
                          <a:effectLst/>
                          <a:latin typeface="Times New Roman"/>
                          <a:ea typeface="Times New Roman"/>
                          <a:cs typeface="Simplified Arabic"/>
                        </a:rPr>
                        <a:t>نافِلَةً عِندَهُ تُنَفِّلُها</a:t>
                      </a:r>
                      <a:endParaRPr lang="en-US" sz="2800" dirty="0">
                        <a:effectLst/>
                        <a:latin typeface="Times New Roman"/>
                        <a:ea typeface="Times New Roman"/>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065621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solidFill>
              <a:schemeClr val="tx1"/>
            </a:solidFill>
          </a:ln>
        </p:spPr>
        <p:txBody>
          <a:bodyPr/>
          <a:lstStyle/>
          <a:p>
            <a:r>
              <a:rPr lang="ar-SA" dirty="0" smtClean="0">
                <a:solidFill>
                  <a:srgbClr val="C00000"/>
                </a:solidFill>
              </a:rPr>
              <a:t>لمحة عن الشاعر</a:t>
            </a:r>
            <a:endParaRPr lang="ar-SA" dirty="0">
              <a:solidFill>
                <a:srgbClr val="C00000"/>
              </a:solidFill>
            </a:endParaRPr>
          </a:p>
        </p:txBody>
      </p:sp>
      <p:sp>
        <p:nvSpPr>
          <p:cNvPr id="3" name="عنصر نائب للمحتوى 2"/>
          <p:cNvSpPr>
            <a:spLocks noGrp="1"/>
          </p:cNvSpPr>
          <p:nvPr>
            <p:ph idx="1"/>
          </p:nvPr>
        </p:nvSpPr>
        <p:spPr>
          <a:ln>
            <a:solidFill>
              <a:schemeClr val="tx1"/>
            </a:solidFill>
          </a:ln>
        </p:spPr>
        <p:txBody>
          <a:bodyPr/>
          <a:lstStyle/>
          <a:p>
            <a:pPr marL="0" indent="0">
              <a:buNone/>
            </a:pPr>
            <a:r>
              <a:rPr lang="ar-SA" dirty="0" smtClean="0"/>
              <a:t>أبو فراس الحمداني (ت357هـ) </a:t>
            </a:r>
            <a:r>
              <a:rPr lang="ar-SA" dirty="0" smtClean="0"/>
              <a:t>,و</a:t>
            </a:r>
            <a:r>
              <a:rPr lang="ar-SA" dirty="0" smtClean="0"/>
              <a:t>اسمه </a:t>
            </a:r>
            <a:r>
              <a:rPr lang="ar-SA" dirty="0" smtClean="0"/>
              <a:t>الحارث بن سعيد ,  شاعر عباسي وأمير من بني حمدان , ولد في الموصل , قُتل والده وهو ابن ثلاث سنوات , فاحتضنه ابن عمه سيف الدولة الحمداني أمير حلب , تربى في كنفه في رغد العيش والعز والجاه . جمع إلى جانب الشعر والثقافة , حب الفروسية , مما أهله للعب دور سياسي , حيث ولي منبج وحران , أسره الروم , وقضى في الأسر أربع سنوات , كتب فيها أروع قصائده التي عُرفت بالروميات , ومنها هذه القصيدة .</a:t>
            </a:r>
            <a:endParaRPr lang="ar-SA" dirty="0"/>
          </a:p>
        </p:txBody>
      </p:sp>
    </p:spTree>
    <p:extLst>
      <p:ext uri="{BB962C8B-B14F-4D97-AF65-F5344CB8AC3E}">
        <p14:creationId xmlns:p14="http://schemas.microsoft.com/office/powerpoint/2010/main" val="640475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solidFill>
              <a:schemeClr val="tx1"/>
            </a:solidFill>
          </a:ln>
        </p:spPr>
        <p:txBody>
          <a:bodyPr/>
          <a:lstStyle/>
          <a:p>
            <a:r>
              <a:rPr lang="ar-SA" dirty="0" smtClean="0">
                <a:solidFill>
                  <a:srgbClr val="C00000"/>
                </a:solidFill>
              </a:rPr>
              <a:t>مناسبة القصيدة </a:t>
            </a:r>
            <a:endParaRPr lang="ar-SA" dirty="0">
              <a:solidFill>
                <a:srgbClr val="C00000"/>
              </a:solidFill>
            </a:endParaRPr>
          </a:p>
        </p:txBody>
      </p:sp>
      <p:sp>
        <p:nvSpPr>
          <p:cNvPr id="3" name="عنصر نائب للمحتوى 2"/>
          <p:cNvSpPr>
            <a:spLocks noGrp="1"/>
          </p:cNvSpPr>
          <p:nvPr>
            <p:ph idx="1"/>
          </p:nvPr>
        </p:nvSpPr>
        <p:spPr>
          <a:xfrm>
            <a:off x="251520" y="1600200"/>
            <a:ext cx="8568952" cy="4525963"/>
          </a:xfrm>
          <a:ln>
            <a:solidFill>
              <a:schemeClr val="tx1"/>
            </a:solidFill>
          </a:ln>
        </p:spPr>
        <p:txBody>
          <a:bodyPr>
            <a:normAutofit/>
          </a:bodyPr>
          <a:lstStyle/>
          <a:p>
            <a:pPr marL="0" indent="0" algn="just">
              <a:buNone/>
            </a:pPr>
            <a:r>
              <a:rPr lang="ar-SA" dirty="0"/>
              <a:t>علم أبو فراس الحمداني وهو في الأسر أن أمه  ذهبت من منبج إلى  حلب لتكلم سيف الدولة في أمر مفاداته ، وأنه ردها خائبة ؛ فأبدع هذه القصيدة التي سطرها بمداد قلبٍ ممزق بين أوجاع الأسر وقيوده , وبين ظلم ذوي القربى وتنكرهم , وبين توجعات الشوق لأمه , وأنات الحزن عليها لردها </a:t>
            </a:r>
            <a:r>
              <a:rPr lang="ar-SA" dirty="0" smtClean="0"/>
              <a:t>خائبة , وهولا يملك شيئاً سوى شعره .</a:t>
            </a:r>
            <a:endParaRPr lang="ar-SA" dirty="0"/>
          </a:p>
        </p:txBody>
      </p:sp>
    </p:spTree>
    <p:extLst>
      <p:ext uri="{BB962C8B-B14F-4D97-AF65-F5344CB8AC3E}">
        <p14:creationId xmlns:p14="http://schemas.microsoft.com/office/powerpoint/2010/main" val="3684126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ln>
            <a:solidFill>
              <a:schemeClr val="tx1"/>
            </a:solidFill>
          </a:ln>
        </p:spPr>
        <p:txBody>
          <a:bodyPr/>
          <a:lstStyle/>
          <a:p>
            <a:r>
              <a:rPr lang="ar-SA" b="1" dirty="0" smtClean="0">
                <a:solidFill>
                  <a:srgbClr val="C00000"/>
                </a:solidFill>
              </a:rPr>
              <a:t>الأسئلة</a:t>
            </a:r>
            <a:r>
              <a:rPr lang="ar-SA" dirty="0" smtClean="0"/>
              <a:t> </a:t>
            </a:r>
            <a:endParaRPr lang="ar-SA" dirty="0"/>
          </a:p>
        </p:txBody>
      </p:sp>
      <p:sp>
        <p:nvSpPr>
          <p:cNvPr id="3" name="عنصر نائب للمحتوى 2"/>
          <p:cNvSpPr>
            <a:spLocks noGrp="1"/>
          </p:cNvSpPr>
          <p:nvPr>
            <p:ph idx="1"/>
          </p:nvPr>
        </p:nvSpPr>
        <p:spPr>
          <a:ln>
            <a:solidFill>
              <a:schemeClr val="tx1"/>
            </a:solidFill>
          </a:ln>
        </p:spPr>
        <p:txBody>
          <a:bodyPr>
            <a:normAutofit fontScale="92500" lnSpcReduction="20000"/>
          </a:bodyPr>
          <a:lstStyle/>
          <a:p>
            <a:pPr marL="0" indent="0" algn="just">
              <a:buNone/>
            </a:pPr>
            <a:r>
              <a:rPr lang="ar-SA" dirty="0" smtClean="0"/>
              <a:t>1- حددي الأفكار الرئيسة في القصيدة (درجة واحدة )</a:t>
            </a:r>
          </a:p>
          <a:p>
            <a:pPr marL="0" indent="0" algn="just">
              <a:buNone/>
            </a:pPr>
            <a:r>
              <a:rPr lang="ar-SA" dirty="0" smtClean="0"/>
              <a:t>2-اتسم شعر أبو فراس الحمداني بسمات النفس العربية الشديدة الاعتزاز بما تمتلكه من قيم وصفات ومثل عليا، وما تمثله من نموذج عربي نادر وفريد، الشعر فيه والبطولة صنوان, هل تجلت هذه المعاني في هذه القصيدة ؟ وفي أي الأبيات ؟(درجة واحدة )</a:t>
            </a:r>
          </a:p>
          <a:p>
            <a:pPr marL="0" indent="0" algn="just">
              <a:buNone/>
            </a:pPr>
            <a:r>
              <a:rPr lang="ar-SA" dirty="0" smtClean="0"/>
              <a:t>3- تكرر أسلوب النداء في بعض الأبيات , وضحي دلالة النداء وتكراره من خلال السياق العام للقصيدة .(درجة فقط)</a:t>
            </a:r>
          </a:p>
          <a:p>
            <a:pPr marL="0" indent="0" algn="just">
              <a:buNone/>
            </a:pPr>
            <a:r>
              <a:rPr lang="ar-SA" dirty="0" smtClean="0"/>
              <a:t>4- </a:t>
            </a:r>
            <a:r>
              <a:rPr lang="ar-SA" dirty="0" smtClean="0"/>
              <a:t>اذكري أهم </a:t>
            </a:r>
            <a:r>
              <a:rPr lang="ar-SA" dirty="0" smtClean="0"/>
              <a:t>صفتين للألفاظ الواردة في القصيدة مع الاستشهاد بالأبيات المناسبة على تلك الصفات .(درجة فقط)</a:t>
            </a:r>
          </a:p>
          <a:p>
            <a:pPr marL="0" indent="0" algn="just">
              <a:buNone/>
            </a:pPr>
            <a:r>
              <a:rPr lang="ar-SA" dirty="0" smtClean="0"/>
              <a:t>5- استخرجي صورة بيانية من القصيدة </a:t>
            </a:r>
            <a:r>
              <a:rPr lang="ar-SA" dirty="0" smtClean="0"/>
              <a:t>واشرحيها شرحاً وافياً.(</a:t>
            </a:r>
            <a:r>
              <a:rPr lang="ar-SA" dirty="0" smtClean="0"/>
              <a:t>درجة فقط)</a:t>
            </a:r>
            <a:endParaRPr lang="ar-SA" dirty="0"/>
          </a:p>
        </p:txBody>
      </p:sp>
    </p:spTree>
    <p:extLst>
      <p:ext uri="{BB962C8B-B14F-4D97-AF65-F5344CB8AC3E}">
        <p14:creationId xmlns:p14="http://schemas.microsoft.com/office/powerpoint/2010/main" val="2681477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User1\سطح المكتب\صووووص\TF21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3357563"/>
            <a:ext cx="33147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مستطيل 3"/>
          <p:cNvSpPr/>
          <p:nvPr/>
        </p:nvSpPr>
        <p:spPr>
          <a:xfrm>
            <a:off x="214313" y="214313"/>
            <a:ext cx="8643937" cy="6500812"/>
          </a:xfrm>
          <a:prstGeom prst="rect">
            <a:avLst/>
          </a:prstGeom>
          <a:noFill/>
          <a:ln w="301625">
            <a:solidFill>
              <a:srgbClr val="9A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8800" b="1" dirty="0" smtClean="0">
                <a:solidFill>
                  <a:srgbClr val="9A0000"/>
                </a:solidFill>
              </a:rPr>
              <a:t>الحمد لله</a:t>
            </a:r>
            <a:endParaRPr lang="ar-SA" sz="8800" b="1" dirty="0">
              <a:solidFill>
                <a:srgbClr val="9A0000"/>
              </a:solidFill>
            </a:endParaRPr>
          </a:p>
        </p:txBody>
      </p:sp>
    </p:spTree>
    <p:extLst>
      <p:ext uri="{BB962C8B-B14F-4D97-AF65-F5344CB8AC3E}">
        <p14:creationId xmlns:p14="http://schemas.microsoft.com/office/powerpoint/2010/main" val="2687143623"/>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518</Words>
  <Application>Microsoft Office PowerPoint</Application>
  <PresentationFormat>عرض على الشاشة (3:4)‏</PresentationFormat>
  <Paragraphs>86</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نسق Office</vt:lpstr>
      <vt:lpstr>عرض تقديمي في PowerPoint</vt:lpstr>
      <vt:lpstr>عرض تقديمي في PowerPoint</vt:lpstr>
      <vt:lpstr>عرض تقديمي في PowerPoint</vt:lpstr>
      <vt:lpstr>لوعة وعتاب </vt:lpstr>
      <vt:lpstr>عرض تقديمي في PowerPoint</vt:lpstr>
      <vt:lpstr>عرض تقديمي في PowerPoint</vt:lpstr>
      <vt:lpstr>لمحة عن الشاعر</vt:lpstr>
      <vt:lpstr>مناسبة القصيدة </vt:lpstr>
      <vt:lpstr>الأسئلة </vt:lpstr>
      <vt:lpstr>عرض تقديمي في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Doha Adil Bilal</dc:creator>
  <cp:lastModifiedBy>Doha Adil Bilal</cp:lastModifiedBy>
  <cp:revision>14</cp:revision>
  <dcterms:created xsi:type="dcterms:W3CDTF">2014-03-07T03:53:34Z</dcterms:created>
  <dcterms:modified xsi:type="dcterms:W3CDTF">2014-03-07T16:13:45Z</dcterms:modified>
</cp:coreProperties>
</file>