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4"/>
  </p:notesMasterIdLst>
  <p:sldIdLst>
    <p:sldId id="256" r:id="rId2"/>
    <p:sldId id="276" r:id="rId3"/>
    <p:sldId id="277" r:id="rId4"/>
    <p:sldId id="278" r:id="rId5"/>
    <p:sldId id="279" r:id="rId6"/>
    <p:sldId id="282" r:id="rId7"/>
    <p:sldId id="275" r:id="rId8"/>
    <p:sldId id="257" r:id="rId9"/>
    <p:sldId id="258" r:id="rId10"/>
    <p:sldId id="259" r:id="rId11"/>
    <p:sldId id="280" r:id="rId12"/>
    <p:sldId id="281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660066"/>
    <a:srgbClr val="00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5F8ED62-1A7F-4C75-8D7C-6E959481643D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DF59897-8E9C-401A-A70A-432DC0F58CA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042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59897-8E9C-401A-A70A-432DC0F58CA2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988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432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61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3352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807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481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1429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265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939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485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909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662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12/06/35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825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187624" y="332656"/>
            <a:ext cx="685850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القشور واللباب </a:t>
            </a:r>
          </a:p>
          <a:p>
            <a:pPr algn="ctr"/>
            <a:r>
              <a:rPr lang="ar-SA" sz="6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جبران خليل جبران 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52936"/>
            <a:ext cx="273630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3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23528" y="352976"/>
            <a:ext cx="8496944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التعريف بالكاتب : </a:t>
            </a:r>
            <a:endParaRPr lang="ar-SA" sz="3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endParaRPr lang="ar-SA" sz="1600" b="1" dirty="0" smtClean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شاعر وكاتب لبناني من شعراء المهجر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أحب العربية وأتقنها بعد أن كادت هجرته تضيعها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شارك في تأسيس (الرابطة القلمية) وترأسها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له مؤلفات باللغتين العربية والإنجليزية جمع فيهما بين فنون الشعر والنثر . </a:t>
            </a:r>
          </a:p>
        </p:txBody>
      </p:sp>
    </p:spTree>
    <p:extLst>
      <p:ext uri="{BB962C8B-B14F-4D97-AF65-F5344CB8AC3E}">
        <p14:creationId xmlns:p14="http://schemas.microsoft.com/office/powerpoint/2010/main" val="372378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539552" y="515575"/>
            <a:ext cx="8280920" cy="43858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( القشور واللباب ) عنوان لنص نثري ينتمي لجنس المقالة . </a:t>
            </a:r>
          </a:p>
          <a:p>
            <a:pPr>
              <a:lnSpc>
                <a:spcPct val="200000"/>
              </a:lnSpc>
            </a:pPr>
            <a:r>
              <a:rPr lang="ar-SA" sz="36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قدم فيها الكاتب فكرة رئيسة حول اهتمام الناس بالمظهر على حساب الجوهر في كثير من تفاصيل الحياة اليومية مما أثر ومازال على أساليبهم في التعامل مع الحياة والناس .  </a:t>
            </a:r>
            <a:endParaRPr lang="ar-SA" sz="3600" b="1" dirty="0" smtClean="0">
              <a:solidFill>
                <a:srgbClr val="0000CC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356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405819"/>
            <a:ext cx="8856984" cy="4616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ماهي المقالة ؟ </a:t>
            </a:r>
            <a:endParaRPr lang="ar-SA" sz="3600" b="1" dirty="0" smtClean="0">
              <a:solidFill>
                <a:srgbClr val="0000CC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endParaRPr lang="ar-SA" sz="1600" b="1" dirty="0" smtClean="0">
              <a:solidFill>
                <a:srgbClr val="0000CC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* تعد المقالة أحد الأجناس الأدبية النثرية .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* تركز المقالة على فكرة واحدة رئيسة وقد يدعمها الكاتب بأفكار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   أخرى فرعية لتوضيحها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* تهدف المقالات عادة إلى اقناع القراء بالفكرة المطروحة . </a:t>
            </a:r>
            <a:endParaRPr lang="ar-SA" sz="3600" b="1" dirty="0">
              <a:solidFill>
                <a:srgbClr val="990033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110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422662"/>
            <a:ext cx="8856984" cy="37625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أنواع المقالات </a:t>
            </a:r>
            <a:r>
              <a:rPr lang="ar-SA" sz="4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:</a:t>
            </a:r>
          </a:p>
          <a:p>
            <a:r>
              <a:rPr lang="ar-SA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24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أ- المقالة </a:t>
            </a: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الموضوعية . </a:t>
            </a:r>
            <a:endParaRPr lang="ar-SA" sz="36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  <a:sym typeface="AGA Arabesque"/>
            </a:endParaRPr>
          </a:p>
          <a:p>
            <a:pPr>
              <a:lnSpc>
                <a:spcPct val="150000"/>
              </a:lnSpc>
            </a:pPr>
            <a:endParaRPr lang="ar-SA" sz="3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  <a:sym typeface="AGA Arabesque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ويحكمها منطق البحث ومنهجه فتقدم الحقائق وتعرض النتائج وتسمى المقالة العلمية أو الرسمية أو المنهجية . </a:t>
            </a:r>
          </a:p>
        </p:txBody>
      </p:sp>
    </p:spTree>
    <p:extLst>
      <p:ext uri="{BB962C8B-B14F-4D97-AF65-F5344CB8AC3E}">
        <p14:creationId xmlns:p14="http://schemas.microsoft.com/office/powerpoint/2010/main" val="31628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9512" y="354136"/>
            <a:ext cx="8856984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ب-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المقالة الذاتية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.</a:t>
            </a:r>
          </a:p>
          <a:p>
            <a:pPr>
              <a:lnSpc>
                <a:spcPct val="150000"/>
              </a:lnSpc>
            </a:pPr>
            <a:endParaRPr lang="ar-SA" sz="14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  <a:sym typeface="AGA Arabesque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* وهي المقالة الأدبية أو الفنية التي تبتعد عن الرسمية والمنهجية .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* يعتمد فيها على إبداع الكاتب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* ذات طابع شخصي ورؤية ذاتية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  <a:sym typeface="AGA Arabesque"/>
              </a:rPr>
              <a:t>* تعرض الفكرة بأسلوب يثير المشاعر والخيال .   </a:t>
            </a:r>
          </a:p>
        </p:txBody>
      </p:sp>
    </p:spTree>
    <p:extLst>
      <p:ext uri="{BB962C8B-B14F-4D97-AF65-F5344CB8AC3E}">
        <p14:creationId xmlns:p14="http://schemas.microsoft.com/office/powerpoint/2010/main" val="255948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331053"/>
            <a:ext cx="8856984" cy="4616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أهداف مقالة القشور واللباب . </a:t>
            </a:r>
            <a:endParaRPr lang="ar-SA" sz="36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endParaRPr lang="ar-SA" sz="16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تنوير البصائر وكشف الغشاوة ليحسن الناس التقييم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الحث على التريث في إصدار الأحكام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* التوجيه إلى النظر بعمق يعين على الفهم الحسن لأحوال الناس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  والأشياء . </a:t>
            </a:r>
          </a:p>
        </p:txBody>
      </p:sp>
    </p:spTree>
    <p:extLst>
      <p:ext uri="{BB962C8B-B14F-4D97-AF65-F5344CB8AC3E}">
        <p14:creationId xmlns:p14="http://schemas.microsoft.com/office/powerpoint/2010/main" val="152550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9512" y="302453"/>
            <a:ext cx="8712968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اللغة .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- استخدم الكاتب اتجاهين لغويين .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- الأول منهما قدم فيه مفردات </a:t>
            </a:r>
            <a:r>
              <a:rPr lang="ar-SA" sz="3600" b="1" dirty="0" err="1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ماهو</a:t>
            </a: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 ظاهر مثل :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 القصور ، المعاهد ، النور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- الثاني ضمنه مفردات الخفاء مثل : </a:t>
            </a:r>
          </a:p>
          <a:p>
            <a:pPr>
              <a:lnSpc>
                <a:spcPct val="150000"/>
              </a:lnSpc>
            </a:pPr>
            <a:r>
              <a:rPr lang="ar-SA" sz="36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الروح ، الحشرجة . </a:t>
            </a:r>
          </a:p>
        </p:txBody>
      </p:sp>
    </p:spTree>
    <p:extLst>
      <p:ext uri="{BB962C8B-B14F-4D97-AF65-F5344CB8AC3E}">
        <p14:creationId xmlns:p14="http://schemas.microsoft.com/office/powerpoint/2010/main" val="3924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9512" y="691093"/>
            <a:ext cx="8856984" cy="41780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مال الكاتب إلى استخدام لغة تحمل خصائص اللغة الشعرية التي تتزين بالصور والايحاءات الفنية  .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ظهرت سطوة الكلاسيكية واضحة في لغة الكاتب في ميله إلى استخدام المفردات القوية .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ar-SA" sz="36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اتسمت المقالة بالدقة في الدلالة اللغوية للمفردات المنتقاة . </a:t>
            </a:r>
          </a:p>
        </p:txBody>
      </p:sp>
    </p:spTree>
    <p:extLst>
      <p:ext uri="{BB962C8B-B14F-4D97-AF65-F5344CB8AC3E}">
        <p14:creationId xmlns:p14="http://schemas.microsoft.com/office/powerpoint/2010/main" val="13384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404664"/>
            <a:ext cx="8856984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السمات الأسلوبية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ar-SA" sz="11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endParaRPr lang="ar-SA" sz="6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استخدم الكاتب ( المتقابلات ) في الألفاظ لتتجلى المعاني باستفزاز الأحاسيس التي تحفزها الأضداد . </a:t>
            </a:r>
          </a:p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جمل الكاتب نصه بالمقابلات البديعية في اللفظ والصورة . </a:t>
            </a:r>
          </a:p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تتبعي ذلك أثناء القراءة المتأنية للنص . </a:t>
            </a:r>
          </a:p>
        </p:txBody>
      </p:sp>
    </p:spTree>
    <p:extLst>
      <p:ext uri="{BB962C8B-B14F-4D97-AF65-F5344CB8AC3E}">
        <p14:creationId xmlns:p14="http://schemas.microsoft.com/office/powerpoint/2010/main" val="362103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289967"/>
            <a:ext cx="8856984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الصور الفنية . </a:t>
            </a:r>
          </a:p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- قدم جبران صورًا فنية بهدف تجسيد المعاني . 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أكثر الكاتب من استخدام الكنايات التي تؤدي المعنى بقوة مؤثرة . 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استحدث الكاتب صورًا جديدة من خلال ربط المفردات والضمائر المتباعدة لاستحداث علاقة بينهما بهدف ايصال الفكرة من خلال العلاقة الجديدة بينهما . </a:t>
            </a:r>
            <a:endParaRPr lang="ar-SA" sz="3200" b="1" dirty="0">
              <a:solidFill>
                <a:srgbClr val="0000CC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11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7504" y="289967"/>
            <a:ext cx="8856984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الموسيقى . 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200000"/>
              </a:lnSpc>
            </a:pPr>
            <a:endParaRPr lang="ar-SA" sz="1200" b="1" dirty="0" smtClean="0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lnSpc>
                <a:spcPct val="200000"/>
              </a:lnSpc>
            </a:pPr>
            <a:r>
              <a:rPr lang="ar-SA" sz="3200" b="1" dirty="0" smtClean="0">
                <a:solidFill>
                  <a:srgbClr val="990033"/>
                </a:solidFill>
                <a:latin typeface="Traditional Arabic" pitchFamily="18" charset="-78"/>
                <a:cs typeface="Traditional Arabic" pitchFamily="18" charset="-78"/>
              </a:rPr>
              <a:t> اعتمد النص ايقاع الموسيقى الداخلية من خلال :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المساواة بين الجمل في تدفق النَفَس وفق تناغم صوتي حرص الكاتب على إبرازه من خلال انتقائه الإبداعي للمفردات </a:t>
            </a:r>
            <a:r>
              <a:rPr lang="ar-SA" sz="3200" b="1" dirty="0" err="1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ومتضاداتها</a:t>
            </a:r>
            <a:r>
              <a:rPr lang="ar-SA" sz="3200" b="1" dirty="0" smtClean="0">
                <a:solidFill>
                  <a:srgbClr val="0000CC"/>
                </a:solidFill>
                <a:latin typeface="Traditional Arabic" pitchFamily="18" charset="-78"/>
                <a:cs typeface="Traditional Arabic" pitchFamily="18" charset="-78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189997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3002</TotalTime>
  <Words>410</Words>
  <Application>Microsoft Office PowerPoint</Application>
  <PresentationFormat>عرض على الشاشة (3:4)‏</PresentationFormat>
  <Paragraphs>56</Paragraphs>
  <Slides>12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Amal Abdullah ALtouime</dc:creator>
  <cp:lastModifiedBy>Amal Abdullah ALtouime</cp:lastModifiedBy>
  <cp:revision>2192</cp:revision>
  <dcterms:created xsi:type="dcterms:W3CDTF">2013-12-27T11:17:01Z</dcterms:created>
  <dcterms:modified xsi:type="dcterms:W3CDTF">2014-04-12T09:24:04Z</dcterms:modified>
</cp:coreProperties>
</file>