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4020" r:id="rId1"/>
  </p:sldMasterIdLst>
  <p:sldIdLst>
    <p:sldId id="294" r:id="rId2"/>
    <p:sldId id="295" r:id="rId3"/>
    <p:sldId id="292" r:id="rId4"/>
    <p:sldId id="302" r:id="rId5"/>
    <p:sldId id="293" r:id="rId6"/>
    <p:sldId id="258" r:id="rId7"/>
    <p:sldId id="297" r:id="rId8"/>
    <p:sldId id="303" r:id="rId9"/>
    <p:sldId id="298" r:id="rId10"/>
    <p:sldId id="299" r:id="rId11"/>
    <p:sldId id="300" r:id="rId12"/>
    <p:sldId id="301" r:id="rId13"/>
    <p:sldId id="304" r:id="rId14"/>
    <p:sldId id="305" r:id="rId15"/>
    <p:sldId id="291" r:id="rId16"/>
    <p:sldId id="306" r:id="rId17"/>
    <p:sldId id="307" r:id="rId18"/>
    <p:sldId id="308" r:id="rId19"/>
    <p:sldId id="309" r:id="rId20"/>
    <p:sldId id="311" r:id="rId21"/>
    <p:sldId id="313" r:id="rId22"/>
    <p:sldId id="310" r:id="rId23"/>
    <p:sldId id="312" r:id="rId2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>
        <p:scale>
          <a:sx n="70" d="100"/>
          <a:sy n="70" d="100"/>
        </p:scale>
        <p:origin x="-1386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5D53464-738E-499B-B8E7-A3B9FF6AD3B6}" type="datetimeFigureOut">
              <a:rPr lang="ar-SA" smtClean="0"/>
              <a:pPr/>
              <a:t>22/06/35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15E2849-0482-494F-917E-47697B30C19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D53464-738E-499B-B8E7-A3B9FF6AD3B6}" type="datetimeFigureOut">
              <a:rPr lang="ar-SA" smtClean="0"/>
              <a:pPr/>
              <a:t>22/06/35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5E2849-0482-494F-917E-47697B30C19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D53464-738E-499B-B8E7-A3B9FF6AD3B6}" type="datetimeFigureOut">
              <a:rPr lang="ar-SA" smtClean="0"/>
              <a:pPr/>
              <a:t>22/06/35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5E2849-0482-494F-917E-47697B30C19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D53464-738E-499B-B8E7-A3B9FF6AD3B6}" type="datetimeFigureOut">
              <a:rPr lang="ar-SA" smtClean="0"/>
              <a:pPr/>
              <a:t>22/06/35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5E2849-0482-494F-917E-47697B30C19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D53464-738E-499B-B8E7-A3B9FF6AD3B6}" type="datetimeFigureOut">
              <a:rPr lang="ar-SA" smtClean="0"/>
              <a:pPr/>
              <a:t>22/06/35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5E2849-0482-494F-917E-47697B30C19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D53464-738E-499B-B8E7-A3B9FF6AD3B6}" type="datetimeFigureOut">
              <a:rPr lang="ar-SA" smtClean="0"/>
              <a:pPr/>
              <a:t>22/06/35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5E2849-0482-494F-917E-47697B30C19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D53464-738E-499B-B8E7-A3B9FF6AD3B6}" type="datetimeFigureOut">
              <a:rPr lang="ar-SA" smtClean="0"/>
              <a:pPr/>
              <a:t>22/06/35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5E2849-0482-494F-917E-47697B30C19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5D53464-738E-499B-B8E7-A3B9FF6AD3B6}" type="datetimeFigureOut">
              <a:rPr lang="ar-SA" smtClean="0"/>
              <a:pPr/>
              <a:t>22/06/35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5E2849-0482-494F-917E-47697B30C19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5D53464-738E-499B-B8E7-A3B9FF6AD3B6}" type="datetimeFigureOut">
              <a:rPr lang="ar-SA" smtClean="0"/>
              <a:pPr/>
              <a:t>22/06/35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15E2849-0482-494F-917E-47697B30C19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D53464-738E-499B-B8E7-A3B9FF6AD3B6}" type="datetimeFigureOut">
              <a:rPr lang="ar-SA" smtClean="0"/>
              <a:pPr/>
              <a:t>22/06/35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5E2849-0482-494F-917E-47697B30C19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D53464-738E-499B-B8E7-A3B9FF6AD3B6}" type="datetimeFigureOut">
              <a:rPr lang="ar-SA" smtClean="0"/>
              <a:pPr/>
              <a:t>22/06/35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5E2849-0482-494F-917E-47697B30C19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5D53464-738E-499B-B8E7-A3B9FF6AD3B6}" type="datetimeFigureOut">
              <a:rPr lang="ar-SA" smtClean="0"/>
              <a:pPr/>
              <a:t>22/06/35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15E2849-0482-494F-917E-47697B30C19D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1268760"/>
            <a:ext cx="6264696" cy="3816424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ar-SA" sz="6600" dirty="0" smtClean="0"/>
              <a:t>قصيدة: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ar-SA" sz="6600" dirty="0" smtClean="0">
                <a:solidFill>
                  <a:srgbClr val="C00000"/>
                </a:solidFill>
              </a:rPr>
              <a:t>(الخيول)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ar-SA" sz="6600" dirty="0" smtClean="0">
                <a:solidFill>
                  <a:srgbClr val="C00000"/>
                </a:solidFill>
              </a:rPr>
              <a:t> </a:t>
            </a:r>
            <a:r>
              <a:rPr lang="ar-SA" sz="6600" dirty="0" smtClean="0">
                <a:solidFill>
                  <a:srgbClr val="006600"/>
                </a:solidFill>
              </a:rPr>
              <a:t>لأمل دنقل.</a:t>
            </a:r>
            <a:endParaRPr lang="ar-SA" sz="4800" b="1" dirty="0">
              <a:solidFill>
                <a:srgbClr val="0066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270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109728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3200" dirty="0">
                <a:latin typeface="Calibri"/>
                <a:ea typeface="Calibri"/>
                <a:cs typeface="Simplified Arabic"/>
              </a:rPr>
              <a:t>(1)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109728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3200" dirty="0">
                <a:latin typeface="Calibri"/>
                <a:ea typeface="Calibri"/>
                <a:cs typeface="Simplified Arabic"/>
              </a:rPr>
              <a:t>الفتوحاتُ في الأرضِ- مكتوبة بدماءِ الخيولْ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109728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3200" dirty="0">
                <a:latin typeface="Calibri"/>
                <a:ea typeface="Calibri"/>
                <a:cs typeface="Simplified Arabic"/>
              </a:rPr>
              <a:t>وحدودُ الممالكْ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109728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3200" dirty="0">
                <a:latin typeface="Calibri"/>
                <a:ea typeface="Calibri"/>
                <a:cs typeface="Simplified Arabic"/>
              </a:rPr>
              <a:t>رسمتها السنابكْ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109728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3200" dirty="0">
                <a:latin typeface="Calibri"/>
                <a:ea typeface="Calibri"/>
                <a:cs typeface="Simplified Arabic"/>
              </a:rPr>
              <a:t>والركابان: ميزانُ عدلٍ يميلُ مع السيفِ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109728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3200" dirty="0">
                <a:latin typeface="Calibri"/>
                <a:ea typeface="Calibri"/>
                <a:cs typeface="Simplified Arabic"/>
              </a:rPr>
              <a:t>حيث يميل!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109728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3200" dirty="0">
                <a:latin typeface="Calibri"/>
                <a:ea typeface="Calibri"/>
                <a:cs typeface="Simplified Arabic"/>
              </a:rPr>
              <a:t>***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109728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3200" dirty="0">
                <a:latin typeface="Calibri"/>
                <a:ea typeface="Calibri"/>
                <a:cs typeface="Simplified Arabic"/>
              </a:rPr>
              <a:t>اركضي أو قفي الآن .. أيتها الخيلُ: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109728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3200" dirty="0">
                <a:latin typeface="Calibri"/>
                <a:ea typeface="Calibri"/>
                <a:cs typeface="Simplified Arabic"/>
              </a:rPr>
              <a:t>لستِ المغيرات صُبحا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109728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3200" dirty="0">
                <a:latin typeface="Calibri"/>
                <a:ea typeface="Calibri"/>
                <a:cs typeface="Simplified Arabic"/>
              </a:rPr>
              <a:t>ولا العاديات – كما قيل - ضَبْحا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0" indent="0" algn="justLow">
              <a:lnSpc>
                <a:spcPct val="120000"/>
              </a:lnSpc>
              <a:spcBef>
                <a:spcPts val="0"/>
              </a:spcBef>
              <a:buNone/>
            </a:pPr>
            <a:endParaRPr lang="ar-SA" sz="3200" b="1" dirty="0" smtClean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954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44616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ولا خضرة في طريقك تُمحى</a:t>
            </a:r>
            <a:endParaRPr lang="en-US" sz="3000" dirty="0">
              <a:latin typeface="Calibri"/>
              <a:ea typeface="Calibri"/>
              <a:cs typeface="Simplified Arabic"/>
            </a:endParaRP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ولا طفل أضحى</a:t>
            </a:r>
            <a:endParaRPr lang="en-US" sz="3000" dirty="0">
              <a:latin typeface="Calibri"/>
              <a:ea typeface="Calibri"/>
              <a:cs typeface="Simplified Arabic"/>
            </a:endParaRP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إذا ما مررت به .. يتنحَّى</a:t>
            </a:r>
            <a:endParaRPr lang="en-US" sz="3000" dirty="0">
              <a:latin typeface="Calibri"/>
              <a:ea typeface="Calibri"/>
              <a:cs typeface="Simplified Arabic"/>
            </a:endParaRP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وها هي كوكبةُ الحرس الملكي..</a:t>
            </a: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تجاهد أن تبعث الروحَ في جسدِ الذكرياتِ</a:t>
            </a: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بدَّق الطبول</a:t>
            </a: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اركضي كالسلاحف</a:t>
            </a: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نحو زوايا المتاحف</a:t>
            </a:r>
            <a:r>
              <a:rPr lang="ar-SA" sz="3000" dirty="0" smtClean="0">
                <a:latin typeface="Calibri"/>
                <a:ea typeface="Calibri"/>
                <a:cs typeface="Simplified Arabic"/>
              </a:rPr>
              <a:t>..</a:t>
            </a:r>
            <a:endParaRPr lang="ar-SA" sz="3000" dirty="0">
              <a:latin typeface="Calibri"/>
              <a:ea typeface="Calibri"/>
              <a:cs typeface="Simplified Arab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808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4968552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 smtClean="0">
                <a:latin typeface="Calibri"/>
                <a:ea typeface="Calibri"/>
                <a:cs typeface="Simplified Arabic"/>
              </a:rPr>
              <a:t>صيري </a:t>
            </a:r>
            <a:r>
              <a:rPr lang="ar-SA" sz="3000" dirty="0">
                <a:latin typeface="Calibri"/>
                <a:ea typeface="Calibri"/>
                <a:cs typeface="Simplified Arabic"/>
              </a:rPr>
              <a:t>تماثيلَ من حجرٍ في الميادين</a:t>
            </a: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صيري أراجيح من خشبٍ للصغارِ – الرياحين</a:t>
            </a: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صيري فوارسَ حلوى بموسمكِ </a:t>
            </a:r>
            <a:r>
              <a:rPr lang="ar-SA" sz="3000" dirty="0" smtClean="0">
                <a:latin typeface="Calibri"/>
                <a:ea typeface="Calibri"/>
                <a:cs typeface="Simplified Arabic"/>
              </a:rPr>
              <a:t>النبوي</a:t>
            </a: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وللصبيةِ الفقراء حصانًا من الطينِ</a:t>
            </a: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صيري رسومًا ... ووشمًا</a:t>
            </a: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تجف الخطوطُ بهِ</a:t>
            </a: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مثلما جفَّ – في رئتيكِ – الصهيل</a:t>
            </a:r>
            <a:r>
              <a:rPr lang="ar-SA" sz="3000" dirty="0" smtClean="0">
                <a:latin typeface="Calibri"/>
                <a:ea typeface="Calibri"/>
                <a:cs typeface="Simplified Arabic"/>
              </a:rPr>
              <a:t>!</a:t>
            </a:r>
            <a:endParaRPr lang="ar-SA" sz="3000" dirty="0">
              <a:latin typeface="Calibri"/>
              <a:ea typeface="Calibri"/>
              <a:cs typeface="Simplified Arab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693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44616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 smtClean="0">
                <a:latin typeface="Calibri"/>
                <a:ea typeface="Calibri"/>
                <a:cs typeface="Simplified Arabic"/>
              </a:rPr>
              <a:t>(</a:t>
            </a:r>
            <a:r>
              <a:rPr lang="ar-SA" sz="3000" dirty="0">
                <a:latin typeface="Calibri"/>
                <a:ea typeface="Calibri"/>
                <a:cs typeface="Simplified Arabic"/>
              </a:rPr>
              <a:t>2)</a:t>
            </a:r>
            <a:endParaRPr lang="en-US" sz="3000" dirty="0">
              <a:latin typeface="Calibri"/>
              <a:ea typeface="Calibri"/>
              <a:cs typeface="Simplified Arabic"/>
            </a:endParaRP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كانت الخيلُ – في البدءِ – كالناس</a:t>
            </a:r>
            <a:endParaRPr lang="en-US" sz="3000" dirty="0">
              <a:latin typeface="Calibri"/>
              <a:ea typeface="Calibri"/>
              <a:cs typeface="Simplified Arabic"/>
            </a:endParaRP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برِّيَّةً تتراكضُ عبر السهول</a:t>
            </a:r>
            <a:endParaRPr lang="en-US" sz="3000" dirty="0">
              <a:latin typeface="Calibri"/>
              <a:ea typeface="Calibri"/>
              <a:cs typeface="Simplified Arabic"/>
            </a:endParaRP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كانت الخيلُ كالناس في البدءِ..</a:t>
            </a:r>
            <a:endParaRPr lang="en-US" sz="3000" dirty="0">
              <a:latin typeface="Calibri"/>
              <a:ea typeface="Calibri"/>
              <a:cs typeface="Simplified Arabic"/>
            </a:endParaRP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تمتلكُ الشمسَ والعشبَ</a:t>
            </a:r>
            <a:endParaRPr lang="en-US" sz="3000" dirty="0">
              <a:latin typeface="Calibri"/>
              <a:ea typeface="Calibri"/>
              <a:cs typeface="Simplified Arabic"/>
            </a:endParaRP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والملكوتَ </a:t>
            </a:r>
            <a:r>
              <a:rPr lang="ar-SA" sz="3000" dirty="0" smtClean="0">
                <a:latin typeface="Calibri"/>
                <a:ea typeface="Calibri"/>
                <a:cs typeface="Simplified Arabic"/>
              </a:rPr>
              <a:t>الظليل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ظهرها .. لم يوطَّأ لكى يركبَ القادةُ الفاتحون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ولم يلنِ الجسدُ الحُرُّ تحت سياطِ </a:t>
            </a:r>
            <a:r>
              <a:rPr lang="ar-SA" sz="3000" dirty="0" smtClean="0">
                <a:latin typeface="Calibri"/>
                <a:ea typeface="Calibri"/>
                <a:cs typeface="Simplified Arabic"/>
              </a:rPr>
              <a:t>المروِّضِ</a:t>
            </a:r>
            <a:endParaRPr lang="ar-SA" sz="3000" dirty="0">
              <a:latin typeface="Calibri"/>
              <a:ea typeface="Calibri"/>
              <a:cs typeface="Simplified Arab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785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6048672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 smtClean="0">
                <a:latin typeface="Calibri"/>
                <a:ea typeface="Calibri"/>
                <a:cs typeface="Simplified Arabic"/>
              </a:rPr>
              <a:t>والفمُ </a:t>
            </a:r>
            <a:r>
              <a:rPr lang="ar-SA" sz="3000" dirty="0">
                <a:latin typeface="Calibri"/>
                <a:ea typeface="Calibri"/>
                <a:cs typeface="Simplified Arabic"/>
              </a:rPr>
              <a:t>لم يمتثل للجام</a:t>
            </a:r>
            <a:endParaRPr lang="en-US" sz="3000" dirty="0">
              <a:latin typeface="Calibri"/>
              <a:ea typeface="Calibri"/>
              <a:cs typeface="Simplified Arabic"/>
            </a:endParaRP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ولم يكن .. الزادُ بالكادِ</a:t>
            </a:r>
            <a:endParaRPr lang="en-US" sz="3000" dirty="0">
              <a:latin typeface="Calibri"/>
              <a:ea typeface="Calibri"/>
              <a:cs typeface="Simplified Arabic"/>
            </a:endParaRP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لم تكن الساقُ مشكولة</a:t>
            </a:r>
            <a:endParaRPr lang="en-US" sz="3000" dirty="0">
              <a:latin typeface="Calibri"/>
              <a:ea typeface="Calibri"/>
              <a:cs typeface="Simplified Arabic"/>
            </a:endParaRP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والحوافرُ لم يكُ يثقلها السنبكُ المعدني الصقيلْ</a:t>
            </a:r>
            <a:endParaRPr lang="en-US" sz="3000" dirty="0">
              <a:latin typeface="Calibri"/>
              <a:ea typeface="Calibri"/>
              <a:cs typeface="Simplified Arabic"/>
            </a:endParaRP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كانت الخيلُ برِّيَّة</a:t>
            </a:r>
            <a:endParaRPr lang="en-US" sz="3000" dirty="0">
              <a:latin typeface="Calibri"/>
              <a:ea typeface="Calibri"/>
              <a:cs typeface="Simplified Arabic"/>
            </a:endParaRP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تتنفس بحريةً</a:t>
            </a:r>
            <a:endParaRPr lang="en-US" sz="3000" dirty="0">
              <a:latin typeface="Calibri"/>
              <a:ea typeface="Calibri"/>
              <a:cs typeface="Simplified Arabic"/>
            </a:endParaRP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مثلما يتنفسها الناسُ</a:t>
            </a:r>
            <a:endParaRPr lang="en-US" sz="3000" dirty="0">
              <a:latin typeface="Calibri"/>
              <a:ea typeface="Calibri"/>
              <a:cs typeface="Simplified Arabic"/>
            </a:endParaRP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في ذلك الزمنِ الذهبي النبيل</a:t>
            </a:r>
            <a:endParaRPr lang="en-US" sz="3000" dirty="0">
              <a:latin typeface="Calibri"/>
              <a:ea typeface="Calibri"/>
              <a:cs typeface="Simplified Arabic"/>
            </a:endParaRPr>
          </a:p>
          <a:p>
            <a:pPr marL="109728" indent="0" algn="ctr">
              <a:lnSpc>
                <a:spcPct val="105000"/>
              </a:lnSpc>
              <a:spcAft>
                <a:spcPts val="1000"/>
              </a:spcAft>
              <a:buNone/>
            </a:pPr>
            <a:r>
              <a:rPr lang="ar-SA" sz="3000" dirty="0" smtClean="0">
                <a:latin typeface="Calibri"/>
                <a:ea typeface="Calibri"/>
                <a:cs typeface="Simplified Arabic"/>
              </a:rPr>
              <a:t>***</a:t>
            </a:r>
            <a:endParaRPr lang="en-US" sz="3000" dirty="0">
              <a:latin typeface="Calibri"/>
              <a:ea typeface="Calibri"/>
              <a:cs typeface="Simplified Arab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048672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اركضي .. أو قفي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زمنٌ يتقاطعُ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واخترتِ أن تذهبي في الطريق الذي يتراجعُ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تنحدرُ الشمسُ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ينحدرُ الأمسُ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تنحدر الطرقُ الجبليةُ للهوَّةِ اللانهائية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الشهبُ المتفحمةُ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الذكريات التي أشهرت شوكَها كالقنافذِ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والذكريات التي سلخ الخوفُ بشرتَها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endParaRPr lang="en-US" sz="3000" dirty="0">
              <a:latin typeface="Calibri"/>
              <a:ea typeface="Calibri"/>
              <a:cs typeface="Simplified Arab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352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752528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 smtClean="0">
                <a:latin typeface="Calibri"/>
                <a:ea typeface="Calibri"/>
                <a:cs typeface="Simplified Arabic"/>
              </a:rPr>
              <a:t>الذكريات </a:t>
            </a:r>
            <a:r>
              <a:rPr lang="ar-SA" sz="3000" dirty="0">
                <a:latin typeface="Calibri"/>
                <a:ea typeface="Calibri"/>
                <a:cs typeface="Simplified Arabic"/>
              </a:rPr>
              <a:t>التي أشهرت شوكَها كالقنافذِ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والذكريات التي سلخ الخوفُ </a:t>
            </a:r>
            <a:r>
              <a:rPr lang="ar-SA" sz="3000" dirty="0" smtClean="0">
                <a:latin typeface="Calibri"/>
                <a:ea typeface="Calibri"/>
                <a:cs typeface="Simplified Arabic"/>
              </a:rPr>
              <a:t>بشرتَها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كل نهر يحاول أن يلمس القاع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كل الينابيع إن لمست جدولاً من جداولها تختفي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وهى .. لا تكتفي!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فاركضي أو قفي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كل دربٍ يقودك من مستحيل إلى مستحيل</a:t>
            </a:r>
            <a:r>
              <a:rPr lang="ar-SA" sz="3000" dirty="0" smtClean="0">
                <a:latin typeface="Calibri"/>
                <a:ea typeface="Calibri"/>
                <a:cs typeface="Simplified Arabic"/>
              </a:rPr>
              <a:t>!</a:t>
            </a:r>
            <a:endParaRPr lang="ar-SA" sz="3000" dirty="0">
              <a:latin typeface="Calibri"/>
              <a:ea typeface="Calibri"/>
              <a:cs typeface="Simplified Arabic"/>
            </a:endParaRP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endParaRPr lang="en-US" sz="3000" dirty="0">
              <a:latin typeface="Calibri"/>
              <a:ea typeface="Calibri"/>
              <a:cs typeface="Simplified Arab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205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048672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 smtClean="0">
                <a:latin typeface="Calibri"/>
                <a:ea typeface="Calibri"/>
                <a:cs typeface="Simplified Arabic"/>
              </a:rPr>
              <a:t>(</a:t>
            </a:r>
            <a:r>
              <a:rPr lang="ar-SA" sz="3000" dirty="0">
                <a:latin typeface="Calibri"/>
                <a:ea typeface="Calibri"/>
                <a:cs typeface="Simplified Arabic"/>
              </a:rPr>
              <a:t>3)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الخيولُ بساطٌ على الريح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سار – على متنهِ – الناسُ للناسِ عبر المكان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والخيولُ جدارٌ به انقسم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الناسُ صنفين: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صاروا مشاةً </a:t>
            </a:r>
            <a:r>
              <a:rPr lang="ar-SA" sz="3000" dirty="0" smtClean="0">
                <a:latin typeface="Calibri"/>
                <a:ea typeface="Calibri"/>
                <a:cs typeface="Simplified Arabic"/>
              </a:rPr>
              <a:t>وركبان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والخيولُ التي انحدرت نحو هوة نسيانها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حملت معها </a:t>
            </a:r>
            <a:r>
              <a:rPr lang="ar-SA" sz="3000" dirty="0" smtClean="0">
                <a:latin typeface="Calibri"/>
                <a:ea typeface="Calibri"/>
                <a:cs typeface="Simplified Arabic"/>
              </a:rPr>
              <a:t>جيلَ فرسانها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تركت خلفها: دمعةَ الندم الأبدي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وأشباحَ </a:t>
            </a:r>
            <a:r>
              <a:rPr lang="ar-SA" sz="3000" dirty="0" smtClean="0">
                <a:latin typeface="Calibri"/>
                <a:ea typeface="Calibri"/>
                <a:cs typeface="Simplified Arabic"/>
              </a:rPr>
              <a:t>خيل</a:t>
            </a:r>
            <a:endParaRPr lang="ar-SA" sz="3000" dirty="0">
              <a:latin typeface="Calibri"/>
              <a:ea typeface="Calibri"/>
              <a:cs typeface="Simplified Arab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471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 smtClean="0">
                <a:latin typeface="Calibri"/>
                <a:ea typeface="Calibri"/>
                <a:cs typeface="Simplified Arabic"/>
              </a:rPr>
              <a:t>وأشباه فرسان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 smtClean="0">
                <a:latin typeface="Calibri"/>
                <a:ea typeface="Calibri"/>
                <a:cs typeface="Simplified Arabic"/>
              </a:rPr>
              <a:t>ومشاةٍ </a:t>
            </a:r>
            <a:r>
              <a:rPr lang="ar-SA" sz="3000" dirty="0">
                <a:latin typeface="Calibri"/>
                <a:ea typeface="Calibri"/>
                <a:cs typeface="Simplified Arabic"/>
              </a:rPr>
              <a:t>يسيرون – حتى النهاية – تحت ظلالِ الهوان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اركضي للقرار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واركضي أو قفي في طريق الفرار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تتساوى محصلة الركض والرفض في الأرض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ماذا تبقى لكِ الآن 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ماذا</a:t>
            </a:r>
            <a:r>
              <a:rPr lang="ar-SA" sz="3000" dirty="0" smtClean="0">
                <a:latin typeface="Calibri"/>
                <a:ea typeface="Calibri"/>
                <a:cs typeface="Simplified Arabic"/>
              </a:rPr>
              <a:t>؟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سوى عرقٍ يتصببُ من تعبٍ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يستحيل دنانيرَ من ذهبٍ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في جيوبِ هواةِ سلالاتك </a:t>
            </a:r>
            <a:r>
              <a:rPr lang="ar-SA" sz="3000" dirty="0" smtClean="0">
                <a:latin typeface="Calibri"/>
                <a:ea typeface="Calibri"/>
                <a:cs typeface="Simplified Arabic"/>
              </a:rPr>
              <a:t>العربيةِ</a:t>
            </a:r>
            <a:endParaRPr lang="ar-SA" sz="3000" dirty="0">
              <a:latin typeface="Calibri"/>
              <a:ea typeface="Calibri"/>
              <a:cs typeface="Simplified Arab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36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048672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 smtClean="0">
                <a:latin typeface="Calibri"/>
                <a:ea typeface="Calibri"/>
                <a:cs typeface="Simplified Arabic"/>
              </a:rPr>
              <a:t>في </a:t>
            </a:r>
            <a:r>
              <a:rPr lang="ar-SA" sz="3000" dirty="0">
                <a:latin typeface="Calibri"/>
                <a:ea typeface="Calibri"/>
                <a:cs typeface="Simplified Arabic"/>
              </a:rPr>
              <a:t>حلبات المراهنةِ الدائرية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في نزهة المركباتِ السياحية المشتهاة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وفي المتعة المشتراة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وفي المرأة الأجنبية تعلوكِ تحتَ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ظلالِ أبي الهول..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(هذا الذى كسرت أنفهُ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لعنة الانتظار الطويل</a:t>
            </a:r>
            <a:r>
              <a:rPr lang="ar-SA" sz="3000" dirty="0" smtClean="0">
                <a:latin typeface="Calibri"/>
                <a:ea typeface="Calibri"/>
                <a:cs typeface="Simplified Arabic"/>
              </a:rPr>
              <a:t>)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استدارتْ - إلى الغربِ - مزولةُ الوقت: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صارتِ الخيلُ ناسًا تسيرُ إلى هُـوَّةِ الصمت</a:t>
            </a:r>
          </a:p>
          <a:p>
            <a:pPr marL="109728" indent="0" algn="ctr">
              <a:lnSpc>
                <a:spcPct val="95000"/>
              </a:lnSpc>
              <a:spcAft>
                <a:spcPts val="1000"/>
              </a:spcAft>
              <a:buNone/>
            </a:pPr>
            <a:r>
              <a:rPr lang="ar-SA" sz="3000" dirty="0">
                <a:latin typeface="Calibri"/>
                <a:ea typeface="Calibri"/>
                <a:cs typeface="Simplified Arabic"/>
              </a:rPr>
              <a:t>بينما الناسُ خيلٌ تسيرُ إلى هوَّةِ الموت</a:t>
            </a:r>
            <a:r>
              <a:rPr lang="ar-SA" sz="3000" dirty="0" smtClean="0">
                <a:latin typeface="Calibri"/>
                <a:ea typeface="Calibri"/>
                <a:cs typeface="Simplified Arabic"/>
              </a:rPr>
              <a:t>!!</a:t>
            </a:r>
            <a:endParaRPr lang="ar-SA" sz="3000" dirty="0">
              <a:latin typeface="Calibri"/>
              <a:ea typeface="Calibri"/>
              <a:cs typeface="Simplified Arab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996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60640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ar-SA" sz="3400" b="1" dirty="0">
                <a:solidFill>
                  <a:srgbClr val="7030A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التعريف بالشاعر : </a:t>
            </a:r>
          </a:p>
          <a:p>
            <a:pPr marL="0" indent="0" algn="justLow">
              <a:spcBef>
                <a:spcPts val="0"/>
              </a:spcBef>
              <a:buNone/>
            </a:pPr>
            <a:endParaRPr lang="ar-SA" sz="800" dirty="0" smtClean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indent="0" algn="justLow">
              <a:spcBef>
                <a:spcPts val="0"/>
              </a:spcBef>
              <a:buNone/>
            </a:pP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  ولد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أمل دنقل في عام </a:t>
            </a:r>
            <a:r>
              <a:rPr lang="ar-SA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(1940م)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بقرية </a:t>
            </a:r>
            <a:r>
              <a:rPr lang="ar-SA" sz="3400" b="1" dirty="0" smtClean="0">
                <a:solidFill>
                  <a:srgbClr val="0066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(القلعة).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على مسافة قريبة من مدينة </a:t>
            </a:r>
            <a:r>
              <a:rPr lang="ar-SA" sz="3400" b="1" dirty="0">
                <a:solidFill>
                  <a:srgbClr val="0066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(قنا)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في صعيد 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مصر,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كان والده 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عالمـًا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 علماء 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الأزهر.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حصل على (إجازة 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العالمية)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في العام الذي ولد فيه 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أمل,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فأطلق اسم (أمل) على مولوده الأول 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تيمنًا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بالنجاح الذي أدركه في ذلك 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العام.</a:t>
            </a:r>
          </a:p>
          <a:p>
            <a:pPr marL="0" indent="0" algn="justLow">
              <a:spcBef>
                <a:spcPts val="0"/>
              </a:spcBef>
              <a:buNone/>
            </a:pP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  فقد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أمل دنقل والده وهو في 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العاشرة.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فأصبح مسؤولا عن أمه 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وشقيقه.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أنهى دراسته 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الثانوية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بمدينة </a:t>
            </a:r>
            <a:r>
              <a:rPr lang="ar-SA" sz="3400" b="1" dirty="0" smtClean="0">
                <a:solidFill>
                  <a:srgbClr val="0066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(قنا).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والتحق بكلية الآداب في </a:t>
            </a:r>
            <a:r>
              <a:rPr lang="ar-SA" sz="3400" b="1" dirty="0" smtClean="0">
                <a:solidFill>
                  <a:srgbClr val="0066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القاهرة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, لكنه انقطع عن متابعة الدراسة منذ العام الأول ليعمل موظفا بمحكمة 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(قنا)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وجمارك 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(السويس) و(الإسكندرية)،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ثم 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موظفًا بمنظمة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التضامن الأفروآسيوي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84857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 algn="justLow">
              <a:spcBef>
                <a:spcPts val="0"/>
              </a:spcBef>
              <a:buNone/>
            </a:pPr>
            <a:r>
              <a:rPr lang="ar-SA" sz="32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شعره:</a:t>
            </a:r>
          </a:p>
          <a:p>
            <a:pPr marL="0" indent="0" algn="justLow">
              <a:spcBef>
                <a:spcPts val="0"/>
              </a:spcBef>
              <a:buNone/>
            </a:pP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  عُرِف </a:t>
            </a:r>
            <a:r>
              <a:rPr lang="ar-SA" sz="3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بالتزامه القومي وقصيدته السياسية الرافضة, لكن </a:t>
            </a:r>
            <a:r>
              <a:rPr lang="ar-SA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أهمية شعر دنقل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تكمن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في:</a:t>
            </a:r>
          </a:p>
          <a:p>
            <a:pPr marL="0" indent="0" algn="justLow">
              <a:spcBef>
                <a:spcPts val="0"/>
              </a:spcBef>
              <a:buNone/>
            </a:pPr>
            <a:r>
              <a:rPr lang="ar-SA" sz="3200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1-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الخروج </a:t>
            </a:r>
            <a:r>
              <a:rPr lang="ar-SA" sz="32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على الميثولوجيا اليونانية والغربية السائدة في شعر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الخمسينات.</a:t>
            </a:r>
          </a:p>
          <a:p>
            <a:pPr marL="0" indent="0" algn="justLow">
              <a:spcBef>
                <a:spcPts val="0"/>
              </a:spcBef>
              <a:buNone/>
            </a:pPr>
            <a:r>
              <a:rPr lang="ar-SA" sz="32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2- استيحاء </a:t>
            </a:r>
            <a:r>
              <a:rPr lang="ar-SA" sz="32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رموز التراث العربي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تأكيدًا </a:t>
            </a:r>
            <a:r>
              <a:rPr lang="ar-SA" sz="32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لهويته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القومية.</a:t>
            </a:r>
          </a:p>
          <a:p>
            <a:pPr marL="0" indent="0" algn="justLow">
              <a:spcBef>
                <a:spcPts val="0"/>
              </a:spcBef>
              <a:buNone/>
            </a:pPr>
            <a:r>
              <a:rPr lang="ar-SA" sz="32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3- السعي </a:t>
            </a:r>
            <a:r>
              <a:rPr lang="ar-SA" sz="32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إلى تثوير القصيد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وتحديثها.</a:t>
            </a:r>
          </a:p>
          <a:p>
            <a:pPr marL="0" indent="0" algn="justLow">
              <a:spcBef>
                <a:spcPts val="0"/>
              </a:spcBef>
              <a:buNone/>
            </a:pPr>
            <a:r>
              <a:rPr lang="ar-SA" sz="32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وفاته:</a:t>
            </a:r>
          </a:p>
          <a:p>
            <a:pPr marL="0" indent="0" algn="justLow">
              <a:spcBef>
                <a:spcPts val="0"/>
              </a:spcBef>
              <a:buNone/>
            </a:pP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  لازمه </a:t>
            </a:r>
            <a:r>
              <a:rPr lang="ar-SA" sz="3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مرض السرطان </a:t>
            </a: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لأكثر من </a:t>
            </a:r>
            <a:r>
              <a:rPr lang="ar-SA" sz="3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ثلاث </a:t>
            </a: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سنوات، توفي </a:t>
            </a:r>
            <a:r>
              <a:rPr lang="ar-SA" sz="3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إثر مرضه </a:t>
            </a: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هذا عام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(1983م) </a:t>
            </a:r>
            <a:r>
              <a:rPr lang="ar-SA" sz="3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في </a:t>
            </a: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القاهرة.</a:t>
            </a:r>
          </a:p>
          <a:p>
            <a:pPr marL="0" indent="0" algn="justLow">
              <a:spcBef>
                <a:spcPts val="0"/>
              </a:spcBef>
              <a:buNone/>
            </a:pPr>
            <a:r>
              <a:rPr lang="ar-SA" sz="32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آثاره: </a:t>
            </a:r>
          </a:p>
          <a:p>
            <a:pPr marL="0" indent="0" algn="justLow">
              <a:spcBef>
                <a:spcPts val="0"/>
              </a:spcBef>
              <a:buNone/>
            </a:pP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 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صدرت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له ست مجموعات شعرية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هي: </a:t>
            </a:r>
          </a:p>
          <a:p>
            <a:pPr marL="0" indent="0" algn="justLow">
              <a:spcBef>
                <a:spcPts val="0"/>
              </a:spcBef>
              <a:buNone/>
            </a:pP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البكاء </a:t>
            </a:r>
            <a:r>
              <a:rPr lang="ar-SA" sz="3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بين يدي زرقاء </a:t>
            </a: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اليمامة, وتعليق على ما حدث، ومقتل القمر، والعهد الآتي، </a:t>
            </a:r>
            <a:r>
              <a:rPr lang="ar-SA" sz="3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وأقوال جديدة عن حرب </a:t>
            </a: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البسوس, </a:t>
            </a:r>
            <a:r>
              <a:rPr lang="ar-SA" sz="3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وأوراق الغرفة 8</a:t>
            </a: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  <a:endParaRPr lang="ar-SA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738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752528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ar-SA" sz="36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تمهيد:</a:t>
            </a:r>
            <a:endParaRPr lang="ar-SA" sz="3600" b="1" dirty="0" smtClean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indent="0" algn="justLow">
              <a:spcBef>
                <a:spcPts val="0"/>
              </a:spcBef>
              <a:buNone/>
            </a:pPr>
            <a:endParaRPr lang="ar-SA" sz="1200" dirty="0" smtClean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indent="0" algn="justLow">
              <a:spcBef>
                <a:spcPts val="0"/>
              </a:spcBef>
              <a:buNone/>
            </a:pP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  تتمحور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غالبية أعمال أمل دنقل حول موقف محدد تجسد </a:t>
            </a:r>
            <a:r>
              <a:rPr lang="ar-SA" sz="34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في الدفاع عن قضايا </a:t>
            </a:r>
            <a:r>
              <a:rPr lang="ar-SA" sz="34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الأمة </a:t>
            </a:r>
            <a:r>
              <a:rPr lang="ar-SA" sz="34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(العروبة</a:t>
            </a:r>
            <a:r>
              <a:rPr lang="ar-SA" sz="34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), </a:t>
            </a:r>
            <a:r>
              <a:rPr lang="ar-SA" sz="34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فجيل أمل دنقل هو الجيل الثاني في مسيرة الشعر </a:t>
            </a:r>
            <a:r>
              <a:rPr lang="ar-SA" sz="34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الحر, </a:t>
            </a:r>
            <a:r>
              <a:rPr lang="ar-SA" sz="34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خرج إلى الحياة وسط هجير الحرب العالمية </a:t>
            </a:r>
            <a:r>
              <a:rPr lang="ar-SA" sz="34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الثانية,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وما أشاعته من بؤس ويأس في الواقع 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العربي,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وشب مع نكبة فلسطين التي تجسد محنة 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العرب, وعاصر ثورة يوليو (1952م)، وتجرع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مرارة 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الهزيمة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 نكبة (1967م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), بيد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أنه لم يفقد إيمانه بمستقبل 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أفضل.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 هنا كانت قصيدة </a:t>
            </a:r>
            <a:r>
              <a:rPr lang="ar-SA" sz="34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(الخيول) 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عزفًا </a:t>
            </a:r>
            <a:r>
              <a:rPr lang="ar-SA" sz="3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على سيمفونية الألم </a:t>
            </a:r>
            <a:r>
              <a:rPr lang="ar-SA" sz="34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والأمل.</a:t>
            </a:r>
            <a:endParaRPr lang="ar-SA" sz="3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indent="0" algn="justLow">
              <a:spcBef>
                <a:spcPts val="0"/>
              </a:spcBef>
              <a:buNone/>
            </a:pPr>
            <a:endParaRPr lang="ar-SA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456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048672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ar-SA" sz="40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شرح القصيدة : </a:t>
            </a:r>
          </a:p>
          <a:p>
            <a:pPr marL="109728" indent="0" algn="justLow">
              <a:buNone/>
            </a:pP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  بنى الشاعر قصيدته من خلال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رمز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(الخيول) </a:t>
            </a: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بناء محكمًا، اعتمد فيه على </a:t>
            </a: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ar-SA" sz="32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مادة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الزمن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)</a:t>
            </a: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التي </a:t>
            </a: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جعلها مفتاحًا للقصيدة، </a:t>
            </a:r>
            <a:r>
              <a:rPr lang="ar-SA" sz="32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حيث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زاوج الشاعر بين </a:t>
            </a:r>
            <a:r>
              <a:rPr lang="ar-SA" sz="32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ماضي الخيول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وحاضرها؛ </a:t>
            </a:r>
            <a:r>
              <a:rPr lang="ar-SA" sz="32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ليحدث نوعا من التقابل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أوالتضاد, فتبدو </a:t>
            </a:r>
            <a:r>
              <a:rPr lang="ar-SA" sz="32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المفارقة في شيء من الحدة بين ماض عظيم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وحاضر </a:t>
            </a:r>
            <a:r>
              <a:rPr lang="ar-SA" sz="32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عقيم في تاريخ الخيول (الرمز</a:t>
            </a:r>
            <a:r>
              <a:rPr lang="ar-SA" sz="32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), وبالتالي </a:t>
            </a:r>
            <a:r>
              <a:rPr lang="ar-SA" sz="32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في </a:t>
            </a:r>
            <a:r>
              <a:rPr lang="ar-SA" sz="3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تاريخ الإنسان العربي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(المرموز) </a:t>
            </a:r>
            <a:r>
              <a:rPr lang="ar-SA" sz="3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الذي يقف في الزمن (الحاضر) موقف ضعف وتخاذل لا يتناسب مع قوة الماضي </a:t>
            </a: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وعظمته.</a:t>
            </a:r>
            <a:endParaRPr lang="ar-SA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109728" indent="0" algn="justLow">
              <a:buNone/>
            </a:pP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  نجد </a:t>
            </a:r>
            <a:r>
              <a:rPr lang="ar-SA" sz="3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في القصيدة تعبيرات كثيرة دالة على </a:t>
            </a: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الزمن,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(الزمن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الذهبي,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زمن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يتقاطع,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ينحدر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بالأمس,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جسد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الذكريات,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استدارت مزولة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الوقت). </a:t>
            </a:r>
            <a:r>
              <a:rPr lang="ar-SA" sz="3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ويقوي </a:t>
            </a: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هذه </a:t>
            </a:r>
            <a:r>
              <a:rPr lang="ar-SA" sz="3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الظاهرة اللغوية </a:t>
            </a: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الكثرة </a:t>
            </a:r>
            <a:r>
              <a:rPr lang="ar-SA" sz="3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الواضحة في استخدام </a:t>
            </a:r>
            <a:r>
              <a:rPr lang="ar-SA" sz="3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الأفعال: مضارعة, ماضية, </a:t>
            </a:r>
            <a:r>
              <a:rPr lang="ar-SA" sz="3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أمر.</a:t>
            </a:r>
          </a:p>
          <a:p>
            <a:pPr marL="109728" indent="0" algn="justLow">
              <a:buNone/>
            </a:pPr>
            <a:endParaRPr lang="ar-SA" sz="3200" dirty="0" smtClean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552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728" indent="0" algn="justLow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   أما </a:t>
            </a:r>
            <a:r>
              <a:rPr lang="ar-SA" sz="3200" b="1" dirty="0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الزمن الأول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فالشاعر يصور فيه </a:t>
            </a:r>
            <a:r>
              <a:rPr lang="ar-SA" sz="3200" b="1" dirty="0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ماضي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 الخيول حين كانت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برية,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تعيش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بحرية.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ويربط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الشاعر في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نهاية الفقرة بين الرمز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والمرموز,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فقد كانت الخيل تتنفس حرية مثلما يتنفسها الناس في ذلك الزمن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الذهبي.</a:t>
            </a:r>
            <a:endParaRPr lang="ar-SA" sz="3200" dirty="0">
              <a:latin typeface="Traditional Arabic" pitchFamily="18" charset="-78"/>
              <a:cs typeface="Traditional Arabic" pitchFamily="18" charset="-78"/>
            </a:endParaRPr>
          </a:p>
          <a:p>
            <a:pPr marL="109728" indent="0" algn="justLow">
              <a:buFont typeface="Wingdings" pitchFamily="2" charset="2"/>
              <a:buChar char="q"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   ومن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الملاحظ في هذا الجزء أن الشاعر يستخدم في أثناء الحديث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عن  </a:t>
            </a:r>
            <a:r>
              <a:rPr lang="ar-SA" sz="40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الماضي</a:t>
            </a:r>
            <a:r>
              <a:rPr lang="ar-SA" sz="40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:</a:t>
            </a:r>
            <a:endParaRPr lang="ar-SA" sz="3200" b="1" dirty="0" smtClean="0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109728" indent="0" algn="justLow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1-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الفعل المضارع المنفي بلم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(</a:t>
            </a: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في </a:t>
            </a:r>
            <a:r>
              <a:rPr lang="ar-SA" sz="3200" b="1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خمس جمل متتالية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)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ar-SA" sz="3200" dirty="0">
              <a:latin typeface="Traditional Arabic" pitchFamily="18" charset="-78"/>
              <a:cs typeface="Traditional Arabic" pitchFamily="18" charset="-78"/>
            </a:endParaRPr>
          </a:p>
          <a:p>
            <a:pPr marL="109728" indent="0" algn="justLow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2-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الفعل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المضارع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مسبوقا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بالفعل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الناقص</a:t>
            </a:r>
            <a:r>
              <a:rPr lang="ar-SA" sz="28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: (كانت </a:t>
            </a:r>
            <a:r>
              <a:rPr lang="ar-SA" sz="2800" b="1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الخيل تمتلك </a:t>
            </a:r>
            <a:r>
              <a:rPr lang="ar-SA" sz="28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الشمس).</a:t>
            </a:r>
            <a:endParaRPr lang="ar-SA" sz="3200" b="1" dirty="0" smtClean="0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109728" indent="0" algn="justLow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3-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الفعل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المضارع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مسبوقا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بحرف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نفي:</a:t>
            </a: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 (لم </a:t>
            </a:r>
            <a:r>
              <a:rPr lang="ar-SA" sz="3200" b="1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يلن الجسد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الحر).</a:t>
            </a:r>
          </a:p>
          <a:p>
            <a:pPr marL="109728" indent="0" algn="justLow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4-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الفعل المضارع الحقيقي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لكنه يدل على الماضي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(ينحدر الأمس).</a:t>
            </a:r>
            <a:endParaRPr lang="ar-SA" sz="3200" b="1" dirty="0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109728" indent="0" algn="justLow">
              <a:buFont typeface="Wingdings" pitchFamily="2" charset="2"/>
              <a:buChar char="q"/>
            </a:pP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  </a:t>
            </a:r>
            <a:r>
              <a:rPr lang="ar-SA" sz="32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-</a:t>
            </a: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وهذا </a:t>
            </a:r>
            <a:r>
              <a:rPr lang="ar-SA" sz="3200" b="1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التعبير عن الماضي بالمضارع يدل على أن الماضي المجيد لم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يمت, </a:t>
            </a:r>
            <a:r>
              <a:rPr lang="ar-SA" sz="3200" b="1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إنما هو حي في شكل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ذكريات.</a:t>
            </a:r>
            <a:endParaRPr lang="ar-SA" sz="3200" b="1" dirty="0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078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76672"/>
            <a:ext cx="8640960" cy="6264696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728" indent="0" algn="justLow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   يشكل </a:t>
            </a:r>
            <a:r>
              <a:rPr lang="ar-SA" sz="32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الزمن المضارع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جزءًا كبيرًا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من بنية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القصيدة، والبدء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بالحديث عن </a:t>
            </a:r>
            <a:r>
              <a:rPr lang="ar-SA" sz="3200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الحاضر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دلالة على أهميته بالنسبة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للشاعر, وبالتالي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للجمهور المتلقي الذي يريد أن </a:t>
            </a:r>
            <a:r>
              <a:rPr lang="ar-SA" sz="32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يُصدِّرَ </a:t>
            </a:r>
            <a:r>
              <a:rPr lang="ar-SA" sz="3200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إليه </a:t>
            </a:r>
            <a:r>
              <a:rPr lang="ar-SA" sz="32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موقفه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. بيد أن الشاعر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حين يشرع في تصوير </a:t>
            </a:r>
            <a:r>
              <a:rPr lang="ar-SA" sz="32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الزمن الحالي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للخيل, </a:t>
            </a:r>
            <a:r>
              <a:rPr lang="ar-SA" sz="32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لايقدمه بشكل </a:t>
            </a:r>
            <a:r>
              <a:rPr lang="ar-SA" sz="32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مباشر، </a:t>
            </a:r>
            <a:r>
              <a:rPr lang="ar-SA" sz="32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وإنما عن طريق فعل </a:t>
            </a:r>
            <a:r>
              <a:rPr lang="ar-SA" sz="32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ماض/ جامد/ ناقص/ منفي,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فيقول:</a:t>
            </a:r>
            <a:endParaRPr lang="ar-SA" sz="3200" dirty="0">
              <a:latin typeface="Traditional Arabic" pitchFamily="18" charset="-78"/>
              <a:cs typeface="Traditional Arabic" pitchFamily="18" charset="-78"/>
            </a:endParaRPr>
          </a:p>
          <a:p>
            <a:pPr marL="109728" indent="0" algn="justLow">
              <a:buNone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أيتها الخيل: لست المغيرات صبحا</a:t>
            </a:r>
          </a:p>
          <a:p>
            <a:pPr marL="109728" indent="0" algn="justLow">
              <a:buNone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ولا العاديات كما قيل ضبحا </a:t>
            </a:r>
          </a:p>
          <a:p>
            <a:pPr marL="109728" indent="0" algn="justLow">
              <a:buNone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ولا خضرة في طريقك تمحى</a:t>
            </a:r>
          </a:p>
          <a:p>
            <a:pPr marL="109728" indent="0" algn="justLow">
              <a:buNone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ولا طفل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أضحى 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  <a:p>
            <a:pPr marL="109728" indent="0" algn="justLow">
              <a:buNone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إذا ما مررت به ..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يتنحى..</a:t>
            </a:r>
          </a:p>
          <a:p>
            <a:pPr marL="109728" indent="0" algn="justLow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   ويلاحظ في هذه الفقرة </a:t>
            </a:r>
            <a:r>
              <a:rPr lang="ar-SA" sz="32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تكرار النفي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؛ لتثبيت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دلالته بالنسبة لحاضر لا تحارب فيه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الخيول، والتكرار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من السمات الواضحة في جماليات القصيدة.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296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6453336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728" indent="0" algn="justLow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   أما </a:t>
            </a:r>
            <a:r>
              <a:rPr lang="ar-SA" sz="32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الزمن المطلق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فقد جاء في القصيدة في مجموعة من الحكم وردت في سياق غير مرتبط بزمن يخبر بحقائق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مؤكدة هي:</a:t>
            </a:r>
          </a:p>
          <a:p>
            <a:pPr marL="109728" indent="0" algn="justLow">
              <a:buNone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الفتوحات لا تُكتب بغير الدماء.</a:t>
            </a:r>
          </a:p>
          <a:p>
            <a:pPr marL="109728" indent="0" algn="justLow">
              <a:buNone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العدل لا يتحقق بغير السيف.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  <a:p>
            <a:pPr marL="109728" indent="0" algn="justLow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   </a:t>
            </a:r>
            <a:r>
              <a:rPr lang="ar-SA" sz="32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الزمن المطلق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يخلد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قيمًا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إنسانية ثابتة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وحقائق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لا جدال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فيها, وقد ورد في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مطلع القصيدة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أومفتتحها؛ ليُشير إلى أهمية هذه الحكم. ثم عاد في الفقرة الثالثة ليُؤكد على هذه القيم والمبادئ:</a:t>
            </a:r>
          </a:p>
          <a:p>
            <a:pPr marL="109728" indent="0" algn="justLow">
              <a:buNone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الخيول بساط على الريح</a:t>
            </a:r>
          </a:p>
          <a:p>
            <a:pPr marL="109728" indent="0" algn="justLow">
              <a:buNone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سار على متنه الناس للناس عبر المكان</a:t>
            </a:r>
          </a:p>
          <a:p>
            <a:pPr marL="109728" indent="0" algn="justLow">
              <a:buNone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والخيول جدار به انقسم</a:t>
            </a:r>
          </a:p>
          <a:p>
            <a:pPr marL="109728" indent="0" algn="justLow">
              <a:buNone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الناس صنفين</a:t>
            </a:r>
          </a:p>
          <a:p>
            <a:pPr marL="109728" indent="0" algn="justLow">
              <a:buNone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صاروا مشاة وركبان 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912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92696"/>
            <a:ext cx="8435280" cy="5184576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728" indent="0" algn="ctr">
              <a:buNone/>
            </a:pPr>
            <a:r>
              <a:rPr lang="ar-SA" sz="3600" b="1" dirty="0" smtClean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جماليات النَّص </a:t>
            </a:r>
          </a:p>
          <a:p>
            <a:pPr marL="109728" indent="0" algn="justLow">
              <a:buNone/>
            </a:pPr>
            <a:r>
              <a:rPr lang="ar-SA" sz="3600" b="1" dirty="0" smtClean="0">
                <a:solidFill>
                  <a:schemeClr val="accent2"/>
                </a:solidFill>
                <a:latin typeface="Traditional Arabic" pitchFamily="18" charset="-78"/>
                <a:cs typeface="Traditional Arabic" pitchFamily="18" charset="-78"/>
              </a:rPr>
              <a:t>اللغة: </a:t>
            </a:r>
            <a:endParaRPr lang="ar-SA" sz="3600" b="1" dirty="0">
              <a:solidFill>
                <a:schemeClr val="accent2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109728" indent="0" algn="justLow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1- استخدم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الشاعر في قصيدة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(الخيول)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لغة سهلة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واضحة,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بعيدة عن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التعقيد.</a:t>
            </a:r>
            <a:endParaRPr lang="ar-SA" sz="3200" dirty="0">
              <a:latin typeface="Traditional Arabic" pitchFamily="18" charset="-78"/>
              <a:cs typeface="Traditional Arabic" pitchFamily="18" charset="-78"/>
            </a:endParaRPr>
          </a:p>
          <a:p>
            <a:pPr marL="109728" indent="0" algn="justLow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2- اتسمت لغة الشاعر بالدقة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المتناهية في انتقاء الألفاظ الموحية بالمعنى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المراد, </a:t>
            </a:r>
            <a:r>
              <a:rPr lang="ar-SA" sz="3200" b="1" dirty="0" smtClean="0">
                <a:solidFill>
                  <a:srgbClr val="7030A0"/>
                </a:solidFill>
                <a:latin typeface="Traditional Arabic" pitchFamily="18" charset="-78"/>
                <a:cs typeface="Traditional Arabic" pitchFamily="18" charset="-78"/>
              </a:rPr>
              <a:t>مثال ذلك: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عنوان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القصيدة </a:t>
            </a:r>
            <a:r>
              <a:rPr lang="ar-SA" sz="3200" b="1" dirty="0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(الخيول</a:t>
            </a:r>
            <a:r>
              <a:rPr lang="ar-SA" sz="3200" b="1" dirty="0" smtClean="0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),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حيث يدل الحصان إذا استخدم موصوفا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بــ (العربي)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على الأصالة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والذكاء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والقدرة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والوفاء، كما أن هذه الكلمة ذات تراث تاريخي لدى كل الشعوب القديمة.</a:t>
            </a:r>
          </a:p>
          <a:p>
            <a:pPr marL="109728" indent="0" algn="justLow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وكذلك جاء اختياره للمفردات الأخرى مثل: </a:t>
            </a:r>
            <a:r>
              <a:rPr lang="ar-SA" sz="3200" b="1" dirty="0" smtClean="0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الركبان، الزاد، حلبات المراهنة، العاديات، المغيرات.</a:t>
            </a:r>
          </a:p>
          <a:p>
            <a:pPr marL="109728" indent="0" algn="justLow">
              <a:buNone/>
            </a:pPr>
            <a:endParaRPr lang="ar-SA" sz="3200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912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980728"/>
            <a:ext cx="7920880" cy="4320480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728" indent="0" algn="justLow">
              <a:buNone/>
            </a:pPr>
            <a:r>
              <a:rPr lang="ar-SA" sz="3600" b="1" dirty="0" smtClean="0">
                <a:solidFill>
                  <a:schemeClr val="accent2"/>
                </a:solidFill>
                <a:latin typeface="Traditional Arabic" pitchFamily="18" charset="-78"/>
                <a:cs typeface="Traditional Arabic" pitchFamily="18" charset="-78"/>
              </a:rPr>
              <a:t>الأسلوب</a:t>
            </a:r>
            <a:r>
              <a:rPr lang="ar-SA" sz="3600" b="1" dirty="0">
                <a:solidFill>
                  <a:schemeClr val="accent2"/>
                </a:solidFill>
                <a:latin typeface="Traditional Arabic" pitchFamily="18" charset="-78"/>
                <a:cs typeface="Traditional Arabic" pitchFamily="18" charset="-78"/>
              </a:rPr>
              <a:t>: </a:t>
            </a:r>
          </a:p>
          <a:p>
            <a:pPr marL="109728" indent="0" algn="justLow">
              <a:buNone/>
            </a:pPr>
            <a:endParaRPr lang="ar-SA" sz="1200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109728" indent="0" algn="justLow">
              <a:buNone/>
            </a:pPr>
            <a:r>
              <a:rPr lang="ar-SA" sz="3600" dirty="0" smtClean="0">
                <a:latin typeface="Traditional Arabic" pitchFamily="18" charset="-78"/>
                <a:cs typeface="Traditional Arabic" pitchFamily="18" charset="-78"/>
              </a:rPr>
              <a:t>   اتخذ </a:t>
            </a:r>
            <a:r>
              <a:rPr lang="ar-SA" sz="3600" dirty="0">
                <a:latin typeface="Traditional Arabic" pitchFamily="18" charset="-78"/>
                <a:cs typeface="Traditional Arabic" pitchFamily="18" charset="-78"/>
              </a:rPr>
              <a:t>أمل دنقل من</a:t>
            </a:r>
            <a:r>
              <a:rPr lang="ar-SA" sz="3600" b="1" dirty="0">
                <a:latin typeface="Traditional Arabic" pitchFamily="18" charset="-78"/>
                <a:cs typeface="Traditional Arabic" pitchFamily="18" charset="-78"/>
              </a:rPr>
              <a:t> المفارقة </a:t>
            </a:r>
            <a:r>
              <a:rPr lang="ar-SA" sz="3600" dirty="0" smtClean="0">
                <a:latin typeface="Traditional Arabic" pitchFamily="18" charset="-78"/>
                <a:cs typeface="Traditional Arabic" pitchFamily="18" charset="-78"/>
              </a:rPr>
              <a:t>أسلوبًا فنيًا </a:t>
            </a:r>
            <a:r>
              <a:rPr lang="ar-SA" sz="3600" dirty="0">
                <a:latin typeface="Traditional Arabic" pitchFamily="18" charset="-78"/>
                <a:cs typeface="Traditional Arabic" pitchFamily="18" charset="-78"/>
              </a:rPr>
              <a:t>سعى من خلاله إلى تصوير الواقع العربي المرير, حيث نجده يزاوج بين </a:t>
            </a:r>
            <a:r>
              <a:rPr lang="ar-SA" sz="3600" b="1" dirty="0">
                <a:solidFill>
                  <a:srgbClr val="7030A0"/>
                </a:solidFill>
                <a:latin typeface="Traditional Arabic" pitchFamily="18" charset="-78"/>
                <a:cs typeface="Traditional Arabic" pitchFamily="18" charset="-78"/>
              </a:rPr>
              <a:t>ماضي</a:t>
            </a:r>
            <a:r>
              <a:rPr lang="ar-SA" sz="3600" dirty="0">
                <a:latin typeface="Traditional Arabic" pitchFamily="18" charset="-78"/>
                <a:cs typeface="Traditional Arabic" pitchFamily="18" charset="-78"/>
              </a:rPr>
              <a:t> الخيول (رمز للإنسان العربي) </a:t>
            </a:r>
            <a:r>
              <a:rPr lang="ar-SA" sz="3600" b="1" dirty="0">
                <a:solidFill>
                  <a:srgbClr val="7030A0"/>
                </a:solidFill>
                <a:latin typeface="Traditional Arabic" pitchFamily="18" charset="-78"/>
                <a:cs typeface="Traditional Arabic" pitchFamily="18" charset="-78"/>
              </a:rPr>
              <a:t>وحاضرها </a:t>
            </a:r>
            <a:r>
              <a:rPr lang="ar-SA" sz="3600" b="1" dirty="0" smtClean="0">
                <a:solidFill>
                  <a:srgbClr val="7030A0"/>
                </a:solidFill>
                <a:latin typeface="Traditional Arabic" pitchFamily="18" charset="-78"/>
                <a:cs typeface="Traditional Arabic" pitchFamily="18" charset="-78"/>
              </a:rPr>
              <a:t>ومستقبلها</a:t>
            </a:r>
            <a:r>
              <a:rPr lang="ar-SA" sz="3600" dirty="0" smtClean="0">
                <a:latin typeface="Traditional Arabic" pitchFamily="18" charset="-78"/>
                <a:cs typeface="Traditional Arabic" pitchFamily="18" charset="-78"/>
              </a:rPr>
              <a:t>؛ </a:t>
            </a:r>
            <a:r>
              <a:rPr lang="ar-SA" sz="3600" dirty="0">
                <a:latin typeface="Traditional Arabic" pitchFamily="18" charset="-78"/>
                <a:cs typeface="Traditional Arabic" pitchFamily="18" charset="-78"/>
              </a:rPr>
              <a:t>ليحدث نوعا من التقابل </a:t>
            </a:r>
            <a:r>
              <a:rPr lang="ar-SA" sz="3600" dirty="0" smtClean="0">
                <a:latin typeface="Traditional Arabic" pitchFamily="18" charset="-78"/>
                <a:cs typeface="Traditional Arabic" pitchFamily="18" charset="-78"/>
              </a:rPr>
              <a:t>أوالتضاد </a:t>
            </a:r>
            <a:r>
              <a:rPr lang="ar-SA" sz="3600" dirty="0">
                <a:latin typeface="Traditional Arabic" pitchFamily="18" charset="-78"/>
                <a:cs typeface="Traditional Arabic" pitchFamily="18" charset="-78"/>
              </a:rPr>
              <a:t>يصور بوضوح كيف كانت الخيول </a:t>
            </a:r>
            <a:r>
              <a:rPr lang="ar-SA" sz="3600" dirty="0" smtClean="0">
                <a:latin typeface="Traditional Arabic" pitchFamily="18" charset="-78"/>
                <a:cs typeface="Traditional Arabic" pitchFamily="18" charset="-78"/>
              </a:rPr>
              <a:t>وإلى </a:t>
            </a:r>
            <a:r>
              <a:rPr lang="ar-SA" sz="3600" dirty="0">
                <a:latin typeface="Traditional Arabic" pitchFamily="18" charset="-78"/>
                <a:cs typeface="Traditional Arabic" pitchFamily="18" charset="-78"/>
              </a:rPr>
              <a:t>ماذا </a:t>
            </a:r>
            <a:r>
              <a:rPr lang="ar-SA" sz="3600" dirty="0" smtClean="0">
                <a:latin typeface="Traditional Arabic" pitchFamily="18" charset="-78"/>
                <a:cs typeface="Traditional Arabic" pitchFamily="18" charset="-78"/>
              </a:rPr>
              <a:t>آلت.</a:t>
            </a:r>
          </a:p>
        </p:txBody>
      </p:sp>
    </p:spTree>
    <p:extLst>
      <p:ext uri="{BB962C8B-B14F-4D97-AF65-F5344CB8AC3E}">
        <p14:creationId xmlns:p14="http://schemas.microsoft.com/office/powerpoint/2010/main" xmlns="" val="158151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507288" cy="6336704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728" indent="0" algn="justLow">
              <a:buNone/>
            </a:pPr>
            <a:r>
              <a:rPr lang="ar-SA" sz="3200" b="1" dirty="0" smtClean="0">
                <a:solidFill>
                  <a:schemeClr val="accent2"/>
                </a:solidFill>
                <a:latin typeface="Traditional Arabic" pitchFamily="18" charset="-78"/>
                <a:cs typeface="Traditional Arabic" pitchFamily="18" charset="-78"/>
              </a:rPr>
              <a:t>الصور </a:t>
            </a:r>
            <a:r>
              <a:rPr lang="ar-SA" sz="3200" b="1" dirty="0">
                <a:solidFill>
                  <a:schemeClr val="accent2"/>
                </a:solidFill>
                <a:latin typeface="Traditional Arabic" pitchFamily="18" charset="-78"/>
                <a:cs typeface="Traditional Arabic" pitchFamily="18" charset="-78"/>
              </a:rPr>
              <a:t>الفنية: </a:t>
            </a:r>
          </a:p>
          <a:p>
            <a:pPr marL="109728" indent="0" algn="justLow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1- طور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الشاعر الصراع المتشابك بين ماض عريق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وحاضر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عقيم عن طريق مجموعتين من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الصور:</a:t>
            </a:r>
          </a:p>
          <a:p>
            <a:pPr marL="109728" indent="0" algn="justLow">
              <a:buNone/>
            </a:pPr>
            <a:r>
              <a:rPr lang="ar-SA" sz="3200" b="1" dirty="0" smtClean="0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أولاهما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تسلك </a:t>
            </a:r>
            <a:r>
              <a:rPr lang="ar-SA" sz="3200" b="1" dirty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طريق النفي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" لست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المغيرات صبحا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ولا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العاديات -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كما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قيل ضبحا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- ولا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خضرة في طريقك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تمحى".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جاءت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في الأسطر (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6-14).</a:t>
            </a:r>
          </a:p>
          <a:p>
            <a:pPr marL="109728" indent="0" algn="justLow">
              <a:buNone/>
            </a:pPr>
            <a:r>
              <a:rPr lang="ar-SA" sz="3200" b="1" dirty="0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ثانيهما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تسلك </a:t>
            </a:r>
            <a:r>
              <a:rPr lang="ar-SA" sz="3200" b="1" dirty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طريق الإثبات المجوف الساخر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في الأسطر (15-20).</a:t>
            </a:r>
          </a:p>
          <a:p>
            <a:pPr marL="109728" indent="0" algn="justLow">
              <a:buNone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صيري تماثيل من حجر في الميادين </a:t>
            </a:r>
          </a:p>
          <a:p>
            <a:pPr marL="109728" indent="0" algn="justLow">
              <a:buNone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صيري أراجيح من خشب للصغار الرياحين </a:t>
            </a:r>
          </a:p>
          <a:p>
            <a:pPr marL="109728" indent="0" algn="justLow">
              <a:buNone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صيري فوارس حلوى بموسمك النبوي</a:t>
            </a:r>
          </a:p>
          <a:p>
            <a:pPr marL="109728" indent="0" algn="justLow">
              <a:buNone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وللصبية الفقراء حصانا من الطين </a:t>
            </a:r>
          </a:p>
          <a:p>
            <a:pPr marL="109728" indent="0" algn="justLow">
              <a:buNone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صيري رسوما ووشما</a:t>
            </a:r>
          </a:p>
          <a:p>
            <a:pPr marL="109728" indent="0" algn="justLow">
              <a:buNone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تجف الخيوط به مثلما جف في رئتيك الصهيل </a:t>
            </a:r>
          </a:p>
          <a:p>
            <a:pPr marL="109728" indent="0" algn="justLow">
              <a:buNone/>
            </a:pPr>
            <a:endParaRPr lang="ar-SA" sz="3200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109728" indent="0" algn="justLow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endParaRPr lang="ar-SA" sz="3200" dirty="0">
              <a:latin typeface="Traditional Arabic" pitchFamily="18" charset="-78"/>
              <a:cs typeface="Traditional Arabic" pitchFamily="18" charset="-78"/>
            </a:endParaRPr>
          </a:p>
          <a:p>
            <a:pPr marL="109728" indent="0" algn="justLow">
              <a:buNone/>
            </a:pPr>
            <a:endParaRPr lang="ar-SA" sz="3200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391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264696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728" indent="0" algn="justLow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2- حينما نقف عند سمتي (النمو) و(التقابل) في مجموعتي </a:t>
            </a:r>
            <a:r>
              <a:rPr lang="ar-SA" sz="3200" b="1" dirty="0">
                <a:solidFill>
                  <a:srgbClr val="7030A0"/>
                </a:solidFill>
                <a:latin typeface="Traditional Arabic" pitchFamily="18" charset="-78"/>
                <a:cs typeface="Traditional Arabic" pitchFamily="18" charset="-78"/>
              </a:rPr>
              <a:t>صور النفي </a:t>
            </a:r>
            <a:r>
              <a:rPr lang="ar-SA" sz="3200" b="1" dirty="0" smtClean="0">
                <a:solidFill>
                  <a:srgbClr val="7030A0"/>
                </a:solidFill>
                <a:latin typeface="Traditional Arabic" pitchFamily="18" charset="-78"/>
                <a:cs typeface="Traditional Arabic" pitchFamily="18" charset="-78"/>
              </a:rPr>
              <a:t>والإثبات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 اللتين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جردتا الركض من فحواه,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نلحظ أن </a:t>
            </a:r>
            <a:r>
              <a:rPr lang="ar-SA" sz="3200" b="1" dirty="0" smtClean="0">
                <a:solidFill>
                  <a:schemeClr val="accent3"/>
                </a:solidFill>
                <a:latin typeface="Traditional Arabic" pitchFamily="18" charset="-78"/>
                <a:cs typeface="Traditional Arabic" pitchFamily="18" charset="-78"/>
              </a:rPr>
              <a:t>المجموعة الأولى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(6-14)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تعطي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إيحاء الجسد الذي ارتمى لكنه </a:t>
            </a:r>
            <a:r>
              <a:rPr lang="ar-SA" sz="3200" b="1" u="sng" dirty="0" smtClean="0">
                <a:latin typeface="Traditional Arabic" pitchFamily="18" charset="-78"/>
                <a:cs typeface="Traditional Arabic" pitchFamily="18" charset="-78"/>
              </a:rPr>
              <a:t>ما زال ينبض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,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ومن ثم فإن كل صورة منها تنفي (طاقة)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لكنها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تشير في الوقت ذاته إلى أن هذه الطاقة كانت موجودة</a:t>
            </a:r>
            <a:r>
              <a:rPr lang="ar-SA" sz="3200" b="1" dirty="0" smtClean="0">
                <a:solidFill>
                  <a:srgbClr val="002060"/>
                </a:solidFill>
                <a:latin typeface="Traditional Arabic" pitchFamily="18" charset="-78"/>
                <a:cs typeface="Traditional Arabic" pitchFamily="18" charset="-78"/>
              </a:rPr>
              <a:t>:"لست </a:t>
            </a:r>
            <a:r>
              <a:rPr lang="ar-SA" sz="3200" b="1" dirty="0">
                <a:solidFill>
                  <a:srgbClr val="002060"/>
                </a:solidFill>
                <a:latin typeface="Traditional Arabic" pitchFamily="18" charset="-78"/>
                <a:cs typeface="Traditional Arabic" pitchFamily="18" charset="-78"/>
              </a:rPr>
              <a:t>المتغيرات .. ولا العاديات.. ولا طفل أضحى</a:t>
            </a:r>
            <a:r>
              <a:rPr lang="ar-SA" sz="3200" b="1" dirty="0" smtClean="0">
                <a:solidFill>
                  <a:srgbClr val="002060"/>
                </a:solidFill>
                <a:latin typeface="Traditional Arabic" pitchFamily="18" charset="-78"/>
                <a:cs typeface="Traditional Arabic" pitchFamily="18" charset="-78"/>
              </a:rPr>
              <a:t>..).</a:t>
            </a:r>
          </a:p>
          <a:p>
            <a:pPr marL="109728" indent="0" algn="justLow">
              <a:buNone/>
            </a:pP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 لكن </a:t>
            </a:r>
            <a:r>
              <a:rPr lang="ar-SA" sz="3200" b="1" dirty="0">
                <a:solidFill>
                  <a:schemeClr val="accent3"/>
                </a:solidFill>
                <a:latin typeface="Traditional Arabic" pitchFamily="18" charset="-78"/>
                <a:cs typeface="Traditional Arabic" pitchFamily="18" charset="-78"/>
              </a:rPr>
              <a:t>المجموعة الثانية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(15-20)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تتعامل مع هذا الجسد </a:t>
            </a:r>
            <a:r>
              <a:rPr lang="ar-SA" sz="3200" b="1" u="sng" dirty="0">
                <a:latin typeface="Traditional Arabic" pitchFamily="18" charset="-78"/>
                <a:cs typeface="Traditional Arabic" pitchFamily="18" charset="-78"/>
              </a:rPr>
              <a:t>وقد سكن فيه كل شيء حتى النبض</a:t>
            </a:r>
            <a:r>
              <a:rPr lang="ar-SA" sz="3200" b="1" u="sng" dirty="0">
                <a:solidFill>
                  <a:srgbClr val="002060"/>
                </a:solidFill>
                <a:latin typeface="Traditional Arabic" pitchFamily="18" charset="-78"/>
                <a:cs typeface="Traditional Arabic" pitchFamily="18" charset="-78"/>
              </a:rPr>
              <a:t>:</a:t>
            </a:r>
            <a:r>
              <a:rPr lang="ar-SA" sz="3200" b="1" dirty="0">
                <a:solidFill>
                  <a:srgbClr val="002060"/>
                </a:solidFill>
                <a:latin typeface="Traditional Arabic" pitchFamily="18" charset="-78"/>
                <a:cs typeface="Traditional Arabic" pitchFamily="18" charset="-78"/>
              </a:rPr>
              <a:t>"صيري تماثيل .. أو أراجيح .. فوارس حلوى".</a:t>
            </a:r>
          </a:p>
          <a:p>
            <a:pPr marL="109728" indent="0" algn="justLow">
              <a:buNone/>
            </a:pP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   العجيب أن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الإيحاء بالطاقة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يأتي من خلال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وسائل "النفي"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الشائعة في المجموعة الأولى. على حين يأتي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الإيحاء بالجمود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من خلال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وسائل "الإثبات"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الشائعة في المجموعة الثانية. </a:t>
            </a:r>
            <a:r>
              <a:rPr lang="ar-SA" sz="3200" b="1" u="sng" dirty="0">
                <a:latin typeface="Traditional Arabic" pitchFamily="18" charset="-78"/>
                <a:cs typeface="Traditional Arabic" pitchFamily="18" charset="-78"/>
              </a:rPr>
              <a:t>وهذا التناقض يهدف إلى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الإيحاء العميق بالزيف الكافي وراء ظواهر الأشياء, فليست الحركة بالضرورة وجودًا ولا السكون بالضرورة عدما.</a:t>
            </a:r>
            <a:endParaRPr lang="ar-SA" sz="3200" b="1" dirty="0">
              <a:solidFill>
                <a:srgbClr val="00206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912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692696"/>
            <a:ext cx="8373616" cy="5328592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728" indent="0" algn="justLow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3- تتقابل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الصور في مجموعتي </a:t>
            </a:r>
            <a:r>
              <a:rPr lang="ar-SA" sz="3200" b="1" dirty="0">
                <a:solidFill>
                  <a:srgbClr val="7030A0"/>
                </a:solidFill>
                <a:latin typeface="Traditional Arabic" pitchFamily="18" charset="-78"/>
                <a:cs typeface="Traditional Arabic" pitchFamily="18" charset="-78"/>
              </a:rPr>
              <a:t>صور النفي والإثبات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؛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لإظهار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حدة السلب, فإذا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تأملنا كل صور </a:t>
            </a:r>
            <a:r>
              <a:rPr lang="ar-SA" sz="3200" b="1" dirty="0">
                <a:solidFill>
                  <a:schemeClr val="accent3"/>
                </a:solidFill>
                <a:latin typeface="Traditional Arabic" pitchFamily="18" charset="-78"/>
                <a:cs typeface="Traditional Arabic" pitchFamily="18" charset="-78"/>
              </a:rPr>
              <a:t>المجموعة الثانية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نجد أن في كل منها جوابا أو قرارا ساخرا لإحدى صور </a:t>
            </a:r>
            <a:r>
              <a:rPr lang="ar-SA" sz="3200" b="1" dirty="0">
                <a:solidFill>
                  <a:schemeClr val="accent3"/>
                </a:solidFill>
                <a:latin typeface="Traditional Arabic" pitchFamily="18" charset="-78"/>
                <a:cs typeface="Traditional Arabic" pitchFamily="18" charset="-78"/>
              </a:rPr>
              <a:t>المجموعة الأولى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, فالخيل التي كانت تغير وتغدو في ميادين القتال تصبح تماثيل من حجر في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الميادين،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وتلك التي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كانت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تخيف الأطفال فيتنحون عن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طريقها,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تصبح أراجيح من خشب لهؤلاء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الصغار، وخيل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موكب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الحرس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الملكي المهيب تصبح فوارس حلوى في موكب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المولد النبوي.</a:t>
            </a:r>
          </a:p>
          <a:p>
            <a:pPr marL="109728" indent="0" algn="justLow">
              <a:buNone/>
            </a:pPr>
            <a:endParaRPr lang="ar-SA" sz="1200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109728" indent="0" algn="justLow">
              <a:buNone/>
            </a:pP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200" b="1" dirty="0" smtClean="0">
                <a:solidFill>
                  <a:schemeClr val="accent2"/>
                </a:solidFill>
                <a:latin typeface="Traditional Arabic" pitchFamily="18" charset="-78"/>
                <a:cs typeface="Traditional Arabic" pitchFamily="18" charset="-78"/>
              </a:rPr>
              <a:t>الموسيقى: </a:t>
            </a:r>
            <a:endParaRPr lang="ar-SA" sz="3200" b="1" dirty="0">
              <a:solidFill>
                <a:schemeClr val="accent2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109728" indent="0" algn="justLow">
              <a:buNone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   جاءت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القصيدة على بحر</a:t>
            </a:r>
            <a:r>
              <a:rPr lang="ar-SA" sz="3200" b="1" dirty="0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 المتقارب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المعروف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بتلاحق الإيقاع وسرعته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,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بتفعيلاته التي تتقارب في وقعها مع خبب الخيل.</a:t>
            </a:r>
            <a:endParaRPr lang="ar-SA" sz="3200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290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1330</TotalTime>
  <Words>1657</Words>
  <Application>Microsoft Office PowerPoint</Application>
  <PresentationFormat>عرض على الشاشة (3:4)‏</PresentationFormat>
  <Paragraphs>161</Paragraphs>
  <Slides>23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Concourse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أدبـ عباسيـ ( 1) </dc:title>
  <dc:creator>Hussin</dc:creator>
  <cp:lastModifiedBy>Compaq</cp:lastModifiedBy>
  <cp:revision>178</cp:revision>
  <dcterms:created xsi:type="dcterms:W3CDTF">2012-09-15T15:26:28Z</dcterms:created>
  <dcterms:modified xsi:type="dcterms:W3CDTF">2014-04-22T20:41:17Z</dcterms:modified>
</cp:coreProperties>
</file>