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9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4EA09-DC40-4241-8E18-38B080919D02}" type="datetimeFigureOut">
              <a:rPr lang="ar-SA" smtClean="0"/>
              <a:pPr/>
              <a:t>15/06/35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428759"/>
          </a:xfrm>
        </p:spPr>
        <p:txBody>
          <a:bodyPr/>
          <a:lstStyle/>
          <a:p>
            <a:pPr algn="r"/>
            <a:r>
              <a:rPr lang="ar-SA" sz="3200" dirty="0" smtClean="0"/>
              <a:t>          مقالة القشور واللباب لجبران خليل جبران </a:t>
            </a:r>
            <a:endParaRPr lang="ar-SA" sz="32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85720" y="285728"/>
            <a:ext cx="8429684" cy="607223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r"/>
            <a:endParaRPr lang="ar-SA" b="1" u="sng" dirty="0" smtClean="0">
              <a:solidFill>
                <a:srgbClr val="FF0000"/>
              </a:solidFill>
            </a:endParaRPr>
          </a:p>
          <a:p>
            <a:r>
              <a:rPr lang="ar-SA" b="1" u="sng" dirty="0" smtClean="0">
                <a:solidFill>
                  <a:srgbClr val="FF0000"/>
                </a:solidFill>
              </a:rPr>
              <a:t> </a:t>
            </a:r>
            <a:r>
              <a:rPr lang="ar-SA" sz="4000" b="1" dirty="0" smtClean="0">
                <a:solidFill>
                  <a:schemeClr val="tx1"/>
                </a:solidFill>
              </a:rPr>
              <a:t>مقالة قشور ولباب  - جبران خليل جبران </a:t>
            </a:r>
            <a:endParaRPr lang="ar-SA" b="1" dirty="0" smtClean="0">
              <a:solidFill>
                <a:schemeClr val="tx1"/>
              </a:solidFill>
            </a:endParaRPr>
          </a:p>
          <a:p>
            <a:pPr algn="r"/>
            <a:r>
              <a:rPr lang="ar-SA" sz="3600" b="1" u="sng" dirty="0" smtClean="0">
                <a:solidFill>
                  <a:srgbClr val="FF0000"/>
                </a:solidFill>
              </a:rPr>
              <a:t>- </a:t>
            </a:r>
            <a:r>
              <a:rPr lang="ar-SA" sz="2800" b="1" u="sng" dirty="0" smtClean="0">
                <a:solidFill>
                  <a:srgbClr val="FF0000"/>
                </a:solidFill>
              </a:rPr>
              <a:t>المعنى الإجمالي : </a:t>
            </a:r>
          </a:p>
          <a:p>
            <a:pPr algn="r"/>
            <a:r>
              <a:rPr lang="ar-SA" sz="2800" b="1" dirty="0" smtClean="0">
                <a:solidFill>
                  <a:schemeClr val="tx1"/>
                </a:solidFill>
              </a:rPr>
              <a:t>تقديس كثير من الناس الشكل متناسين الجوهر ، فيغدو عندهم هجران الوطن أيسر بكثير من حرق العلم ، مما يبعث على تقديم الزائف على الأصيل ، وهذا ما لم يرق لجبران ، فطفق يكتب ليبدد هذا الوهم من عقول الناس، ساعياً إلى تنوير بصائرهم .</a:t>
            </a:r>
          </a:p>
          <a:p>
            <a:pPr algn="r"/>
            <a:r>
              <a:rPr lang="ar-SA" sz="2800" b="1" u="sng" dirty="0" smtClean="0">
                <a:solidFill>
                  <a:srgbClr val="FF0000"/>
                </a:solidFill>
              </a:rPr>
              <a:t>- المغزى </a:t>
            </a:r>
            <a:r>
              <a:rPr lang="ar-SA" b="1" u="sng" dirty="0" smtClean="0">
                <a:solidFill>
                  <a:srgbClr val="FF0000"/>
                </a:solidFill>
              </a:rPr>
              <a:t>من المقال : </a:t>
            </a:r>
            <a:endParaRPr lang="ar-SA" sz="2400" b="1" u="sng" dirty="0" smtClean="0">
              <a:solidFill>
                <a:srgbClr val="FF0000"/>
              </a:solidFill>
            </a:endParaRPr>
          </a:p>
          <a:p>
            <a:pPr algn="r"/>
            <a:r>
              <a:rPr lang="ar-SA" sz="2400" b="1" dirty="0" smtClean="0">
                <a:solidFill>
                  <a:schemeClr val="tx1"/>
                </a:solidFill>
              </a:rPr>
              <a:t>لقد دعا جبران إلى التريث عند إصدار الحكم على الأشياء ؛ لأن معظم ما نراه قد يكون خادعاً يحتاج إلى تدقيق وتمحيص </a:t>
            </a:r>
            <a:r>
              <a:rPr lang="ar-SA" sz="2400" dirty="0" smtClean="0">
                <a:solidFill>
                  <a:schemeClr val="tx1"/>
                </a:solidFill>
              </a:rPr>
              <a:t>.</a:t>
            </a:r>
          </a:p>
          <a:p>
            <a:pPr algn="r">
              <a:buFontTx/>
              <a:buChar char="-"/>
            </a:pPr>
            <a:r>
              <a:rPr lang="ar-SA" sz="2800" b="1" u="sng" dirty="0" smtClean="0">
                <a:solidFill>
                  <a:srgbClr val="FF0000"/>
                </a:solidFill>
              </a:rPr>
              <a:t>جماليات النص : </a:t>
            </a:r>
          </a:p>
          <a:p>
            <a:pPr algn="r">
              <a:buFontTx/>
              <a:buChar char="-"/>
            </a:pPr>
            <a:r>
              <a:rPr lang="ar-SA" sz="2400" b="1" dirty="0" smtClean="0">
                <a:solidFill>
                  <a:schemeClr val="tx1"/>
                </a:solidFill>
              </a:rPr>
              <a:t> ينتمي ما كتبه جبران خليل جبران إلى جنس نثري يدعى المقامة ، وهي فن نثري من فنون الأدب تدور حول فكرة واحدة تناقش موضوعاً</a:t>
            </a:r>
          </a:p>
          <a:p>
            <a:pPr algn="r">
              <a:buFontTx/>
              <a:buChar char="-"/>
            </a:pPr>
            <a:endParaRPr lang="ar-SA" sz="2400" dirty="0" smtClean="0">
              <a:solidFill>
                <a:schemeClr val="tx1"/>
              </a:solidFill>
            </a:endParaRPr>
          </a:p>
          <a:p>
            <a:pPr algn="r"/>
            <a:endParaRPr lang="ar-SA" sz="2400" dirty="0" smtClean="0">
              <a:solidFill>
                <a:schemeClr val="tx1"/>
              </a:solidFill>
            </a:endParaRPr>
          </a:p>
          <a:p>
            <a:pPr algn="r"/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608332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401080" cy="5840435"/>
          </a:xfrm>
        </p:spPr>
        <p:txBody>
          <a:bodyPr>
            <a:normAutofit/>
          </a:bodyPr>
          <a:lstStyle/>
          <a:p>
            <a:endParaRPr lang="ar-SA" sz="2800" b="1" dirty="0" smtClean="0"/>
          </a:p>
          <a:p>
            <a:r>
              <a:rPr lang="ar-SA" sz="2800" b="1" dirty="0" smtClean="0"/>
              <a:t>أو </a:t>
            </a:r>
            <a:r>
              <a:rPr lang="ar-SA" sz="2800" b="1" dirty="0" smtClean="0"/>
              <a:t>تعبر عن وجهة نظر ما ، أو تهدف إلى إقناع القراء ؛ لتقبل فكرة ما </a:t>
            </a:r>
            <a:r>
              <a:rPr lang="ar-SA" sz="2800" b="1" dirty="0" smtClean="0"/>
              <a:t>.</a:t>
            </a:r>
            <a:r>
              <a:rPr lang="ar-SA" sz="2800" b="1" dirty="0" smtClean="0">
                <a:solidFill>
                  <a:srgbClr val="FF0000"/>
                </a:solidFill>
              </a:rPr>
              <a:t>- </a:t>
            </a:r>
            <a:r>
              <a:rPr lang="ar-SA" sz="2800" b="1" u="sng" dirty="0" smtClean="0">
                <a:solidFill>
                  <a:srgbClr val="FF0000"/>
                </a:solidFill>
              </a:rPr>
              <a:t>السمات المميزة لها : </a:t>
            </a:r>
          </a:p>
          <a:p>
            <a:r>
              <a:rPr lang="ar-SA" sz="2400" b="1" dirty="0" smtClean="0"/>
              <a:t>- يمتاز طولها بالاقتصاد ، لغتها بالسلاسة ، وأسلوبها بالجاذبية .</a:t>
            </a: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- مكوناتها </a:t>
            </a:r>
            <a:r>
              <a:rPr lang="ar-SA" sz="2800" b="1" u="sng" dirty="0" smtClean="0">
                <a:solidFill>
                  <a:srgbClr val="FF0000"/>
                </a:solidFill>
              </a:rPr>
              <a:t>:</a:t>
            </a:r>
            <a:endParaRPr lang="ar-SA" sz="2800" b="1" u="sng" dirty="0" smtClean="0">
              <a:solidFill>
                <a:srgbClr val="FF0000"/>
              </a:solidFill>
            </a:endParaRPr>
          </a:p>
          <a:p>
            <a:r>
              <a:rPr lang="ar-SA" sz="2400" b="1" dirty="0" smtClean="0"/>
              <a:t>تتكون من أربعة أقسام : ( العنوان – المقدمة </a:t>
            </a:r>
            <a:r>
              <a:rPr lang="ar-SA" sz="2400" b="1" dirty="0" smtClean="0"/>
              <a:t>– المناقشة – </a:t>
            </a:r>
            <a:r>
              <a:rPr lang="ar-SA" sz="2400" b="1" dirty="0" smtClean="0"/>
              <a:t>الخاتمة ) .</a:t>
            </a: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- أنواعها : </a:t>
            </a:r>
          </a:p>
          <a:p>
            <a:r>
              <a:rPr lang="ar-SA" sz="2400" b="1" dirty="0" smtClean="0"/>
              <a:t>نوعين رئيسيين هما : ( المقالة الموضوعية – المقالة الذاتية )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- </a:t>
            </a:r>
            <a:r>
              <a:rPr lang="ar-SA" sz="2400" b="1" u="sng" dirty="0" smtClean="0">
                <a:solidFill>
                  <a:srgbClr val="FF0000"/>
                </a:solidFill>
              </a:rPr>
              <a:t>المقالة الموضوعية : </a:t>
            </a:r>
            <a:endParaRPr lang="ar-SA" sz="2400" b="1" u="sng" dirty="0" smtClean="0">
              <a:solidFill>
                <a:srgbClr val="FF0000"/>
              </a:solidFill>
            </a:endParaRPr>
          </a:p>
          <a:p>
            <a:r>
              <a:rPr lang="ar-SA" sz="2600" b="1" dirty="0" smtClean="0">
                <a:solidFill>
                  <a:srgbClr val="FF0000"/>
                </a:solidFill>
              </a:rPr>
              <a:t>وتعرف </a:t>
            </a:r>
            <a:r>
              <a:rPr lang="ar-SA" sz="2600" b="1" dirty="0" smtClean="0">
                <a:solidFill>
                  <a:srgbClr val="FF0000"/>
                </a:solidFill>
              </a:rPr>
              <a:t>باسم المقالة العلمية أو الرسمية أو المنهجية ،يحكمها منطق البحث ومنهجه الذي يقوم على بناء الحقائق على مقدماتها .</a:t>
            </a:r>
          </a:p>
          <a:p>
            <a:r>
              <a:rPr lang="ar-SA" sz="2600" b="1" u="sng" dirty="0" smtClean="0">
                <a:solidFill>
                  <a:srgbClr val="FF0000"/>
                </a:solidFill>
              </a:rPr>
              <a:t>وتهدف إلى : </a:t>
            </a:r>
            <a:r>
              <a:rPr lang="ar-SA" sz="2600" b="1" dirty="0" smtClean="0"/>
              <a:t>( الفائدة المعنوية والعقلية ) .</a:t>
            </a:r>
          </a:p>
          <a:p>
            <a:endParaRPr lang="ar-SA" sz="2600" b="1" dirty="0">
              <a:solidFill>
                <a:srgbClr val="FF0000"/>
              </a:solidFill>
            </a:endParaRPr>
          </a:p>
          <a:p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4290"/>
            <a:ext cx="8329642" cy="591187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ar-SA" sz="2400" u="sng" dirty="0" smtClean="0">
              <a:solidFill>
                <a:srgbClr val="FF0000"/>
              </a:solidFill>
            </a:endParaRP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- </a:t>
            </a:r>
            <a:r>
              <a:rPr lang="ar-SA" sz="2800" b="1" u="sng" dirty="0" smtClean="0">
                <a:solidFill>
                  <a:srgbClr val="FF0000"/>
                </a:solidFill>
              </a:rPr>
              <a:t>المقالة الذاتية : </a:t>
            </a:r>
          </a:p>
          <a:p>
            <a:pPr>
              <a:buNone/>
            </a:pPr>
            <a:r>
              <a:rPr lang="ar-SA" sz="2800" b="1" dirty="0" smtClean="0"/>
              <a:t>تعرف باسم المقالة الأدبية ، أو المقالة الفنية ، أو المقالة غير الرسمية ، أو المقالة غير المنهجية ، وهي تعتمد على إبداع شخصي ولا يحكمها قاعدة .</a:t>
            </a:r>
          </a:p>
          <a:p>
            <a:pPr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- أسلوبها : </a:t>
            </a:r>
          </a:p>
          <a:p>
            <a:pPr>
              <a:buNone/>
            </a:pPr>
            <a:r>
              <a:rPr lang="ar-SA" sz="2800" b="1" dirty="0" smtClean="0"/>
              <a:t>- ذو طابع شخصي ورؤية ذاتية ،يعبر عن وجهة نظر صاحبها ورأيه ، فلا تقدم معالجة منهجية أو تحليلية للموضوع .</a:t>
            </a:r>
          </a:p>
          <a:p>
            <a:pPr>
              <a:buFontTx/>
              <a:buChar char="-"/>
            </a:pPr>
            <a:r>
              <a:rPr lang="ar-SA" b="1" u="sng" dirty="0" smtClean="0">
                <a:solidFill>
                  <a:srgbClr val="FF0000"/>
                </a:solidFill>
              </a:rPr>
              <a:t>اللغة : </a:t>
            </a:r>
            <a:endParaRPr lang="ar-SA" b="1" u="sng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ar-SA" sz="2800" b="1" dirty="0" smtClean="0"/>
              <a:t>تكشف معاينة المعجم اللغوي للكاتب عن نوعين من المفردات </a:t>
            </a:r>
            <a:r>
              <a:rPr lang="ar-SA" sz="2800" b="1" u="sng" dirty="0" smtClean="0"/>
              <a:t>، </a:t>
            </a:r>
            <a:r>
              <a:rPr lang="ar-SA" sz="2800" b="1" u="sng" dirty="0" smtClean="0">
                <a:solidFill>
                  <a:srgbClr val="FF0000"/>
                </a:solidFill>
              </a:rPr>
              <a:t>واحد </a:t>
            </a:r>
            <a:r>
              <a:rPr lang="ar-SA" sz="2800" b="1" u="sng" dirty="0" err="1" smtClean="0">
                <a:solidFill>
                  <a:srgbClr val="FF0000"/>
                </a:solidFill>
              </a:rPr>
              <a:t>حوى</a:t>
            </a:r>
            <a:r>
              <a:rPr lang="ar-SA" sz="2800" b="1" u="sng" dirty="0" smtClean="0">
                <a:solidFill>
                  <a:srgbClr val="FF0000"/>
                </a:solidFill>
              </a:rPr>
              <a:t>: </a:t>
            </a:r>
            <a:r>
              <a:rPr lang="ar-SA" sz="2800" b="1" dirty="0" smtClean="0"/>
              <a:t>مفردات ( الظهور ) مثل القصور ، والمعاهد ، والنور ، </a:t>
            </a:r>
            <a:r>
              <a:rPr lang="ar-SA" sz="2800" b="1" u="sng" dirty="0" smtClean="0">
                <a:solidFill>
                  <a:srgbClr val="FF0000"/>
                </a:solidFill>
              </a:rPr>
              <a:t>وآخر :</a:t>
            </a:r>
            <a:r>
              <a:rPr lang="ar-SA" sz="2800" b="1" dirty="0" smtClean="0"/>
              <a:t> ضم مفردات (الخفاء ) مثل الروح ، والحشرجة ، ذاتي الخفية .</a:t>
            </a:r>
            <a:endParaRPr lang="ar-SA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6297634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401080" cy="628654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endParaRPr lang="ar-SA" sz="2400" u="sng" dirty="0" smtClean="0">
              <a:solidFill>
                <a:srgbClr val="FF0000"/>
              </a:solidFill>
            </a:endParaRP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- </a:t>
            </a:r>
            <a:r>
              <a:rPr lang="ar-SA" sz="2800" b="1" u="sng" dirty="0" smtClean="0">
                <a:solidFill>
                  <a:srgbClr val="FF0000"/>
                </a:solidFill>
              </a:rPr>
              <a:t>تتسم لغة الكاتب : </a:t>
            </a:r>
          </a:p>
          <a:p>
            <a:r>
              <a:rPr lang="ar-SA" sz="2800" b="1" dirty="0" smtClean="0"/>
              <a:t>بالشعرية أي إنها تقترب من خصائص الشعر ، فيكاد يختلط على القارئ ما ينطق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جبران أهو شعر أم نثر ؟ فما يقوله يكاد يكون شعراً لولا افتقاره إلى الأوزان الشعرية ، نحو ( ينظرون إليك كأن وراء عيونهم عيوناً تحدق إليك ...........الخ </a:t>
            </a:r>
          </a:p>
          <a:p>
            <a:r>
              <a:rPr lang="ar-SA" sz="2800" b="1" dirty="0" smtClean="0"/>
              <a:t>فهي حافلة بالمجازات والتشبيهات والمعاني البعيدة مما جعلها تصنف </a:t>
            </a:r>
            <a:r>
              <a:rPr lang="ar-SA" sz="2800" b="1" dirty="0" smtClean="0"/>
              <a:t>تحت</a:t>
            </a: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- </a:t>
            </a:r>
            <a:r>
              <a:rPr lang="ar-SA" sz="2800" b="1" u="sng" dirty="0" smtClean="0">
                <a:solidFill>
                  <a:srgbClr val="FF0000"/>
                </a:solidFill>
              </a:rPr>
              <a:t>المقالة تصنف في عداد المقالة الذاتية ؛ </a:t>
            </a:r>
            <a:r>
              <a:rPr lang="ar-SA" sz="2800" b="1" dirty="0" smtClean="0">
                <a:solidFill>
                  <a:srgbClr val="FF0000"/>
                </a:solidFill>
              </a:rPr>
              <a:t>لأن عباراتها فضفاضة ، مما يؤهلها لحمل العديد من المعاني .</a:t>
            </a:r>
          </a:p>
          <a:p>
            <a:r>
              <a:rPr lang="ar-SA" sz="2800" b="1" dirty="0" smtClean="0">
                <a:solidFill>
                  <a:srgbClr val="FF0000"/>
                </a:solidFill>
              </a:rPr>
              <a:t>إلى أي المدارس ينتمي الكاتب ؟</a:t>
            </a:r>
          </a:p>
          <a:p>
            <a:r>
              <a:rPr lang="ar-SA" sz="2800" b="1" dirty="0" smtClean="0"/>
              <a:t>- جبران من أعلام المدرسة الرومانسية العربية ، إلا أنه من الرواد الذين لم يتخلصوا من تماماً من سطوة المدرسة الكلاسيكية ، ومن مفرداتها القوية القديمة .</a:t>
            </a:r>
          </a:p>
          <a:p>
            <a:r>
              <a:rPr lang="ar-SA" sz="2800" b="1" u="sng" dirty="0" smtClean="0">
                <a:solidFill>
                  <a:srgbClr val="0070C0"/>
                </a:solidFill>
              </a:rPr>
              <a:t>كما حرص على انتقاء مفرداته فهو يؤمن بأن لا ترادف في العربية .</a:t>
            </a:r>
            <a:endParaRPr lang="ar-SA" sz="2800" b="1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6226196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4290"/>
            <a:ext cx="8401080" cy="5911873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endParaRPr lang="ar-SA" sz="2400" u="sng" dirty="0" smtClean="0">
              <a:solidFill>
                <a:srgbClr val="FF0000"/>
              </a:solidFill>
            </a:endParaRP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 </a:t>
            </a:r>
            <a:r>
              <a:rPr lang="ar-SA" sz="2800" b="1" u="sng" dirty="0" smtClean="0">
                <a:solidFill>
                  <a:srgbClr val="FF0000"/>
                </a:solidFill>
              </a:rPr>
              <a:t>الأسلوب : </a:t>
            </a:r>
          </a:p>
          <a:p>
            <a:r>
              <a:rPr lang="ar-SA" sz="2800" b="1" dirty="0" smtClean="0"/>
              <a:t>اتسم أسلوب الكاتب باللجوء إلى التقابلات ، حيث ينزع إلى بلورة رؤيته عن طريق استحضار المتضادات ، وجعلها تتقابل كي تسفر عن ذاتها وما يقابلها ، نحو قوله : ( لا ليست الحياة بسطوحها بل بخفاياها ، ولا المرئيات بقشورها بل بلبابها . ولا الناس بوجوههم بل بقلوبهم ) </a:t>
            </a:r>
            <a:r>
              <a:rPr lang="ar-SA" sz="2800" b="1" dirty="0" smtClean="0"/>
              <a:t>.</a:t>
            </a:r>
          </a:p>
          <a:p>
            <a:r>
              <a:rPr lang="ar-SA" sz="2800" b="1" dirty="0" smtClean="0">
                <a:solidFill>
                  <a:srgbClr val="FF0000"/>
                </a:solidFill>
              </a:rPr>
              <a:t>وكثرة </a:t>
            </a:r>
            <a:r>
              <a:rPr lang="ar-SA" sz="2800" b="1" dirty="0" smtClean="0">
                <a:solidFill>
                  <a:srgbClr val="FF0000"/>
                </a:solidFill>
              </a:rPr>
              <a:t>المتناقضات في النص ؛ لأن التضاد ينقل المتلقي من النقيض إلى النقيض ،</a:t>
            </a:r>
          </a:p>
          <a:p>
            <a:r>
              <a:rPr lang="ar-SA" sz="2800" b="1" dirty="0" smtClean="0"/>
              <a:t>واستخدام الكاتب كذلك للمحسنات البديعية </a:t>
            </a:r>
            <a:r>
              <a:rPr lang="ar-SA" sz="2800" b="1" dirty="0" smtClean="0"/>
              <a:t>.</a:t>
            </a:r>
          </a:p>
          <a:p>
            <a:endParaRPr lang="ar-SA" sz="2800" b="1" dirty="0" smtClean="0"/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أهم سمات مدرسة المهجر الشمالي التي ينتمي إليها الكاتب </a:t>
            </a:r>
            <a:r>
              <a:rPr lang="ar-SA" sz="2800" b="1" u="sng" dirty="0" smtClean="0"/>
              <a:t>: </a:t>
            </a:r>
            <a:endParaRPr lang="ar-SA" sz="2800" b="1" u="sng" dirty="0" smtClean="0"/>
          </a:p>
          <a:p>
            <a:r>
              <a:rPr lang="ar-SA" sz="2800" b="1" dirty="0" smtClean="0"/>
              <a:t> </a:t>
            </a:r>
            <a:r>
              <a:rPr lang="ar-SA" sz="2800" b="1" dirty="0" smtClean="0">
                <a:solidFill>
                  <a:srgbClr val="0070C0"/>
                </a:solidFill>
              </a:rPr>
              <a:t>إبراز العنصر الذاتي والوجداني والقيام على مبدأ الوحدة العضوية وتبسيط اللغة وتقريبها من لغة الحياة اليومية .</a:t>
            </a:r>
            <a:endParaRPr lang="ar-SA" sz="2800" b="1" u="sng" dirty="0" smtClean="0">
              <a:solidFill>
                <a:srgbClr val="FF0000"/>
              </a:solidFill>
            </a:endParaRPr>
          </a:p>
          <a:p>
            <a:endParaRPr lang="ar-SA" sz="28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6297634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329642" cy="6357982"/>
          </a:xfrm>
        </p:spPr>
        <p:txBody>
          <a:bodyPr>
            <a:normAutofit fontScale="92500" lnSpcReduction="20000"/>
          </a:bodyPr>
          <a:lstStyle/>
          <a:p>
            <a:endParaRPr lang="ar-SA" sz="2400" b="1" u="sng" dirty="0" smtClean="0">
              <a:solidFill>
                <a:srgbClr val="FF0000"/>
              </a:solidFill>
            </a:endParaRPr>
          </a:p>
          <a:p>
            <a:r>
              <a:rPr lang="ar-SA" sz="2800" b="1" u="sng" dirty="0" err="1" smtClean="0">
                <a:solidFill>
                  <a:srgbClr val="FF0000"/>
                </a:solidFill>
              </a:rPr>
              <a:t>الصورالفنية</a:t>
            </a:r>
            <a:r>
              <a:rPr lang="ar-SA" sz="2800" b="1" u="sng" dirty="0" smtClean="0">
                <a:solidFill>
                  <a:srgbClr val="FF0000"/>
                </a:solidFill>
              </a:rPr>
              <a:t> : </a:t>
            </a: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تفوق </a:t>
            </a:r>
            <a:r>
              <a:rPr lang="ar-SA" sz="2800" b="1" u="sng" dirty="0" smtClean="0">
                <a:solidFill>
                  <a:srgbClr val="FF0000"/>
                </a:solidFill>
              </a:rPr>
              <a:t>جبران في استحضار الصور الفنية القادرة على تجسيد معانيه .</a:t>
            </a:r>
          </a:p>
          <a:p>
            <a:r>
              <a:rPr lang="ar-SA" sz="2800" b="1" dirty="0" smtClean="0"/>
              <a:t>( لو استطعت تمزيق ما </a:t>
            </a:r>
            <a:r>
              <a:rPr lang="ar-SA" sz="2800" b="1" dirty="0" err="1" smtClean="0"/>
              <a:t>تحوكه</a:t>
            </a:r>
            <a:r>
              <a:rPr lang="ar-SA" sz="2800" b="1" dirty="0" smtClean="0"/>
              <a:t> حواسك ) داعياً إلى عدم الوقوف على الظاهرة .</a:t>
            </a:r>
          </a:p>
          <a:p>
            <a:r>
              <a:rPr lang="ar-SA" sz="2800" b="1" dirty="0" smtClean="0"/>
              <a:t>( وهنا الوهن شيخوخة مستلقية على الرمال ) داعياً إلى نبذ الضعف والخور .</a:t>
            </a: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لم أكثر الكاتب من اللجوء إلى الكنايات ؟ </a:t>
            </a:r>
          </a:p>
          <a:p>
            <a:endParaRPr lang="ar-SA" sz="2800" b="1" u="sng" dirty="0" smtClean="0">
              <a:solidFill>
                <a:srgbClr val="FF0000"/>
              </a:solidFill>
            </a:endParaRPr>
          </a:p>
          <a:p>
            <a:r>
              <a:rPr lang="ar-SA" sz="2800" b="1" dirty="0" smtClean="0"/>
              <a:t>- </a:t>
            </a:r>
            <a:r>
              <a:rPr lang="ar-SA" sz="2800" b="1" dirty="0" smtClean="0"/>
              <a:t>من أجل إيصال ما يعتمل في نفسه من كراهية للكبر والتعالي على الآخرين بأيسر الطرق .</a:t>
            </a: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مثل : ( فذا يخترق الأرض – وذلك يمتشق البرق – وغيره يستوجب الهواء ) .</a:t>
            </a:r>
          </a:p>
          <a:p>
            <a:r>
              <a:rPr lang="ar-SA" sz="2800" b="1" dirty="0" smtClean="0">
                <a:solidFill>
                  <a:srgbClr val="0070C0"/>
                </a:solidFill>
              </a:rPr>
              <a:t>- </a:t>
            </a:r>
            <a:r>
              <a:rPr lang="ar-SA" sz="2800" b="1" dirty="0" smtClean="0">
                <a:solidFill>
                  <a:srgbClr val="B10F92"/>
                </a:solidFill>
              </a:rPr>
              <a:t>أبدع في القدرة على ربط المفردات المتباعدة واستحداث علاقات جديدة فيما بينها ، لتوليد صور جديدة مرتبطة بنفس الكاتب ، ولم تأت هذه الصور؛ </a:t>
            </a:r>
            <a:r>
              <a:rPr lang="ar-SA" sz="2800" b="1" dirty="0" smtClean="0">
                <a:solidFill>
                  <a:srgbClr val="0070C0"/>
                </a:solidFill>
              </a:rPr>
              <a:t>إلا لتؤكد ثورة الكاتب على كل العادات والتقاليد البالية ، وهي دعوة ساخرة للتخلص من كل ما من شأنه أن يعوق رُقي الإنسان وسموه .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5869006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4290"/>
            <a:ext cx="8329642" cy="591187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ar-SA" sz="2400" u="sng" dirty="0" smtClean="0">
              <a:solidFill>
                <a:srgbClr val="FF0000"/>
              </a:solidFill>
            </a:endParaRPr>
          </a:p>
          <a:p>
            <a:endParaRPr lang="ar-SA" sz="2400" u="sng" dirty="0" smtClean="0">
              <a:solidFill>
                <a:srgbClr val="FF0000"/>
              </a:solidFill>
            </a:endParaRPr>
          </a:p>
          <a:p>
            <a:r>
              <a:rPr lang="ar-SA" sz="2800" b="1" u="sng" dirty="0" smtClean="0">
                <a:solidFill>
                  <a:srgbClr val="FF0000"/>
                </a:solidFill>
              </a:rPr>
              <a:t>الموسيقى :</a:t>
            </a:r>
          </a:p>
          <a:p>
            <a:r>
              <a:rPr lang="ar-SA" sz="2800" b="1" dirty="0" smtClean="0"/>
              <a:t>حفل </a:t>
            </a:r>
            <a:r>
              <a:rPr lang="ar-SA" sz="2800" b="1" dirty="0" smtClean="0"/>
              <a:t>نص القشور واللباب لجبران خليل جبران بالإيقاع الداخلي والخارجي ، لكنه اعتمد بشكل واضح على  الإيقاع  الداخلي ، لذا لجأ إلى المساواة بين الجمل والمساواة في تدفق النفس ، وهي ظاهرة لافتة في نصه 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715</Words>
  <Application>Microsoft Office PowerPoint</Application>
  <PresentationFormat>عرض على الشاشة (3:4)‏</PresentationFormat>
  <Paragraphs>57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          مقالة القشور واللباب لجبران خليل جبران 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مقالة القشور واللباب لجبران خليل جبران</dc:title>
  <dc:creator>Compaq</dc:creator>
  <cp:lastModifiedBy>Compaq</cp:lastModifiedBy>
  <cp:revision>13</cp:revision>
  <dcterms:created xsi:type="dcterms:W3CDTF">2013-11-24T18:23:49Z</dcterms:created>
  <dcterms:modified xsi:type="dcterms:W3CDTF">2014-04-15T19:09:14Z</dcterms:modified>
</cp:coreProperties>
</file>