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7" r:id="rId2"/>
    <p:sldId id="259" r:id="rId3"/>
    <p:sldId id="260" r:id="rId4"/>
    <p:sldId id="261" r:id="rId5"/>
    <p:sldId id="264" r:id="rId6"/>
    <p:sldId id="265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84" r:id="rId19"/>
    <p:sldId id="285" r:id="rId20"/>
    <p:sldId id="286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CC00"/>
    <a:srgbClr val="F933C0"/>
    <a:srgbClr val="690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وان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6810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1EA70BB-5A8C-4D0C-A32F-D8697908D467}" type="datetimeFigureOut">
              <a:rPr lang="ar-SA" smtClean="0"/>
              <a:t>7/14/1436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CEB8814-184C-40E7-A806-65837901686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50" r:id="rId12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98" y="-17377"/>
            <a:ext cx="9144000" cy="1417638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FFFF00"/>
                </a:solidFill>
              </a:rPr>
              <a:t>بسم الله الرّحمن الرّحيم</a:t>
            </a:r>
            <a:endParaRPr lang="ar-SA" b="1" dirty="0">
              <a:solidFill>
                <a:srgbClr val="FFFF00"/>
              </a:solidFill>
            </a:endParaRPr>
          </a:p>
        </p:txBody>
      </p:sp>
      <p:pic>
        <p:nvPicPr>
          <p:cNvPr id="4" name="عنصر نائب للمحتوى 3" descr="http://www.qa44.com/vb/storeimg/img_1353757694_615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412776"/>
            <a:ext cx="8208912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227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224136"/>
          </a:xfrm>
          <a:solidFill>
            <a:srgbClr val="FFFF66"/>
          </a:solidFill>
        </p:spPr>
        <p:txBody>
          <a:bodyPr/>
          <a:lstStyle/>
          <a:p>
            <a:pPr algn="ctr"/>
            <a:r>
              <a:rPr lang="ar-SA" dirty="0" smtClean="0"/>
              <a:t>المحاضرة الثالثة عشرة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968552"/>
          </a:xfrm>
          <a:solidFill>
            <a:srgbClr val="92D050"/>
          </a:solidFill>
        </p:spPr>
        <p:txBody>
          <a:bodyPr/>
          <a:lstStyle/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endParaRPr lang="ar-SA" dirty="0"/>
          </a:p>
          <a:p>
            <a:pPr marL="68580" indent="0" algn="ctr">
              <a:buNone/>
            </a:pPr>
            <a:r>
              <a:rPr lang="ar-SA" sz="5400" b="1" dirty="0" smtClean="0"/>
              <a:t>  البدل</a:t>
            </a:r>
            <a:endParaRPr lang="ar-SA" sz="5400" b="1" dirty="0"/>
          </a:p>
        </p:txBody>
      </p:sp>
    </p:spTree>
    <p:extLst>
      <p:ext uri="{BB962C8B-B14F-4D97-AF65-F5344CB8AC3E}">
        <p14:creationId xmlns:p14="http://schemas.microsoft.com/office/powerpoint/2010/main" val="404930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36815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ar-SA" sz="5400" b="1" dirty="0" smtClean="0">
                <a:solidFill>
                  <a:srgbClr val="C00000"/>
                </a:solidFill>
              </a:rPr>
              <a:t>الأهداف</a:t>
            </a:r>
            <a:endParaRPr lang="ar-SA" sz="54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824536"/>
          </a:xfrm>
          <a:solidFill>
            <a:srgbClr val="FFFF66"/>
          </a:solidFill>
        </p:spPr>
        <p:txBody>
          <a:bodyPr>
            <a:normAutofit/>
          </a:bodyPr>
          <a:lstStyle/>
          <a:p>
            <a:r>
              <a:rPr lang="ar-SA" dirty="0" smtClean="0"/>
              <a:t>أن يعرف الطالب أن البدل من التوابع .</a:t>
            </a:r>
          </a:p>
          <a:p>
            <a:pPr marL="68580" indent="0">
              <a:buNone/>
            </a:pPr>
            <a:endParaRPr lang="ar-SA" dirty="0" smtClean="0"/>
          </a:p>
          <a:p>
            <a:r>
              <a:rPr lang="ar-SA" dirty="0" smtClean="0"/>
              <a:t>أن يعرف الطالب أنواع البدل . </a:t>
            </a:r>
          </a:p>
          <a:p>
            <a:pPr marL="68580" indent="0">
              <a:buNone/>
            </a:pPr>
            <a:endParaRPr lang="ar-SA" dirty="0" smtClean="0"/>
          </a:p>
          <a:p>
            <a:r>
              <a:rPr lang="ar-SA" dirty="0" smtClean="0"/>
              <a:t>أن يحسن الطالب تعيين البدل بأنواعه من النصوص المختلفة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034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936104"/>
          </a:xfrm>
          <a:solidFill>
            <a:srgbClr val="FFFF66"/>
          </a:solidFill>
        </p:spPr>
        <p:txBody>
          <a:bodyPr/>
          <a:lstStyle/>
          <a:p>
            <a:pPr algn="ctr"/>
            <a:r>
              <a:rPr lang="ar-SA" b="1" dirty="0" smtClean="0"/>
              <a:t>تعريفه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208912" cy="5184576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68580" indent="0">
              <a:buNone/>
            </a:pPr>
            <a:r>
              <a:rPr lang="ar-SA" dirty="0" smtClean="0"/>
              <a:t> </a:t>
            </a:r>
            <a:r>
              <a:rPr lang="ar-SA" b="1" dirty="0" smtClean="0"/>
              <a:t>( التّابع المقصود بالحكم بلا واسطة .)</a:t>
            </a:r>
          </a:p>
          <a:p>
            <a:pPr marL="68580" indent="0">
              <a:buNone/>
            </a:pPr>
            <a:r>
              <a:rPr lang="ar-SA" dirty="0" smtClean="0"/>
              <a:t>أي أن معنى الكلام يتوجّه إليه وحده ، ومع ذلك فهو يتبع اسماً سابقاً عليه ، يسمّى (المبدل منه) .</a:t>
            </a:r>
          </a:p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r>
              <a:rPr lang="ar-SA" dirty="0" smtClean="0"/>
              <a:t>إذا قلنا :</a:t>
            </a:r>
            <a:r>
              <a:rPr lang="ar-SA" sz="3600" dirty="0" smtClean="0"/>
              <a:t> ( كان الخليفة عمرُ عادلاً)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96177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208912" cy="612068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000" dirty="0" smtClean="0"/>
              <a:t>     كان الخليفة عمر عادلاً . </a:t>
            </a:r>
          </a:p>
          <a:p>
            <a:endParaRPr lang="ar-SA" sz="4000" dirty="0"/>
          </a:p>
          <a:p>
            <a:pPr marL="68580" indent="0">
              <a:buNone/>
            </a:pPr>
            <a:r>
              <a:rPr lang="ar-SA" dirty="0" smtClean="0"/>
              <a:t>  </a:t>
            </a:r>
          </a:p>
          <a:p>
            <a:pPr marL="68580" indent="0">
              <a:buNone/>
            </a:pPr>
            <a:r>
              <a:rPr lang="ar-SA"/>
              <a:t> </a:t>
            </a:r>
            <a:r>
              <a:rPr lang="ar-SA" smtClean="0"/>
              <a:t>          المبدل منه                         </a:t>
            </a:r>
            <a:r>
              <a:rPr lang="ar-SA" dirty="0" smtClean="0"/>
              <a:t>البدل </a:t>
            </a:r>
          </a:p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r>
              <a:rPr lang="ar-SA" dirty="0" smtClean="0"/>
              <a:t>المراد من الجملة (كان عمر عادلاً)، لكننا مهّدنا لذلك بذكر كلمة أخرى وهي (الخليفة)، وتسمّى المبدل منه ، بحيث لو حذفنا هذا المبدل منه ، ووضعنا البدل مكانه ، لم يختلّ معنى الجملة .</a:t>
            </a:r>
          </a:p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r>
              <a:rPr lang="ar-SA" b="1" i="1" u="sng" dirty="0" smtClean="0">
                <a:solidFill>
                  <a:schemeClr val="accent3"/>
                </a:solidFill>
              </a:rPr>
              <a:t>ملحوظة </a:t>
            </a:r>
            <a:r>
              <a:rPr lang="ar-SA" dirty="0" smtClean="0"/>
              <a:t>: البدل يأتي بعد المبدل منه من دون واسطة عكس العطف الذي يفصل بين المتعاطفين حرف من حروف العطف.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012160" y="1268760"/>
            <a:ext cx="79208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3635896" y="1268760"/>
            <a:ext cx="57606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96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22413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SA" sz="3600" b="1" dirty="0" smtClean="0"/>
              <a:t>ما الغاية من ذكر المبدل منه ؟ </a:t>
            </a:r>
            <a:endParaRPr lang="ar-SA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89654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580" indent="0">
              <a:buNone/>
            </a:pPr>
            <a:r>
              <a:rPr lang="ar-SA" sz="3600" dirty="0" smtClean="0">
                <a:solidFill>
                  <a:srgbClr val="002060"/>
                </a:solidFill>
              </a:rPr>
              <a:t>نذكره للتمهيد والتهيئة لذكر البدل ، فنكون كأننا ذكرنا الجملة مرّتين ، مرّة مجملة ، ومرّة محدّدة ، وبذلك يقوى معناها ، ويزداد رسوخاً في الذهن .</a:t>
            </a:r>
            <a:endParaRPr lang="ar-SA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0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368152"/>
          </a:xfrm>
          <a:solidFill>
            <a:schemeClr val="bg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5400" b="1" dirty="0" smtClean="0"/>
              <a:t>أنواعه</a:t>
            </a:r>
            <a:endParaRPr lang="ar-SA" sz="54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8245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sz="4000" b="1" dirty="0" smtClean="0"/>
              <a:t>بدل كل من كل .</a:t>
            </a:r>
          </a:p>
          <a:p>
            <a:r>
              <a:rPr lang="ar-SA" sz="4000" b="1" dirty="0" smtClean="0"/>
              <a:t>بدل بعض من كل .</a:t>
            </a:r>
          </a:p>
          <a:p>
            <a:r>
              <a:rPr lang="ar-SA" sz="4000" b="1" dirty="0" smtClean="0"/>
              <a:t>بدل اشتمال .</a:t>
            </a:r>
          </a:p>
          <a:p>
            <a:r>
              <a:rPr lang="ar-SA" sz="4000" b="1" dirty="0" smtClean="0"/>
              <a:t>بدل المباينة .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49412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2241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/>
              <a:t>أ</a:t>
            </a:r>
            <a:r>
              <a:rPr lang="ar-SA" b="1" dirty="0" smtClean="0"/>
              <a:t>ولاً : بدل كلّ من كلّ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9685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r>
              <a:rPr lang="ar-SA" dirty="0" smtClean="0"/>
              <a:t>ويسمى ( البدل المطابق )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ضابطه أن يكون الثاني مطابقاً ؛ أي مساوياً للأول في المعنى تمام المطابقة. 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/>
              <a:t> </a:t>
            </a:r>
            <a:r>
              <a:rPr lang="ar-SA" sz="3200" dirty="0" smtClean="0"/>
              <a:t>                   حضر أخوك خالدٌ </a:t>
            </a:r>
          </a:p>
          <a:p>
            <a:pPr marL="68580" indent="0">
              <a:buNone/>
            </a:pPr>
            <a:r>
              <a:rPr lang="ar-SA" sz="2000" dirty="0" smtClean="0"/>
              <a:t>     </a:t>
            </a:r>
          </a:p>
          <a:p>
            <a:pPr marL="6858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فعل ماض                 </a:t>
            </a:r>
          </a:p>
          <a:p>
            <a:pPr marL="6858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                                فاعل مرفوع               بدل مرفوع</a:t>
            </a:r>
            <a:endParaRPr lang="ar-SA" sz="20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5364088" y="3573016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4499992" y="357301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2771800" y="3573016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50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208912" cy="6192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endParaRPr lang="ar-SA" sz="3600" dirty="0" smtClean="0"/>
          </a:p>
          <a:p>
            <a:pPr>
              <a:buFontTx/>
              <a:buChar char="-"/>
            </a:pPr>
            <a:r>
              <a:rPr lang="ar-SA" sz="3200" dirty="0" smtClean="0"/>
              <a:t>كان </a:t>
            </a:r>
            <a:r>
              <a:rPr lang="ar-SA" sz="3200" dirty="0" smtClean="0">
                <a:solidFill>
                  <a:schemeClr val="accent3"/>
                </a:solidFill>
              </a:rPr>
              <a:t>الكاتب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عباس</a:t>
            </a:r>
            <a:r>
              <a:rPr lang="ar-SA" sz="3200" dirty="0" smtClean="0"/>
              <a:t> العقاد جزل العبارة .</a:t>
            </a:r>
          </a:p>
          <a:p>
            <a:pPr marL="68580" indent="0">
              <a:buNone/>
            </a:pPr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كان </a:t>
            </a:r>
            <a:r>
              <a:rPr lang="ar-SA" sz="3200" dirty="0" smtClean="0">
                <a:solidFill>
                  <a:schemeClr val="accent3"/>
                </a:solidFill>
              </a:rPr>
              <a:t>الدكتور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طه</a:t>
            </a:r>
            <a:r>
              <a:rPr lang="ar-SA" sz="3200" dirty="0" smtClean="0"/>
              <a:t> حسين عميد الأدب العربي.</a:t>
            </a:r>
          </a:p>
          <a:p>
            <a:pPr marL="68580" indent="0">
              <a:buNone/>
            </a:pPr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>
                <a:solidFill>
                  <a:schemeClr val="accent3"/>
                </a:solidFill>
              </a:rPr>
              <a:t>الأستاذ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محمّد</a:t>
            </a:r>
            <a:r>
              <a:rPr lang="ar-SA" sz="3200" dirty="0" smtClean="0"/>
              <a:t>ٌ أستاذ مخلص . </a:t>
            </a:r>
          </a:p>
          <a:p>
            <a:pPr marL="68580" indent="0">
              <a:buNone/>
            </a:pPr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>
                <a:solidFill>
                  <a:schemeClr val="accent3"/>
                </a:solidFill>
              </a:rPr>
              <a:t>الطالب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خالد</a:t>
            </a:r>
            <a:r>
              <a:rPr lang="ar-SA" sz="3200" dirty="0" smtClean="0"/>
              <a:t>ٌ طالب مستقيم .</a:t>
            </a:r>
          </a:p>
          <a:p>
            <a:pPr marL="68580" indent="0">
              <a:buNone/>
            </a:pPr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>
                <a:solidFill>
                  <a:schemeClr val="accent3"/>
                </a:solidFill>
              </a:rPr>
              <a:t>الطالبة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سعاد</a:t>
            </a:r>
            <a:r>
              <a:rPr lang="ar-SA" sz="3200" dirty="0" smtClean="0"/>
              <a:t> فتاة مهذّبة .</a:t>
            </a:r>
          </a:p>
          <a:p>
            <a:pPr>
              <a:buFontTx/>
              <a:buChar char="-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40813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208912" cy="6192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r>
              <a:rPr lang="ar-SA" dirty="0"/>
              <a:t> </a:t>
            </a:r>
            <a:endParaRPr lang="ar-SA" dirty="0" smtClean="0"/>
          </a:p>
          <a:p>
            <a:pPr marL="68580" indent="0">
              <a:buNone/>
            </a:pPr>
            <a:r>
              <a:rPr lang="ar-SA" dirty="0" smtClean="0">
                <a:latin typeface="Simplified Arabic"/>
                <a:cs typeface="Simplified Arabic"/>
              </a:rPr>
              <a:t>﴿</a:t>
            </a:r>
            <a:r>
              <a:rPr lang="ar-SA" dirty="0" smtClean="0"/>
              <a:t> اهدنا</a:t>
            </a:r>
            <a:r>
              <a:rPr lang="ar-SA" dirty="0" smtClean="0">
                <a:solidFill>
                  <a:srgbClr val="FF0000"/>
                </a:solidFill>
              </a:rPr>
              <a:t> الصراط </a:t>
            </a:r>
            <a:r>
              <a:rPr lang="ar-SA" dirty="0" smtClean="0"/>
              <a:t>المستقيم * </a:t>
            </a:r>
            <a:r>
              <a:rPr lang="ar-SA" dirty="0" smtClean="0">
                <a:solidFill>
                  <a:srgbClr val="0070C0"/>
                </a:solidFill>
              </a:rPr>
              <a:t>صراطَ </a:t>
            </a:r>
            <a:r>
              <a:rPr lang="ar-SA" dirty="0" smtClean="0"/>
              <a:t>الذين أنعمت عليهم </a:t>
            </a:r>
            <a:r>
              <a:rPr lang="ar-SA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﴾</a:t>
            </a:r>
          </a:p>
          <a:p>
            <a:pPr marL="68580" indent="0">
              <a:buNone/>
            </a:pPr>
            <a:endParaRPr lang="ar-SA" dirty="0">
              <a:solidFill>
                <a:srgbClr val="3E3D2D"/>
              </a:solidFill>
              <a:latin typeface="Simplified Arabic"/>
              <a:cs typeface="Simplified Arabic"/>
            </a:endParaRPr>
          </a:p>
          <a:p>
            <a:pPr marL="68580" indent="0">
              <a:buNone/>
            </a:pPr>
            <a:r>
              <a:rPr lang="ar-SA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                           بدل كل من كل منصوب  </a:t>
            </a:r>
          </a:p>
          <a:p>
            <a:pPr marL="68580" indent="0">
              <a:buNone/>
            </a:pPr>
            <a:endParaRPr lang="ar-SA" sz="3200" dirty="0" smtClean="0">
              <a:solidFill>
                <a:srgbClr val="3E3D2D"/>
              </a:solidFill>
              <a:latin typeface="Simplified Arabic"/>
              <a:cs typeface="Simplified Arabic"/>
            </a:endParaRPr>
          </a:p>
          <a:p>
            <a:pPr marL="68580" indent="0">
              <a:buNone/>
            </a:pPr>
            <a:r>
              <a:rPr lang="ar-SA" sz="3200" dirty="0">
                <a:solidFill>
                  <a:srgbClr val="3E3D2D"/>
                </a:solidFill>
                <a:latin typeface="Simplified Arabic"/>
                <a:cs typeface="Simplified Arabic"/>
              </a:rPr>
              <a:t> </a:t>
            </a:r>
            <a:r>
              <a:rPr lang="ar-SA" sz="3200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﴿ إنّ للمتّقين </a:t>
            </a:r>
            <a:r>
              <a:rPr lang="ar-SA" sz="3200" dirty="0" smtClean="0">
                <a:solidFill>
                  <a:srgbClr val="FF0000"/>
                </a:solidFill>
                <a:latin typeface="Simplified Arabic"/>
                <a:cs typeface="Simplified Arabic"/>
              </a:rPr>
              <a:t>مفازاً</a:t>
            </a:r>
            <a:r>
              <a:rPr lang="ar-SA" sz="3200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 * </a:t>
            </a:r>
            <a:r>
              <a:rPr lang="ar-SA" sz="3200" dirty="0" smtClean="0">
                <a:solidFill>
                  <a:srgbClr val="0070C0"/>
                </a:solidFill>
                <a:latin typeface="Simplified Arabic"/>
                <a:cs typeface="Simplified Arabic"/>
              </a:rPr>
              <a:t>حدائقَ</a:t>
            </a:r>
            <a:r>
              <a:rPr lang="ar-SA" sz="3200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 وأعناباً﴾</a:t>
            </a:r>
          </a:p>
          <a:p>
            <a:pPr marL="68580" indent="0">
              <a:buNone/>
            </a:pPr>
            <a:endParaRPr lang="ar-SA" sz="3200" dirty="0" smtClean="0">
              <a:solidFill>
                <a:srgbClr val="3E3D2D"/>
              </a:solidFill>
              <a:latin typeface="Simplified Arabic"/>
              <a:cs typeface="Simplified Arabic"/>
            </a:endParaRPr>
          </a:p>
          <a:p>
            <a:pPr marL="68580" indent="0">
              <a:buNone/>
            </a:pPr>
            <a:r>
              <a:rPr lang="ar-SA" sz="3200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   ﴿ جعل الله </a:t>
            </a:r>
            <a:r>
              <a:rPr lang="ar-SA" sz="3200" dirty="0" smtClean="0">
                <a:solidFill>
                  <a:srgbClr val="FF0000"/>
                </a:solidFill>
                <a:latin typeface="Simplified Arabic"/>
                <a:cs typeface="Simplified Arabic"/>
              </a:rPr>
              <a:t>الكعبةَ</a:t>
            </a:r>
            <a:r>
              <a:rPr lang="ar-SA" sz="3200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 </a:t>
            </a:r>
            <a:r>
              <a:rPr lang="ar-SA" sz="3200" dirty="0" smtClean="0">
                <a:solidFill>
                  <a:srgbClr val="0070C0"/>
                </a:solidFill>
                <a:latin typeface="Simplified Arabic"/>
                <a:cs typeface="Simplified Arabic"/>
              </a:rPr>
              <a:t>البيتَ</a:t>
            </a:r>
            <a:r>
              <a:rPr lang="ar-SA" sz="3200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 </a:t>
            </a:r>
            <a:r>
              <a:rPr lang="ar-SA" sz="3200" dirty="0" smtClean="0">
                <a:solidFill>
                  <a:srgbClr val="0070C0"/>
                </a:solidFill>
                <a:latin typeface="Simplified Arabic"/>
                <a:cs typeface="Simplified Arabic"/>
              </a:rPr>
              <a:t>الحرامَ</a:t>
            </a:r>
            <a:r>
              <a:rPr lang="ar-SA" sz="3200" dirty="0" smtClean="0">
                <a:solidFill>
                  <a:srgbClr val="3E3D2D"/>
                </a:solidFill>
                <a:latin typeface="Simplified Arabic"/>
                <a:cs typeface="Simplified Arabic"/>
              </a:rPr>
              <a:t> ﴾</a:t>
            </a:r>
            <a:endParaRPr lang="ar-SA" sz="3200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644008" y="148478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052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332656"/>
            <a:ext cx="8208912" cy="6192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ar-SA" sz="3600" b="1" dirty="0" smtClean="0"/>
              <a:t>قال الشاعر </a:t>
            </a:r>
            <a:r>
              <a:rPr lang="ar-SA" sz="36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ar-SA" sz="3200" dirty="0" smtClean="0"/>
              <a:t>إنً </a:t>
            </a:r>
            <a:r>
              <a:rPr lang="ar-SA" sz="3200" dirty="0" smtClean="0">
                <a:solidFill>
                  <a:srgbClr val="FF0000"/>
                </a:solidFill>
              </a:rPr>
              <a:t>النّجوم</a:t>
            </a:r>
            <a:r>
              <a:rPr lang="ar-SA" sz="3200" dirty="0" smtClean="0"/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نجوم</a:t>
            </a:r>
            <a:r>
              <a:rPr lang="ar-SA" sz="3200" dirty="0" smtClean="0"/>
              <a:t>ُ الأفق أصغرُها</a:t>
            </a:r>
          </a:p>
          <a:p>
            <a:pPr marL="68580" indent="0">
              <a:buNone/>
            </a:pPr>
            <a:r>
              <a:rPr lang="ar-SA" sz="3200" dirty="0"/>
              <a:t> </a:t>
            </a:r>
            <a:r>
              <a:rPr lang="ar-SA" sz="3200" dirty="0" smtClean="0"/>
              <a:t>     </a:t>
            </a:r>
          </a:p>
          <a:p>
            <a:pPr marL="0" lvl="0" indent="0">
              <a:buClrTx/>
              <a:buSzTx/>
              <a:buNone/>
            </a:pPr>
            <a:r>
              <a:rPr lang="ar-SA" sz="3200" dirty="0"/>
              <a:t> </a:t>
            </a:r>
            <a:r>
              <a:rPr lang="ar-SA" sz="3200" dirty="0" smtClean="0"/>
              <a:t>         في العين أذهبها في الجوّ إصعاداً</a:t>
            </a:r>
          </a:p>
          <a:p>
            <a:pPr marL="0" lvl="0" indent="0">
              <a:buClrTx/>
              <a:buSzTx/>
              <a:buNone/>
            </a:pPr>
            <a:r>
              <a:rPr lang="ar-SA" sz="3200" dirty="0" smtClean="0">
                <a:solidFill>
                  <a:prstClr val="black"/>
                </a:solidFill>
                <a:latin typeface="Calibri"/>
                <a:cs typeface="Arial"/>
              </a:rPr>
              <a:t>( </a:t>
            </a:r>
            <a:r>
              <a:rPr lang="ar-SA" sz="3200" dirty="0">
                <a:solidFill>
                  <a:prstClr val="black"/>
                </a:solidFill>
                <a:latin typeface="Calibri"/>
                <a:cs typeface="Arial"/>
              </a:rPr>
              <a:t>الذين يؤمنون بالغيب ويقيمون الصلاة)   </a:t>
            </a:r>
          </a:p>
          <a:p>
            <a:pPr marL="0" lvl="0" indent="0">
              <a:buClrTx/>
              <a:buSzTx/>
              <a:buNone/>
            </a:pPr>
            <a:endParaRPr lang="ar-SA" sz="320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0" lvl="0" indent="0">
              <a:buClrTx/>
              <a:buSzTx/>
              <a:buNone/>
            </a:pPr>
            <a:r>
              <a:rPr lang="ar-SA" sz="3200" dirty="0">
                <a:solidFill>
                  <a:prstClr val="black"/>
                </a:solidFill>
                <a:latin typeface="Calibri"/>
                <a:cs typeface="Arial"/>
              </a:rPr>
              <a:t>* قد تنكرُ العين ضوء الشّمس من رمد </a:t>
            </a:r>
          </a:p>
          <a:p>
            <a:pPr marL="0" lvl="0" indent="0">
              <a:buClrTx/>
              <a:buSzTx/>
              <a:buNone/>
            </a:pPr>
            <a:r>
              <a:rPr lang="ar-SA" sz="3200" dirty="0">
                <a:solidFill>
                  <a:prstClr val="black"/>
                </a:solidFill>
                <a:latin typeface="Calibri"/>
                <a:cs typeface="Arial"/>
              </a:rPr>
              <a:t>                        وينكر الفمُ طعم الماء من سقمِ   </a:t>
            </a:r>
          </a:p>
          <a:p>
            <a:pPr marL="0" lvl="0" indent="0">
              <a:buClrTx/>
              <a:buSzTx/>
              <a:buNone/>
            </a:pPr>
            <a:r>
              <a:rPr lang="ar-SA" sz="3200" dirty="0">
                <a:solidFill>
                  <a:prstClr val="black"/>
                </a:solidFill>
                <a:latin typeface="Calibri"/>
                <a:cs typeface="Arial"/>
              </a:rPr>
              <a:t>      </a:t>
            </a:r>
          </a:p>
          <a:p>
            <a:pPr lvl="0" indent="-342900">
              <a:buClrTx/>
              <a:buSzTx/>
              <a:buFont typeface="Arial" panose="020B0604020202020204" pitchFamily="34" charset="0"/>
              <a:buChar char="•"/>
            </a:pPr>
            <a:r>
              <a:rPr lang="ar-SA" sz="3200" dirty="0">
                <a:solidFill>
                  <a:prstClr val="black"/>
                </a:solidFill>
                <a:latin typeface="Calibri"/>
                <a:cs typeface="Arial"/>
              </a:rPr>
              <a:t>كُتب القتلُ والقتال علينا</a:t>
            </a:r>
          </a:p>
          <a:p>
            <a:pPr marL="0" lvl="0" indent="0">
              <a:buClrTx/>
              <a:buSzTx/>
              <a:buNone/>
            </a:pPr>
            <a:r>
              <a:rPr lang="ar-SA" sz="3200" dirty="0">
                <a:solidFill>
                  <a:prstClr val="black"/>
                </a:solidFill>
                <a:latin typeface="Calibri"/>
                <a:cs typeface="Arial"/>
              </a:rPr>
              <a:t>                    وعلى الغانيات جرّ الذيولِ</a:t>
            </a:r>
          </a:p>
          <a:p>
            <a:pPr marL="68580" indent="0">
              <a:buNone/>
            </a:pP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420496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08012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/>
              <a:t>ثانياً :بدل بعض من كلّ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08912" cy="51125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r>
              <a:rPr lang="ar-SA" b="1" dirty="0" smtClean="0">
                <a:solidFill>
                  <a:srgbClr val="002060"/>
                </a:solidFill>
              </a:rPr>
              <a:t>يكون الاسم الثاني فيه جزءاً من الاسم الأوّل . </a:t>
            </a:r>
          </a:p>
          <a:p>
            <a:pPr lvl="0">
              <a:buClr>
                <a:srgbClr val="94C600"/>
              </a:buClr>
              <a:buFontTx/>
              <a:buChar char="-"/>
            </a:pPr>
            <a:r>
              <a:rPr lang="ar-SA" sz="3200" dirty="0">
                <a:solidFill>
                  <a:prstClr val="black"/>
                </a:solidFill>
              </a:rPr>
              <a:t>حضر </a:t>
            </a:r>
            <a:r>
              <a:rPr lang="ar-SA" sz="3200" dirty="0">
                <a:solidFill>
                  <a:srgbClr val="FF0000"/>
                </a:solidFill>
              </a:rPr>
              <a:t>المدعوّن </a:t>
            </a:r>
            <a:r>
              <a:rPr lang="ar-SA" sz="3200" dirty="0" smtClean="0">
                <a:solidFill>
                  <a:srgbClr val="0070C0"/>
                </a:solidFill>
              </a:rPr>
              <a:t>نصفُ</a:t>
            </a:r>
            <a:r>
              <a:rPr lang="ar-SA" sz="3200" dirty="0" smtClean="0">
                <a:solidFill>
                  <a:srgbClr val="FFC000"/>
                </a:solidFill>
              </a:rPr>
              <a:t>ه</a:t>
            </a:r>
            <a:r>
              <a:rPr lang="ar-SA" sz="3200" dirty="0" smtClean="0">
                <a:solidFill>
                  <a:srgbClr val="0070C0"/>
                </a:solidFill>
              </a:rPr>
              <a:t>م</a:t>
            </a:r>
            <a:r>
              <a:rPr lang="ar-SA" sz="3200" dirty="0" smtClean="0">
                <a:solidFill>
                  <a:prstClr val="black"/>
                </a:solidFill>
              </a:rPr>
              <a:t> .</a:t>
            </a:r>
          </a:p>
          <a:p>
            <a:pPr marL="68580" lvl="0" indent="0">
              <a:buClr>
                <a:srgbClr val="94C600"/>
              </a:buClr>
              <a:buNone/>
            </a:pPr>
            <a:endParaRPr lang="ar-SA" sz="2000" dirty="0" smtClean="0">
              <a:solidFill>
                <a:prstClr val="black"/>
              </a:solidFill>
            </a:endParaRPr>
          </a:p>
          <a:p>
            <a:pPr marL="68580" lvl="0" indent="0">
              <a:buClr>
                <a:srgbClr val="94C600"/>
              </a:buClr>
              <a:buNone/>
            </a:pPr>
            <a:r>
              <a:rPr lang="ar-SA" sz="2000" dirty="0">
                <a:solidFill>
                  <a:prstClr val="black"/>
                </a:solidFill>
              </a:rPr>
              <a:t> </a:t>
            </a:r>
            <a:r>
              <a:rPr lang="ar-SA" sz="2000" dirty="0" smtClean="0">
                <a:solidFill>
                  <a:prstClr val="black"/>
                </a:solidFill>
              </a:rPr>
              <a:t>           فاعل مرفوع           بدل مرفوع</a:t>
            </a:r>
          </a:p>
          <a:p>
            <a:pPr marL="68580" lvl="0" indent="0">
              <a:buClr>
                <a:srgbClr val="94C600"/>
              </a:buClr>
              <a:buNone/>
            </a:pPr>
            <a:endParaRPr lang="ar-SA" sz="2000" dirty="0">
              <a:solidFill>
                <a:prstClr val="black"/>
              </a:solidFill>
            </a:endParaRPr>
          </a:p>
          <a:p>
            <a:pPr marL="68580" lvl="0" indent="0">
              <a:buClr>
                <a:srgbClr val="94C600"/>
              </a:buClr>
              <a:buNone/>
            </a:pPr>
            <a:endParaRPr lang="ar-SA" sz="2000" dirty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r>
              <a:rPr lang="ar-SA" sz="3200" dirty="0" smtClean="0">
                <a:solidFill>
                  <a:prstClr val="black"/>
                </a:solidFill>
              </a:rPr>
              <a:t>حضر </a:t>
            </a:r>
            <a:r>
              <a:rPr lang="ar-SA" sz="3200" dirty="0" smtClean="0">
                <a:solidFill>
                  <a:srgbClr val="FF0000"/>
                </a:solidFill>
              </a:rPr>
              <a:t>الطلّابُ</a:t>
            </a:r>
            <a:r>
              <a:rPr lang="ar-SA" sz="3200" dirty="0" smtClean="0">
                <a:solidFill>
                  <a:prstClr val="black"/>
                </a:solidFill>
              </a:rPr>
              <a:t> </a:t>
            </a:r>
            <a:r>
              <a:rPr lang="ar-SA" sz="3200" dirty="0">
                <a:solidFill>
                  <a:srgbClr val="0070C0"/>
                </a:solidFill>
              </a:rPr>
              <a:t>عشرون</a:t>
            </a:r>
            <a:r>
              <a:rPr lang="ar-SA" sz="3200" dirty="0">
                <a:solidFill>
                  <a:prstClr val="black"/>
                </a:solidFill>
              </a:rPr>
              <a:t> من</a:t>
            </a:r>
            <a:r>
              <a:rPr lang="ar-SA" sz="3200" dirty="0">
                <a:solidFill>
                  <a:srgbClr val="FFC000"/>
                </a:solidFill>
              </a:rPr>
              <a:t>ه</a:t>
            </a:r>
            <a:r>
              <a:rPr lang="ar-SA" sz="3200" dirty="0">
                <a:solidFill>
                  <a:prstClr val="black"/>
                </a:solidFill>
              </a:rPr>
              <a:t>م . </a:t>
            </a:r>
            <a:endParaRPr lang="ar-SA" sz="3200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ar-SA" sz="3200" b="1" dirty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ar-SA" b="1" dirty="0">
              <a:solidFill>
                <a:schemeClr val="accent3"/>
              </a:solidFill>
            </a:endParaRPr>
          </a:p>
          <a:p>
            <a:pPr marL="68580" lvl="0" indent="0">
              <a:buClr>
                <a:srgbClr val="94C600"/>
              </a:buClr>
              <a:buNone/>
            </a:pPr>
            <a:endParaRPr lang="ar-SA" sz="3200" dirty="0" smtClean="0">
              <a:solidFill>
                <a:schemeClr val="tx1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948264" y="26369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5364088" y="263691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431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332656"/>
            <a:ext cx="8136904" cy="6192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94C600"/>
              </a:buClr>
              <a:buFontTx/>
              <a:buChar char="-"/>
            </a:pPr>
            <a:endParaRPr lang="ar-SA" sz="3600" dirty="0" smtClean="0">
              <a:solidFill>
                <a:prstClr val="black"/>
              </a:solidFill>
            </a:endParaRPr>
          </a:p>
          <a:p>
            <a:pPr lvl="0">
              <a:buClr>
                <a:srgbClr val="94C600"/>
              </a:buClr>
              <a:buFontTx/>
              <a:buChar char="-"/>
            </a:pPr>
            <a:r>
              <a:rPr lang="ar-SA" sz="3600" dirty="0" smtClean="0">
                <a:solidFill>
                  <a:prstClr val="black"/>
                </a:solidFill>
              </a:rPr>
              <a:t>قضيت</a:t>
            </a:r>
            <a:r>
              <a:rPr lang="ar-SA" sz="3600" dirty="0" smtClean="0">
                <a:solidFill>
                  <a:srgbClr val="FF0000"/>
                </a:solidFill>
              </a:rPr>
              <a:t> </a:t>
            </a:r>
            <a:r>
              <a:rPr lang="ar-SA" sz="3600" dirty="0">
                <a:solidFill>
                  <a:srgbClr val="FF0000"/>
                </a:solidFill>
              </a:rPr>
              <a:t>الدَّين </a:t>
            </a:r>
            <a:r>
              <a:rPr lang="ar-SA" sz="3600" dirty="0">
                <a:solidFill>
                  <a:srgbClr val="0070C0"/>
                </a:solidFill>
              </a:rPr>
              <a:t>ثلثَ</a:t>
            </a:r>
            <a:r>
              <a:rPr lang="ar-SA" sz="3600" dirty="0">
                <a:solidFill>
                  <a:srgbClr val="FFC000"/>
                </a:solidFill>
              </a:rPr>
              <a:t>ه</a:t>
            </a:r>
            <a:r>
              <a:rPr lang="ar-SA" sz="3600" dirty="0">
                <a:solidFill>
                  <a:srgbClr val="0070C0"/>
                </a:solidFill>
              </a:rPr>
              <a:t> </a:t>
            </a:r>
            <a:r>
              <a:rPr lang="ar-SA" sz="3600" dirty="0">
                <a:solidFill>
                  <a:prstClr val="black"/>
                </a:solidFill>
              </a:rPr>
              <a:t>. </a:t>
            </a:r>
            <a:endParaRPr lang="ar-SA" sz="3600" dirty="0" smtClean="0">
              <a:solidFill>
                <a:prstClr val="black"/>
              </a:solidFill>
            </a:endParaRPr>
          </a:p>
          <a:p>
            <a:pPr marL="68580" lvl="0" indent="0">
              <a:buClr>
                <a:srgbClr val="94C600"/>
              </a:buClr>
              <a:buNone/>
            </a:pPr>
            <a:endParaRPr lang="ar-SA" sz="2000" dirty="0" smtClean="0">
              <a:solidFill>
                <a:prstClr val="black"/>
              </a:solidFill>
            </a:endParaRPr>
          </a:p>
          <a:p>
            <a:pPr marL="68580" lvl="0" indent="0">
              <a:buClr>
                <a:srgbClr val="94C600"/>
              </a:buClr>
              <a:buNone/>
            </a:pPr>
            <a:r>
              <a:rPr lang="ar-SA" sz="2000" dirty="0" smtClean="0">
                <a:solidFill>
                  <a:prstClr val="black"/>
                </a:solidFill>
              </a:rPr>
              <a:t>     مفعول به منصوب         بدل منصوب</a:t>
            </a:r>
          </a:p>
          <a:p>
            <a:pPr lvl="0">
              <a:buClr>
                <a:srgbClr val="94C600"/>
              </a:buClr>
              <a:buFontTx/>
              <a:buChar char="-"/>
            </a:pPr>
            <a:endParaRPr lang="ar-SA" sz="3200" dirty="0">
              <a:solidFill>
                <a:prstClr val="black"/>
              </a:solidFill>
            </a:endParaRPr>
          </a:p>
          <a:p>
            <a:pPr lvl="0">
              <a:buClr>
                <a:srgbClr val="94C600"/>
              </a:buClr>
              <a:buFontTx/>
              <a:buChar char="-"/>
            </a:pPr>
            <a:r>
              <a:rPr lang="ar-SA" sz="3200" dirty="0">
                <a:solidFill>
                  <a:prstClr val="black"/>
                </a:solidFill>
              </a:rPr>
              <a:t>أكلت </a:t>
            </a:r>
            <a:r>
              <a:rPr lang="ar-SA" sz="3200" dirty="0" smtClean="0">
                <a:solidFill>
                  <a:srgbClr val="FF0000"/>
                </a:solidFill>
              </a:rPr>
              <a:t>الرّغيفَ</a:t>
            </a:r>
            <a:r>
              <a:rPr lang="ar-SA" sz="3200" dirty="0" smtClean="0">
                <a:solidFill>
                  <a:prstClr val="black"/>
                </a:solidFill>
              </a:rPr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ربعَ</a:t>
            </a:r>
            <a:r>
              <a:rPr lang="ar-SA" sz="3200" dirty="0" smtClean="0">
                <a:solidFill>
                  <a:srgbClr val="FFC000"/>
                </a:solidFill>
              </a:rPr>
              <a:t>ه</a:t>
            </a:r>
            <a:r>
              <a:rPr lang="ar-SA" sz="3200" dirty="0">
                <a:solidFill>
                  <a:prstClr val="black"/>
                </a:solidFill>
              </a:rPr>
              <a:t>. </a:t>
            </a:r>
            <a:endParaRPr lang="ar-SA" sz="3200" dirty="0" smtClean="0">
              <a:solidFill>
                <a:prstClr val="black"/>
              </a:solidFill>
            </a:endParaRPr>
          </a:p>
          <a:p>
            <a:pPr lvl="0">
              <a:buClr>
                <a:srgbClr val="94C600"/>
              </a:buClr>
              <a:buFontTx/>
              <a:buChar char="-"/>
            </a:pPr>
            <a:endParaRPr lang="ar-SA" sz="3200" dirty="0">
              <a:solidFill>
                <a:prstClr val="black"/>
              </a:solidFill>
            </a:endParaRPr>
          </a:p>
          <a:p>
            <a:pPr lvl="0">
              <a:buClr>
                <a:srgbClr val="94C600"/>
              </a:buClr>
              <a:buFontTx/>
              <a:buChar char="-"/>
            </a:pPr>
            <a:r>
              <a:rPr lang="ar-SA" sz="3200" b="1" dirty="0" smtClean="0">
                <a:solidFill>
                  <a:prstClr val="black"/>
                </a:solidFill>
              </a:rPr>
              <a:t>قال تعالى </a:t>
            </a:r>
            <a:r>
              <a:rPr lang="ar-SA" sz="3200" dirty="0" smtClean="0">
                <a:solidFill>
                  <a:prstClr val="black"/>
                </a:solidFill>
              </a:rPr>
              <a:t>: </a:t>
            </a:r>
            <a:r>
              <a:rPr lang="ar-SA" sz="3200" dirty="0" smtClean="0">
                <a:solidFill>
                  <a:prstClr val="black"/>
                </a:solidFill>
                <a:latin typeface="Simplified Arabic"/>
                <a:cs typeface="Simplified Arabic"/>
              </a:rPr>
              <a:t>﴿</a:t>
            </a:r>
            <a:r>
              <a:rPr lang="ar-SA" sz="3200" dirty="0" smtClean="0">
                <a:solidFill>
                  <a:prstClr val="black"/>
                </a:solidFill>
              </a:rPr>
              <a:t> يا أيها المزّمّل </a:t>
            </a:r>
            <a:r>
              <a:rPr lang="ar-SA" sz="3200" b="1" dirty="0" smtClean="0">
                <a:solidFill>
                  <a:prstClr val="black"/>
                </a:solidFill>
              </a:rPr>
              <a:t>*</a:t>
            </a:r>
            <a:r>
              <a:rPr lang="ar-SA" sz="3200" dirty="0" smtClean="0">
                <a:solidFill>
                  <a:prstClr val="black"/>
                </a:solidFill>
              </a:rPr>
              <a:t> قم </a:t>
            </a:r>
            <a:r>
              <a:rPr lang="ar-SA" sz="3200" dirty="0" smtClean="0">
                <a:solidFill>
                  <a:srgbClr val="FF0000"/>
                </a:solidFill>
              </a:rPr>
              <a:t>الليل</a:t>
            </a:r>
            <a:r>
              <a:rPr lang="ar-SA" sz="3200" dirty="0" smtClean="0">
                <a:solidFill>
                  <a:prstClr val="black"/>
                </a:solidFill>
              </a:rPr>
              <a:t> إلّا قليلا </a:t>
            </a:r>
            <a:r>
              <a:rPr lang="ar-SA" sz="3200" b="1" dirty="0" smtClean="0">
                <a:solidFill>
                  <a:prstClr val="black"/>
                </a:solidFill>
              </a:rPr>
              <a:t>*</a:t>
            </a:r>
            <a:r>
              <a:rPr lang="ar-SA" sz="3200" dirty="0" smtClean="0">
                <a:solidFill>
                  <a:prstClr val="black"/>
                </a:solidFill>
              </a:rPr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نصفَ</a:t>
            </a:r>
            <a:r>
              <a:rPr lang="ar-SA" sz="3200" dirty="0" smtClean="0">
                <a:solidFill>
                  <a:srgbClr val="FFC000"/>
                </a:solidFill>
              </a:rPr>
              <a:t>ه</a:t>
            </a:r>
            <a:r>
              <a:rPr lang="ar-SA" sz="3200" dirty="0" smtClean="0">
                <a:solidFill>
                  <a:prstClr val="black"/>
                </a:solidFill>
              </a:rPr>
              <a:t> أو انقص منه قليلا </a:t>
            </a:r>
            <a:r>
              <a:rPr lang="ar-SA" sz="3200" dirty="0" smtClean="0">
                <a:solidFill>
                  <a:prstClr val="black"/>
                </a:solidFill>
                <a:latin typeface="Simplified Arabic"/>
                <a:cs typeface="Simplified Arabic"/>
              </a:rPr>
              <a:t>﴾</a:t>
            </a:r>
            <a:endParaRPr lang="ar-SA" sz="3200" dirty="0" smtClean="0">
              <a:solidFill>
                <a:prstClr val="black"/>
              </a:solidFill>
            </a:endParaRPr>
          </a:p>
          <a:p>
            <a:pPr marL="68580" indent="0">
              <a:buNone/>
            </a:pPr>
            <a:endParaRPr lang="ar-SA" dirty="0"/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6588224" y="177281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>
            <a:off x="5364088" y="177281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080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332656"/>
            <a:ext cx="8136904" cy="61206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Clr>
                <a:srgbClr val="94C600"/>
              </a:buClr>
              <a:buFontTx/>
              <a:buChar char="-"/>
            </a:pPr>
            <a:endParaRPr lang="ar-SA" sz="3200" dirty="0" smtClean="0">
              <a:solidFill>
                <a:prstClr val="black"/>
              </a:solidFill>
            </a:endParaRPr>
          </a:p>
          <a:p>
            <a:pPr lvl="0">
              <a:buClr>
                <a:srgbClr val="94C600"/>
              </a:buClr>
              <a:buFontTx/>
              <a:buChar char="-"/>
            </a:pPr>
            <a:r>
              <a:rPr lang="ar-SA" sz="3200" dirty="0" smtClean="0">
                <a:solidFill>
                  <a:prstClr val="black"/>
                </a:solidFill>
              </a:rPr>
              <a:t>نظرت </a:t>
            </a:r>
            <a:r>
              <a:rPr lang="ar-SA" sz="3200" dirty="0">
                <a:solidFill>
                  <a:prstClr val="black"/>
                </a:solidFill>
              </a:rPr>
              <a:t>إلى </a:t>
            </a:r>
            <a:r>
              <a:rPr lang="ar-SA" sz="3200" dirty="0" smtClean="0">
                <a:solidFill>
                  <a:srgbClr val="FF0000"/>
                </a:solidFill>
              </a:rPr>
              <a:t>السفينةِ</a:t>
            </a:r>
            <a:r>
              <a:rPr lang="ar-SA" sz="3200" dirty="0" smtClean="0">
                <a:solidFill>
                  <a:prstClr val="black"/>
                </a:solidFill>
              </a:rPr>
              <a:t> </a:t>
            </a:r>
            <a:r>
              <a:rPr lang="ar-SA" sz="3200" dirty="0">
                <a:solidFill>
                  <a:srgbClr val="0070C0"/>
                </a:solidFill>
              </a:rPr>
              <a:t>شراعِ</a:t>
            </a:r>
            <a:r>
              <a:rPr lang="ar-SA" sz="3200" dirty="0">
                <a:solidFill>
                  <a:srgbClr val="FFC000"/>
                </a:solidFill>
              </a:rPr>
              <a:t>ها</a:t>
            </a:r>
            <a:r>
              <a:rPr lang="ar-SA" sz="3200" dirty="0">
                <a:solidFill>
                  <a:prstClr val="black"/>
                </a:solidFill>
              </a:rPr>
              <a:t> . </a:t>
            </a:r>
          </a:p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r>
              <a:rPr lang="ar-SA" dirty="0" smtClean="0"/>
              <a:t>               اسم مجرور                بدل مجرور</a:t>
            </a: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084168" y="1700808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3923928" y="1700808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926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2241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/>
              <a:t>ثالثاً : بدل الاشتمال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9685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هو الذي يكون فيه البدل دالّاً على صفة من صفات المبدل .</a:t>
            </a:r>
          </a:p>
          <a:p>
            <a:pPr marL="68580" indent="0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- سرّتني </a:t>
            </a:r>
            <a:r>
              <a:rPr lang="ar-SA" sz="3200" dirty="0" smtClean="0">
                <a:solidFill>
                  <a:srgbClr val="FF0000"/>
                </a:solidFill>
              </a:rPr>
              <a:t>الزهرةُ</a:t>
            </a:r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أريجُ</a:t>
            </a:r>
            <a:r>
              <a:rPr lang="ar-SA" sz="3200" dirty="0" smtClean="0">
                <a:solidFill>
                  <a:srgbClr val="FFC000"/>
                </a:solidFill>
              </a:rPr>
              <a:t>ها</a:t>
            </a:r>
            <a:r>
              <a:rPr lang="ar-SA" sz="3200" dirty="0" smtClean="0">
                <a:solidFill>
                  <a:srgbClr val="002060"/>
                </a:solidFill>
              </a:rPr>
              <a:t> .</a:t>
            </a:r>
          </a:p>
          <a:p>
            <a:pPr marL="68580" indent="0">
              <a:buNone/>
            </a:pPr>
            <a:endParaRPr lang="ar-SA" sz="2000" dirty="0" smtClean="0">
              <a:solidFill>
                <a:srgbClr val="002060"/>
              </a:solidFill>
            </a:endParaRPr>
          </a:p>
          <a:p>
            <a:pPr marL="68580" indent="0">
              <a:buNone/>
            </a:pPr>
            <a:r>
              <a:rPr lang="ar-SA" sz="2000" dirty="0">
                <a:solidFill>
                  <a:srgbClr val="002060"/>
                </a:solidFill>
              </a:rPr>
              <a:t> </a:t>
            </a:r>
            <a:r>
              <a:rPr lang="ar-SA" sz="2000" dirty="0" smtClean="0">
                <a:solidFill>
                  <a:srgbClr val="002060"/>
                </a:solidFill>
              </a:rPr>
              <a:t>                فاعل مرفوع          بدل اشتمال مرفوع</a:t>
            </a:r>
          </a:p>
          <a:p>
            <a:pPr marL="68580" indent="0">
              <a:buNone/>
            </a:pPr>
            <a:r>
              <a:rPr lang="ar-SA" sz="3200" dirty="0" smtClean="0">
                <a:solidFill>
                  <a:srgbClr val="002060"/>
                </a:solidFill>
              </a:rPr>
              <a:t> </a:t>
            </a:r>
            <a:r>
              <a:rPr lang="ar-SA" dirty="0" smtClean="0">
                <a:solidFill>
                  <a:srgbClr val="002060"/>
                </a:solidFill>
              </a:rPr>
              <a:t>كلمة (أريجها) بدل اشتمال من المبدل منه (الوردة) ؛ لأن المبدل منه يشمل البدل ، لكنّه لا يتوقّف عليه ، فليست الرائحة شرطاً لبقاء الزهرة . </a:t>
            </a:r>
          </a:p>
          <a:p>
            <a:pPr lvl="0">
              <a:buClr>
                <a:srgbClr val="94C600"/>
              </a:buClr>
              <a:buFontTx/>
              <a:buChar char="-"/>
            </a:pPr>
            <a:r>
              <a:rPr lang="ar-SA" dirty="0">
                <a:solidFill>
                  <a:srgbClr val="3E3D2D"/>
                </a:solidFill>
              </a:rPr>
              <a:t>تضوّع البستانُ أريجُه </a:t>
            </a:r>
          </a:p>
          <a:p>
            <a:pPr marL="68580" indent="0">
              <a:buNone/>
            </a:pPr>
            <a:endParaRPr lang="ar-SA" dirty="0">
              <a:solidFill>
                <a:srgbClr val="00206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516216" y="357301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5076056" y="357301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595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836712"/>
            <a:ext cx="8208912" cy="56166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- </a:t>
            </a:r>
            <a:r>
              <a:rPr lang="ar-SA" sz="3200" dirty="0" smtClean="0"/>
              <a:t>سمعت</a:t>
            </a:r>
            <a:r>
              <a:rPr lang="ar-SA" sz="3200" dirty="0" smtClean="0">
                <a:solidFill>
                  <a:srgbClr val="FF0000"/>
                </a:solidFill>
              </a:rPr>
              <a:t> الشاعرَ </a:t>
            </a:r>
            <a:r>
              <a:rPr lang="ar-SA" sz="3200" dirty="0" smtClean="0">
                <a:solidFill>
                  <a:srgbClr val="0070C0"/>
                </a:solidFill>
              </a:rPr>
              <a:t>إنشادَ</a:t>
            </a:r>
            <a:r>
              <a:rPr lang="ar-SA" sz="3200" dirty="0" smtClean="0">
                <a:solidFill>
                  <a:srgbClr val="FFC000"/>
                </a:solidFill>
              </a:rPr>
              <a:t>ه</a:t>
            </a:r>
            <a:r>
              <a:rPr lang="ar-SA" sz="3200" dirty="0" smtClean="0"/>
              <a:t> .</a:t>
            </a:r>
          </a:p>
          <a:p>
            <a:pPr marL="68580" indent="0">
              <a:buNone/>
            </a:pPr>
            <a:endParaRPr lang="ar-SA" sz="2000" dirty="0" smtClean="0"/>
          </a:p>
          <a:p>
            <a:pPr marL="68580" indent="0">
              <a:buNone/>
            </a:pPr>
            <a:r>
              <a:rPr lang="ar-SA" sz="2000" dirty="0"/>
              <a:t> </a:t>
            </a:r>
            <a:r>
              <a:rPr lang="ar-SA" sz="2000" dirty="0" smtClean="0"/>
              <a:t>         مفعول به منصوب            بدل اشتمال منصوب</a:t>
            </a:r>
          </a:p>
          <a:p>
            <a:pPr marL="68580" indent="0">
              <a:buNone/>
            </a:pPr>
            <a:endParaRPr lang="ar-SA" sz="3200" dirty="0" smtClean="0"/>
          </a:p>
          <a:p>
            <a:pPr>
              <a:buFontTx/>
              <a:buChar char="-"/>
            </a:pPr>
            <a:r>
              <a:rPr lang="ar-SA" sz="3200" dirty="0" smtClean="0"/>
              <a:t>عجبت من </a:t>
            </a:r>
            <a:r>
              <a:rPr lang="ar-SA" sz="3200" dirty="0" smtClean="0">
                <a:solidFill>
                  <a:srgbClr val="FF0000"/>
                </a:solidFill>
              </a:rPr>
              <a:t>الأسدِ </a:t>
            </a:r>
            <a:r>
              <a:rPr lang="ar-SA" sz="3200" dirty="0" smtClean="0">
                <a:solidFill>
                  <a:srgbClr val="0070C0"/>
                </a:solidFill>
              </a:rPr>
              <a:t>إقدامِ</a:t>
            </a:r>
            <a:r>
              <a:rPr lang="ar-SA" sz="3200" dirty="0" smtClean="0">
                <a:solidFill>
                  <a:srgbClr val="FFC000"/>
                </a:solidFill>
              </a:rPr>
              <a:t>ه . </a:t>
            </a:r>
          </a:p>
          <a:p>
            <a:pPr marL="68580" indent="0">
              <a:buNone/>
            </a:pPr>
            <a:endParaRPr lang="ar-SA" sz="2000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ar-SA" sz="2000" dirty="0">
                <a:solidFill>
                  <a:schemeClr val="tx1"/>
                </a:solidFill>
              </a:rPr>
              <a:t> </a:t>
            </a:r>
            <a:r>
              <a:rPr lang="ar-SA" sz="2000" dirty="0" smtClean="0">
                <a:solidFill>
                  <a:schemeClr val="tx1"/>
                </a:solidFill>
              </a:rPr>
              <a:t>         اسم مجرور                   بدل اشتمال مجرور</a:t>
            </a:r>
            <a:endParaRPr lang="ar-SA" sz="2000" dirty="0">
              <a:solidFill>
                <a:schemeClr val="tx1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6516216" y="220486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4644008" y="220486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6228184" y="4365104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4644008" y="436510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219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1080120"/>
          </a:xfrm>
        </p:spPr>
        <p:txBody>
          <a:bodyPr/>
          <a:lstStyle/>
          <a:p>
            <a:pPr algn="ctr"/>
            <a:r>
              <a:rPr lang="ar-SA" b="1" dirty="0" smtClean="0"/>
              <a:t>رابعاً : البدل المباين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8965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endParaRPr lang="ar-SA" dirty="0" smtClean="0"/>
          </a:p>
          <a:p>
            <a:pPr marL="68580" indent="0">
              <a:buNone/>
            </a:pPr>
            <a:endParaRPr lang="ar-SA" dirty="0"/>
          </a:p>
        </p:txBody>
      </p:sp>
      <p:sp>
        <p:nvSpPr>
          <p:cNvPr id="4" name="انفجار 1 3"/>
          <p:cNvSpPr/>
          <p:nvPr/>
        </p:nvSpPr>
        <p:spPr>
          <a:xfrm>
            <a:off x="5371143" y="3466593"/>
            <a:ext cx="3312368" cy="2952328"/>
          </a:xfrm>
          <a:prstGeom prst="irregularSeal1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بدل الغلط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6" name="انفجار 2 5"/>
          <p:cNvSpPr/>
          <p:nvPr/>
        </p:nvSpPr>
        <p:spPr>
          <a:xfrm>
            <a:off x="2915816" y="1340768"/>
            <a:ext cx="4104456" cy="3024336"/>
          </a:xfrm>
          <a:prstGeom prst="irregularSeal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بدل الإضراب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7" name="انفجار 2 6"/>
          <p:cNvSpPr/>
          <p:nvPr/>
        </p:nvSpPr>
        <p:spPr>
          <a:xfrm>
            <a:off x="611560" y="3519016"/>
            <a:ext cx="3456384" cy="2952328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بدل النسيان</a:t>
            </a:r>
            <a:endParaRPr lang="ar-S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80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152128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التقييم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84784"/>
            <a:ext cx="8208912" cy="511256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525780" indent="-457200">
              <a:buAutoNum type="arabicParenBoth"/>
            </a:pPr>
            <a:r>
              <a:rPr lang="ar-SA" sz="2800" b="1" i="1" u="sng" dirty="0" smtClean="0"/>
              <a:t>حدد البدل والمبدل منه ونوع البدل فيما يلي :</a:t>
            </a:r>
          </a:p>
          <a:p>
            <a:pPr marL="68580" indent="0">
              <a:buNone/>
            </a:pPr>
            <a:r>
              <a:rPr lang="ar-SA" dirty="0" smtClean="0"/>
              <a:t>- </a:t>
            </a:r>
            <a:r>
              <a:rPr lang="ar-SA" sz="3200" dirty="0" smtClean="0"/>
              <a:t>أعجبتنا المدينةُ أبنيتُها . </a:t>
            </a:r>
          </a:p>
          <a:p>
            <a:pPr marL="68580" indent="0">
              <a:buNone/>
            </a:pPr>
            <a:r>
              <a:rPr lang="ar-SA" sz="3200" dirty="0" smtClean="0"/>
              <a:t>- تمزّق الكتابُ ، غلافه . </a:t>
            </a:r>
          </a:p>
          <a:p>
            <a:pPr marL="68580" indent="0">
              <a:buNone/>
            </a:pPr>
            <a:r>
              <a:rPr lang="ar-SA" sz="3200" dirty="0" smtClean="0"/>
              <a:t>- قطفنا الكرمَ ، عنبه .</a:t>
            </a:r>
          </a:p>
          <a:p>
            <a:pPr marL="68580" indent="0">
              <a:buNone/>
            </a:pPr>
            <a:r>
              <a:rPr lang="ar-SA" sz="3200" dirty="0" smtClean="0"/>
              <a:t>- أكلت البرتقالةَ ، ثلثها . </a:t>
            </a:r>
          </a:p>
          <a:p>
            <a:pPr marL="68580" indent="0">
              <a:buNone/>
            </a:pPr>
            <a:r>
              <a:rPr lang="ar-SA" sz="3200" dirty="0" smtClean="0"/>
              <a:t>- عالج سعيد فمَه أسنانه .</a:t>
            </a:r>
          </a:p>
          <a:p>
            <a:pPr marL="68580" indent="0">
              <a:buNone/>
            </a:pPr>
            <a:r>
              <a:rPr lang="ar-SA" sz="3200" dirty="0" smtClean="0"/>
              <a:t>- أعجبتني الفتاةُ خلقها . </a:t>
            </a:r>
          </a:p>
          <a:p>
            <a:pPr marL="6858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45934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100811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التقييم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518457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r>
              <a:rPr lang="ar-SA" sz="2800" b="1" i="1" dirty="0" smtClean="0"/>
              <a:t>(2) </a:t>
            </a:r>
            <a:r>
              <a:rPr lang="ar-SA" sz="2800" b="1" i="1" u="sng" dirty="0" smtClean="0"/>
              <a:t>ضع مبدلا منه مناسباً مكان النقط فيما يلي : </a:t>
            </a:r>
          </a:p>
          <a:p>
            <a:pPr>
              <a:buFontTx/>
              <a:buChar char="-"/>
            </a:pPr>
            <a:r>
              <a:rPr lang="ar-SA" dirty="0" smtClean="0"/>
              <a:t>يسمّى ...............عمر بن الخطّاب بالفاروق .</a:t>
            </a:r>
          </a:p>
          <a:p>
            <a:pPr marL="6858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أعجبني ...............فيضانه . </a:t>
            </a:r>
          </a:p>
          <a:p>
            <a:pPr marL="6858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هاجر الرسول صلّى الله عليه وسلّم مع ........أبي بكر . </a:t>
            </a:r>
          </a:p>
          <a:p>
            <a:pPr marL="6858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عكف .......... زيد على الدّراسة .</a:t>
            </a:r>
          </a:p>
          <a:p>
            <a:pPr marL="68580" indent="0">
              <a:buNone/>
            </a:pP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لقّب ..........</a:t>
            </a:r>
            <a:r>
              <a:rPr lang="ar-SA" dirty="0"/>
              <a:t>.</a:t>
            </a:r>
            <a:r>
              <a:rPr lang="ar-SA" dirty="0" smtClean="0"/>
              <a:t> أحمد شوقي بأمير الشعراء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12339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00811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التقييم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51845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buNone/>
            </a:pPr>
            <a:r>
              <a:rPr lang="ar-SA" sz="2800" b="1" i="1" dirty="0" smtClean="0"/>
              <a:t>(3) </a:t>
            </a:r>
            <a:r>
              <a:rPr lang="ar-SA" sz="2800" b="1" i="1" u="sng" dirty="0" smtClean="0"/>
              <a:t>أعرب الجمل التّالية : </a:t>
            </a:r>
          </a:p>
          <a:p>
            <a:pPr>
              <a:buFontTx/>
              <a:buChar char="-"/>
            </a:pPr>
            <a:r>
              <a:rPr lang="ar-SA" dirty="0" smtClean="0"/>
              <a:t>سافر محمد الطبيب إلى الخارج . </a:t>
            </a:r>
          </a:p>
          <a:p>
            <a:pPr marL="68580" indent="0">
              <a:buNone/>
            </a:pPr>
            <a:endParaRPr lang="ar-SA" dirty="0"/>
          </a:p>
          <a:p>
            <a:pPr>
              <a:buFontTx/>
              <a:buChar char="-"/>
            </a:pPr>
            <a:r>
              <a:rPr lang="ar-SA" dirty="0" smtClean="0"/>
              <a:t>- اعتكف الصبي زيد في المسجد . </a:t>
            </a:r>
          </a:p>
          <a:p>
            <a:pPr>
              <a:buFontTx/>
              <a:buChar char="-"/>
            </a:pPr>
            <a:endParaRPr lang="ar-SA" dirty="0"/>
          </a:p>
          <a:p>
            <a:pPr>
              <a:buFontTx/>
              <a:buChar char="-"/>
            </a:pPr>
            <a:r>
              <a:rPr lang="ar-SA" dirty="0" smtClean="0"/>
              <a:t>- أحترم المدرّس علمه .</a:t>
            </a:r>
          </a:p>
          <a:p>
            <a:pPr>
              <a:buFontTx/>
              <a:buChar char="-"/>
            </a:pPr>
            <a:endParaRPr lang="ar-SA" dirty="0"/>
          </a:p>
          <a:p>
            <a:pPr>
              <a:buFontTx/>
              <a:buChar char="-"/>
            </a:pPr>
            <a:r>
              <a:rPr lang="ar-SA" dirty="0" smtClean="0"/>
              <a:t>قال عليه الصلاة والسلام : ( ثلاثة لا ترى أعينهم النار : عين حرست في سبيل الله ، وعين بكت من خشية الله ، وعين كفّت عن محارم الله ).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8875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وستن">
  <a:themeElements>
    <a:clrScheme name="أوستن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أوستن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أوستن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477</TotalTime>
  <Words>659</Words>
  <Application>Microsoft Office PowerPoint</Application>
  <PresentationFormat>عرض على الشاشة (3:4)‏</PresentationFormat>
  <Paragraphs>138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أوستن</vt:lpstr>
      <vt:lpstr>بسم الله الرّحمن الرّحيم</vt:lpstr>
      <vt:lpstr>المحاضرة الثالثة عشرة</vt:lpstr>
      <vt:lpstr>الأهداف</vt:lpstr>
      <vt:lpstr>تعريفه</vt:lpstr>
      <vt:lpstr>عرض تقديمي في PowerPoint</vt:lpstr>
      <vt:lpstr>ما الغاية من ذكر المبدل منه ؟ </vt:lpstr>
      <vt:lpstr>أنواعه</vt:lpstr>
      <vt:lpstr>أولاً : بدل كلّ من كلّ</vt:lpstr>
      <vt:lpstr>عرض تقديمي في PowerPoint</vt:lpstr>
      <vt:lpstr>عرض تقديمي في PowerPoint</vt:lpstr>
      <vt:lpstr>عرض تقديمي في PowerPoint</vt:lpstr>
      <vt:lpstr>ثانياً :بدل بعض من كلّ</vt:lpstr>
      <vt:lpstr>عرض تقديمي في PowerPoint</vt:lpstr>
      <vt:lpstr>عرض تقديمي في PowerPoint</vt:lpstr>
      <vt:lpstr>ثالثاً : بدل الاشتمال</vt:lpstr>
      <vt:lpstr>عرض تقديمي في PowerPoint</vt:lpstr>
      <vt:lpstr>رابعاً : البدل المباين</vt:lpstr>
      <vt:lpstr>التقييم</vt:lpstr>
      <vt:lpstr>التقييم</vt:lpstr>
      <vt:lpstr>التقييم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Razah Yhya Khdam</dc:creator>
  <cp:lastModifiedBy>Razah Yhya Khdam</cp:lastModifiedBy>
  <cp:revision>27</cp:revision>
  <dcterms:created xsi:type="dcterms:W3CDTF">2014-04-22T16:48:22Z</dcterms:created>
  <dcterms:modified xsi:type="dcterms:W3CDTF">2015-05-02T12:00:41Z</dcterms:modified>
</cp:coreProperties>
</file>