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5"/>
  </p:notesMasterIdLst>
  <p:sldIdLst>
    <p:sldId id="258" r:id="rId2"/>
    <p:sldId id="257" r:id="rId3"/>
    <p:sldId id="259" r:id="rId4"/>
    <p:sldId id="260" r:id="rId5"/>
    <p:sldId id="261" r:id="rId6"/>
    <p:sldId id="263" r:id="rId7"/>
    <p:sldId id="28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80" r:id="rId16"/>
    <p:sldId id="283" r:id="rId17"/>
    <p:sldId id="284" r:id="rId18"/>
    <p:sldId id="289" r:id="rId19"/>
    <p:sldId id="285" r:id="rId20"/>
    <p:sldId id="286" r:id="rId21"/>
    <p:sldId id="287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308" r:id="rId31"/>
    <p:sldId id="309" r:id="rId32"/>
    <p:sldId id="310" r:id="rId33"/>
    <p:sldId id="311" r:id="rId3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FB70F4C-645A-4326-BEAA-5B5FD06DC930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4B2B66C-9287-4070-905A-923FC29700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085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(الرطل ):من أسماء الوزن (الإردبّ):من أسماء الكيل (الذراع):من أسماء المساحة (عشرون)من أسماء العدد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2B66C-9287-4070-905A-923FC2970002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7712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ألفاظ الوزن : (طن-</a:t>
            </a:r>
            <a:r>
              <a:rPr lang="ar-SA" baseline="0" dirty="0" smtClean="0"/>
              <a:t> قنطار-كيلو-رطل-جرام..) ألفاظ المساحة :( فدان-قيراط-سهم-متر-قصبة) ألفاظ الكيل : (أردبّ-كيلة-قدح-صاع...)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2B66C-9287-4070-905A-923FC2970002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5393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(شيباً ) : تمييز محوّل عن فاعل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2B66C-9287-4070-905A-923FC2970002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5608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(عيوناً ) تمييز محوّل </a:t>
            </a:r>
            <a:r>
              <a:rPr lang="ar-SA" smtClean="0"/>
              <a:t>عن مفعول به 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2B66C-9287-4070-905A-923FC2970002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868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6151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0543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0758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38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930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7591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8600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6588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3479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3492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376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CC96B-3FDE-4AD3-8A65-2AC59FF3C263}" type="datetimeFigureOut">
              <a:rPr lang="ar-SA" smtClean="0"/>
              <a:t>7/10/1436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30358-4270-43CA-B62A-ECD22E85D2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0785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0.gstatic.com/images?q=tbn:ANd9GcRmtMq9gtX9f68LeV805yP81M_qthZVTU-dXguqRNleESNhN0l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69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المحاضرة الثامنة</a:t>
            </a:r>
            <a:endParaRPr lang="ar-SA" b="1" dirty="0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ar-SA" sz="5400" b="1" dirty="0" smtClean="0"/>
              <a:t>التمييز</a:t>
            </a:r>
            <a:endParaRPr lang="ar-SA" sz="5400" b="1" dirty="0"/>
          </a:p>
        </p:txBody>
      </p:sp>
    </p:spTree>
    <p:extLst>
      <p:ext uri="{BB962C8B-B14F-4D97-AF65-F5344CB8AC3E}">
        <p14:creationId xmlns:p14="http://schemas.microsoft.com/office/powerpoint/2010/main" val="10477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endParaRPr lang="ar-SA" sz="4800" dirty="0" smtClean="0"/>
          </a:p>
          <a:p>
            <a:r>
              <a:rPr lang="ar-SA" sz="4800" dirty="0" smtClean="0"/>
              <a:t>اشتريت طناً بلحاً</a:t>
            </a:r>
          </a:p>
          <a:p>
            <a:pPr marL="0" indent="0">
              <a:buNone/>
            </a:pPr>
            <a:endParaRPr lang="ar-SA" sz="4800" dirty="0" smtClean="0"/>
          </a:p>
          <a:p>
            <a:r>
              <a:rPr lang="ar-SA" sz="4800" dirty="0" smtClean="0"/>
              <a:t>أخذت صاعاً برّاً</a:t>
            </a:r>
          </a:p>
          <a:p>
            <a:pPr marL="0" indent="0">
              <a:buNone/>
            </a:pPr>
            <a:endParaRPr lang="ar-SA" sz="4800" dirty="0" smtClean="0"/>
          </a:p>
          <a:p>
            <a:r>
              <a:rPr lang="ar-SA" sz="4800" dirty="0" smtClean="0"/>
              <a:t>باعني التّاجر ذراعاً حريراً</a:t>
            </a:r>
          </a:p>
          <a:p>
            <a:pPr marL="0" indent="0">
              <a:buNone/>
            </a:pPr>
            <a:endParaRPr lang="ar-SA" sz="4800" dirty="0" smtClean="0"/>
          </a:p>
          <a:p>
            <a:r>
              <a:rPr lang="ar-SA" sz="4800" dirty="0" smtClean="0"/>
              <a:t>في الحقل عشرون بقرةً</a:t>
            </a:r>
            <a:endParaRPr lang="ar-SA" sz="4800" dirty="0"/>
          </a:p>
        </p:txBody>
      </p:sp>
    </p:spTree>
    <p:extLst>
      <p:ext uri="{BB962C8B-B14F-4D97-AF65-F5344CB8AC3E}">
        <p14:creationId xmlns:p14="http://schemas.microsoft.com/office/powerpoint/2010/main" val="95280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ar-SA" sz="4800" dirty="0" smtClean="0"/>
          </a:p>
          <a:p>
            <a:pPr algn="ctr"/>
            <a:r>
              <a:rPr lang="ar-SA" sz="4800" dirty="0" smtClean="0"/>
              <a:t>اشتريت رطلاً بلحاً</a:t>
            </a:r>
          </a:p>
          <a:p>
            <a:pPr marL="0" indent="0" algn="ctr">
              <a:buNone/>
            </a:pPr>
            <a:endParaRPr lang="ar-SA" sz="4800" dirty="0"/>
          </a:p>
          <a:p>
            <a:pPr marL="0" indent="0">
              <a:buNone/>
            </a:pPr>
            <a:r>
              <a:rPr lang="ar-SA" sz="4800" dirty="0" smtClean="0"/>
              <a:t>            </a:t>
            </a:r>
          </a:p>
          <a:p>
            <a:pPr marL="0" indent="0">
              <a:buNone/>
            </a:pPr>
            <a:r>
              <a:rPr lang="ar-SA" sz="4800" dirty="0"/>
              <a:t> </a:t>
            </a:r>
            <a:r>
              <a:rPr lang="ar-SA" sz="4800" dirty="0" smtClean="0"/>
              <a:t>               </a:t>
            </a:r>
            <a:r>
              <a:rPr lang="ar-SA" dirty="0" smtClean="0"/>
              <a:t>المُميَّز                                 التّمييز</a:t>
            </a:r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139952" y="2060848"/>
            <a:ext cx="194421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1691680" y="2060848"/>
            <a:ext cx="1368152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19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r>
              <a:rPr lang="ar-SA" sz="4000" u="sng" dirty="0" smtClean="0"/>
              <a:t>طاب المكان </a:t>
            </a:r>
            <a:r>
              <a:rPr lang="ar-SA" sz="4000" b="1" dirty="0" smtClean="0">
                <a:solidFill>
                  <a:srgbClr val="FF0000"/>
                </a:solidFill>
              </a:rPr>
              <a:t>هواء</a:t>
            </a:r>
            <a:r>
              <a:rPr lang="ar-SA" sz="4000" b="1" dirty="0" smtClean="0"/>
              <a:t>ً .</a:t>
            </a:r>
          </a:p>
          <a:p>
            <a:pPr marL="0" indent="0">
              <a:buNone/>
            </a:pPr>
            <a:endParaRPr lang="ar-SA" sz="4000" b="1" dirty="0" smtClean="0"/>
          </a:p>
          <a:p>
            <a:r>
              <a:rPr lang="ar-SA" sz="4000" u="sng" dirty="0" smtClean="0"/>
              <a:t>فاض القلبُ </a:t>
            </a:r>
            <a:r>
              <a:rPr lang="ar-SA" sz="4000" b="1" dirty="0" smtClean="0">
                <a:solidFill>
                  <a:srgbClr val="FF0000"/>
                </a:solidFill>
              </a:rPr>
              <a:t>سرورا</a:t>
            </a:r>
            <a:r>
              <a:rPr lang="ar-SA" sz="4000" b="1" dirty="0" smtClean="0"/>
              <a:t>ً.</a:t>
            </a:r>
          </a:p>
          <a:p>
            <a:pPr marL="0" indent="0">
              <a:buNone/>
            </a:pPr>
            <a:endParaRPr lang="ar-SA" sz="4000" b="1" dirty="0" smtClean="0"/>
          </a:p>
          <a:p>
            <a:r>
              <a:rPr lang="ar-SA" sz="4000" u="sng" dirty="0" smtClean="0"/>
              <a:t>العنبُ من ألذِّ أنواع الفاكهة </a:t>
            </a:r>
            <a:r>
              <a:rPr lang="ar-SA" sz="4000" b="1" dirty="0" smtClean="0">
                <a:solidFill>
                  <a:srgbClr val="FF0000"/>
                </a:solidFill>
              </a:rPr>
              <a:t>طعما</a:t>
            </a:r>
            <a:r>
              <a:rPr lang="ar-SA" sz="4000" b="1" dirty="0" smtClean="0"/>
              <a:t>ً .</a:t>
            </a:r>
          </a:p>
          <a:p>
            <a:pPr marL="0" indent="0">
              <a:buNone/>
            </a:pPr>
            <a:endParaRPr lang="ar-SA" sz="4000" b="1" dirty="0" smtClean="0"/>
          </a:p>
          <a:p>
            <a:r>
              <a:rPr lang="ar-SA" sz="4000" u="sng" dirty="0" smtClean="0"/>
              <a:t>الرّياض أكثرُ من  الدّمام </a:t>
            </a:r>
            <a:r>
              <a:rPr lang="ar-SA" sz="4000" b="1" dirty="0" smtClean="0">
                <a:solidFill>
                  <a:srgbClr val="FF0000"/>
                </a:solidFill>
              </a:rPr>
              <a:t>سُكّانا</a:t>
            </a:r>
            <a:r>
              <a:rPr lang="ar-SA" sz="4000" b="1" dirty="0" smtClean="0"/>
              <a:t>ً .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2897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ar-SA" dirty="0" smtClean="0"/>
              <a:t>أقسام التّمييز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6" name="مخطط انسيابي: محطة طرفية 5"/>
          <p:cNvSpPr/>
          <p:nvPr/>
        </p:nvSpPr>
        <p:spPr>
          <a:xfrm>
            <a:off x="3923928" y="1628800"/>
            <a:ext cx="4802832" cy="1512168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تمييز </a:t>
            </a:r>
            <a:r>
              <a:rPr lang="ar-SA" sz="4000" dirty="0" smtClean="0"/>
              <a:t>ملفوظ (ذات)</a:t>
            </a:r>
            <a:endParaRPr lang="ar-SA" sz="4000" dirty="0"/>
          </a:p>
        </p:txBody>
      </p:sp>
      <p:sp>
        <p:nvSpPr>
          <p:cNvPr id="7" name="مخطط انسيابي: محطة طرفية 6"/>
          <p:cNvSpPr/>
          <p:nvPr/>
        </p:nvSpPr>
        <p:spPr>
          <a:xfrm>
            <a:off x="1259632" y="3604761"/>
            <a:ext cx="4680520" cy="1512168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تمييز </a:t>
            </a:r>
            <a:r>
              <a:rPr lang="ar-SA" sz="4000" dirty="0" smtClean="0"/>
              <a:t>ملحوظ (نسبة)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139491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5" name="مخطط انسيابي: متعدد المستندات 4"/>
          <p:cNvSpPr/>
          <p:nvPr/>
        </p:nvSpPr>
        <p:spPr>
          <a:xfrm>
            <a:off x="755576" y="980728"/>
            <a:ext cx="7632848" cy="4032448"/>
          </a:xfrm>
          <a:prstGeom prst="flowChartMulti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rgbClr val="FF0000"/>
                </a:solidFill>
              </a:rPr>
              <a:t>أوّلا</a:t>
            </a:r>
            <a:r>
              <a:rPr lang="ar-SA" sz="4800" dirty="0" smtClean="0">
                <a:solidFill>
                  <a:srgbClr val="7030A0"/>
                </a:solidFill>
              </a:rPr>
              <a:t>ً : أنواع التّمييز </a:t>
            </a:r>
            <a:r>
              <a:rPr lang="ar-SA" sz="4800" dirty="0" smtClean="0">
                <a:solidFill>
                  <a:srgbClr val="7030A0"/>
                </a:solidFill>
              </a:rPr>
              <a:t>الملفوظ</a:t>
            </a:r>
          </a:p>
          <a:p>
            <a:pPr algn="ctr"/>
            <a:r>
              <a:rPr lang="ar-SA" sz="4800" dirty="0" smtClean="0">
                <a:solidFill>
                  <a:srgbClr val="7030A0"/>
                </a:solidFill>
              </a:rPr>
              <a:t>(الذات)</a:t>
            </a:r>
            <a:endParaRPr lang="ar-SA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30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>
              <a:lumMod val="9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(أ)</a:t>
            </a:r>
            <a:r>
              <a:rPr lang="ar-SA" dirty="0" smtClean="0">
                <a:solidFill>
                  <a:schemeClr val="accent6"/>
                </a:solidFill>
              </a:rPr>
              <a:t> </a:t>
            </a:r>
            <a:r>
              <a:rPr lang="ar-SA" b="1" dirty="0" smtClean="0">
                <a:solidFill>
                  <a:schemeClr val="accent6"/>
                </a:solidFill>
              </a:rPr>
              <a:t>أسماء الأعداد </a:t>
            </a:r>
            <a:r>
              <a:rPr lang="ar-SA" b="1" dirty="0" smtClean="0"/>
              <a:t>:</a:t>
            </a:r>
            <a:endParaRPr lang="ar-SA" b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sz="4000" b="1" dirty="0" smtClean="0"/>
              <a:t>قال تعالى : </a:t>
            </a:r>
            <a:r>
              <a:rPr lang="ar-SA" sz="4400" dirty="0" smtClean="0"/>
              <a:t>( وإذ قال يوسفُ لأبيه يا أبتِ إنّي        رأيتُ </a:t>
            </a:r>
            <a:r>
              <a:rPr lang="ar-SA" sz="4400" u="sng" dirty="0" smtClean="0"/>
              <a:t>أحدَ عشَر</a:t>
            </a:r>
            <a:r>
              <a:rPr lang="ar-SA" sz="4400" dirty="0" smtClean="0"/>
              <a:t>َ </a:t>
            </a:r>
            <a:r>
              <a:rPr lang="ar-SA" sz="4400" dirty="0" smtClean="0">
                <a:solidFill>
                  <a:srgbClr val="FF0000"/>
                </a:solidFill>
              </a:rPr>
              <a:t>كوكبا</a:t>
            </a:r>
            <a:r>
              <a:rPr lang="ar-SA" sz="4400" dirty="0" smtClean="0"/>
              <a:t>ً )</a:t>
            </a:r>
          </a:p>
          <a:p>
            <a:pPr marL="0" indent="0">
              <a:buNone/>
            </a:pPr>
            <a:endParaRPr lang="ar-SA" sz="4400" dirty="0"/>
          </a:p>
          <a:p>
            <a:pPr marL="0" indent="0">
              <a:buNone/>
            </a:pPr>
            <a:r>
              <a:rPr lang="ar-SA" dirty="0" smtClean="0"/>
              <a:t>                الاسم المبهم                 تمييز منصوب</a:t>
            </a:r>
            <a:endParaRPr lang="ar-SA" dirty="0"/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5724128" y="292494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2987824" y="2924944"/>
            <a:ext cx="108012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70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ar-SA" b="1" dirty="0" smtClean="0"/>
              <a:t>  </a:t>
            </a:r>
            <a:r>
              <a:rPr lang="ar-SA" sz="4400" b="1" dirty="0" smtClean="0"/>
              <a:t>قال زهير :</a:t>
            </a:r>
          </a:p>
          <a:p>
            <a:r>
              <a:rPr lang="ar-SA" sz="4400" dirty="0" smtClean="0"/>
              <a:t>سئمتُ تكاليفَ الحياةِ ومَن يعشْ</a:t>
            </a:r>
          </a:p>
          <a:p>
            <a:pPr marL="0" indent="0">
              <a:buNone/>
            </a:pPr>
            <a:r>
              <a:rPr lang="ar-SA" sz="4400" dirty="0"/>
              <a:t> </a:t>
            </a:r>
            <a:r>
              <a:rPr lang="ar-SA" sz="4400" dirty="0" smtClean="0"/>
              <a:t>              </a:t>
            </a:r>
            <a:r>
              <a:rPr lang="ar-SA" sz="4400" u="sng" dirty="0" smtClean="0"/>
              <a:t>ثمانين</a:t>
            </a:r>
            <a:r>
              <a:rPr lang="ar-SA" sz="4400" dirty="0" smtClean="0"/>
              <a:t> </a:t>
            </a:r>
            <a:r>
              <a:rPr lang="ar-SA" sz="4400" dirty="0" smtClean="0">
                <a:solidFill>
                  <a:srgbClr val="FF0000"/>
                </a:solidFill>
              </a:rPr>
              <a:t>حولاً</a:t>
            </a:r>
            <a:r>
              <a:rPr lang="ar-SA" sz="4400" dirty="0" smtClean="0"/>
              <a:t> لا أبا لك يسأمِ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150197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ar-SA" sz="4400" b="1" dirty="0" smtClean="0"/>
          </a:p>
          <a:p>
            <a:pPr marL="0" indent="0">
              <a:buNone/>
            </a:pPr>
            <a:endParaRPr lang="ar-SA" sz="4400" b="1" dirty="0"/>
          </a:p>
          <a:p>
            <a:pPr marL="0" indent="0">
              <a:buNone/>
            </a:pPr>
            <a:r>
              <a:rPr lang="ar-SA" sz="4400" b="1" dirty="0" smtClean="0"/>
              <a:t> قال تعالى : </a:t>
            </a:r>
            <a:r>
              <a:rPr lang="ar-SA" sz="4400" dirty="0" smtClean="0"/>
              <a:t>( والذين يرمون المحصناتِ ثمّ لم يأتوا بأربعةِ شهداءَ فاجلدوهم </a:t>
            </a:r>
            <a:r>
              <a:rPr lang="ar-SA" sz="4400" u="sng" dirty="0" smtClean="0"/>
              <a:t>ثمانين</a:t>
            </a:r>
            <a:r>
              <a:rPr lang="ar-SA" sz="4400" dirty="0" smtClean="0"/>
              <a:t> </a:t>
            </a:r>
            <a:r>
              <a:rPr lang="ar-SA" sz="4400" dirty="0" smtClean="0">
                <a:solidFill>
                  <a:srgbClr val="FF0000"/>
                </a:solidFill>
              </a:rPr>
              <a:t>جلدةً</a:t>
            </a:r>
            <a:r>
              <a:rPr lang="ar-SA" sz="4400" dirty="0" smtClean="0"/>
              <a:t> )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201732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b="1" dirty="0" smtClean="0">
                <a:solidFill>
                  <a:schemeClr val="accent6"/>
                </a:solidFill>
              </a:rPr>
              <a:t>(ب) أسماء المقادير</a:t>
            </a:r>
            <a:endParaRPr lang="ar-SA" b="1" dirty="0">
              <a:solidFill>
                <a:schemeClr val="accent6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4000" dirty="0" smtClean="0"/>
              <a:t>  ويقصد به ما يدلّ على مقدار منضبط وزناً أو كيلاً ، أو مساحة :</a:t>
            </a:r>
          </a:p>
          <a:p>
            <a:pPr>
              <a:buFontTx/>
              <a:buChar char="-"/>
            </a:pPr>
            <a:r>
              <a:rPr lang="ar-SA" sz="4000" dirty="0" smtClean="0">
                <a:solidFill>
                  <a:srgbClr val="00B050"/>
                </a:solidFill>
              </a:rPr>
              <a:t>الوزن</a:t>
            </a:r>
            <a:r>
              <a:rPr lang="ar-SA" sz="4000" dirty="0" smtClean="0"/>
              <a:t> : اشتريتُ كيلو عنباً .</a:t>
            </a:r>
          </a:p>
          <a:p>
            <a:pPr>
              <a:buFontTx/>
              <a:buChar char="-"/>
            </a:pPr>
            <a:r>
              <a:rPr lang="ar-SA" sz="4000" dirty="0" smtClean="0">
                <a:solidFill>
                  <a:srgbClr val="7030A0"/>
                </a:solidFill>
              </a:rPr>
              <a:t>المساحة</a:t>
            </a:r>
            <a:r>
              <a:rPr lang="ar-SA" sz="4000" dirty="0" smtClean="0"/>
              <a:t> : عندي فدانٌ قطناً .</a:t>
            </a:r>
          </a:p>
          <a:p>
            <a:pPr>
              <a:buFontTx/>
              <a:buChar char="-"/>
            </a:pPr>
            <a:r>
              <a:rPr lang="ar-SA" sz="4000" dirty="0" smtClean="0">
                <a:solidFill>
                  <a:schemeClr val="accent6">
                    <a:lumMod val="75000"/>
                  </a:schemeClr>
                </a:solidFill>
              </a:rPr>
              <a:t>الكيل</a:t>
            </a:r>
            <a:r>
              <a:rPr lang="ar-SA" sz="4000" dirty="0" smtClean="0"/>
              <a:t> : نتصدّق بصاعٍ قمحاً .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193565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bg2"/>
          </a:solidFill>
        </p:spPr>
        <p:txBody>
          <a:bodyPr/>
          <a:lstStyle/>
          <a:p>
            <a:r>
              <a:rPr lang="ar-SA" b="1" dirty="0" smtClean="0">
                <a:solidFill>
                  <a:schemeClr val="accent6"/>
                </a:solidFill>
              </a:rPr>
              <a:t>(ج) أشباه المقادير</a:t>
            </a:r>
            <a:endParaRPr lang="ar-SA" b="1" dirty="0">
              <a:solidFill>
                <a:schemeClr val="accent6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ما تدلّ على مقدار غير منضبط ، وزناً ، أو كيلاً ، أو مساحة ، ولم يتعارف النّاس على استخدامها 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4400" b="1" dirty="0" smtClean="0"/>
              <a:t>قال تعالى </a:t>
            </a:r>
            <a:r>
              <a:rPr lang="ar-SA" sz="4400" dirty="0" smtClean="0"/>
              <a:t>: (</a:t>
            </a:r>
            <a:r>
              <a:rPr lang="ar-SA" sz="4400" dirty="0"/>
              <a:t> </a:t>
            </a:r>
            <a:r>
              <a:rPr lang="ar-SA" sz="4400" dirty="0" smtClean="0"/>
              <a:t>فمن يعمل </a:t>
            </a:r>
            <a:r>
              <a:rPr lang="ar-SA" sz="4400" u="sng" dirty="0" smtClean="0"/>
              <a:t>مثقال ذرّة</a:t>
            </a:r>
            <a:r>
              <a:rPr lang="ar-SA" sz="4400" dirty="0" smtClean="0"/>
              <a:t> </a:t>
            </a:r>
            <a:r>
              <a:rPr lang="ar-SA" sz="4400" dirty="0" smtClean="0">
                <a:solidFill>
                  <a:srgbClr val="FF0000"/>
                </a:solidFill>
              </a:rPr>
              <a:t>خيرا</a:t>
            </a:r>
            <a:r>
              <a:rPr lang="ar-SA" sz="4400" dirty="0" smtClean="0"/>
              <a:t>ً يره * ومن يعمل </a:t>
            </a:r>
            <a:r>
              <a:rPr lang="ar-SA" sz="4400" u="sng" dirty="0" smtClean="0"/>
              <a:t>مثقال ذرّة</a:t>
            </a:r>
            <a:r>
              <a:rPr lang="ar-SA" sz="4400" dirty="0" smtClean="0"/>
              <a:t> </a:t>
            </a:r>
            <a:r>
              <a:rPr lang="ar-SA" sz="4400" dirty="0" smtClean="0">
                <a:solidFill>
                  <a:srgbClr val="FF0000"/>
                </a:solidFill>
              </a:rPr>
              <a:t>شرّا</a:t>
            </a:r>
            <a:r>
              <a:rPr lang="ar-SA" sz="4400" dirty="0" smtClean="0"/>
              <a:t>ً يره )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353134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800" b="1" dirty="0" smtClean="0">
                <a:solidFill>
                  <a:srgbClr val="7030A0"/>
                </a:solidFill>
              </a:rPr>
              <a:t>حكم تمييز الملفوظ</a:t>
            </a:r>
            <a:endParaRPr lang="ar-SA" sz="4800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مخطط انسيابي: قرار 3"/>
          <p:cNvSpPr/>
          <p:nvPr/>
        </p:nvSpPr>
        <p:spPr>
          <a:xfrm>
            <a:off x="4067944" y="1700808"/>
            <a:ext cx="4752528" cy="122413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النصب</a:t>
            </a:r>
            <a:endParaRPr lang="ar-SA" sz="4000" dirty="0"/>
          </a:p>
        </p:txBody>
      </p:sp>
      <p:sp>
        <p:nvSpPr>
          <p:cNvPr id="5" name="مخطط انسيابي: قرار 4"/>
          <p:cNvSpPr/>
          <p:nvPr/>
        </p:nvSpPr>
        <p:spPr>
          <a:xfrm>
            <a:off x="2339752" y="3501008"/>
            <a:ext cx="4752528" cy="122413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الجرّ بالإضافة</a:t>
            </a:r>
            <a:endParaRPr lang="ar-SA" sz="3600" dirty="0"/>
          </a:p>
        </p:txBody>
      </p:sp>
      <p:sp>
        <p:nvSpPr>
          <p:cNvPr id="6" name="مخطط انسيابي: قرار 5"/>
          <p:cNvSpPr/>
          <p:nvPr/>
        </p:nvSpPr>
        <p:spPr>
          <a:xfrm>
            <a:off x="395536" y="5301208"/>
            <a:ext cx="4752528" cy="129614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الجرّ بـ من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371450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ar-SA" dirty="0" smtClean="0"/>
              <a:t>        (أ)</a:t>
            </a:r>
          </a:p>
          <a:p>
            <a:pPr marL="0" indent="0">
              <a:buNone/>
            </a:pPr>
            <a:r>
              <a:rPr lang="ar-SA" sz="4800" dirty="0" smtClean="0"/>
              <a:t>1-  شربتُ رِطلاً </a:t>
            </a:r>
            <a:r>
              <a:rPr lang="ar-SA" sz="4800" dirty="0" smtClean="0">
                <a:solidFill>
                  <a:srgbClr val="FF0000"/>
                </a:solidFill>
              </a:rPr>
              <a:t>لبناً</a:t>
            </a:r>
            <a:r>
              <a:rPr lang="ar-SA" sz="4800" dirty="0" smtClean="0"/>
              <a:t> .</a:t>
            </a:r>
          </a:p>
          <a:p>
            <a:pPr marL="0" indent="0">
              <a:buNone/>
            </a:pPr>
            <a:endParaRPr lang="ar-SA" sz="2400" dirty="0" smtClean="0"/>
          </a:p>
          <a:p>
            <a:pPr marL="0" indent="0">
              <a:buNone/>
            </a:pPr>
            <a:r>
              <a:rPr lang="ar-SA" sz="2400" dirty="0"/>
              <a:t> </a:t>
            </a:r>
            <a:r>
              <a:rPr lang="ar-SA" sz="2400" dirty="0" smtClean="0"/>
              <a:t>                               تمييز منصوب</a:t>
            </a:r>
            <a:endParaRPr lang="ar-SA" sz="4800" dirty="0" smtClean="0"/>
          </a:p>
          <a:p>
            <a:pPr marL="0" indent="0">
              <a:buNone/>
            </a:pPr>
            <a:r>
              <a:rPr lang="ar-SA" sz="4800" dirty="0"/>
              <a:t>  </a:t>
            </a:r>
            <a:r>
              <a:rPr lang="ar-SA" sz="4800" dirty="0" smtClean="0"/>
              <a:t>- شربتُ رطلَ </a:t>
            </a:r>
            <a:r>
              <a:rPr lang="ar-SA" sz="4800" dirty="0" smtClean="0">
                <a:solidFill>
                  <a:srgbClr val="FF0000"/>
                </a:solidFill>
              </a:rPr>
              <a:t>لبن</a:t>
            </a:r>
            <a:r>
              <a:rPr lang="ar-SA" sz="4800" dirty="0" smtClean="0"/>
              <a:t>ٍ .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                           مضاف إليه مجرور</a:t>
            </a:r>
            <a:endParaRPr lang="ar-SA" sz="2000" dirty="0"/>
          </a:p>
          <a:p>
            <a:pPr marL="0" indent="0">
              <a:buNone/>
            </a:pPr>
            <a:r>
              <a:rPr lang="ar-SA" sz="4800" dirty="0"/>
              <a:t> </a:t>
            </a:r>
            <a:r>
              <a:rPr lang="ar-SA" sz="4800" dirty="0" smtClean="0"/>
              <a:t> -  شربتُ رطلاً من </a:t>
            </a:r>
            <a:r>
              <a:rPr lang="ar-SA" sz="4800" dirty="0" smtClean="0">
                <a:solidFill>
                  <a:srgbClr val="FF0000"/>
                </a:solidFill>
              </a:rPr>
              <a:t>لبن</a:t>
            </a:r>
            <a:r>
              <a:rPr lang="ar-SA" sz="4800" dirty="0" smtClean="0"/>
              <a:t>ٍ .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                                        اسم مجرور </a:t>
            </a:r>
          </a:p>
          <a:p>
            <a:endParaRPr lang="ar-SA" dirty="0"/>
          </a:p>
          <a:p>
            <a:endParaRPr lang="ar-SA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5364088" y="11967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5580112" y="2924944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4716016" y="458112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0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/>
          </a:p>
        </p:txBody>
      </p:sp>
      <p:sp>
        <p:nvSpPr>
          <p:cNvPr id="4" name="مستطيل مخدوش من كلا الطرفين 3"/>
          <p:cNvSpPr/>
          <p:nvPr/>
        </p:nvSpPr>
        <p:spPr>
          <a:xfrm>
            <a:off x="2411760" y="1684851"/>
            <a:ext cx="4608512" cy="2520280"/>
          </a:xfrm>
          <a:prstGeom prst="snip2Same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rgbClr val="FF0000"/>
                </a:solidFill>
              </a:rPr>
              <a:t>ثانياً</a:t>
            </a:r>
            <a:r>
              <a:rPr lang="ar-SA" sz="4800" dirty="0" smtClean="0">
                <a:solidFill>
                  <a:srgbClr val="7030A0"/>
                </a:solidFill>
              </a:rPr>
              <a:t> : أنواع التّمييز </a:t>
            </a:r>
            <a:r>
              <a:rPr lang="ar-SA" sz="4800" dirty="0" smtClean="0">
                <a:solidFill>
                  <a:srgbClr val="7030A0"/>
                </a:solidFill>
              </a:rPr>
              <a:t>الملحوظ (النسبة)</a:t>
            </a:r>
            <a:endParaRPr lang="ar-SA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54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761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400" b="1" dirty="0" smtClean="0">
                <a:solidFill>
                  <a:srgbClr val="FF0000"/>
                </a:solidFill>
              </a:rPr>
              <a:t>تمييز النسبة </a:t>
            </a:r>
            <a:r>
              <a:rPr lang="ar-SA" dirty="0" smtClean="0"/>
              <a:t>: </a:t>
            </a:r>
            <a:r>
              <a:rPr lang="ar-SA" b="1" dirty="0" smtClean="0">
                <a:solidFill>
                  <a:srgbClr val="00B050"/>
                </a:solidFill>
              </a:rPr>
              <a:t>ما كان مفسراً لجملة مبهمة النّسبة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 </a:t>
            </a:r>
            <a:r>
              <a:rPr lang="ar-SA" u="sng" dirty="0" smtClean="0"/>
              <a:t>مثال</a:t>
            </a:r>
            <a:r>
              <a:rPr lang="ar-SA" dirty="0" smtClean="0"/>
              <a:t> :  </a:t>
            </a:r>
            <a:r>
              <a:rPr lang="ar-SA" sz="4000" dirty="0" smtClean="0">
                <a:solidFill>
                  <a:srgbClr val="0070C0"/>
                </a:solidFill>
              </a:rPr>
              <a:t>(هدأ محمّدٌ نفساً ).</a:t>
            </a:r>
          </a:p>
          <a:p>
            <a:pPr marL="0" indent="0">
              <a:buNone/>
            </a:pPr>
            <a:endParaRPr lang="ar-SA" sz="4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ar-SA" dirty="0" smtClean="0"/>
              <a:t>نسبة الهدوء إلى محمد مبهمة ، تحتمل أشياء كثيرة ، وقد أزلنا الإبهام بقولنا : ( نفساً )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6509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sz="4800" dirty="0" smtClean="0"/>
              <a:t>        </a:t>
            </a:r>
            <a:r>
              <a:rPr lang="ar-SA" sz="4800" dirty="0" smtClean="0">
                <a:solidFill>
                  <a:schemeClr val="accent6">
                    <a:lumMod val="75000"/>
                  </a:schemeClr>
                </a:solidFill>
              </a:rPr>
              <a:t>أقسام التّمييز الملحوظ ( النسبة ) </a:t>
            </a:r>
          </a:p>
          <a:p>
            <a:pPr marL="0" indent="0">
              <a:buNone/>
            </a:pPr>
            <a:endParaRPr lang="ar-SA" sz="4800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3347864" y="1628800"/>
            <a:ext cx="5103418" cy="949824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3"/>
                </a:solidFill>
              </a:rPr>
              <a:t>محوّل عن فاعل</a:t>
            </a:r>
            <a:endParaRPr lang="ar-SA" sz="3200" b="1" dirty="0">
              <a:solidFill>
                <a:schemeClr val="accent3"/>
              </a:solidFill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2195736" y="3284984"/>
            <a:ext cx="5328592" cy="932741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3"/>
                </a:solidFill>
              </a:rPr>
              <a:t>محوّل  عن مفعول</a:t>
            </a:r>
            <a:endParaRPr lang="ar-SA" sz="3200" b="1" dirty="0">
              <a:solidFill>
                <a:schemeClr val="accent3"/>
              </a:solidFill>
            </a:endParaRPr>
          </a:p>
        </p:txBody>
      </p:sp>
      <p:sp>
        <p:nvSpPr>
          <p:cNvPr id="6" name="مخطط انسيابي: محطة طرفية 5"/>
          <p:cNvSpPr/>
          <p:nvPr/>
        </p:nvSpPr>
        <p:spPr>
          <a:xfrm>
            <a:off x="179512" y="4943304"/>
            <a:ext cx="5112568" cy="891536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3"/>
                </a:solidFill>
              </a:rPr>
              <a:t>محول عن مبتدأ</a:t>
            </a:r>
            <a:endParaRPr lang="ar-SA" sz="32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01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endParaRPr lang="ar-SA" dirty="0"/>
          </a:p>
        </p:txBody>
      </p:sp>
      <p:sp>
        <p:nvSpPr>
          <p:cNvPr id="4" name="موجة مزدوجة 3"/>
          <p:cNvSpPr/>
          <p:nvPr/>
        </p:nvSpPr>
        <p:spPr>
          <a:xfrm>
            <a:off x="755576" y="1378496"/>
            <a:ext cx="7488832" cy="2868938"/>
          </a:xfrm>
          <a:prstGeom prst="doubleWave">
            <a:avLst>
              <a:gd name="adj1" fmla="val 6250"/>
              <a:gd name="adj2" fmla="val 2075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 smtClean="0">
                <a:solidFill>
                  <a:schemeClr val="tx1"/>
                </a:solidFill>
              </a:rPr>
              <a:t>المحول عن فاعل</a:t>
            </a:r>
            <a:endParaRPr lang="ar-SA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99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800" b="1" dirty="0" smtClean="0"/>
              <a:t>قال تعالى: </a:t>
            </a:r>
            <a:r>
              <a:rPr lang="ar-SA" sz="4400" b="1" dirty="0" smtClean="0"/>
              <a:t>(قال ربِّ إنّي وهن العظمُ منّي واشتعل الرأسُ </a:t>
            </a:r>
            <a:r>
              <a:rPr lang="ar-SA" sz="4400" b="1" dirty="0" smtClean="0">
                <a:solidFill>
                  <a:srgbClr val="FF0000"/>
                </a:solidFill>
              </a:rPr>
              <a:t>شيباً</a:t>
            </a:r>
            <a:r>
              <a:rPr lang="ar-SA" sz="4400" b="1" dirty="0" smtClean="0"/>
              <a:t> ولم أكُن بدعائك ربِّ شقيّا  ) </a:t>
            </a:r>
          </a:p>
          <a:p>
            <a:pPr marL="0" indent="0">
              <a:buNone/>
            </a:pPr>
            <a:endParaRPr lang="ar-SA" sz="4400" b="1" dirty="0"/>
          </a:p>
          <a:p>
            <a:pPr marL="0" indent="0">
              <a:buNone/>
            </a:pPr>
            <a:r>
              <a:rPr lang="ar-SA" sz="2800" dirty="0" smtClean="0"/>
              <a:t> الأصل : (واشتعل شيبُ الرأس )</a:t>
            </a:r>
          </a:p>
          <a:p>
            <a:pPr marL="0" indent="0">
              <a:buNone/>
            </a:pPr>
            <a:endParaRPr lang="ar-SA" sz="2800" dirty="0"/>
          </a:p>
          <a:p>
            <a:pPr marL="0" indent="0">
              <a:buNone/>
            </a:pPr>
            <a:r>
              <a:rPr lang="ar-SA" sz="2000" dirty="0" smtClean="0"/>
              <a:t>                                فاعل</a:t>
            </a:r>
            <a:endParaRPr lang="ar-SA" sz="20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660232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62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dirty="0" smtClean="0"/>
              <a:t>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sz="4000" b="1" dirty="0" smtClean="0"/>
              <a:t>-    طاب محمّدٌ </a:t>
            </a:r>
            <a:r>
              <a:rPr lang="ar-SA" sz="4000" b="1" dirty="0" smtClean="0">
                <a:solidFill>
                  <a:srgbClr val="FF0000"/>
                </a:solidFill>
              </a:rPr>
              <a:t>نفساً </a:t>
            </a:r>
            <a:r>
              <a:rPr lang="ar-SA" sz="4000" b="1" dirty="0" smtClean="0"/>
              <a:t>.</a:t>
            </a:r>
          </a:p>
          <a:p>
            <a:pPr marL="0" indent="0">
              <a:buNone/>
            </a:pPr>
            <a:r>
              <a:rPr lang="ar-SA" sz="2000" dirty="0" smtClean="0"/>
              <a:t>                                                     تمييز</a:t>
            </a:r>
          </a:p>
          <a:p>
            <a:pPr marL="0" indent="0">
              <a:buNone/>
            </a:pPr>
            <a:endParaRPr lang="ar-SA" u="sng" dirty="0" smtClean="0"/>
          </a:p>
          <a:p>
            <a:pPr marL="0" indent="0">
              <a:buNone/>
            </a:pPr>
            <a:r>
              <a:rPr lang="ar-SA" dirty="0" smtClean="0"/>
              <a:t>    </a:t>
            </a:r>
            <a:r>
              <a:rPr lang="ar-SA" u="sng" dirty="0" smtClean="0"/>
              <a:t>الأصل</a:t>
            </a:r>
            <a:r>
              <a:rPr lang="ar-SA" dirty="0" smtClean="0"/>
              <a:t> :  طابتْ نفسُ محمدٍ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sz="2000" dirty="0" smtClean="0"/>
              <a:t>                                 فاعل</a:t>
            </a:r>
            <a:endParaRPr lang="ar-SA" sz="2000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6156176" y="249289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5580112" y="105273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42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style>
          <a:lnRef idx="1">
            <a:schemeClr val="dk1"/>
          </a:lnRef>
          <a:fillRef idx="1002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-    </a:t>
            </a:r>
            <a:r>
              <a:rPr lang="ar-SA" sz="4800" b="1" dirty="0" smtClean="0"/>
              <a:t>طابت الصحراء </a:t>
            </a:r>
            <a:r>
              <a:rPr lang="ar-SA" sz="4800" b="1" dirty="0" smtClean="0">
                <a:solidFill>
                  <a:srgbClr val="FF0000"/>
                </a:solidFill>
              </a:rPr>
              <a:t>هواءً</a:t>
            </a:r>
          </a:p>
          <a:p>
            <a:pPr marL="0" indent="0">
              <a:buNone/>
            </a:pPr>
            <a:endParaRPr lang="ar-SA" sz="4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SA" sz="2000" b="1" dirty="0" smtClean="0"/>
              <a:t>                                                        تمييز منصوب</a:t>
            </a:r>
          </a:p>
          <a:p>
            <a:pPr marL="0" indent="0">
              <a:buNone/>
            </a:pPr>
            <a:endParaRPr lang="ar-SA" sz="2000" b="1" dirty="0"/>
          </a:p>
          <a:p>
            <a:pPr marL="0" indent="0">
              <a:buNone/>
            </a:pPr>
            <a:r>
              <a:rPr lang="ar-SA" sz="2000" b="1" dirty="0" smtClean="0"/>
              <a:t>    </a:t>
            </a:r>
            <a:r>
              <a:rPr lang="ar-SA" sz="2000" b="1" u="sng" dirty="0" smtClean="0"/>
              <a:t> </a:t>
            </a:r>
            <a:r>
              <a:rPr lang="ar-SA" sz="2800" u="sng" dirty="0" smtClean="0"/>
              <a:t>الأصل </a:t>
            </a:r>
            <a:r>
              <a:rPr lang="ar-SA" sz="2800" dirty="0" smtClean="0"/>
              <a:t>: طاب هواءُ الصحراء .</a:t>
            </a:r>
            <a:endParaRPr lang="ar-SA" sz="28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572000" y="1268760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21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</a:p>
        </p:txBody>
      </p:sp>
      <p:sp>
        <p:nvSpPr>
          <p:cNvPr id="4" name="موجة 3"/>
          <p:cNvSpPr/>
          <p:nvPr/>
        </p:nvSpPr>
        <p:spPr>
          <a:xfrm>
            <a:off x="1691680" y="2132856"/>
            <a:ext cx="5184576" cy="2210544"/>
          </a:xfrm>
          <a:prstGeom prst="wave">
            <a:avLst>
              <a:gd name="adj1" fmla="val 12500"/>
              <a:gd name="adj2" fmla="val -196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7030A0"/>
                </a:solidFill>
              </a:rPr>
              <a:t>المحوّل عن المفعول</a:t>
            </a:r>
            <a:endParaRPr lang="ar-SA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80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509"/>
            <a:ext cx="9144000" cy="684549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800" b="1" dirty="0" smtClean="0"/>
              <a:t>قال تعالى : </a:t>
            </a:r>
            <a:r>
              <a:rPr lang="ar-SA" sz="4800" dirty="0" smtClean="0"/>
              <a:t>( وفجّرنا الأرض </a:t>
            </a:r>
            <a:r>
              <a:rPr lang="ar-SA" sz="4800" dirty="0" smtClean="0">
                <a:solidFill>
                  <a:srgbClr val="FF0000"/>
                </a:solidFill>
              </a:rPr>
              <a:t>عيوناً</a:t>
            </a:r>
            <a:r>
              <a:rPr lang="ar-SA" sz="4800" dirty="0" smtClean="0"/>
              <a:t> فالتقى الماءُ على أمرٍ قد قُدِرْ )</a:t>
            </a:r>
          </a:p>
          <a:p>
            <a:pPr marL="0" indent="0">
              <a:buNone/>
            </a:pPr>
            <a:endParaRPr lang="ar-SA" sz="4800" dirty="0"/>
          </a:p>
          <a:p>
            <a:pPr marL="0" indent="0">
              <a:buNone/>
            </a:pPr>
            <a:r>
              <a:rPr lang="ar-SA" sz="2000" dirty="0" smtClean="0"/>
              <a:t>  </a:t>
            </a:r>
            <a:r>
              <a:rPr lang="ar-SA" sz="2800" dirty="0" smtClean="0"/>
              <a:t>الأصل  :    وفجّرنا عيون الأرضِ .</a:t>
            </a:r>
          </a:p>
          <a:p>
            <a:pPr marL="0" indent="0">
              <a:buNone/>
            </a:pPr>
            <a:r>
              <a:rPr lang="ar-SA" sz="2000" dirty="0" smtClean="0"/>
              <a:t>                           </a:t>
            </a:r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                        مفعول به </a:t>
            </a:r>
            <a:endParaRPr lang="ar-SA" sz="20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012160" y="335699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57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800" dirty="0" smtClean="0"/>
              <a:t>- غرستُ الأرضَ </a:t>
            </a:r>
            <a:r>
              <a:rPr lang="ar-SA" sz="4800" dirty="0" smtClean="0">
                <a:solidFill>
                  <a:srgbClr val="FF0000"/>
                </a:solidFill>
              </a:rPr>
              <a:t>شجراً </a:t>
            </a:r>
            <a:r>
              <a:rPr lang="ar-SA" sz="4800" dirty="0" smtClean="0"/>
              <a:t>.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2000" dirty="0" smtClean="0"/>
              <a:t>                                                        تمييز منصوب</a:t>
            </a:r>
            <a:endParaRPr lang="ar-SA" sz="2000" dirty="0"/>
          </a:p>
          <a:p>
            <a:pPr marL="0" indent="0">
              <a:buNone/>
            </a:pPr>
            <a:r>
              <a:rPr lang="ar-SA" sz="2000" dirty="0" smtClean="0"/>
              <a:t>  </a:t>
            </a:r>
          </a:p>
          <a:p>
            <a:pPr marL="0" indent="0">
              <a:buNone/>
            </a:pPr>
            <a:endParaRPr lang="ar-SA" sz="2000" dirty="0"/>
          </a:p>
          <a:p>
            <a:pPr marL="0" indent="0">
              <a:buNone/>
            </a:pPr>
            <a:r>
              <a:rPr lang="ar-SA" sz="2000" dirty="0" smtClean="0"/>
              <a:t>        الأصل :   غرستُ شجرَ الأرض .</a:t>
            </a:r>
            <a:endParaRPr lang="ar-SA" sz="20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499992" y="126876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5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252520" cy="67413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800" dirty="0" smtClean="0"/>
              <a:t>- زرعتُ الحديقةَ </a:t>
            </a:r>
            <a:r>
              <a:rPr lang="ar-SA" sz="4800" dirty="0" smtClean="0">
                <a:solidFill>
                  <a:srgbClr val="FF0000"/>
                </a:solidFill>
              </a:rPr>
              <a:t>برتقال</a:t>
            </a:r>
            <a:r>
              <a:rPr lang="ar-SA" sz="4800" dirty="0" smtClean="0"/>
              <a:t>اً </a:t>
            </a:r>
          </a:p>
          <a:p>
            <a:pPr marL="0" indent="0">
              <a:buNone/>
            </a:pPr>
            <a:endParaRPr lang="ar-SA" sz="4800" dirty="0"/>
          </a:p>
          <a:p>
            <a:pPr marL="0" indent="0">
              <a:buNone/>
            </a:pPr>
            <a:r>
              <a:rPr lang="ar-SA" sz="2800" u="sng" dirty="0" smtClean="0"/>
              <a:t>الأصل</a:t>
            </a:r>
            <a:r>
              <a:rPr lang="ar-SA" sz="2800" dirty="0" smtClean="0"/>
              <a:t>  :    زرعتُ برتقالَ الحديقة .</a:t>
            </a:r>
            <a:endParaRPr lang="ar-SA" sz="28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940152" y="256490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61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/>
          </a:solidFill>
        </p:spPr>
        <p:txBody>
          <a:bodyPr/>
          <a:lstStyle/>
          <a:p>
            <a:endParaRPr lang="ar-SA" dirty="0"/>
          </a:p>
        </p:txBody>
      </p:sp>
      <p:sp>
        <p:nvSpPr>
          <p:cNvPr id="4" name="مخطط انسيابي: قرار 3"/>
          <p:cNvSpPr/>
          <p:nvPr/>
        </p:nvSpPr>
        <p:spPr>
          <a:xfrm>
            <a:off x="1115616" y="2060848"/>
            <a:ext cx="7128792" cy="3024336"/>
          </a:xfrm>
          <a:prstGeom prst="flowChartDecision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002060"/>
                </a:solidFill>
              </a:rPr>
              <a:t>المحوّل عن المبتدأ</a:t>
            </a:r>
            <a:endParaRPr lang="ar-SA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99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ar-SA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ar-SA" sz="4800" b="1" dirty="0" smtClean="0">
                <a:solidFill>
                  <a:srgbClr val="002060"/>
                </a:solidFill>
              </a:rPr>
              <a:t>قال تعالى </a:t>
            </a:r>
            <a:r>
              <a:rPr lang="ar-SA" sz="4400" b="1" dirty="0" smtClean="0">
                <a:solidFill>
                  <a:srgbClr val="002060"/>
                </a:solidFill>
              </a:rPr>
              <a:t>:</a:t>
            </a:r>
            <a:r>
              <a:rPr lang="ar-SA" sz="4400" dirty="0" smtClean="0">
                <a:solidFill>
                  <a:srgbClr val="002060"/>
                </a:solidFill>
              </a:rPr>
              <a:t>( وكان له ثمرٌ فقال لصاحبه وهو يحاوره أنا أكثر منك </a:t>
            </a:r>
            <a:r>
              <a:rPr lang="ar-SA" sz="4400" dirty="0" smtClean="0">
                <a:solidFill>
                  <a:srgbClr val="FF0000"/>
                </a:solidFill>
              </a:rPr>
              <a:t>مالا</a:t>
            </a:r>
            <a:r>
              <a:rPr lang="ar-SA" sz="4400" dirty="0" smtClean="0">
                <a:solidFill>
                  <a:srgbClr val="002060"/>
                </a:solidFill>
              </a:rPr>
              <a:t>ً وأعزُّ </a:t>
            </a:r>
            <a:r>
              <a:rPr lang="ar-SA" sz="4400" dirty="0" smtClean="0">
                <a:solidFill>
                  <a:srgbClr val="FF0000"/>
                </a:solidFill>
              </a:rPr>
              <a:t>نَفَرا</a:t>
            </a:r>
            <a:r>
              <a:rPr lang="ar-SA" sz="4400" dirty="0" smtClean="0">
                <a:solidFill>
                  <a:srgbClr val="002060"/>
                </a:solidFill>
              </a:rPr>
              <a:t>ً )</a:t>
            </a:r>
          </a:p>
          <a:p>
            <a:pPr marL="0" indent="0">
              <a:buNone/>
            </a:pPr>
            <a:endParaRPr lang="ar-SA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ar-SA" sz="2400" dirty="0" smtClean="0">
                <a:solidFill>
                  <a:srgbClr val="002060"/>
                </a:solidFill>
              </a:rPr>
              <a:t>(مالاً) تمييز محوّل عن مبتدأ ،لأنّه واقع  بعد ما هو على وزن (أفعل) التّفضيل (أكثر) 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2060"/>
                </a:solidFill>
              </a:rPr>
              <a:t>الأصل :  ( مالي أكثرُ من مالك ) .</a:t>
            </a:r>
          </a:p>
          <a:p>
            <a:pPr marL="0" indent="0">
              <a:buNone/>
            </a:pPr>
            <a:endParaRPr lang="ar-SA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ar-SA" sz="2400" dirty="0" smtClean="0">
                <a:solidFill>
                  <a:srgbClr val="002060"/>
                </a:solidFill>
              </a:rPr>
              <a:t> ( نفراً ) تمييز محوّل عن مبتدأ، لوقوعها بعد (أعزّ) </a:t>
            </a:r>
          </a:p>
          <a:p>
            <a:pPr marL="0" indent="0">
              <a:buNone/>
            </a:pPr>
            <a:r>
              <a:rPr lang="ar-SA" sz="2400" smtClean="0">
                <a:solidFill>
                  <a:srgbClr val="002060"/>
                </a:solidFill>
              </a:rPr>
              <a:t>الأصل : ( نفري أعزُّ من نفرك )</a:t>
            </a:r>
            <a:endParaRPr lang="ar-S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-11449"/>
            <a:ext cx="9144000" cy="68580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4800" dirty="0">
                <a:solidFill>
                  <a:srgbClr val="002060"/>
                </a:solidFill>
              </a:rPr>
              <a:t> </a:t>
            </a:r>
            <a:r>
              <a:rPr lang="ar-SA" sz="4800" dirty="0" smtClean="0">
                <a:solidFill>
                  <a:srgbClr val="002060"/>
                </a:solidFill>
              </a:rPr>
              <a:t>- أنت </a:t>
            </a:r>
            <a:r>
              <a:rPr lang="ar-SA" sz="4800" u="sng" dirty="0" smtClean="0">
                <a:solidFill>
                  <a:srgbClr val="002060"/>
                </a:solidFill>
              </a:rPr>
              <a:t>أكبر</a:t>
            </a:r>
            <a:r>
              <a:rPr lang="ar-SA" sz="4800" dirty="0" smtClean="0">
                <a:solidFill>
                  <a:srgbClr val="002060"/>
                </a:solidFill>
              </a:rPr>
              <a:t>ُ مني </a:t>
            </a:r>
            <a:r>
              <a:rPr lang="ar-SA" sz="4800" dirty="0" smtClean="0">
                <a:solidFill>
                  <a:srgbClr val="FF0000"/>
                </a:solidFill>
              </a:rPr>
              <a:t>سنّاً</a:t>
            </a:r>
            <a:r>
              <a:rPr lang="ar-SA" sz="4800" dirty="0" smtClean="0">
                <a:solidFill>
                  <a:srgbClr val="002060"/>
                </a:solidFill>
              </a:rPr>
              <a:t> ، و</a:t>
            </a:r>
            <a:r>
              <a:rPr lang="ar-SA" sz="4800" u="sng" dirty="0" smtClean="0">
                <a:solidFill>
                  <a:srgbClr val="002060"/>
                </a:solidFill>
              </a:rPr>
              <a:t>أكثر</a:t>
            </a:r>
            <a:r>
              <a:rPr lang="ar-SA" sz="4800" dirty="0" smtClean="0">
                <a:solidFill>
                  <a:srgbClr val="002060"/>
                </a:solidFill>
              </a:rPr>
              <a:t>ُ </a:t>
            </a:r>
            <a:r>
              <a:rPr lang="ar-SA" sz="4800" dirty="0" smtClean="0">
                <a:solidFill>
                  <a:srgbClr val="FF0000"/>
                </a:solidFill>
              </a:rPr>
              <a:t>علماً</a:t>
            </a:r>
            <a:r>
              <a:rPr lang="ar-SA" sz="4800" dirty="0" smtClean="0">
                <a:solidFill>
                  <a:srgbClr val="002060"/>
                </a:solidFill>
              </a:rPr>
              <a:t> .</a:t>
            </a:r>
          </a:p>
          <a:p>
            <a:pPr marL="0" indent="0">
              <a:buNone/>
            </a:pPr>
            <a:endParaRPr lang="ar-SA" sz="24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ar-SA" sz="2400" dirty="0">
                <a:solidFill>
                  <a:srgbClr val="002060"/>
                </a:solidFill>
              </a:rPr>
              <a:t> </a:t>
            </a:r>
            <a:r>
              <a:rPr lang="ar-SA" sz="2400" dirty="0" smtClean="0">
                <a:solidFill>
                  <a:srgbClr val="002060"/>
                </a:solidFill>
              </a:rPr>
              <a:t>                                  تمييز منصوب                  تمييز منصوب</a:t>
            </a:r>
            <a:endParaRPr lang="ar-SA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ar-SA" sz="2400" dirty="0">
              <a:solidFill>
                <a:srgbClr val="002060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364088" y="11967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2843808" y="11967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84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3"/>
          </a:solidFill>
        </p:spPr>
        <p:txBody>
          <a:bodyPr/>
          <a:lstStyle/>
          <a:p>
            <a:r>
              <a:rPr lang="ar-SA" dirty="0" smtClean="0"/>
              <a:t>حكم التّمييز الملحوظ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يجب نصبه دائماً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2060"/>
                </a:solidFill>
              </a:rPr>
              <a:t>ولا يجوز جرّه بـ من ، أو الإضافة </a:t>
            </a:r>
            <a:r>
              <a:rPr lang="ar-SA" dirty="0" smtClean="0">
                <a:solidFill>
                  <a:schemeClr val="tx1"/>
                </a:solidFill>
              </a:rPr>
              <a:t>، مثل: 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tx1"/>
                </a:solidFill>
              </a:rPr>
              <a:t>  </a:t>
            </a:r>
            <a:r>
              <a:rPr lang="ar-SA" sz="4800" dirty="0" smtClean="0">
                <a:solidFill>
                  <a:schemeClr val="tx1"/>
                </a:solidFill>
              </a:rPr>
              <a:t>( محمّدٌ أكثرُ </a:t>
            </a:r>
            <a:r>
              <a:rPr lang="ar-SA" sz="4800" dirty="0" smtClean="0">
                <a:solidFill>
                  <a:srgbClr val="7030A0"/>
                </a:solidFill>
              </a:rPr>
              <a:t>علما</a:t>
            </a:r>
            <a:r>
              <a:rPr lang="ar-SA" sz="4800" dirty="0" smtClean="0"/>
              <a:t>ً </a:t>
            </a:r>
            <a:r>
              <a:rPr lang="ar-SA" sz="4800" dirty="0" smtClean="0">
                <a:solidFill>
                  <a:schemeClr val="tx1"/>
                </a:solidFill>
              </a:rPr>
              <a:t>وأكبرُ</a:t>
            </a:r>
            <a:r>
              <a:rPr lang="ar-SA" sz="4800" dirty="0" smtClean="0"/>
              <a:t> </a:t>
            </a:r>
            <a:r>
              <a:rPr lang="ar-SA" sz="4800" dirty="0" smtClean="0">
                <a:solidFill>
                  <a:srgbClr val="7030A0"/>
                </a:solidFill>
              </a:rPr>
              <a:t>سنّاً</a:t>
            </a:r>
            <a:r>
              <a:rPr lang="ar-SA" sz="4800" dirty="0" smtClean="0"/>
              <a:t> </a:t>
            </a:r>
            <a:r>
              <a:rPr lang="ar-SA" sz="48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ar-SA" sz="4800" dirty="0" smtClean="0"/>
          </a:p>
          <a:p>
            <a:pPr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</a:rPr>
              <a:t>التّقدير : علمُ محمّدٍ أكثرُ وسنُّه أكبرُ</a:t>
            </a:r>
          </a:p>
          <a:p>
            <a:pPr marL="0" indent="0">
              <a:buNone/>
            </a:pPr>
            <a:r>
              <a:rPr lang="ar-SA" sz="2000" dirty="0" smtClean="0">
                <a:solidFill>
                  <a:schemeClr val="tx1"/>
                </a:solidFill>
              </a:rPr>
              <a:t>                   </a:t>
            </a:r>
          </a:p>
          <a:p>
            <a:pPr marL="0" indent="0">
              <a:buNone/>
            </a:pPr>
            <a:r>
              <a:rPr lang="ar-SA" sz="2000" dirty="0">
                <a:solidFill>
                  <a:schemeClr val="tx1"/>
                </a:solidFill>
              </a:rPr>
              <a:t> </a:t>
            </a:r>
            <a:r>
              <a:rPr lang="ar-SA" sz="2000" dirty="0" smtClean="0">
                <a:solidFill>
                  <a:schemeClr val="tx1"/>
                </a:solidFill>
              </a:rPr>
              <a:t>                      مبتدأ                           </a:t>
            </a:r>
            <a:r>
              <a:rPr lang="ar-SA" sz="2000" dirty="0" err="1" smtClean="0">
                <a:solidFill>
                  <a:schemeClr val="tx1"/>
                </a:solidFill>
              </a:rPr>
              <a:t>مبتدأ</a:t>
            </a:r>
            <a:endParaRPr lang="ar-SA" sz="2000" dirty="0">
              <a:solidFill>
                <a:schemeClr val="tx1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876256" y="494116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4716016" y="494116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4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ar-SA" dirty="0" smtClean="0"/>
              <a:t>البيان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  <a:solidFill>
            <a:schemeClr val="accent2"/>
          </a:solidFill>
        </p:spPr>
        <p:txBody>
          <a:bodyPr/>
          <a:lstStyle/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r>
              <a:rPr lang="ar-SA" sz="2800" dirty="0" smtClean="0"/>
              <a:t> 1- </a:t>
            </a:r>
            <a:r>
              <a:rPr lang="ar-SA" sz="2800" b="1" dirty="0" smtClean="0"/>
              <a:t>التمييز</a:t>
            </a:r>
            <a:r>
              <a:rPr lang="ar-SA" sz="2800" dirty="0" smtClean="0"/>
              <a:t> : اسم نكرة منصوب .</a:t>
            </a:r>
          </a:p>
          <a:p>
            <a:pPr marL="0" indent="0">
              <a:buNone/>
            </a:pPr>
            <a:r>
              <a:rPr lang="ar-SA" sz="2800" dirty="0" smtClean="0"/>
              <a:t>2- </a:t>
            </a:r>
            <a:r>
              <a:rPr lang="ar-SA" sz="2800" b="1" dirty="0" smtClean="0"/>
              <a:t>وظيفته </a:t>
            </a:r>
            <a:r>
              <a:rPr lang="ar-SA" sz="2800" dirty="0" smtClean="0"/>
              <a:t>: رفع الإبهام وإزالة الغموض عمّا قبله .</a:t>
            </a:r>
          </a:p>
          <a:p>
            <a:pPr marL="0" indent="0">
              <a:buNone/>
            </a:pPr>
            <a:r>
              <a:rPr lang="ar-SA" sz="2800" dirty="0" smtClean="0"/>
              <a:t>               </a:t>
            </a:r>
          </a:p>
          <a:p>
            <a:pPr marL="0" indent="0">
              <a:buNone/>
            </a:pPr>
            <a:r>
              <a:rPr lang="ar-SA" sz="2800" dirty="0" smtClean="0"/>
              <a:t>          (1) إن كان اسماً سمّي تمييز الذات ، أو تمييز مفرد</a:t>
            </a:r>
          </a:p>
          <a:p>
            <a:pPr marL="0" indent="0">
              <a:buNone/>
            </a:pPr>
            <a:r>
              <a:rPr lang="ar-SA" sz="2800" dirty="0" smtClean="0"/>
              <a:t>            </a:t>
            </a:r>
          </a:p>
          <a:p>
            <a:pPr marL="0" indent="0">
              <a:buNone/>
            </a:pPr>
            <a:r>
              <a:rPr lang="ar-SA" sz="2800" dirty="0" smtClean="0"/>
              <a:t>          (2) إن كان جملة : سمّي تمييز </a:t>
            </a:r>
            <a:r>
              <a:rPr lang="ar-SA" sz="2800" dirty="0" err="1" smtClean="0"/>
              <a:t>تسبة</a:t>
            </a:r>
            <a:r>
              <a:rPr lang="ar-SA" sz="2800" dirty="0" smtClean="0"/>
              <a:t> ، أو تمييز جملة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 (3)- </a:t>
            </a:r>
            <a:r>
              <a:rPr lang="ar-SA" dirty="0"/>
              <a:t>المفردات التي تحتاج غلى تمييز ، هي : </a:t>
            </a:r>
          </a:p>
          <a:p>
            <a:pPr marL="0" indent="0">
              <a:buNone/>
            </a:pPr>
            <a:r>
              <a:rPr lang="ar-SA" dirty="0"/>
              <a:t>   الكيل – الوزن – المساحة – العدد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1252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/>
          </a:soli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800" b="1" dirty="0" smtClean="0"/>
              <a:t>مقارنة بين الحال والتّمييز </a:t>
            </a:r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u="sng" dirty="0" smtClean="0">
                <a:solidFill>
                  <a:schemeClr val="accent5"/>
                </a:solidFill>
              </a:rPr>
              <a:t>يتّفق الحال والتّمييز في</a:t>
            </a:r>
            <a:r>
              <a:rPr lang="ar-SA" dirty="0" smtClean="0"/>
              <a:t> :</a:t>
            </a:r>
          </a:p>
          <a:p>
            <a:pPr>
              <a:buFontTx/>
              <a:buChar char="-"/>
            </a:pPr>
            <a:r>
              <a:rPr lang="ar-SA" dirty="0" smtClean="0"/>
              <a:t>أن كلّا منهما نكرة منصوبة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u="sng" dirty="0" smtClean="0">
                <a:solidFill>
                  <a:schemeClr val="accent5"/>
                </a:solidFill>
              </a:rPr>
              <a:t> يختلفان في :</a:t>
            </a:r>
          </a:p>
          <a:p>
            <a:pPr>
              <a:buFontTx/>
              <a:buChar char="-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6111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4"/>
          </a:solidFill>
        </p:spPr>
        <p:txBody>
          <a:bodyPr/>
          <a:lstStyle/>
          <a:p>
            <a:r>
              <a:rPr lang="ar-SA" dirty="0" smtClean="0"/>
              <a:t>يختلف الحال والتّمييز في :</a:t>
            </a:r>
            <a:endParaRPr lang="ar-SA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ar-SA" sz="4000" dirty="0" smtClean="0">
                <a:solidFill>
                  <a:srgbClr val="FF0000"/>
                </a:solidFill>
              </a:rPr>
              <a:t>التّمييز</a:t>
            </a:r>
            <a:endParaRPr lang="ar-SA" sz="4000" dirty="0">
              <a:solidFill>
                <a:srgbClr val="FF00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ar-SA" sz="3200" dirty="0" smtClean="0"/>
              <a:t> يكون جامداً.</a:t>
            </a:r>
          </a:p>
          <a:p>
            <a:r>
              <a:rPr lang="ar-SA" sz="3200" dirty="0" smtClean="0"/>
              <a:t>يوضح المبهم قبله .</a:t>
            </a:r>
          </a:p>
          <a:p>
            <a:r>
              <a:rPr lang="ar-SA" sz="3200" dirty="0" smtClean="0"/>
              <a:t>يجيب عن السؤال بـ ( أيّ شيء)</a:t>
            </a:r>
          </a:p>
          <a:p>
            <a:r>
              <a:rPr lang="ar-SA" sz="3200" dirty="0" smtClean="0"/>
              <a:t>لا يكون إلا مفرداً.</a:t>
            </a:r>
            <a:endParaRPr lang="ar-SA" sz="3200" dirty="0"/>
          </a:p>
        </p:txBody>
      </p:sp>
      <p:sp>
        <p:nvSpPr>
          <p:cNvPr id="7" name="عنصر نائب للنص 6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ar-SA" sz="4400" dirty="0" smtClean="0">
                <a:solidFill>
                  <a:srgbClr val="FF0000"/>
                </a:solidFill>
              </a:rPr>
              <a:t>الحال</a:t>
            </a:r>
            <a:endParaRPr lang="ar-SA" sz="4400" dirty="0">
              <a:solidFill>
                <a:srgbClr val="FF0000"/>
              </a:solidFill>
            </a:endParaRPr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4"/>
          </p:nvPr>
        </p:nvSpPr>
        <p:spPr>
          <a:solidFill>
            <a:srgbClr val="FFFF00"/>
          </a:solidFill>
        </p:spPr>
        <p:txBody>
          <a:bodyPr/>
          <a:lstStyle/>
          <a:p>
            <a:pPr marL="0" lvl="0" indent="0">
              <a:buNone/>
            </a:pPr>
            <a:r>
              <a:rPr lang="ar-SA" sz="3200" dirty="0">
                <a:solidFill>
                  <a:prstClr val="black"/>
                </a:solidFill>
              </a:rPr>
              <a:t> </a:t>
            </a:r>
            <a:r>
              <a:rPr lang="ar-SA" sz="3200" dirty="0" smtClean="0">
                <a:solidFill>
                  <a:prstClr val="black"/>
                </a:solidFill>
              </a:rPr>
              <a:t>-  الحال </a:t>
            </a:r>
            <a:r>
              <a:rPr lang="ar-SA" sz="3200" dirty="0">
                <a:solidFill>
                  <a:prstClr val="black"/>
                </a:solidFill>
              </a:rPr>
              <a:t>مشتق في الأصل .</a:t>
            </a:r>
          </a:p>
          <a:p>
            <a:pPr marL="0" lvl="0" indent="0">
              <a:buNone/>
            </a:pPr>
            <a:r>
              <a:rPr lang="ar-SA" sz="3200" dirty="0">
                <a:solidFill>
                  <a:prstClr val="black"/>
                </a:solidFill>
              </a:rPr>
              <a:t> </a:t>
            </a:r>
            <a:r>
              <a:rPr lang="ar-SA" sz="3200" dirty="0" smtClean="0">
                <a:solidFill>
                  <a:prstClr val="black"/>
                </a:solidFill>
              </a:rPr>
              <a:t>- ويبيّن </a:t>
            </a:r>
            <a:r>
              <a:rPr lang="ar-SA" sz="3200" dirty="0">
                <a:solidFill>
                  <a:prstClr val="black"/>
                </a:solidFill>
              </a:rPr>
              <a:t>هيئة صاحبه </a:t>
            </a:r>
            <a:r>
              <a:rPr lang="ar-SA" sz="32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>
              <a:buNone/>
            </a:pPr>
            <a:r>
              <a:rPr lang="ar-SA" sz="3200" dirty="0" smtClean="0">
                <a:solidFill>
                  <a:prstClr val="black"/>
                </a:solidFill>
              </a:rPr>
              <a:t> - يجيب </a:t>
            </a:r>
            <a:r>
              <a:rPr lang="ar-SA" sz="3200" dirty="0">
                <a:solidFill>
                  <a:prstClr val="black"/>
                </a:solidFill>
              </a:rPr>
              <a:t>عن السؤال بكلمة (كيف).</a:t>
            </a:r>
          </a:p>
          <a:p>
            <a:pPr marL="0" lvl="0" indent="0">
              <a:buNone/>
            </a:pPr>
            <a:r>
              <a:rPr lang="ar-SA" sz="3200" dirty="0" smtClean="0">
                <a:solidFill>
                  <a:prstClr val="black"/>
                </a:solidFill>
              </a:rPr>
              <a:t>-  يقع </a:t>
            </a:r>
            <a:r>
              <a:rPr lang="ar-SA" sz="3200" dirty="0">
                <a:solidFill>
                  <a:prstClr val="black"/>
                </a:solidFill>
              </a:rPr>
              <a:t>مفرداً ، وجملة ، وشبه جملة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0481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ar-SA" sz="4800" dirty="0" smtClean="0"/>
              <a:t>التقييم</a:t>
            </a:r>
            <a:endParaRPr lang="ar-SA" sz="4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sz="3600" b="1" dirty="0" smtClean="0"/>
              <a:t>عيّن التّمييز ، وبيّن نوع المميّز فيما يلي :</a:t>
            </a:r>
          </a:p>
          <a:p>
            <a:pPr>
              <a:buFontTx/>
              <a:buChar char="-"/>
            </a:pPr>
            <a:r>
              <a:rPr lang="ar-SA" dirty="0" smtClean="0"/>
              <a:t>أُهدي إليّ متران صوفاً.</a:t>
            </a:r>
          </a:p>
          <a:p>
            <a:pPr marL="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الأسدُ سيّد حيوانات الغابة ، وأشدّها قوّةً .</a:t>
            </a:r>
          </a:p>
          <a:p>
            <a:pPr marL="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طابت الجُبَيلُ هواءً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4044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803</Words>
  <Application>Microsoft Office PowerPoint</Application>
  <PresentationFormat>عرض على الشاشة (3:4)‏</PresentationFormat>
  <Paragraphs>182</Paragraphs>
  <Slides>33</Slides>
  <Notes>4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نسق Office</vt:lpstr>
      <vt:lpstr>عرض تقديمي في PowerPoint</vt:lpstr>
      <vt:lpstr>المحاضرة الثامنة</vt:lpstr>
      <vt:lpstr>عرض تقديمي في PowerPoint</vt:lpstr>
      <vt:lpstr>عرض تقديمي في PowerPoint</vt:lpstr>
      <vt:lpstr> </vt:lpstr>
      <vt:lpstr>أقسام التّمييز</vt:lpstr>
      <vt:lpstr>عرض تقديمي في PowerPoint</vt:lpstr>
      <vt:lpstr>(أ) أسماء الأعداد :</vt:lpstr>
      <vt:lpstr>عرض تقديمي في PowerPoint</vt:lpstr>
      <vt:lpstr>عرض تقديمي في PowerPoint</vt:lpstr>
      <vt:lpstr>(ب) أسماء المقادير</vt:lpstr>
      <vt:lpstr>(ج) أشباه المقادير</vt:lpstr>
      <vt:lpstr>حكم تمييز الملفوظ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حكم التّمييز الملحوظ</vt:lpstr>
      <vt:lpstr>البيان</vt:lpstr>
      <vt:lpstr>عرض تقديمي في PowerPoint</vt:lpstr>
      <vt:lpstr>يختلف الحال والتّمييز في :</vt:lpstr>
      <vt:lpstr>التقييم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Razah Yhya Khdam</dc:creator>
  <cp:lastModifiedBy>Razah Yhya Khdam</cp:lastModifiedBy>
  <cp:revision>53</cp:revision>
  <dcterms:created xsi:type="dcterms:W3CDTF">2014-03-16T09:48:42Z</dcterms:created>
  <dcterms:modified xsi:type="dcterms:W3CDTF">2015-04-28T20:52:05Z</dcterms:modified>
</cp:coreProperties>
</file>