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0"/>
  </p:notesMasterIdLst>
  <p:sldIdLst>
    <p:sldId id="257" r:id="rId2"/>
    <p:sldId id="256" r:id="rId3"/>
    <p:sldId id="258" r:id="rId4"/>
    <p:sldId id="305" r:id="rId5"/>
    <p:sldId id="259" r:id="rId6"/>
    <p:sldId id="260" r:id="rId7"/>
    <p:sldId id="262" r:id="rId8"/>
    <p:sldId id="263" r:id="rId9"/>
    <p:sldId id="288" r:id="rId10"/>
    <p:sldId id="264" r:id="rId11"/>
    <p:sldId id="265" r:id="rId12"/>
    <p:sldId id="266" r:id="rId13"/>
    <p:sldId id="267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94" r:id="rId32"/>
    <p:sldId id="292" r:id="rId33"/>
    <p:sldId id="295" r:id="rId34"/>
    <p:sldId id="296" r:id="rId35"/>
    <p:sldId id="297" r:id="rId36"/>
    <p:sldId id="298" r:id="rId37"/>
    <p:sldId id="299" r:id="rId38"/>
    <p:sldId id="306" r:id="rId3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C3B83B-885E-4195-AF41-D19EF2376D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6B0DF2F5-F6BC-458C-887C-6EB3A0EFBB66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حرفاً</a:t>
          </a:r>
          <a:endParaRPr lang="ar-SA" dirty="0"/>
        </a:p>
      </dgm:t>
    </dgm:pt>
    <dgm:pt modelId="{97154576-8069-4272-A7AF-0B580A71CD40}" type="parTrans" cxnId="{33FE71DF-9B5B-4F5F-B10B-AB636343E75C}">
      <dgm:prSet/>
      <dgm:spPr/>
      <dgm:t>
        <a:bodyPr/>
        <a:lstStyle/>
        <a:p>
          <a:pPr rtl="1"/>
          <a:endParaRPr lang="ar-SA"/>
        </a:p>
      </dgm:t>
    </dgm:pt>
    <dgm:pt modelId="{93284CB5-6D44-4BCA-800A-8731874832EB}" type="sibTrans" cxnId="{33FE71DF-9B5B-4F5F-B10B-AB636343E75C}">
      <dgm:prSet/>
      <dgm:spPr/>
      <dgm:t>
        <a:bodyPr/>
        <a:lstStyle/>
        <a:p>
          <a:pPr rtl="1"/>
          <a:endParaRPr lang="ar-SA"/>
        </a:p>
      </dgm:t>
    </dgm:pt>
    <dgm:pt modelId="{9553BBE5-21D7-48B2-A2AD-45354729F753}">
      <dgm:prSet phldrT="[نص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فعلاً</a:t>
          </a:r>
          <a:endParaRPr lang="ar-SA" dirty="0"/>
        </a:p>
      </dgm:t>
    </dgm:pt>
    <dgm:pt modelId="{F76B330F-BC81-49AA-801A-F263383BA2DD}" type="parTrans" cxnId="{A3D03A67-D93A-44B8-934B-3F01AFCFC9E7}">
      <dgm:prSet/>
      <dgm:spPr/>
      <dgm:t>
        <a:bodyPr/>
        <a:lstStyle/>
        <a:p>
          <a:pPr rtl="1"/>
          <a:endParaRPr lang="ar-SA"/>
        </a:p>
      </dgm:t>
    </dgm:pt>
    <dgm:pt modelId="{7ECCABD0-F7FC-4DB2-AFB0-AABAF65D4D6B}" type="sibTrans" cxnId="{A3D03A67-D93A-44B8-934B-3F01AFCFC9E7}">
      <dgm:prSet/>
      <dgm:spPr/>
      <dgm:t>
        <a:bodyPr/>
        <a:lstStyle/>
        <a:p>
          <a:pPr rtl="1"/>
          <a:endParaRPr lang="ar-SA"/>
        </a:p>
      </dgm:t>
    </dgm:pt>
    <dgm:pt modelId="{D0B140E5-30B1-4F9F-BE35-102C54A3855F}">
      <dgm:prSet phldrT="[نص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اسماً</a:t>
          </a:r>
          <a:endParaRPr lang="ar-SA" dirty="0"/>
        </a:p>
      </dgm:t>
    </dgm:pt>
    <dgm:pt modelId="{CFBDC8F6-1047-4DAB-8A4D-30CAA04CDD8C}" type="parTrans" cxnId="{632EC8EE-C1C8-4C85-802D-FAB0471CB584}">
      <dgm:prSet/>
      <dgm:spPr/>
      <dgm:t>
        <a:bodyPr/>
        <a:lstStyle/>
        <a:p>
          <a:pPr rtl="1"/>
          <a:endParaRPr lang="ar-SA"/>
        </a:p>
      </dgm:t>
    </dgm:pt>
    <dgm:pt modelId="{639F579B-E460-43E7-B783-FFAB6069B507}" type="sibTrans" cxnId="{632EC8EE-C1C8-4C85-802D-FAB0471CB584}">
      <dgm:prSet/>
      <dgm:spPr/>
      <dgm:t>
        <a:bodyPr/>
        <a:lstStyle/>
        <a:p>
          <a:pPr rtl="1"/>
          <a:endParaRPr lang="ar-SA"/>
        </a:p>
      </dgm:t>
    </dgm:pt>
    <dgm:pt modelId="{4EA879DA-6E29-402B-8F2D-1783D6D469CB}">
      <dgm:prSet phldrT="[نص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جملة فعلية</a:t>
          </a:r>
          <a:endParaRPr lang="ar-SA" dirty="0">
            <a:solidFill>
              <a:schemeClr val="tx1"/>
            </a:solidFill>
          </a:endParaRPr>
        </a:p>
      </dgm:t>
    </dgm:pt>
    <dgm:pt modelId="{CC58A667-48E9-4E33-8395-0630F133337F}" type="parTrans" cxnId="{932EFC92-9505-447D-9977-C3BFCAE0BD2A}">
      <dgm:prSet/>
      <dgm:spPr/>
      <dgm:t>
        <a:bodyPr/>
        <a:lstStyle/>
        <a:p>
          <a:pPr rtl="1"/>
          <a:endParaRPr lang="ar-SA"/>
        </a:p>
      </dgm:t>
    </dgm:pt>
    <dgm:pt modelId="{8844D7E6-FD64-4929-953A-F6AFAF20BEFA}" type="sibTrans" cxnId="{932EFC92-9505-447D-9977-C3BFCAE0BD2A}">
      <dgm:prSet/>
      <dgm:spPr/>
      <dgm:t>
        <a:bodyPr/>
        <a:lstStyle/>
        <a:p>
          <a:pPr rtl="1"/>
          <a:endParaRPr lang="ar-SA"/>
        </a:p>
      </dgm:t>
    </dgm:pt>
    <dgm:pt modelId="{EC90DE03-1A4B-45CC-860F-71DCEB314A06}">
      <dgm:prSet phldrT="[نص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جملة اسمية</a:t>
          </a:r>
          <a:endParaRPr lang="ar-SA" dirty="0"/>
        </a:p>
      </dgm:t>
    </dgm:pt>
    <dgm:pt modelId="{ECF3883F-463F-4777-83E0-7E95A4EFD5A8}" type="parTrans" cxnId="{77C0DDB6-9042-494C-B7E9-85807C0AA465}">
      <dgm:prSet/>
      <dgm:spPr/>
      <dgm:t>
        <a:bodyPr/>
        <a:lstStyle/>
        <a:p>
          <a:pPr rtl="1"/>
          <a:endParaRPr lang="ar-SA"/>
        </a:p>
      </dgm:t>
    </dgm:pt>
    <dgm:pt modelId="{5D2DAF08-3A5A-4C6C-8AD5-BC61FEFB04F3}" type="sibTrans" cxnId="{77C0DDB6-9042-494C-B7E9-85807C0AA465}">
      <dgm:prSet/>
      <dgm:spPr/>
      <dgm:t>
        <a:bodyPr/>
        <a:lstStyle/>
        <a:p>
          <a:pPr rtl="1"/>
          <a:endParaRPr lang="ar-SA"/>
        </a:p>
      </dgm:t>
    </dgm:pt>
    <dgm:pt modelId="{ED58C2EE-15F7-48CD-9E01-1D60E4B179A3}" type="pres">
      <dgm:prSet presAssocID="{2CC3B83B-885E-4195-AF41-D19EF2376D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EC3DB94-FEA9-4B48-94F5-B96BB13F86D8}" type="pres">
      <dgm:prSet presAssocID="{6B0DF2F5-F6BC-458C-887C-6EB3A0EFBB6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99F2628-B085-4556-97F2-056240DC3745}" type="pres">
      <dgm:prSet presAssocID="{93284CB5-6D44-4BCA-800A-8731874832EB}" presName="sibTrans" presStyleCnt="0"/>
      <dgm:spPr/>
    </dgm:pt>
    <dgm:pt modelId="{2227C94E-E303-4B4B-800C-11E10C4FD270}" type="pres">
      <dgm:prSet presAssocID="{9553BBE5-21D7-48B2-A2AD-45354729F75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EE573AE-62FE-4A8F-8B58-4F8FB9E98E7D}" type="pres">
      <dgm:prSet presAssocID="{7ECCABD0-F7FC-4DB2-AFB0-AABAF65D4D6B}" presName="sibTrans" presStyleCnt="0"/>
      <dgm:spPr/>
    </dgm:pt>
    <dgm:pt modelId="{E6BEFD92-43BD-4FC6-A934-4F0A79418323}" type="pres">
      <dgm:prSet presAssocID="{D0B140E5-30B1-4F9F-BE35-102C54A3855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DD85C20-08E9-454F-8FD9-A616F31A90D1}" type="pres">
      <dgm:prSet presAssocID="{639F579B-E460-43E7-B783-FFAB6069B507}" presName="sibTrans" presStyleCnt="0"/>
      <dgm:spPr/>
    </dgm:pt>
    <dgm:pt modelId="{A22D2052-050D-48FF-9A69-C8287BDEF27C}" type="pres">
      <dgm:prSet presAssocID="{4EA879DA-6E29-402B-8F2D-1783D6D469CB}" presName="node" presStyleLbl="node1" presStyleIdx="3" presStyleCnt="5" custLinFactNeighborY="819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269411A-5ACE-4FED-A7E3-EEF8701F7513}" type="pres">
      <dgm:prSet presAssocID="{8844D7E6-FD64-4929-953A-F6AFAF20BEFA}" presName="sibTrans" presStyleCnt="0"/>
      <dgm:spPr/>
    </dgm:pt>
    <dgm:pt modelId="{866D9A1F-0694-4E64-94CE-46120E4D0EDB}" type="pres">
      <dgm:prSet presAssocID="{EC90DE03-1A4B-45CC-860F-71DCEB314A0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3FE71DF-9B5B-4F5F-B10B-AB636343E75C}" srcId="{2CC3B83B-885E-4195-AF41-D19EF2376D75}" destId="{6B0DF2F5-F6BC-458C-887C-6EB3A0EFBB66}" srcOrd="0" destOrd="0" parTransId="{97154576-8069-4272-A7AF-0B580A71CD40}" sibTransId="{93284CB5-6D44-4BCA-800A-8731874832EB}"/>
    <dgm:cxn modelId="{632EC8EE-C1C8-4C85-802D-FAB0471CB584}" srcId="{2CC3B83B-885E-4195-AF41-D19EF2376D75}" destId="{D0B140E5-30B1-4F9F-BE35-102C54A3855F}" srcOrd="2" destOrd="0" parTransId="{CFBDC8F6-1047-4DAB-8A4D-30CAA04CDD8C}" sibTransId="{639F579B-E460-43E7-B783-FFAB6069B507}"/>
    <dgm:cxn modelId="{2359B8AA-BD50-4792-83AC-050253C9E2DF}" type="presOf" srcId="{D0B140E5-30B1-4F9F-BE35-102C54A3855F}" destId="{E6BEFD92-43BD-4FC6-A934-4F0A79418323}" srcOrd="0" destOrd="0" presId="urn:microsoft.com/office/officeart/2005/8/layout/default"/>
    <dgm:cxn modelId="{6F36FDCE-1B84-490C-AD05-22C6D40ABD78}" type="presOf" srcId="{4EA879DA-6E29-402B-8F2D-1783D6D469CB}" destId="{A22D2052-050D-48FF-9A69-C8287BDEF27C}" srcOrd="0" destOrd="0" presId="urn:microsoft.com/office/officeart/2005/8/layout/default"/>
    <dgm:cxn modelId="{4B35255F-A0D5-439C-898A-736BC5E3FF80}" type="presOf" srcId="{9553BBE5-21D7-48B2-A2AD-45354729F753}" destId="{2227C94E-E303-4B4B-800C-11E10C4FD270}" srcOrd="0" destOrd="0" presId="urn:microsoft.com/office/officeart/2005/8/layout/default"/>
    <dgm:cxn modelId="{46B75742-F8BA-4960-9EE8-353432A4F1CF}" type="presOf" srcId="{6B0DF2F5-F6BC-458C-887C-6EB3A0EFBB66}" destId="{0EC3DB94-FEA9-4B48-94F5-B96BB13F86D8}" srcOrd="0" destOrd="0" presId="urn:microsoft.com/office/officeart/2005/8/layout/default"/>
    <dgm:cxn modelId="{83DFBE56-7E72-414C-AA47-27915390D48C}" type="presOf" srcId="{2CC3B83B-885E-4195-AF41-D19EF2376D75}" destId="{ED58C2EE-15F7-48CD-9E01-1D60E4B179A3}" srcOrd="0" destOrd="0" presId="urn:microsoft.com/office/officeart/2005/8/layout/default"/>
    <dgm:cxn modelId="{738E024F-5426-4949-B83F-8B13838818F5}" type="presOf" srcId="{EC90DE03-1A4B-45CC-860F-71DCEB314A06}" destId="{866D9A1F-0694-4E64-94CE-46120E4D0EDB}" srcOrd="0" destOrd="0" presId="urn:microsoft.com/office/officeart/2005/8/layout/default"/>
    <dgm:cxn modelId="{932EFC92-9505-447D-9977-C3BFCAE0BD2A}" srcId="{2CC3B83B-885E-4195-AF41-D19EF2376D75}" destId="{4EA879DA-6E29-402B-8F2D-1783D6D469CB}" srcOrd="3" destOrd="0" parTransId="{CC58A667-48E9-4E33-8395-0630F133337F}" sibTransId="{8844D7E6-FD64-4929-953A-F6AFAF20BEFA}"/>
    <dgm:cxn modelId="{77C0DDB6-9042-494C-B7E9-85807C0AA465}" srcId="{2CC3B83B-885E-4195-AF41-D19EF2376D75}" destId="{EC90DE03-1A4B-45CC-860F-71DCEB314A06}" srcOrd="4" destOrd="0" parTransId="{ECF3883F-463F-4777-83E0-7E95A4EFD5A8}" sibTransId="{5D2DAF08-3A5A-4C6C-8AD5-BC61FEFB04F3}"/>
    <dgm:cxn modelId="{A3D03A67-D93A-44B8-934B-3F01AFCFC9E7}" srcId="{2CC3B83B-885E-4195-AF41-D19EF2376D75}" destId="{9553BBE5-21D7-48B2-A2AD-45354729F753}" srcOrd="1" destOrd="0" parTransId="{F76B330F-BC81-49AA-801A-F263383BA2DD}" sibTransId="{7ECCABD0-F7FC-4DB2-AFB0-AABAF65D4D6B}"/>
    <dgm:cxn modelId="{28DEEB70-0074-42E6-8D50-601B326804DA}" type="presParOf" srcId="{ED58C2EE-15F7-48CD-9E01-1D60E4B179A3}" destId="{0EC3DB94-FEA9-4B48-94F5-B96BB13F86D8}" srcOrd="0" destOrd="0" presId="urn:microsoft.com/office/officeart/2005/8/layout/default"/>
    <dgm:cxn modelId="{F9130D71-39B3-4F35-A0C3-34BFD20C576E}" type="presParOf" srcId="{ED58C2EE-15F7-48CD-9E01-1D60E4B179A3}" destId="{A99F2628-B085-4556-97F2-056240DC3745}" srcOrd="1" destOrd="0" presId="urn:microsoft.com/office/officeart/2005/8/layout/default"/>
    <dgm:cxn modelId="{5CF70941-F42D-4CDC-8014-D49B57771E48}" type="presParOf" srcId="{ED58C2EE-15F7-48CD-9E01-1D60E4B179A3}" destId="{2227C94E-E303-4B4B-800C-11E10C4FD270}" srcOrd="2" destOrd="0" presId="urn:microsoft.com/office/officeart/2005/8/layout/default"/>
    <dgm:cxn modelId="{0B188DA7-C3FA-4EA5-8E44-347EC3D9F9CB}" type="presParOf" srcId="{ED58C2EE-15F7-48CD-9E01-1D60E4B179A3}" destId="{0EE573AE-62FE-4A8F-8B58-4F8FB9E98E7D}" srcOrd="3" destOrd="0" presId="urn:microsoft.com/office/officeart/2005/8/layout/default"/>
    <dgm:cxn modelId="{B5D36DCE-9507-4572-A9DB-0E94D8BA3DBA}" type="presParOf" srcId="{ED58C2EE-15F7-48CD-9E01-1D60E4B179A3}" destId="{E6BEFD92-43BD-4FC6-A934-4F0A79418323}" srcOrd="4" destOrd="0" presId="urn:microsoft.com/office/officeart/2005/8/layout/default"/>
    <dgm:cxn modelId="{EB64DD01-9193-4D4C-B339-199FF112D2C7}" type="presParOf" srcId="{ED58C2EE-15F7-48CD-9E01-1D60E4B179A3}" destId="{5DD85C20-08E9-454F-8FD9-A616F31A90D1}" srcOrd="5" destOrd="0" presId="urn:microsoft.com/office/officeart/2005/8/layout/default"/>
    <dgm:cxn modelId="{D81E1FAE-261F-43FF-BD3A-E34F3C28D4EF}" type="presParOf" srcId="{ED58C2EE-15F7-48CD-9E01-1D60E4B179A3}" destId="{A22D2052-050D-48FF-9A69-C8287BDEF27C}" srcOrd="6" destOrd="0" presId="urn:microsoft.com/office/officeart/2005/8/layout/default"/>
    <dgm:cxn modelId="{E8E593FC-58F8-4D40-B54F-8393932B4EBB}" type="presParOf" srcId="{ED58C2EE-15F7-48CD-9E01-1D60E4B179A3}" destId="{A269411A-5ACE-4FED-A7E3-EEF8701F7513}" srcOrd="7" destOrd="0" presId="urn:microsoft.com/office/officeart/2005/8/layout/default"/>
    <dgm:cxn modelId="{3494D961-08B3-43D0-A98C-F052856BA7B8}" type="presParOf" srcId="{ED58C2EE-15F7-48CD-9E01-1D60E4B179A3}" destId="{866D9A1F-0694-4E64-94CE-46120E4D0ED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C3DB94-FEA9-4B48-94F5-B96BB13F86D8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/>
            <a:t>حرفاً</a:t>
          </a:r>
          <a:endParaRPr lang="ar-SA" sz="4800" kern="1200" dirty="0"/>
        </a:p>
      </dsp:txBody>
      <dsp:txXfrm>
        <a:off x="0" y="591343"/>
        <a:ext cx="2571749" cy="1543050"/>
      </dsp:txXfrm>
    </dsp:sp>
    <dsp:sp modelId="{2227C94E-E303-4B4B-800C-11E10C4FD270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/>
            <a:t>فعلاً</a:t>
          </a:r>
          <a:endParaRPr lang="ar-SA" sz="4800" kern="1200" dirty="0"/>
        </a:p>
      </dsp:txBody>
      <dsp:txXfrm>
        <a:off x="2828925" y="591343"/>
        <a:ext cx="2571749" cy="1543050"/>
      </dsp:txXfrm>
    </dsp:sp>
    <dsp:sp modelId="{E6BEFD92-43BD-4FC6-A934-4F0A79418323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/>
            <a:t>اسماً</a:t>
          </a:r>
          <a:endParaRPr lang="ar-SA" sz="4800" kern="1200" dirty="0"/>
        </a:p>
      </dsp:txBody>
      <dsp:txXfrm>
        <a:off x="5657849" y="591343"/>
        <a:ext cx="2571749" cy="1543050"/>
      </dsp:txXfrm>
    </dsp:sp>
    <dsp:sp modelId="{A22D2052-050D-48FF-9A69-C8287BDEF27C}">
      <dsp:nvSpPr>
        <dsp:cNvPr id="0" name=""/>
        <dsp:cNvSpPr/>
      </dsp:nvSpPr>
      <dsp:spPr>
        <a:xfrm>
          <a:off x="1414462" y="2517991"/>
          <a:ext cx="2571749" cy="154305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</a:rPr>
            <a:t>جملة فعلية</a:t>
          </a:r>
          <a:endParaRPr lang="ar-SA" sz="4800" kern="1200" dirty="0">
            <a:solidFill>
              <a:schemeClr val="tx1"/>
            </a:solidFill>
          </a:endParaRPr>
        </a:p>
      </dsp:txBody>
      <dsp:txXfrm>
        <a:off x="1414462" y="2517991"/>
        <a:ext cx="2571749" cy="1543050"/>
      </dsp:txXfrm>
    </dsp:sp>
    <dsp:sp modelId="{866D9A1F-0694-4E64-94CE-46120E4D0EDB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/>
            <a:t>جملة اسمية</a:t>
          </a:r>
          <a:endParaRPr lang="ar-SA" sz="4800" kern="1200" dirty="0"/>
        </a:p>
      </dsp:txBody>
      <dsp:txXfrm>
        <a:off x="4243387" y="2391569"/>
        <a:ext cx="2571749" cy="154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9F873DF-662B-45E4-B200-32D1D22E4072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A6FADCF-1CF0-449B-89DB-878358CB9DA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7861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FADCF-1CF0-449B-89DB-878358CB9DA6}" type="slidenum">
              <a:rPr lang="ar-SA" smtClean="0"/>
              <a:t>31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3021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0A5A-3A78-4D72-B866-0247D249A13F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C597-BA81-4F30-8AFB-8CA7FD5DBF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63948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0A5A-3A78-4D72-B866-0247D249A13F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C597-BA81-4F30-8AFB-8CA7FD5DBF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688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0A5A-3A78-4D72-B866-0247D249A13F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C597-BA81-4F30-8AFB-8CA7FD5DBF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4714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0A5A-3A78-4D72-B866-0247D249A13F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C597-BA81-4F30-8AFB-8CA7FD5DBF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8083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0A5A-3A78-4D72-B866-0247D249A13F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C597-BA81-4F30-8AFB-8CA7FD5DBF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92851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0A5A-3A78-4D72-B866-0247D249A13F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C597-BA81-4F30-8AFB-8CA7FD5DBF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6259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0A5A-3A78-4D72-B866-0247D249A13F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C597-BA81-4F30-8AFB-8CA7FD5DBF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7788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0A5A-3A78-4D72-B866-0247D249A13F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C597-BA81-4F30-8AFB-8CA7FD5DBF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7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0A5A-3A78-4D72-B866-0247D249A13F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C597-BA81-4F30-8AFB-8CA7FD5DBF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6488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0A5A-3A78-4D72-B866-0247D249A13F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C597-BA81-4F30-8AFB-8CA7FD5DBF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544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0A5A-3A78-4D72-B866-0247D249A13F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C597-BA81-4F30-8AFB-8CA7FD5DBF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9903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60A5A-3A78-4D72-B866-0247D249A13F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CC597-BA81-4F30-8AFB-8CA7FD5DBF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9090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khdam\Desktop\img_1385457748_626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6948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13285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المحاضرة الحادية عشرة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9585" y="2204864"/>
            <a:ext cx="9144000" cy="472514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9600" b="1" dirty="0">
                <a:solidFill>
                  <a:srgbClr val="FF0000"/>
                </a:solidFill>
                <a:cs typeface="Times New Roman"/>
              </a:rPr>
              <a:t>التوكيد</a:t>
            </a:r>
            <a:endParaRPr lang="ar-SA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1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76672"/>
            <a:ext cx="6048672" cy="515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24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14350" indent="-514350">
              <a:buAutoNum type="arabicParenBoth"/>
            </a:pPr>
            <a:r>
              <a:rPr lang="ar-SA" sz="4000" b="1" dirty="0" smtClean="0"/>
              <a:t>أن يعلم الطالب ان التوكيد من التّوابع.</a:t>
            </a:r>
          </a:p>
          <a:p>
            <a:pPr marL="514350" indent="-514350">
              <a:buAutoNum type="arabicParenBoth"/>
            </a:pPr>
            <a:r>
              <a:rPr lang="ar-SA" sz="4000" b="1" dirty="0" smtClean="0"/>
              <a:t>أن يتعرّف الطلاب على نوعي التوكيد : اللفظي والمعنوي.</a:t>
            </a:r>
          </a:p>
          <a:p>
            <a:pPr marL="514350" indent="-514350">
              <a:buAutoNum type="arabicParenBoth"/>
            </a:pPr>
            <a:r>
              <a:rPr lang="ar-SA" sz="4000" b="1" dirty="0" smtClean="0"/>
              <a:t>أن يحسن الطلاب استخراج التّوكيد من النّصوص المختلفة .</a:t>
            </a:r>
          </a:p>
          <a:p>
            <a:pPr marL="514350" indent="-514350">
              <a:buAutoNum type="arabicParenBoth"/>
            </a:pPr>
            <a:r>
              <a:rPr lang="ar-SA" sz="4000" b="1" dirty="0" smtClean="0"/>
              <a:t>أن يحسن الطلاب إعراب التوكيد في حالاته المختلفة .</a:t>
            </a:r>
          </a:p>
          <a:p>
            <a:pPr marL="514350" indent="-514350">
              <a:buAutoNum type="arabicParenBoth"/>
            </a:pPr>
            <a:r>
              <a:rPr lang="ar-SA" sz="4000" b="1" dirty="0" smtClean="0"/>
              <a:t>أن يحسن الطلاب تركيب جملة فيها توكيد .</a:t>
            </a:r>
            <a:endParaRPr lang="ar-SA" sz="4000" b="1" dirty="0"/>
          </a:p>
        </p:txBody>
      </p:sp>
    </p:spTree>
    <p:extLst>
      <p:ext uri="{BB962C8B-B14F-4D97-AF65-F5344CB8AC3E}">
        <p14:creationId xmlns:p14="http://schemas.microsoft.com/office/powerpoint/2010/main" val="2489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ar-SA" dirty="0" smtClean="0">
                <a:solidFill>
                  <a:srgbClr val="002060"/>
                </a:solidFill>
              </a:rPr>
              <a:t>تعريفه</a:t>
            </a:r>
            <a:endParaRPr lang="ar-SA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ar-SA" sz="4000" b="1" dirty="0" smtClean="0"/>
              <a:t>هو تكرار يراد به تأكيد أمر المكرّر وتثنيته وتقويته في نفس المتلقي أو المخاطب.</a:t>
            </a:r>
          </a:p>
          <a:p>
            <a:pPr marL="0" indent="0">
              <a:buNone/>
            </a:pPr>
            <a:r>
              <a:rPr lang="ar-SA" sz="4000" b="1" u="sng" dirty="0" smtClean="0"/>
              <a:t>الغاية من التوكيد : </a:t>
            </a:r>
          </a:p>
          <a:p>
            <a:pPr>
              <a:buFontTx/>
              <a:buChar char="-"/>
            </a:pPr>
            <a:r>
              <a:rPr lang="ar-SA" sz="4000" dirty="0" smtClean="0"/>
              <a:t>التّقرير </a:t>
            </a:r>
          </a:p>
          <a:p>
            <a:pPr>
              <a:buFontTx/>
              <a:buChar char="-"/>
            </a:pPr>
            <a:r>
              <a:rPr lang="ar-SA" sz="4000" dirty="0" smtClean="0"/>
              <a:t>خوف النّسيان </a:t>
            </a:r>
          </a:p>
          <a:p>
            <a:pPr>
              <a:buFontTx/>
              <a:buChar char="-"/>
            </a:pPr>
            <a:r>
              <a:rPr lang="ar-SA" sz="4000" dirty="0" smtClean="0"/>
              <a:t>خوف عدم الإصغاء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175814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ar-SA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2771799" y="1052736"/>
            <a:ext cx="3888431" cy="1620180"/>
          </a:xfrm>
          <a:prstGeom prst="flowChartTermina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أقسامه</a:t>
            </a:r>
            <a:endParaRPr lang="ar-SA" sz="3200" b="1" dirty="0"/>
          </a:p>
        </p:txBody>
      </p:sp>
      <p:sp>
        <p:nvSpPr>
          <p:cNvPr id="5" name="مخطط انسيابي: رابط 4"/>
          <p:cNvSpPr/>
          <p:nvPr/>
        </p:nvSpPr>
        <p:spPr>
          <a:xfrm>
            <a:off x="5220072" y="3356992"/>
            <a:ext cx="3456384" cy="1944216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/>
              <a:t>التوكيد اللفظي</a:t>
            </a:r>
            <a:endParaRPr lang="ar-SA" sz="3600" dirty="0"/>
          </a:p>
        </p:txBody>
      </p:sp>
      <p:sp>
        <p:nvSpPr>
          <p:cNvPr id="6" name="مخطط انسيابي: رابط 5"/>
          <p:cNvSpPr/>
          <p:nvPr/>
        </p:nvSpPr>
        <p:spPr>
          <a:xfrm flipH="1">
            <a:off x="539552" y="3356992"/>
            <a:ext cx="3456384" cy="1944216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/>
              <a:t>التوكيد المعنوي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78876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SA" b="1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64444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مخطط انسيابي: محطة طرفية 5"/>
          <p:cNvSpPr/>
          <p:nvPr/>
        </p:nvSpPr>
        <p:spPr>
          <a:xfrm>
            <a:off x="755576" y="260648"/>
            <a:ext cx="7488832" cy="115212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dirty="0">
                <a:solidFill>
                  <a:srgbClr val="FF0000"/>
                </a:solidFill>
                <a:cs typeface="Times New Roman"/>
              </a:rPr>
              <a:t>التوكيد اللفظي</a:t>
            </a:r>
            <a:r>
              <a:rPr lang="ar-SA" sz="3200" dirty="0">
                <a:solidFill>
                  <a:srgbClr val="FF0000"/>
                </a:solidFill>
              </a:rPr>
              <a:t> </a:t>
            </a:r>
            <a:r>
              <a:rPr lang="ar-SA" sz="3200" b="1" dirty="0">
                <a:solidFill>
                  <a:prstClr val="black"/>
                </a:solidFill>
              </a:rPr>
              <a:t>هو تكرار اللفظ المراد تأكيده ، سواء أكان: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0457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sz="4000" dirty="0" smtClean="0"/>
              <a:t>-  اللهَ </a:t>
            </a:r>
            <a:r>
              <a:rPr lang="ar-SA" sz="4000" dirty="0" smtClean="0">
                <a:solidFill>
                  <a:srgbClr val="FF0000"/>
                </a:solidFill>
              </a:rPr>
              <a:t>اللهَ</a:t>
            </a:r>
          </a:p>
          <a:p>
            <a:pPr marL="0" indent="0">
              <a:buNone/>
            </a:pPr>
            <a:r>
              <a:rPr lang="ar-SA" sz="2000" dirty="0" smtClean="0">
                <a:solidFill>
                  <a:schemeClr val="tx1"/>
                </a:solidFill>
              </a:rPr>
              <a:t>       توكيد لفظي منصوب</a:t>
            </a:r>
          </a:p>
          <a:p>
            <a:pPr>
              <a:buFontTx/>
              <a:buChar char="-"/>
            </a:pPr>
            <a:r>
              <a:rPr lang="ar-SA" sz="4000" dirty="0" smtClean="0"/>
              <a:t>الصبرَ </a:t>
            </a:r>
            <a:r>
              <a:rPr lang="ar-SA" sz="4000" dirty="0" err="1" smtClean="0">
                <a:solidFill>
                  <a:srgbClr val="FF0000"/>
                </a:solidFill>
              </a:rPr>
              <a:t>الصّبرَ</a:t>
            </a:r>
            <a:endParaRPr lang="ar-SA" sz="4000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endParaRPr lang="ar-SA" sz="20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ar-SA" sz="2000" dirty="0" smtClean="0">
                <a:solidFill>
                  <a:prstClr val="black"/>
                </a:solidFill>
              </a:rPr>
              <a:t>                      توكيد </a:t>
            </a:r>
            <a:r>
              <a:rPr lang="ar-SA" sz="2000" dirty="0">
                <a:solidFill>
                  <a:prstClr val="black"/>
                </a:solidFill>
              </a:rPr>
              <a:t>لفظي منصوب</a:t>
            </a:r>
          </a:p>
          <a:p>
            <a:pPr marL="0" lvl="0" indent="0">
              <a:buNone/>
            </a:pPr>
            <a:r>
              <a:rPr lang="ar-SA" sz="4000" dirty="0" smtClean="0"/>
              <a:t>- النّميمةَ </a:t>
            </a:r>
            <a:r>
              <a:rPr lang="ar-SA" sz="4000" dirty="0" err="1" smtClean="0">
                <a:solidFill>
                  <a:srgbClr val="FF0000"/>
                </a:solidFill>
              </a:rPr>
              <a:t>النّميمةَ</a:t>
            </a:r>
            <a:r>
              <a:rPr lang="ar-SA" sz="4000" dirty="0" smtClean="0">
                <a:solidFill>
                  <a:srgbClr val="FF0000"/>
                </a:solidFill>
              </a:rPr>
              <a:t> . </a:t>
            </a:r>
          </a:p>
          <a:p>
            <a:pPr marL="0" lvl="0" indent="0">
              <a:buNone/>
            </a:pPr>
            <a:endParaRPr lang="ar-SA" sz="20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ar-SA" sz="2000" dirty="0" smtClean="0">
                <a:solidFill>
                  <a:prstClr val="black"/>
                </a:solidFill>
              </a:rPr>
              <a:t>             توكيد </a:t>
            </a:r>
            <a:r>
              <a:rPr lang="ar-SA" sz="2000" dirty="0">
                <a:solidFill>
                  <a:prstClr val="black"/>
                </a:solidFill>
              </a:rPr>
              <a:t>لفظي منصوب</a:t>
            </a:r>
          </a:p>
          <a:p>
            <a:pPr>
              <a:buFontTx/>
              <a:buChar char="-"/>
            </a:pPr>
            <a:endParaRPr lang="ar-SA" sz="4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ar-SA" sz="4000" dirty="0" smtClean="0">
              <a:solidFill>
                <a:srgbClr val="FF0000"/>
              </a:solidFill>
            </a:endParaRPr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1979712" y="116632"/>
            <a:ext cx="5760640" cy="1296144"/>
          </a:xfrm>
          <a:prstGeom prst="flowChartTerminator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dirty="0" smtClean="0">
                <a:solidFill>
                  <a:srgbClr val="002060"/>
                </a:solidFill>
              </a:rPr>
              <a:t>مثال الاسم</a:t>
            </a:r>
            <a:endParaRPr lang="ar-SA" sz="4400" dirty="0">
              <a:solidFill>
                <a:srgbClr val="002060"/>
              </a:solidFill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7236296" y="206084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>
            <a:off x="6516216" y="314096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>
            <a:off x="6732240" y="4653136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4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>
              <a:buFontTx/>
              <a:buChar char="-"/>
            </a:pPr>
            <a:r>
              <a:rPr lang="ar-SA" sz="4000" b="1" dirty="0">
                <a:solidFill>
                  <a:prstClr val="black"/>
                </a:solidFill>
              </a:rPr>
              <a:t>قال رسول الله صلى الله عليه وسلّم </a:t>
            </a:r>
            <a:r>
              <a:rPr lang="ar-SA" sz="4000" dirty="0">
                <a:solidFill>
                  <a:prstClr val="black"/>
                </a:solidFill>
              </a:rPr>
              <a:t>: ( أيّما امرأة قاصرٍ أنكحت نفسها بغير إذن وليها فنكاحها باطلٌ </a:t>
            </a:r>
            <a:r>
              <a:rPr lang="ar-SA" sz="4000" dirty="0" err="1">
                <a:solidFill>
                  <a:srgbClr val="FF0000"/>
                </a:solidFill>
              </a:rPr>
              <a:t>باطلٌ</a:t>
            </a:r>
            <a:r>
              <a:rPr lang="ar-SA" sz="4000" dirty="0">
                <a:solidFill>
                  <a:srgbClr val="FF0000"/>
                </a:solidFill>
              </a:rPr>
              <a:t> </a:t>
            </a:r>
            <a:r>
              <a:rPr lang="ar-SA" sz="4000" dirty="0" err="1">
                <a:solidFill>
                  <a:srgbClr val="FF0000"/>
                </a:solidFill>
              </a:rPr>
              <a:t>باطلٌ</a:t>
            </a:r>
            <a:r>
              <a:rPr lang="ar-SA" sz="4000" dirty="0">
                <a:solidFill>
                  <a:srgbClr val="FF0000"/>
                </a:solidFill>
              </a:rPr>
              <a:t> </a:t>
            </a:r>
            <a:r>
              <a:rPr lang="ar-SA" sz="4000" dirty="0">
                <a:solidFill>
                  <a:prstClr val="black"/>
                </a:solidFill>
              </a:rPr>
              <a:t>)</a:t>
            </a:r>
          </a:p>
          <a:p>
            <a:pPr marL="0" lvl="0" indent="0">
              <a:buNone/>
            </a:pPr>
            <a:endParaRPr lang="ar-SA" sz="20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ar-SA" sz="2000" dirty="0">
                <a:solidFill>
                  <a:prstClr val="black"/>
                </a:solidFill>
              </a:rPr>
              <a:t> </a:t>
            </a:r>
            <a:r>
              <a:rPr lang="ar-SA" sz="2000" dirty="0" smtClean="0">
                <a:solidFill>
                  <a:prstClr val="black"/>
                </a:solidFill>
              </a:rPr>
              <a:t>                           توكيد لفظي مرفوع       توكيد </a:t>
            </a:r>
            <a:r>
              <a:rPr lang="ar-SA" sz="2000" dirty="0">
                <a:solidFill>
                  <a:prstClr val="black"/>
                </a:solidFill>
              </a:rPr>
              <a:t>لفظي مرفوع</a:t>
            </a:r>
          </a:p>
          <a:p>
            <a:pPr marL="0" lvl="0" indent="0">
              <a:buNone/>
            </a:pPr>
            <a:endParaRPr lang="ar-SA" sz="2000" dirty="0" smtClean="0">
              <a:solidFill>
                <a:prstClr val="black"/>
              </a:solidFill>
            </a:endParaRPr>
          </a:p>
          <a:p>
            <a:pPr lvl="0">
              <a:buFontTx/>
              <a:buChar char="-"/>
            </a:pPr>
            <a:r>
              <a:rPr lang="ar-SA" sz="4000" b="1" dirty="0" smtClean="0">
                <a:solidFill>
                  <a:prstClr val="black"/>
                </a:solidFill>
              </a:rPr>
              <a:t>قال </a:t>
            </a:r>
            <a:r>
              <a:rPr lang="ar-SA" sz="4000" b="1" dirty="0">
                <a:solidFill>
                  <a:prstClr val="black"/>
                </a:solidFill>
              </a:rPr>
              <a:t>الشاعر </a:t>
            </a:r>
            <a:r>
              <a:rPr lang="ar-SA" sz="4000" dirty="0">
                <a:solidFill>
                  <a:prstClr val="black"/>
                </a:solidFill>
              </a:rPr>
              <a:t>: </a:t>
            </a:r>
          </a:p>
          <a:p>
            <a:pPr lvl="0">
              <a:buFontTx/>
              <a:buChar char="-"/>
            </a:pPr>
            <a:r>
              <a:rPr lang="ar-SA" sz="4000" dirty="0">
                <a:solidFill>
                  <a:prstClr val="black"/>
                </a:solidFill>
              </a:rPr>
              <a:t>*أخاكَ </a:t>
            </a:r>
            <a:r>
              <a:rPr lang="ar-SA" sz="4000" dirty="0" err="1">
                <a:solidFill>
                  <a:srgbClr val="FF0000"/>
                </a:solidFill>
              </a:rPr>
              <a:t>أخاكَ</a:t>
            </a:r>
            <a:r>
              <a:rPr lang="ar-SA" sz="4000" dirty="0">
                <a:solidFill>
                  <a:srgbClr val="FF0000"/>
                </a:solidFill>
              </a:rPr>
              <a:t> </a:t>
            </a:r>
            <a:r>
              <a:rPr lang="ar-SA" sz="4000" dirty="0">
                <a:solidFill>
                  <a:prstClr val="black"/>
                </a:solidFill>
              </a:rPr>
              <a:t>إنّ مَن لا أخا له </a:t>
            </a:r>
          </a:p>
          <a:p>
            <a:pPr marL="0" lvl="0" indent="0">
              <a:buNone/>
            </a:pPr>
            <a:r>
              <a:rPr lang="ar-SA" sz="4000" dirty="0">
                <a:solidFill>
                  <a:prstClr val="black"/>
                </a:solidFill>
              </a:rPr>
              <a:t>        </a:t>
            </a:r>
            <a:r>
              <a:rPr lang="ar-SA" sz="2000" dirty="0">
                <a:solidFill>
                  <a:prstClr val="black"/>
                </a:solidFill>
              </a:rPr>
              <a:t>توكيد لفظي </a:t>
            </a:r>
            <a:r>
              <a:rPr lang="ar-SA" sz="2000" dirty="0" smtClean="0">
                <a:solidFill>
                  <a:prstClr val="black"/>
                </a:solidFill>
              </a:rPr>
              <a:t>منصوب</a:t>
            </a:r>
            <a:endParaRPr lang="ar-SA" sz="20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ar-SA" sz="4000" dirty="0" smtClean="0">
                <a:solidFill>
                  <a:prstClr val="black"/>
                </a:solidFill>
              </a:rPr>
              <a:t>                         كساعٍ </a:t>
            </a:r>
            <a:r>
              <a:rPr lang="ar-SA" sz="4000" dirty="0">
                <a:solidFill>
                  <a:prstClr val="black"/>
                </a:solidFill>
              </a:rPr>
              <a:t>إلى الهيجا بغيرِ سلاحِ</a:t>
            </a:r>
          </a:p>
          <a:p>
            <a:endParaRPr lang="ar-SA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652120" y="249289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4572000" y="249289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6948264" y="436510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87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ar-SA" sz="4000" dirty="0" smtClean="0"/>
              <a:t>صمّمَ </a:t>
            </a:r>
            <a:r>
              <a:rPr lang="ar-SA" sz="4000" dirty="0" err="1" smtClean="0">
                <a:solidFill>
                  <a:srgbClr val="FF0000"/>
                </a:solidFill>
              </a:rPr>
              <a:t>صمّمَ</a:t>
            </a:r>
            <a:r>
              <a:rPr lang="ar-SA" sz="4000" dirty="0" smtClean="0"/>
              <a:t> الشّعبُ العربيُّ على تحرير أرضه . </a:t>
            </a:r>
          </a:p>
          <a:p>
            <a:pPr marL="0" indent="0">
              <a:buNone/>
            </a:pPr>
            <a:r>
              <a:rPr lang="ar-SA" sz="4000" dirty="0" smtClean="0"/>
              <a:t>            </a:t>
            </a:r>
            <a:r>
              <a:rPr lang="ar-SA" sz="2200" dirty="0" smtClean="0"/>
              <a:t>توكيد لفظي </a:t>
            </a:r>
          </a:p>
          <a:p>
            <a:pPr>
              <a:buFontTx/>
              <a:buChar char="-"/>
            </a:pPr>
            <a:r>
              <a:rPr lang="ar-SA" sz="4000" dirty="0" smtClean="0"/>
              <a:t>أحبُّ </a:t>
            </a:r>
            <a:r>
              <a:rPr lang="ar-SA" sz="4000" dirty="0" err="1" smtClean="0">
                <a:solidFill>
                  <a:srgbClr val="FF0000"/>
                </a:solidFill>
              </a:rPr>
              <a:t>أحبُّ</a:t>
            </a:r>
            <a:r>
              <a:rPr lang="ar-SA" sz="4000" dirty="0" smtClean="0"/>
              <a:t> أهل الخير. </a:t>
            </a:r>
          </a:p>
          <a:p>
            <a:pPr marL="0" indent="0">
              <a:buNone/>
            </a:pPr>
            <a:endParaRPr lang="ar-SA" sz="4000" b="1" dirty="0" smtClean="0"/>
          </a:p>
          <a:p>
            <a:pPr marL="0" indent="0">
              <a:buNone/>
            </a:pPr>
            <a:r>
              <a:rPr lang="ar-SA" sz="4000" b="1" dirty="0" smtClean="0"/>
              <a:t>قال تعالى </a:t>
            </a:r>
            <a:r>
              <a:rPr lang="ar-SA" sz="4000" dirty="0" smtClean="0"/>
              <a:t>:  ( وما أدراك ما يوم الّدين * </a:t>
            </a:r>
            <a:r>
              <a:rPr lang="ar-SA" sz="4000" u="sng" dirty="0" smtClean="0">
                <a:solidFill>
                  <a:srgbClr val="FF0000"/>
                </a:solidFill>
              </a:rPr>
              <a:t>ثمّ ما أدراك ما يوم الدّين </a:t>
            </a:r>
            <a:r>
              <a:rPr lang="ar-SA" sz="4000" dirty="0" smtClean="0"/>
              <a:t>). </a:t>
            </a:r>
          </a:p>
          <a:p>
            <a:pPr marL="0" indent="0">
              <a:buNone/>
            </a:pPr>
            <a:r>
              <a:rPr lang="ar-SA" sz="2200" dirty="0"/>
              <a:t> </a:t>
            </a:r>
            <a:r>
              <a:rPr lang="ar-SA" sz="2200" dirty="0" smtClean="0"/>
              <a:t>الجملة توكيد لفظي لا محلّ لها من الإعراب </a:t>
            </a:r>
            <a:r>
              <a:rPr lang="ar-SA" sz="4000" dirty="0" smtClean="0"/>
              <a:t>.</a:t>
            </a:r>
            <a:endParaRPr lang="ar-SA" sz="4000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1835696" y="476672"/>
            <a:ext cx="6120680" cy="936104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rgbClr val="002060"/>
                </a:solidFill>
              </a:rPr>
              <a:t>مثال الفعل</a:t>
            </a:r>
            <a:endParaRPr lang="ar-SA" sz="4800" dirty="0">
              <a:solidFill>
                <a:srgbClr val="002060"/>
              </a:solidFill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6804248" y="206084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99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SA" sz="4000" dirty="0" smtClean="0"/>
              <a:t>نعم  نعم ، سأحضر . </a:t>
            </a:r>
          </a:p>
          <a:p>
            <a:pPr marL="0" indent="0">
              <a:buNone/>
            </a:pPr>
            <a:endParaRPr lang="ar-SA" sz="2000" dirty="0" smtClean="0"/>
          </a:p>
          <a:p>
            <a:pPr marL="0" indent="0">
              <a:buNone/>
            </a:pPr>
            <a:r>
              <a:rPr lang="ar-SA" sz="2000" dirty="0" smtClean="0"/>
              <a:t>حرف جواب           توكيد لفظي </a:t>
            </a:r>
          </a:p>
          <a:p>
            <a:pPr marL="0" indent="0">
              <a:buNone/>
            </a:pPr>
            <a:endParaRPr lang="ar-SA" sz="2000" dirty="0" smtClean="0"/>
          </a:p>
          <a:p>
            <a:pPr marL="0" indent="0">
              <a:buNone/>
            </a:pPr>
            <a:r>
              <a:rPr lang="ar-SA" sz="4000" dirty="0" smtClean="0"/>
              <a:t>- لا  لا ، لن أتأخر .</a:t>
            </a:r>
            <a:endParaRPr lang="ar-SA" sz="4000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1547664" y="404664"/>
            <a:ext cx="6192688" cy="1152128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rgbClr val="002060"/>
                </a:solidFill>
              </a:rPr>
              <a:t>مثال الحرف</a:t>
            </a:r>
            <a:endParaRPr lang="ar-SA" sz="4000" dirty="0">
              <a:solidFill>
                <a:srgbClr val="002060"/>
              </a:solidFill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8172400" y="213285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6732240" y="2132856"/>
            <a:ext cx="50405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668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SA" sz="4000" dirty="0" smtClean="0"/>
              <a:t>الطريق بعيد ، </a:t>
            </a:r>
            <a:r>
              <a:rPr lang="ar-SA" sz="4000" u="sng" dirty="0" smtClean="0">
                <a:solidFill>
                  <a:srgbClr val="FF0000"/>
                </a:solidFill>
              </a:rPr>
              <a:t>الطريق بعيد</a:t>
            </a:r>
            <a:r>
              <a:rPr lang="ar-SA" sz="4000" dirty="0" smtClean="0"/>
              <a:t>. </a:t>
            </a:r>
          </a:p>
          <a:p>
            <a:pPr marL="0" indent="0">
              <a:buNone/>
            </a:pPr>
            <a:endParaRPr lang="ar-SA" sz="2000" dirty="0" smtClean="0"/>
          </a:p>
          <a:p>
            <a:pPr marL="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  الجملة الاسمية توكيد لفظي لا محل لها من الإعراب</a:t>
            </a:r>
          </a:p>
          <a:p>
            <a:pPr marL="0" indent="0">
              <a:buNone/>
            </a:pPr>
            <a:endParaRPr lang="ar-SA" sz="4000" dirty="0"/>
          </a:p>
          <a:p>
            <a:pPr>
              <a:buFontTx/>
              <a:buChar char="-"/>
            </a:pPr>
            <a:r>
              <a:rPr lang="ar-SA" sz="4000" dirty="0" smtClean="0"/>
              <a:t>الامتحان قريب الامتحان قريب</a:t>
            </a:r>
            <a:endParaRPr lang="ar-SA" sz="4000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1547664" y="404664"/>
            <a:ext cx="6596834" cy="805808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rgbClr val="002060"/>
                </a:solidFill>
              </a:rPr>
              <a:t>مثال الجملة الاسميّة</a:t>
            </a:r>
            <a:endParaRPr lang="ar-SA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8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SA" sz="4000" dirty="0" smtClean="0"/>
              <a:t>سأحضر في موعدي ، </a:t>
            </a:r>
            <a:r>
              <a:rPr lang="ar-SA" sz="4000" u="sng" dirty="0" smtClean="0">
                <a:solidFill>
                  <a:srgbClr val="FF0000"/>
                </a:solidFill>
              </a:rPr>
              <a:t>سأحضر في موعدي</a:t>
            </a:r>
            <a:r>
              <a:rPr lang="ar-SA" sz="4000" dirty="0" smtClean="0"/>
              <a:t>.</a:t>
            </a:r>
          </a:p>
          <a:p>
            <a:pPr marL="0" indent="0">
              <a:buNone/>
            </a:pPr>
            <a:endParaRPr lang="ar-SA" sz="2000" dirty="0" smtClean="0"/>
          </a:p>
          <a:p>
            <a:pPr marL="0" indent="0">
              <a:buNone/>
            </a:pPr>
            <a:r>
              <a:rPr lang="ar-SA" sz="2000" dirty="0" smtClean="0"/>
              <a:t>الجملة الفعلية توكيد لفظي </a:t>
            </a:r>
            <a:r>
              <a:rPr lang="ar-SA" sz="2000" dirty="0" err="1" smtClean="0"/>
              <a:t>لامحل</a:t>
            </a:r>
            <a:r>
              <a:rPr lang="ar-SA" sz="2000" dirty="0" smtClean="0"/>
              <a:t> لها من الإعراب</a:t>
            </a:r>
          </a:p>
          <a:p>
            <a:pPr marL="0" indent="0">
              <a:buNone/>
            </a:pPr>
            <a:endParaRPr lang="ar-SA" sz="2000" dirty="0" smtClean="0"/>
          </a:p>
          <a:p>
            <a:pPr marL="0" indent="0">
              <a:buNone/>
            </a:pPr>
            <a:r>
              <a:rPr lang="ar-SA" sz="4000" dirty="0" smtClean="0"/>
              <a:t>قال تعالى : ( كلّا سيعلمون * ثمّ كلّا سيعلمون )</a:t>
            </a:r>
          </a:p>
          <a:p>
            <a:pPr marL="0" indent="0">
              <a:buNone/>
            </a:pPr>
            <a:endParaRPr lang="ar-SA" sz="4000" dirty="0" smtClean="0"/>
          </a:p>
          <a:p>
            <a:pPr marL="0" indent="0">
              <a:buNone/>
            </a:pPr>
            <a:r>
              <a:rPr lang="ar-SA" sz="4000" dirty="0" smtClean="0"/>
              <a:t>- قال صلّى الله عليه وسلّم : ( والله </a:t>
            </a:r>
            <a:r>
              <a:rPr lang="ar-SA" sz="4000" dirty="0" err="1" smtClean="0"/>
              <a:t>لأغزونَّ</a:t>
            </a:r>
            <a:r>
              <a:rPr lang="ar-SA" sz="4000" dirty="0" smtClean="0"/>
              <a:t> قريشاً ، </a:t>
            </a:r>
            <a:r>
              <a:rPr lang="ar-SA" sz="4000" dirty="0" smtClean="0">
                <a:solidFill>
                  <a:prstClr val="black"/>
                </a:solidFill>
              </a:rPr>
              <a:t>والله </a:t>
            </a:r>
            <a:r>
              <a:rPr lang="ar-SA" sz="4000" dirty="0" err="1">
                <a:solidFill>
                  <a:prstClr val="black"/>
                </a:solidFill>
              </a:rPr>
              <a:t>لأغزونَّ</a:t>
            </a:r>
            <a:r>
              <a:rPr lang="ar-SA" sz="4000" dirty="0">
                <a:solidFill>
                  <a:prstClr val="black"/>
                </a:solidFill>
              </a:rPr>
              <a:t> قريشاً </a:t>
            </a:r>
            <a:r>
              <a:rPr lang="ar-SA" sz="4000" dirty="0" smtClean="0">
                <a:solidFill>
                  <a:prstClr val="black"/>
                </a:solidFill>
              </a:rPr>
              <a:t>، والله </a:t>
            </a:r>
            <a:r>
              <a:rPr lang="ar-SA" sz="4000" dirty="0" err="1">
                <a:solidFill>
                  <a:prstClr val="black"/>
                </a:solidFill>
              </a:rPr>
              <a:t>لأغزونَّ</a:t>
            </a:r>
            <a:r>
              <a:rPr lang="ar-SA" sz="4000" dirty="0">
                <a:solidFill>
                  <a:prstClr val="black"/>
                </a:solidFill>
              </a:rPr>
              <a:t> قريشاً </a:t>
            </a:r>
            <a:r>
              <a:rPr lang="ar-SA" sz="4000" dirty="0" smtClean="0">
                <a:solidFill>
                  <a:prstClr val="black"/>
                </a:solidFill>
              </a:rPr>
              <a:t>)</a:t>
            </a:r>
            <a:endParaRPr lang="ar-SA" sz="4000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1922917" y="404664"/>
            <a:ext cx="5616624" cy="864096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/>
              <a:t>مثال الجملة الفعليّة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275309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يكون التوكيد المعنوي بذكر ألفاظ تناسب المؤكّد في المعنى ، وهي : </a:t>
            </a:r>
          </a:p>
          <a:p>
            <a:pPr marL="0" indent="0">
              <a:buNone/>
            </a:pPr>
            <a:endParaRPr lang="ar-SA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899592" y="260648"/>
            <a:ext cx="7416824" cy="1008112"/>
          </a:xfrm>
          <a:prstGeom prst="flowChartTerminator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rgbClr val="002060"/>
                </a:solidFill>
              </a:rPr>
              <a:t>التوكيد المعنوي</a:t>
            </a:r>
            <a:endParaRPr lang="ar-SA" sz="4000" dirty="0">
              <a:solidFill>
                <a:srgbClr val="002060"/>
              </a:solidFill>
            </a:endParaRPr>
          </a:p>
        </p:txBody>
      </p:sp>
      <p:sp>
        <p:nvSpPr>
          <p:cNvPr id="5" name="مخطط انسيابي: رابط 4"/>
          <p:cNvSpPr/>
          <p:nvPr/>
        </p:nvSpPr>
        <p:spPr>
          <a:xfrm>
            <a:off x="6851104" y="2822797"/>
            <a:ext cx="1490464" cy="1368152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</a:rPr>
              <a:t>نفس</a:t>
            </a:r>
            <a:endParaRPr lang="ar-SA" sz="3600" b="1" dirty="0">
              <a:solidFill>
                <a:srgbClr val="002060"/>
              </a:solidFill>
            </a:endParaRPr>
          </a:p>
        </p:txBody>
      </p:sp>
      <p:sp>
        <p:nvSpPr>
          <p:cNvPr id="6" name="مخطط انسيابي: رابط 5"/>
          <p:cNvSpPr/>
          <p:nvPr/>
        </p:nvSpPr>
        <p:spPr>
          <a:xfrm>
            <a:off x="3563888" y="2054982"/>
            <a:ext cx="1516890" cy="145189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</a:rPr>
              <a:t>عين</a:t>
            </a:r>
            <a:endParaRPr lang="ar-SA" sz="3600" b="1" dirty="0">
              <a:solidFill>
                <a:srgbClr val="002060"/>
              </a:solidFill>
            </a:endParaRPr>
          </a:p>
        </p:txBody>
      </p:sp>
      <p:sp>
        <p:nvSpPr>
          <p:cNvPr id="7" name="مخطط انسيابي: رابط 6"/>
          <p:cNvSpPr/>
          <p:nvPr/>
        </p:nvSpPr>
        <p:spPr>
          <a:xfrm>
            <a:off x="1189200" y="2499905"/>
            <a:ext cx="1584176" cy="1451891"/>
          </a:xfrm>
          <a:prstGeom prst="flowChartConnecto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</a:rPr>
              <a:t>جميع</a:t>
            </a:r>
            <a:endParaRPr lang="ar-SA" sz="3600" b="1" dirty="0">
              <a:solidFill>
                <a:srgbClr val="002060"/>
              </a:solidFill>
            </a:endParaRPr>
          </a:p>
        </p:txBody>
      </p:sp>
      <p:sp>
        <p:nvSpPr>
          <p:cNvPr id="8" name="مخطط انسيابي: رابط 7"/>
          <p:cNvSpPr/>
          <p:nvPr/>
        </p:nvSpPr>
        <p:spPr>
          <a:xfrm>
            <a:off x="4352140" y="3717032"/>
            <a:ext cx="1516890" cy="14401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</a:rPr>
              <a:t>عامة</a:t>
            </a:r>
            <a:endParaRPr lang="ar-SA" sz="3600" b="1" dirty="0">
              <a:solidFill>
                <a:srgbClr val="002060"/>
              </a:solidFill>
            </a:endParaRPr>
          </a:p>
        </p:txBody>
      </p:sp>
      <p:sp>
        <p:nvSpPr>
          <p:cNvPr id="9" name="مخطط انسيابي: رابط 8"/>
          <p:cNvSpPr/>
          <p:nvPr/>
        </p:nvSpPr>
        <p:spPr>
          <a:xfrm>
            <a:off x="6851104" y="4725144"/>
            <a:ext cx="1465312" cy="1440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</a:rPr>
              <a:t>كل</a:t>
            </a:r>
            <a:endParaRPr lang="ar-SA" sz="3600" b="1" dirty="0">
              <a:solidFill>
                <a:srgbClr val="002060"/>
              </a:solidFill>
            </a:endParaRPr>
          </a:p>
        </p:txBody>
      </p:sp>
      <p:sp>
        <p:nvSpPr>
          <p:cNvPr id="10" name="مخطط انسيابي: رابط 9"/>
          <p:cNvSpPr/>
          <p:nvPr/>
        </p:nvSpPr>
        <p:spPr>
          <a:xfrm>
            <a:off x="3027772" y="5185409"/>
            <a:ext cx="1584176" cy="1496594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</a:rPr>
              <a:t>كلا</a:t>
            </a:r>
            <a:endParaRPr lang="ar-SA" sz="3600" b="1" dirty="0">
              <a:solidFill>
                <a:srgbClr val="002060"/>
              </a:solidFill>
            </a:endParaRPr>
          </a:p>
        </p:txBody>
      </p:sp>
      <p:sp>
        <p:nvSpPr>
          <p:cNvPr id="11" name="مخطط انسيابي: رابط 10"/>
          <p:cNvSpPr/>
          <p:nvPr/>
        </p:nvSpPr>
        <p:spPr>
          <a:xfrm>
            <a:off x="872659" y="4441733"/>
            <a:ext cx="1691680" cy="1496594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</a:rPr>
              <a:t>كلتا</a:t>
            </a:r>
            <a:endParaRPr lang="ar-SA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9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ar-SA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SA" b="1" u="sng" dirty="0" smtClean="0">
                <a:solidFill>
                  <a:srgbClr val="FF0000"/>
                </a:solidFill>
              </a:rPr>
              <a:t>إذا كانتا للتوكيد وجب :</a:t>
            </a:r>
          </a:p>
          <a:p>
            <a:pPr marL="514350" indent="-514350">
              <a:buAutoNum type="arabicParenBoth"/>
            </a:pPr>
            <a:r>
              <a:rPr lang="ar-SA" sz="4000" dirty="0" smtClean="0"/>
              <a:t>أن يسبقهما المؤكّد . </a:t>
            </a:r>
          </a:p>
          <a:p>
            <a:pPr marL="514350" indent="-514350">
              <a:buAutoNum type="arabicParenBoth"/>
            </a:pPr>
            <a:r>
              <a:rPr lang="ar-SA" sz="4000" dirty="0" smtClean="0"/>
              <a:t>أن يكون مثله في الضّبط الإعرابي إذا كانت للتوكيد .</a:t>
            </a:r>
          </a:p>
          <a:p>
            <a:pPr marL="514350" indent="-514350">
              <a:buAutoNum type="arabicParenBoth"/>
            </a:pPr>
            <a:r>
              <a:rPr lang="ar-SA" sz="4000" dirty="0" smtClean="0"/>
              <a:t>أن تضاف كلّ واحدة منهما إلى ضمير مذكور يطابق المؤكّد في التّذكير والتّأنيث ، والإفراد ، والتّثنية ، والجمع </a:t>
            </a:r>
            <a:endParaRPr lang="ar-SA" sz="4000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619672" y="116632"/>
            <a:ext cx="6264696" cy="1440160"/>
          </a:xfrm>
          <a:prstGeom prst="round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rgbClr val="002060"/>
                </a:solidFill>
              </a:rPr>
              <a:t>حكم التوكيد بالنّفس والعين </a:t>
            </a:r>
            <a:endParaRPr lang="ar-SA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صافحت الواليَ </a:t>
            </a:r>
            <a:r>
              <a:rPr lang="ar-SA" dirty="0" smtClean="0">
                <a:solidFill>
                  <a:srgbClr val="FF0000"/>
                </a:solidFill>
              </a:rPr>
              <a:t>نفسَه</a:t>
            </a:r>
            <a:r>
              <a:rPr lang="ar-SA" dirty="0" smtClean="0"/>
              <a:t> .</a:t>
            </a:r>
          </a:p>
          <a:p>
            <a:pPr marL="0" indent="0">
              <a:buNone/>
            </a:pPr>
            <a:r>
              <a:rPr lang="ar-SA" sz="2000" dirty="0" smtClean="0"/>
              <a:t>                       توكيد معنوي منصوب              الهاء ضمير متّصل في محل جر </a:t>
            </a:r>
            <a:r>
              <a:rPr lang="ar-SA" sz="2000" dirty="0" smtClean="0"/>
              <a:t>بالإضافة</a:t>
            </a:r>
            <a:endParaRPr lang="ar-SA" sz="2000" dirty="0" smtClean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940152" y="1916832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3779912" y="1916832"/>
            <a:ext cx="216024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07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رأيتُ الأستاذ </a:t>
            </a:r>
            <a:r>
              <a:rPr lang="ar-SA" dirty="0" smtClean="0">
                <a:solidFill>
                  <a:srgbClr val="FF0000"/>
                </a:solidFill>
              </a:rPr>
              <a:t>نفسَه</a:t>
            </a:r>
            <a:r>
              <a:rPr lang="ar-SA" dirty="0" smtClean="0"/>
              <a:t> . </a:t>
            </a:r>
          </a:p>
          <a:p>
            <a:pPr marL="0" indent="0">
              <a:buNone/>
            </a:pPr>
            <a:r>
              <a:rPr lang="ar-SA" sz="2400" dirty="0" smtClean="0"/>
              <a:t>(المؤكد)                            التوكيد</a:t>
            </a:r>
          </a:p>
          <a:p>
            <a:pPr marL="0" indent="0">
              <a:buNone/>
            </a:pPr>
            <a:r>
              <a:rPr lang="ar-SA" sz="2000" dirty="0" smtClean="0"/>
              <a:t>مفعول به                                   توكيد معنوي </a:t>
            </a:r>
            <a:r>
              <a:rPr lang="ar-SA" sz="2000" dirty="0" smtClean="0"/>
              <a:t>منصوب</a:t>
            </a:r>
            <a:endParaRPr lang="ar-SA" sz="2000" dirty="0" smtClean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7020272" y="2060848"/>
            <a:ext cx="64807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5580112" y="1916832"/>
            <a:ext cx="50405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86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 smtClean="0"/>
          </a:p>
          <a:p>
            <a:pPr>
              <a:buFontTx/>
              <a:buChar char="-"/>
            </a:pPr>
            <a:r>
              <a:rPr lang="ar-SA" sz="4000" dirty="0" smtClean="0"/>
              <a:t>غرّدت العصافيرُ </a:t>
            </a:r>
            <a:r>
              <a:rPr lang="ar-SA" sz="4000" dirty="0" smtClean="0">
                <a:solidFill>
                  <a:srgbClr val="FF0000"/>
                </a:solidFill>
              </a:rPr>
              <a:t>جميعُها</a:t>
            </a:r>
            <a:r>
              <a:rPr lang="ar-SA" sz="4000" dirty="0" smtClean="0"/>
              <a:t> لاستقبال الصبح .</a:t>
            </a:r>
          </a:p>
          <a:p>
            <a:pPr marL="0" indent="0">
              <a:buNone/>
            </a:pPr>
            <a:r>
              <a:rPr lang="ar-SA" sz="2000" dirty="0" smtClean="0"/>
              <a:t>        </a:t>
            </a:r>
          </a:p>
          <a:p>
            <a:pPr marL="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                                             توكيد مرفوع </a:t>
            </a:r>
          </a:p>
          <a:p>
            <a:pPr marL="0" indent="0">
              <a:buNone/>
            </a:pPr>
            <a:r>
              <a:rPr lang="ar-SA" sz="4000" dirty="0" smtClean="0"/>
              <a:t>- المسلمون </a:t>
            </a:r>
            <a:r>
              <a:rPr lang="ar-SA" sz="4000" dirty="0" smtClean="0">
                <a:solidFill>
                  <a:srgbClr val="FF0000"/>
                </a:solidFill>
              </a:rPr>
              <a:t>جميعُهم</a:t>
            </a:r>
            <a:r>
              <a:rPr lang="ar-SA" sz="4000" dirty="0" smtClean="0"/>
              <a:t> أخوة .</a:t>
            </a:r>
            <a:endParaRPr lang="ar-SA" sz="4000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2339752" y="548680"/>
            <a:ext cx="4752528" cy="1080120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جميع</a:t>
            </a:r>
            <a:endParaRPr lang="ar-SA" sz="4000" b="1" dirty="0"/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5004048" y="33569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94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>
              <a:buFontTx/>
              <a:buChar char="-"/>
            </a:pPr>
            <a:r>
              <a:rPr lang="ar-SA" sz="4000" dirty="0" smtClean="0"/>
              <a:t>قرأت ديوان المتنبي </a:t>
            </a:r>
            <a:r>
              <a:rPr lang="ar-SA" sz="4000" dirty="0" smtClean="0">
                <a:solidFill>
                  <a:srgbClr val="FF0000"/>
                </a:solidFill>
              </a:rPr>
              <a:t>كلَّه</a:t>
            </a:r>
            <a:r>
              <a:rPr lang="ar-SA" sz="4000" dirty="0" smtClean="0"/>
              <a:t> . </a:t>
            </a:r>
          </a:p>
          <a:p>
            <a:pPr marL="0" indent="0">
              <a:buNone/>
            </a:pPr>
            <a:r>
              <a:rPr lang="ar-SA" sz="2000" dirty="0" smtClean="0"/>
              <a:t>    </a:t>
            </a:r>
          </a:p>
          <a:p>
            <a:pPr marL="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                                         توكيد معنوي منصوب</a:t>
            </a:r>
            <a:endParaRPr lang="ar-SA" sz="2000" dirty="0"/>
          </a:p>
          <a:p>
            <a:pPr marL="0" indent="0">
              <a:buNone/>
            </a:pPr>
            <a:endParaRPr lang="ar-SA" sz="4000" dirty="0" smtClean="0"/>
          </a:p>
          <a:p>
            <a:pPr>
              <a:buFontTx/>
              <a:buChar char="-"/>
            </a:pPr>
            <a:r>
              <a:rPr lang="ar-SA" sz="4000" dirty="0" smtClean="0"/>
              <a:t>أحبُّ المسلمين </a:t>
            </a:r>
            <a:r>
              <a:rPr lang="ar-SA" sz="4000" dirty="0" smtClean="0">
                <a:solidFill>
                  <a:srgbClr val="FF0000"/>
                </a:solidFill>
              </a:rPr>
              <a:t>كلَّهم</a:t>
            </a:r>
            <a:r>
              <a:rPr lang="ar-SA" sz="4000" dirty="0" smtClean="0"/>
              <a:t> . </a:t>
            </a:r>
            <a:endParaRPr lang="ar-SA" sz="4000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2267744" y="332656"/>
            <a:ext cx="5040560" cy="1152128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rgbClr val="002060"/>
                </a:solidFill>
              </a:rPr>
              <a:t>كلّ</a:t>
            </a:r>
            <a:endParaRPr lang="ar-SA" sz="4000" b="1" dirty="0">
              <a:solidFill>
                <a:srgbClr val="002060"/>
              </a:solidFill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4788024" y="270892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6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64137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sz="4000" dirty="0" smtClean="0"/>
              <a:t>-حضرت الشعبةُ </a:t>
            </a:r>
            <a:r>
              <a:rPr lang="ar-SA" sz="4000" dirty="0" smtClean="0">
                <a:solidFill>
                  <a:srgbClr val="FF0000"/>
                </a:solidFill>
              </a:rPr>
              <a:t>عامّتُها</a:t>
            </a:r>
            <a:r>
              <a:rPr lang="ar-SA" sz="4000" dirty="0" smtClean="0"/>
              <a:t> . </a:t>
            </a:r>
          </a:p>
          <a:p>
            <a:pPr marL="0" indent="0">
              <a:buNone/>
            </a:pPr>
            <a:endParaRPr lang="ar-SA" sz="2000" dirty="0" smtClean="0"/>
          </a:p>
          <a:p>
            <a:pPr marL="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                                       توكيد مرفوع</a:t>
            </a:r>
            <a:endParaRPr lang="ar-SA" sz="2000" dirty="0"/>
          </a:p>
          <a:p>
            <a:pPr marL="0" indent="0">
              <a:buNone/>
            </a:pPr>
            <a:endParaRPr lang="ar-SA" sz="4000" dirty="0" smtClean="0"/>
          </a:p>
          <a:p>
            <a:pPr marL="0" indent="0">
              <a:buNone/>
            </a:pPr>
            <a:r>
              <a:rPr lang="ar-SA" sz="4000" dirty="0" smtClean="0"/>
              <a:t>سلّمت على المسلمين ع</a:t>
            </a:r>
            <a:r>
              <a:rPr lang="ar-SA" sz="4000" dirty="0" smtClean="0">
                <a:solidFill>
                  <a:srgbClr val="FF0000"/>
                </a:solidFill>
              </a:rPr>
              <a:t>امّتِهم</a:t>
            </a:r>
            <a:r>
              <a:rPr lang="ar-SA" sz="4000" dirty="0" smtClean="0"/>
              <a:t>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r>
              <a:rPr lang="ar-SA" dirty="0" smtClean="0"/>
              <a:t>                              </a:t>
            </a:r>
            <a:r>
              <a:rPr lang="ar-SA" sz="2000" dirty="0" smtClean="0"/>
              <a:t>توكيد مجرور</a:t>
            </a:r>
            <a:endParaRPr lang="ar-SA" sz="2000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2051720" y="-6807"/>
            <a:ext cx="5328592" cy="1368152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rgbClr val="002060"/>
                </a:solidFill>
              </a:rPr>
              <a:t>عامّة</a:t>
            </a:r>
            <a:endParaRPr lang="ar-SA" sz="4000" b="1" dirty="0">
              <a:solidFill>
                <a:srgbClr val="002060"/>
              </a:solidFill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5148064" y="256490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>
            <a:off x="4572000" y="472514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74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ar-SA" dirty="0" smtClean="0"/>
          </a:p>
          <a:p>
            <a:pPr marL="514350" indent="-514350">
              <a:buAutoNum type="arabicParenBoth"/>
            </a:pPr>
            <a:r>
              <a:rPr lang="ar-SA" sz="4000" dirty="0" smtClean="0"/>
              <a:t>يجب أن يسبقه المؤكّد .</a:t>
            </a:r>
          </a:p>
          <a:p>
            <a:pPr marL="0" indent="0">
              <a:buNone/>
            </a:pPr>
            <a:endParaRPr lang="ar-SA" sz="4000" dirty="0" smtClean="0"/>
          </a:p>
          <a:p>
            <a:pPr marL="0" indent="0">
              <a:buNone/>
            </a:pPr>
            <a:r>
              <a:rPr lang="ar-SA" sz="4000" dirty="0" smtClean="0"/>
              <a:t>(2) أن يكون المؤكد مماثلاً له في ضبطه .</a:t>
            </a:r>
          </a:p>
          <a:p>
            <a:pPr marL="0" indent="0">
              <a:buNone/>
            </a:pPr>
            <a:endParaRPr lang="ar-SA" sz="4000" dirty="0" smtClean="0"/>
          </a:p>
          <a:p>
            <a:pPr marL="0" indent="0">
              <a:buNone/>
            </a:pPr>
            <a:r>
              <a:rPr lang="ar-SA" sz="4000" dirty="0" smtClean="0"/>
              <a:t>(3) أن يكون مضافاً إلى ضمير مذكور يطابقه في التّذكير والتّأنيث والجمع والإفراد ...</a:t>
            </a:r>
          </a:p>
        </p:txBody>
      </p:sp>
      <p:sp>
        <p:nvSpPr>
          <p:cNvPr id="4" name="شكل بيضاوي 3"/>
          <p:cNvSpPr/>
          <p:nvPr/>
        </p:nvSpPr>
        <p:spPr>
          <a:xfrm>
            <a:off x="437952" y="0"/>
            <a:ext cx="8208912" cy="170080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</a:rPr>
              <a:t>حكم التّوكيد بـ ( جميع – كلّ – عامّة )</a:t>
            </a:r>
            <a:endParaRPr lang="ar-SA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24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ar-SA" sz="4000" dirty="0" smtClean="0"/>
              <a:t>حضر الأصدقاءُ كلُّهم أو جميعُهم أو عامّتهُم . </a:t>
            </a:r>
          </a:p>
          <a:p>
            <a:pPr marL="0" indent="0">
              <a:buNone/>
            </a:pPr>
            <a:endParaRPr lang="ar-SA" sz="4000" dirty="0" smtClean="0"/>
          </a:p>
          <a:p>
            <a:pPr>
              <a:buFontTx/>
              <a:buChar char="-"/>
            </a:pPr>
            <a:r>
              <a:rPr lang="ar-SA" sz="4000" dirty="0" smtClean="0"/>
              <a:t>كرّمت الصّديقاتِ كلَّهن أو جميعَهن أو عامّتَهن . </a:t>
            </a:r>
          </a:p>
          <a:p>
            <a:pPr marL="0" indent="0">
              <a:buNone/>
            </a:pPr>
            <a:endParaRPr lang="ar-SA" sz="4000" dirty="0" smtClean="0"/>
          </a:p>
          <a:p>
            <a:pPr>
              <a:buFontTx/>
              <a:buChar char="-"/>
            </a:pPr>
            <a:r>
              <a:rPr lang="ar-SA" sz="4000" dirty="0" smtClean="0"/>
              <a:t>قراتُ الكتابَ كلَّه أو جميعَه أو عامّتَه . </a:t>
            </a:r>
          </a:p>
          <a:p>
            <a:pPr marL="0" indent="0">
              <a:buNone/>
            </a:pPr>
            <a:endParaRPr lang="ar-SA" sz="4000" dirty="0" smtClean="0"/>
          </a:p>
          <a:p>
            <a:pPr>
              <a:buFontTx/>
              <a:buChar char="-"/>
            </a:pPr>
            <a:r>
              <a:rPr lang="ar-SA" sz="4000" dirty="0" smtClean="0"/>
              <a:t>حضر الجيشان جميعُهما أو عامّتُهما أو كلُّهما</a:t>
            </a:r>
          </a:p>
          <a:p>
            <a:pPr marL="0" indent="0">
              <a:buNone/>
            </a:pPr>
            <a:r>
              <a:rPr lang="ar-SA" sz="4000" dirty="0" smtClean="0"/>
              <a:t> 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347374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lvl="0" indent="0">
              <a:buNone/>
            </a:pPr>
            <a:r>
              <a:rPr lang="ar-SA" sz="4000" dirty="0">
                <a:solidFill>
                  <a:prstClr val="black"/>
                </a:solidFill>
              </a:rPr>
              <a:t>قال الشّاعر : </a:t>
            </a:r>
            <a:endParaRPr lang="ar-SA" sz="40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ar-SA" sz="40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ar-SA" sz="4000" dirty="0" smtClean="0">
                <a:solidFill>
                  <a:prstClr val="black"/>
                </a:solidFill>
              </a:rPr>
              <a:t> * </a:t>
            </a:r>
            <a:r>
              <a:rPr lang="ar-SA" sz="4000" dirty="0">
                <a:solidFill>
                  <a:prstClr val="black"/>
                </a:solidFill>
              </a:rPr>
              <a:t>لولا المشقّةُ ساد </a:t>
            </a:r>
            <a:r>
              <a:rPr lang="ar-SA" sz="4000" dirty="0" smtClean="0">
                <a:solidFill>
                  <a:prstClr val="black"/>
                </a:solidFill>
              </a:rPr>
              <a:t>النّاسُ </a:t>
            </a:r>
            <a:r>
              <a:rPr lang="ar-SA" sz="4000" dirty="0">
                <a:solidFill>
                  <a:srgbClr val="FF0000"/>
                </a:solidFill>
              </a:rPr>
              <a:t>كلُّهمُ </a:t>
            </a:r>
          </a:p>
          <a:p>
            <a:pPr marL="0" lvl="0" indent="0">
              <a:buNone/>
            </a:pPr>
            <a:r>
              <a:rPr lang="ar-SA" sz="4000" dirty="0">
                <a:solidFill>
                  <a:prstClr val="black"/>
                </a:solidFill>
              </a:rPr>
              <a:t>                         </a:t>
            </a:r>
            <a:endParaRPr lang="ar-SA" sz="40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ar-SA" sz="4000" dirty="0">
                <a:solidFill>
                  <a:prstClr val="black"/>
                </a:solidFill>
              </a:rPr>
              <a:t> </a:t>
            </a:r>
            <a:r>
              <a:rPr lang="ar-SA" sz="4000" dirty="0" smtClean="0">
                <a:solidFill>
                  <a:prstClr val="black"/>
                </a:solidFill>
              </a:rPr>
              <a:t>                       </a:t>
            </a:r>
            <a:r>
              <a:rPr lang="ar-SA" sz="4000" dirty="0">
                <a:solidFill>
                  <a:prstClr val="black"/>
                </a:solidFill>
              </a:rPr>
              <a:t>الجودُ يفقرُ والإقدامٌ قتّالُ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5500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للمثنّى المذكّر :</a:t>
            </a:r>
          </a:p>
          <a:p>
            <a:pPr marL="0" indent="0">
              <a:buNone/>
            </a:pPr>
            <a:r>
              <a:rPr lang="ar-SA" dirty="0" smtClean="0"/>
              <a:t>- </a:t>
            </a:r>
            <a:r>
              <a:rPr lang="ar-SA" dirty="0" err="1" smtClean="0"/>
              <a:t>الأخوان</a:t>
            </a:r>
            <a:r>
              <a:rPr lang="ar-SA" dirty="0" smtClean="0"/>
              <a:t> كلاهما صالحان . </a:t>
            </a:r>
          </a:p>
          <a:p>
            <a:pPr>
              <a:buFontTx/>
              <a:buChar char="-"/>
            </a:pPr>
            <a:r>
              <a:rPr lang="ar-SA" dirty="0" smtClean="0"/>
              <a:t>أفاد المحاضران كلاهُما . </a:t>
            </a:r>
          </a:p>
          <a:p>
            <a:pPr>
              <a:buFontTx/>
              <a:buChar char="-"/>
            </a:pPr>
            <a:r>
              <a:rPr lang="ar-SA" dirty="0" smtClean="0"/>
              <a:t>أحبُّ والديَّ كليهما . </a:t>
            </a:r>
          </a:p>
          <a:p>
            <a:pPr>
              <a:buFontTx/>
              <a:buChar char="-"/>
            </a:pPr>
            <a:endParaRPr lang="ar-SA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1835696" y="116632"/>
            <a:ext cx="5256584" cy="1512168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كلا</a:t>
            </a:r>
            <a:endParaRPr lang="ar-SA" sz="4000" b="1" dirty="0"/>
          </a:p>
        </p:txBody>
      </p:sp>
    </p:spTree>
    <p:extLst>
      <p:ext uri="{BB962C8B-B14F-4D97-AF65-F5344CB8AC3E}">
        <p14:creationId xmlns:p14="http://schemas.microsoft.com/office/powerpoint/2010/main" val="417039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للمثنى المؤنّث :</a:t>
            </a:r>
          </a:p>
          <a:p>
            <a:pPr marL="0" indent="0">
              <a:buNone/>
            </a:pPr>
            <a:r>
              <a:rPr lang="ar-SA" dirty="0" smtClean="0"/>
              <a:t>نجحت البنتان كلتاهما .</a:t>
            </a:r>
          </a:p>
          <a:p>
            <a:pPr marL="0" indent="0">
              <a:buNone/>
            </a:pPr>
            <a:r>
              <a:rPr lang="ar-SA" dirty="0" smtClean="0"/>
              <a:t>رأيت البنتين كلتيهما . </a:t>
            </a:r>
          </a:p>
          <a:p>
            <a:pPr marL="0" indent="0">
              <a:buNone/>
            </a:pPr>
            <a:r>
              <a:rPr lang="ar-SA" dirty="0" smtClean="0"/>
              <a:t>مررت بأختيَّ كلتيهما .</a:t>
            </a:r>
            <a:endParaRPr lang="ar-SA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2195736" y="116632"/>
            <a:ext cx="5256584" cy="1512168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كلتا</a:t>
            </a:r>
            <a:endParaRPr lang="ar-SA" sz="4000" b="1" dirty="0"/>
          </a:p>
        </p:txBody>
      </p:sp>
    </p:spTree>
    <p:extLst>
      <p:ext uri="{BB962C8B-B14F-4D97-AF65-F5344CB8AC3E}">
        <p14:creationId xmlns:p14="http://schemas.microsoft.com/office/powerpoint/2010/main" val="401196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ar-SA" dirty="0" smtClean="0"/>
          </a:p>
          <a:p>
            <a:pPr marL="514350" indent="-514350">
              <a:buAutoNum type="arabicParenBoth"/>
            </a:pPr>
            <a:r>
              <a:rPr lang="ar-SA" dirty="0" smtClean="0"/>
              <a:t>يجب أن يسبقهما المؤكّد .</a:t>
            </a:r>
          </a:p>
          <a:p>
            <a:pPr marL="514350" indent="-514350">
              <a:buAutoNum type="arabicParenBoth"/>
            </a:pPr>
            <a:r>
              <a:rPr lang="ar-SA" dirty="0" smtClean="0"/>
              <a:t>أن يكون ضبطهما كضبطه .</a:t>
            </a:r>
          </a:p>
          <a:p>
            <a:pPr marL="514350" indent="-514350">
              <a:buAutoNum type="arabicParenBoth"/>
            </a:pPr>
            <a:r>
              <a:rPr lang="ar-SA" dirty="0" smtClean="0"/>
              <a:t>أن تضاف كل واحدة منهما إلى ضمير مذكور يطابقه في التثنية </a:t>
            </a:r>
          </a:p>
          <a:p>
            <a:pPr marL="514350" indent="-514350">
              <a:buAutoNum type="arabicParenBoth"/>
            </a:pPr>
            <a:r>
              <a:rPr lang="ar-SA" dirty="0" smtClean="0"/>
              <a:t>يجب إعرابهما إعراب المثنى ؛ فيرفعان وعلامة الرفع الألف ، وينصبان ويجران وعلامة الرفع والجر الياء .</a:t>
            </a:r>
          </a:p>
        </p:txBody>
      </p:sp>
      <p:sp>
        <p:nvSpPr>
          <p:cNvPr id="4" name="شكل بيضاوي 3"/>
          <p:cNvSpPr/>
          <p:nvPr/>
        </p:nvSpPr>
        <p:spPr>
          <a:xfrm>
            <a:off x="1475656" y="188640"/>
            <a:ext cx="6624736" cy="185050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حكم التّوكيد بـ (كلا وكلتا )</a:t>
            </a:r>
            <a:endParaRPr lang="ar-SA" sz="4000" b="1" dirty="0"/>
          </a:p>
        </p:txBody>
      </p:sp>
    </p:spTree>
    <p:extLst>
      <p:ext uri="{BB962C8B-B14F-4D97-AF65-F5344CB8AC3E}">
        <p14:creationId xmlns:p14="http://schemas.microsoft.com/office/powerpoint/2010/main" val="251184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SA" sz="4400" dirty="0" smtClean="0"/>
              <a:t>  أفادني الوالدان </a:t>
            </a:r>
            <a:r>
              <a:rPr lang="ar-SA" sz="4400" dirty="0" smtClean="0">
                <a:solidFill>
                  <a:srgbClr val="FF0000"/>
                </a:solidFill>
              </a:rPr>
              <a:t>كلاهما </a:t>
            </a:r>
            <a:r>
              <a:rPr lang="ar-SA" sz="4400" dirty="0" smtClean="0"/>
              <a:t>.   </a:t>
            </a:r>
          </a:p>
          <a:p>
            <a:pPr marL="0" indent="0">
              <a:buNone/>
            </a:pPr>
            <a:r>
              <a:rPr lang="ar-SA" sz="2000" dirty="0" smtClean="0"/>
              <a:t>              فاعل مرفوع وعلامة     توكيد معنوي مرفوع                ضمير متصل في محل</a:t>
            </a:r>
          </a:p>
          <a:p>
            <a:pPr marL="0" indent="0">
              <a:buNone/>
            </a:pPr>
            <a:r>
              <a:rPr lang="ar-SA" sz="2000" dirty="0" smtClean="0">
                <a:solidFill>
                  <a:prstClr val="black"/>
                </a:solidFill>
              </a:rPr>
              <a:t>                رفعه الألف</a:t>
            </a:r>
            <a:r>
              <a:rPr lang="ar-SA" sz="2000" dirty="0">
                <a:solidFill>
                  <a:prstClr val="black"/>
                </a:solidFill>
              </a:rPr>
              <a:t> </a:t>
            </a:r>
            <a:r>
              <a:rPr lang="ar-SA" sz="2000" dirty="0" smtClean="0">
                <a:solidFill>
                  <a:prstClr val="black"/>
                </a:solidFill>
              </a:rPr>
              <a:t>             وعلامة </a:t>
            </a:r>
            <a:r>
              <a:rPr lang="ar-SA" sz="2000" dirty="0">
                <a:solidFill>
                  <a:prstClr val="black"/>
                </a:solidFill>
              </a:rPr>
              <a:t>رفع الألف </a:t>
            </a:r>
            <a:r>
              <a:rPr lang="ar-SA" sz="2000" dirty="0" smtClean="0">
                <a:solidFill>
                  <a:prstClr val="black"/>
                </a:solidFill>
              </a:rPr>
              <a:t>                 جر </a:t>
            </a:r>
            <a:r>
              <a:rPr lang="ar-SA" sz="2000" dirty="0">
                <a:solidFill>
                  <a:prstClr val="black"/>
                </a:solidFill>
              </a:rPr>
              <a:t>بالإضافة</a:t>
            </a:r>
            <a:endParaRPr lang="ar-SA" sz="2000" dirty="0" smtClean="0"/>
          </a:p>
          <a:p>
            <a:pPr>
              <a:buFontTx/>
              <a:buChar char="-"/>
            </a:pPr>
            <a:r>
              <a:rPr lang="ar-SA" sz="4400" dirty="0" smtClean="0"/>
              <a:t>احترمت الوالدَين </a:t>
            </a:r>
            <a:r>
              <a:rPr lang="ar-SA" sz="4400" dirty="0" smtClean="0">
                <a:solidFill>
                  <a:srgbClr val="FF0000"/>
                </a:solidFill>
              </a:rPr>
              <a:t>كليهما</a:t>
            </a:r>
            <a:r>
              <a:rPr lang="ar-SA" sz="4400" dirty="0" smtClean="0"/>
              <a:t> . </a:t>
            </a:r>
          </a:p>
          <a:p>
            <a:pPr marL="0" indent="0">
              <a:buNone/>
            </a:pPr>
            <a:endParaRPr lang="ar-SA" sz="2000" dirty="0" smtClean="0"/>
          </a:p>
          <a:p>
            <a:pPr marL="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                  مفعول به منصوب         توكيد معنوي منصوب</a:t>
            </a:r>
            <a:r>
              <a:rPr lang="ar-SA" sz="2000" dirty="0">
                <a:solidFill>
                  <a:prstClr val="black"/>
                </a:solidFill>
              </a:rPr>
              <a:t> </a:t>
            </a:r>
            <a:r>
              <a:rPr lang="ar-SA" sz="2000" dirty="0" smtClean="0">
                <a:solidFill>
                  <a:prstClr val="black"/>
                </a:solidFill>
              </a:rPr>
              <a:t>         ضمير </a:t>
            </a:r>
            <a:r>
              <a:rPr lang="ar-SA" sz="2000" dirty="0">
                <a:solidFill>
                  <a:prstClr val="black"/>
                </a:solidFill>
              </a:rPr>
              <a:t>متصل في محل</a:t>
            </a:r>
            <a:endParaRPr lang="ar-SA" sz="2000" dirty="0" smtClean="0"/>
          </a:p>
          <a:p>
            <a:pPr marL="0" lvl="0" indent="0">
              <a:buNone/>
            </a:pPr>
            <a:r>
              <a:rPr lang="ar-SA" sz="2000" dirty="0" smtClean="0">
                <a:solidFill>
                  <a:prstClr val="black"/>
                </a:solidFill>
              </a:rPr>
              <a:t>                  وعلامة </a:t>
            </a:r>
            <a:r>
              <a:rPr lang="ar-SA" sz="2000" dirty="0">
                <a:solidFill>
                  <a:prstClr val="black"/>
                </a:solidFill>
              </a:rPr>
              <a:t>نصبه </a:t>
            </a:r>
            <a:r>
              <a:rPr lang="ar-SA" sz="2000" dirty="0" smtClean="0">
                <a:solidFill>
                  <a:prstClr val="black"/>
                </a:solidFill>
              </a:rPr>
              <a:t>الياء</a:t>
            </a:r>
            <a:r>
              <a:rPr lang="ar-SA" sz="2000" dirty="0">
                <a:solidFill>
                  <a:prstClr val="black"/>
                </a:solidFill>
              </a:rPr>
              <a:t> </a:t>
            </a:r>
            <a:r>
              <a:rPr lang="ar-SA" sz="2000" dirty="0" smtClean="0">
                <a:solidFill>
                  <a:prstClr val="black"/>
                </a:solidFill>
              </a:rPr>
              <a:t>          وعلامة </a:t>
            </a:r>
            <a:r>
              <a:rPr lang="ar-SA" sz="2000" dirty="0">
                <a:solidFill>
                  <a:prstClr val="black"/>
                </a:solidFill>
              </a:rPr>
              <a:t>نصبه </a:t>
            </a:r>
            <a:r>
              <a:rPr lang="ar-SA" sz="2000" dirty="0" smtClean="0">
                <a:solidFill>
                  <a:prstClr val="black"/>
                </a:solidFill>
              </a:rPr>
              <a:t>الياء               جر </a:t>
            </a:r>
            <a:r>
              <a:rPr lang="ar-SA" sz="2000" dirty="0">
                <a:solidFill>
                  <a:prstClr val="black"/>
                </a:solidFill>
              </a:rPr>
              <a:t>بالإضافة</a:t>
            </a:r>
          </a:p>
          <a:p>
            <a:pPr marL="0" lvl="0" indent="0">
              <a:buNone/>
            </a:pPr>
            <a:endParaRPr lang="ar-SA" sz="2000" dirty="0">
              <a:solidFill>
                <a:prstClr val="black"/>
              </a:solidFill>
            </a:endParaRPr>
          </a:p>
          <a:p>
            <a:pPr>
              <a:buFontTx/>
              <a:buChar char="-"/>
            </a:pPr>
            <a:r>
              <a:rPr lang="ar-SA" sz="4400" dirty="0" smtClean="0"/>
              <a:t>  دعوت الله للوالدَين </a:t>
            </a:r>
            <a:r>
              <a:rPr lang="ar-SA" sz="4400" dirty="0" smtClean="0">
                <a:solidFill>
                  <a:srgbClr val="FF0000"/>
                </a:solidFill>
              </a:rPr>
              <a:t>كليهما. </a:t>
            </a:r>
          </a:p>
          <a:p>
            <a:pPr marL="0" indent="0">
              <a:buNone/>
            </a:pPr>
            <a:r>
              <a:rPr lang="ar-SA" sz="4400" dirty="0">
                <a:solidFill>
                  <a:srgbClr val="FF0000"/>
                </a:solidFill>
              </a:rPr>
              <a:t> </a:t>
            </a:r>
            <a:r>
              <a:rPr lang="ar-SA" sz="4400" dirty="0" smtClean="0">
                <a:solidFill>
                  <a:srgbClr val="FF0000"/>
                </a:solidFill>
              </a:rPr>
              <a:t>                 </a:t>
            </a:r>
            <a:r>
              <a:rPr lang="ar-SA" sz="2000" dirty="0" smtClean="0"/>
              <a:t>توكيد معنوي مجرور وعلامة جرّه الياء</a:t>
            </a:r>
            <a:endParaRPr lang="ar-SA" sz="20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516216" y="47667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4932040" y="47667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3059832" y="476672"/>
            <a:ext cx="108012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>
            <a:off x="4932040" y="206084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H="1">
            <a:off x="3059832" y="2060848"/>
            <a:ext cx="108012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6516216" y="206084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>
            <a:off x="4283968" y="4293096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92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FontTx/>
              <a:buChar char="-"/>
            </a:pPr>
            <a:endParaRPr lang="ar-SA" sz="4800" dirty="0" smtClean="0"/>
          </a:p>
          <a:p>
            <a:pPr>
              <a:buFontTx/>
              <a:buChar char="-"/>
            </a:pPr>
            <a:r>
              <a:rPr lang="ar-SA" sz="4800" dirty="0" smtClean="0"/>
              <a:t>زارتني الجدتان </a:t>
            </a:r>
            <a:r>
              <a:rPr lang="ar-SA" sz="4800" dirty="0" smtClean="0">
                <a:solidFill>
                  <a:srgbClr val="FF0000"/>
                </a:solidFill>
              </a:rPr>
              <a:t>كلتاهما</a:t>
            </a:r>
            <a:r>
              <a:rPr lang="ar-SA" sz="4800" dirty="0" smtClean="0"/>
              <a:t> .</a:t>
            </a:r>
          </a:p>
          <a:p>
            <a:pPr marL="0" indent="0">
              <a:buNone/>
            </a:pPr>
            <a:endParaRPr lang="ar-SA" sz="4800" dirty="0" smtClean="0"/>
          </a:p>
          <a:p>
            <a:pPr>
              <a:buFontTx/>
              <a:buChar char="-"/>
            </a:pPr>
            <a:r>
              <a:rPr lang="ar-SA" sz="4800" dirty="0" smtClean="0"/>
              <a:t>أطعت الجدّتين </a:t>
            </a:r>
            <a:r>
              <a:rPr lang="ar-SA" sz="4800" dirty="0" smtClean="0">
                <a:solidFill>
                  <a:srgbClr val="FF0000"/>
                </a:solidFill>
              </a:rPr>
              <a:t>كلتيهما</a:t>
            </a:r>
            <a:r>
              <a:rPr lang="ar-SA" sz="4800" dirty="0" smtClean="0"/>
              <a:t> . </a:t>
            </a:r>
          </a:p>
          <a:p>
            <a:pPr marL="0" indent="0">
              <a:buNone/>
            </a:pPr>
            <a:endParaRPr lang="ar-SA" sz="4800" dirty="0" smtClean="0"/>
          </a:p>
          <a:p>
            <a:pPr>
              <a:buFontTx/>
              <a:buChar char="-"/>
            </a:pPr>
            <a:r>
              <a:rPr lang="ar-SA" sz="4800" dirty="0" smtClean="0"/>
              <a:t>استمعتُ إلى الجدّتين</a:t>
            </a:r>
            <a:r>
              <a:rPr lang="ar-SA" sz="4800" dirty="0" smtClean="0">
                <a:solidFill>
                  <a:srgbClr val="FF0000"/>
                </a:solidFill>
              </a:rPr>
              <a:t> كلتيهما </a:t>
            </a:r>
            <a:r>
              <a:rPr lang="ar-SA" dirty="0" smtClean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7941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37392"/>
            <a:ext cx="8229600" cy="50039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sz="4000" b="1" u="sng" dirty="0" smtClean="0"/>
              <a:t>إذا أضيفت (كلا وكلتا ) إلى اسم ظاهر :</a:t>
            </a:r>
          </a:p>
          <a:p>
            <a:pPr marL="0" indent="0">
              <a:buNone/>
            </a:pPr>
            <a:r>
              <a:rPr lang="ar-SA" dirty="0" smtClean="0"/>
              <a:t>(1) </a:t>
            </a:r>
            <a:r>
              <a:rPr lang="ar-SA" sz="4000" dirty="0" smtClean="0"/>
              <a:t>لزمتها الألف في جميع أحوالهما .</a:t>
            </a:r>
          </a:p>
          <a:p>
            <a:pPr marL="0" indent="0">
              <a:buNone/>
            </a:pPr>
            <a:r>
              <a:rPr lang="ar-SA" sz="4000" dirty="0" smtClean="0"/>
              <a:t>(2) أعربا ، وعلامة إعرابهما علامة أصلية مقدّرة على الألف رفعاً ونصباً ، وجرّاً ،  كالاسم المقصور .</a:t>
            </a:r>
          </a:p>
          <a:p>
            <a:pPr marL="0" indent="0">
              <a:buNone/>
            </a:pPr>
            <a:r>
              <a:rPr lang="ar-SA" sz="4000" dirty="0" smtClean="0"/>
              <a:t>(3) يعربان حسب موقعهما من الإعراب .</a:t>
            </a:r>
            <a:endParaRPr lang="ar-SA" sz="4000" dirty="0"/>
          </a:p>
        </p:txBody>
      </p:sp>
      <p:sp>
        <p:nvSpPr>
          <p:cNvPr id="4" name="مخطط انسيابي: قرار 3"/>
          <p:cNvSpPr/>
          <p:nvPr/>
        </p:nvSpPr>
        <p:spPr>
          <a:xfrm>
            <a:off x="899592" y="116632"/>
            <a:ext cx="7272808" cy="1620760"/>
          </a:xfrm>
          <a:prstGeom prst="flowChartDecisio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تنبيه</a:t>
            </a:r>
            <a:endParaRPr lang="ar-SA" sz="4000" b="1" dirty="0"/>
          </a:p>
        </p:txBody>
      </p:sp>
    </p:spTree>
    <p:extLst>
      <p:ext uri="{BB962C8B-B14F-4D97-AF65-F5344CB8AC3E}">
        <p14:creationId xmlns:p14="http://schemas.microsoft.com/office/powerpoint/2010/main" val="117926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43346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ar-SA" sz="4400" b="1" dirty="0" smtClean="0"/>
          </a:p>
          <a:p>
            <a:pPr marL="0" indent="0">
              <a:buNone/>
            </a:pPr>
            <a:r>
              <a:rPr lang="ar-SA" sz="4400" b="1" dirty="0" smtClean="0"/>
              <a:t>قال تعالى </a:t>
            </a:r>
            <a:r>
              <a:rPr lang="ar-SA" sz="4400" dirty="0" smtClean="0"/>
              <a:t>: ( </a:t>
            </a:r>
            <a:r>
              <a:rPr lang="ar-SA" sz="4400" dirty="0" smtClean="0">
                <a:solidFill>
                  <a:srgbClr val="FF0000"/>
                </a:solidFill>
              </a:rPr>
              <a:t>كلتا</a:t>
            </a:r>
            <a:r>
              <a:rPr lang="ar-SA" sz="4400" dirty="0" smtClean="0"/>
              <a:t> الجنّتين آتت أُكلها ) . </a:t>
            </a:r>
          </a:p>
          <a:p>
            <a:pPr marL="0" indent="0">
              <a:buNone/>
            </a:pPr>
            <a:endParaRPr lang="ar-SA" sz="4400" dirty="0"/>
          </a:p>
          <a:p>
            <a:pPr marL="0" indent="0">
              <a:buNone/>
            </a:pPr>
            <a:r>
              <a:rPr lang="ar-SA" sz="2000" dirty="0" smtClean="0"/>
              <a:t>        مبتدأ مرفوع وعلامة رفعه                     مضاف إليه مجرور وعلامة جرّه الياء لأنّه مثنّى</a:t>
            </a:r>
          </a:p>
          <a:p>
            <a:pPr marL="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  </a:t>
            </a:r>
            <a:r>
              <a:rPr lang="ar-SA" sz="2000" dirty="0" smtClean="0">
                <a:solidFill>
                  <a:prstClr val="black"/>
                </a:solidFill>
              </a:rPr>
              <a:t>الضمة </a:t>
            </a:r>
            <a:r>
              <a:rPr lang="ar-SA" sz="2000" dirty="0">
                <a:solidFill>
                  <a:prstClr val="black"/>
                </a:solidFill>
              </a:rPr>
              <a:t>المقدّرة على الألف للتعذر</a:t>
            </a:r>
            <a:endParaRPr lang="ar-SA" sz="20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084168" y="1988840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4067944" y="2132856"/>
            <a:ext cx="21602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1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ar-SA" sz="4000" b="1" dirty="0" smtClean="0"/>
              <a:t>قال تعالى </a:t>
            </a:r>
            <a:r>
              <a:rPr lang="ar-SA" sz="4000" dirty="0" smtClean="0"/>
              <a:t>: ( قال ربِّ بما أغويتني لأزيِّننَّ لهم في الأرض ولأغوينّهم </a:t>
            </a:r>
            <a:r>
              <a:rPr lang="ar-SA" sz="4000" dirty="0" smtClean="0">
                <a:solidFill>
                  <a:srgbClr val="FF0000"/>
                </a:solidFill>
              </a:rPr>
              <a:t>أجمعين</a:t>
            </a:r>
            <a:r>
              <a:rPr lang="ar-SA" sz="4000" dirty="0" smtClean="0"/>
              <a:t> )</a:t>
            </a:r>
          </a:p>
          <a:p>
            <a:pPr marL="0" indent="0">
              <a:buNone/>
            </a:pPr>
            <a:endParaRPr lang="ar-SA" sz="4000" dirty="0" smtClean="0"/>
          </a:p>
          <a:p>
            <a:pPr marL="0" indent="0">
              <a:buNone/>
            </a:pPr>
            <a:r>
              <a:rPr lang="ar-SA" sz="4000" b="1" dirty="0">
                <a:solidFill>
                  <a:prstClr val="black"/>
                </a:solidFill>
              </a:rPr>
              <a:t>قال </a:t>
            </a:r>
            <a:r>
              <a:rPr lang="ar-SA" sz="4000" b="1" dirty="0" smtClean="0">
                <a:solidFill>
                  <a:prstClr val="black"/>
                </a:solidFill>
              </a:rPr>
              <a:t>تعالى : </a:t>
            </a:r>
            <a:r>
              <a:rPr lang="ar-SA" sz="4000" dirty="0" smtClean="0"/>
              <a:t>(فكُبكبوا فيها هم والغاوون * وجنودُ إبليسَ </a:t>
            </a:r>
            <a:r>
              <a:rPr lang="ar-SA" sz="4000" dirty="0" smtClean="0">
                <a:solidFill>
                  <a:srgbClr val="FF0000"/>
                </a:solidFill>
              </a:rPr>
              <a:t>أجمعون</a:t>
            </a:r>
            <a:r>
              <a:rPr lang="ar-SA" sz="4000" dirty="0" smtClean="0"/>
              <a:t> )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67993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التقييم</a:t>
            </a:r>
            <a:endParaRPr lang="ar-SA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6624735" cy="482453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0393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dirty="0" smtClean="0"/>
              <a:t>(1)اضبط الألفاظ التي تحتها خطّ ، وبيّن سبب الضّبط فيما يلي :</a:t>
            </a:r>
          </a:p>
          <a:p>
            <a:pPr marL="0" indent="0">
              <a:buNone/>
            </a:pPr>
            <a:r>
              <a:rPr lang="ar-SA" dirty="0" smtClean="0"/>
              <a:t>-الطلّاب </a:t>
            </a:r>
            <a:r>
              <a:rPr lang="ar-SA" u="sng" dirty="0" smtClean="0"/>
              <a:t>كلّهم</a:t>
            </a:r>
            <a:r>
              <a:rPr lang="ar-SA" dirty="0" smtClean="0"/>
              <a:t> سمعوا المحاضرة . </a:t>
            </a:r>
          </a:p>
          <a:p>
            <a:pPr marL="0" indent="0">
              <a:buNone/>
            </a:pP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تبرّعت بنقودي </a:t>
            </a:r>
            <a:r>
              <a:rPr lang="ar-SA" u="sng" dirty="0" smtClean="0"/>
              <a:t>كلّها </a:t>
            </a:r>
            <a:r>
              <a:rPr lang="ar-SA" dirty="0" smtClean="0"/>
              <a:t>. 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- سمع </a:t>
            </a:r>
            <a:r>
              <a:rPr lang="ar-SA" u="sng" dirty="0" smtClean="0"/>
              <a:t>كلّ</a:t>
            </a:r>
            <a:r>
              <a:rPr lang="ar-SA" dirty="0" smtClean="0"/>
              <a:t> الطلاب المحاضرة 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5665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(2) </a:t>
            </a:r>
            <a:r>
              <a:rPr lang="ar-SA" b="1" dirty="0" smtClean="0"/>
              <a:t>ميّز التّوكيد والمؤكّد فيما يلي : </a:t>
            </a:r>
          </a:p>
          <a:p>
            <a:pPr marL="0" indent="0">
              <a:buNone/>
            </a:pPr>
            <a:r>
              <a:rPr lang="ar-SA" sz="4000" b="1" dirty="0" smtClean="0"/>
              <a:t>قال تعالى </a:t>
            </a:r>
            <a:r>
              <a:rPr lang="ar-SA" sz="4000" dirty="0" smtClean="0"/>
              <a:t>: ( أولى لك فأولى * ثمّ أولى لك فأولى )</a:t>
            </a:r>
          </a:p>
          <a:p>
            <a:pPr marL="0" indent="0">
              <a:buNone/>
            </a:pPr>
            <a:endParaRPr lang="ar-SA" sz="4000" dirty="0" smtClean="0"/>
          </a:p>
          <a:p>
            <a:pPr marL="0" indent="0">
              <a:buNone/>
            </a:pPr>
            <a:r>
              <a:rPr lang="ar-SA" sz="4000" b="1" dirty="0" smtClean="0"/>
              <a:t>قال الشاعر </a:t>
            </a:r>
            <a:r>
              <a:rPr lang="ar-SA" sz="4000" dirty="0" smtClean="0"/>
              <a:t>: </a:t>
            </a:r>
          </a:p>
          <a:p>
            <a:r>
              <a:rPr lang="ar-SA" sz="4000" dirty="0" smtClean="0"/>
              <a:t>وإياك إيّاك المراء فإنّه</a:t>
            </a:r>
          </a:p>
          <a:p>
            <a:pPr marL="0" indent="0">
              <a:buNone/>
            </a:pPr>
            <a:r>
              <a:rPr lang="ar-SA" sz="4000" dirty="0"/>
              <a:t> </a:t>
            </a:r>
            <a:r>
              <a:rPr lang="ar-SA" sz="4000" dirty="0" smtClean="0"/>
              <a:t>                   إلى الشّرِّ دعّاءٌ وللشرِّ جالبُ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93503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(3) </a:t>
            </a:r>
            <a:r>
              <a:rPr lang="ar-SA" b="1" dirty="0" smtClean="0"/>
              <a:t>ضع مكان النّقط توكيداً مناسباً ، واضبطه بالشّكل :</a:t>
            </a:r>
          </a:p>
          <a:p>
            <a:pPr marL="514350" indent="-514350">
              <a:buAutoNum type="arabic1Minus"/>
            </a:pPr>
            <a:r>
              <a:rPr lang="ar-SA" sz="4000" dirty="0" smtClean="0"/>
              <a:t>اهتمّ العلماء ...............بالحديث عن الزلازل </a:t>
            </a:r>
          </a:p>
          <a:p>
            <a:pPr marL="514350" indent="-514350">
              <a:buAutoNum type="arabic1Minus"/>
            </a:pPr>
            <a:r>
              <a:rPr lang="ar-SA" sz="4000" dirty="0" smtClean="0"/>
              <a:t>تبرّعت الفتاتان ...........بما يملكان من مال . </a:t>
            </a:r>
          </a:p>
          <a:p>
            <a:pPr marL="514350" indent="-514350">
              <a:buAutoNum type="arabic1Minus"/>
            </a:pPr>
            <a:r>
              <a:rPr lang="ar-SA" sz="4000" dirty="0" smtClean="0"/>
              <a:t>الممرّضات ..............مخلصات .</a:t>
            </a:r>
          </a:p>
          <a:p>
            <a:pPr marL="514350" indent="-514350">
              <a:buAutoNum type="arabic1Minus"/>
            </a:pPr>
            <a:r>
              <a:rPr lang="ar-SA" sz="4000" dirty="0" smtClean="0"/>
              <a:t>أنفقت الرّيالات .................</a:t>
            </a:r>
          </a:p>
          <a:p>
            <a:pPr marL="514350" indent="-514350">
              <a:buAutoNum type="arabic1Minus"/>
            </a:pPr>
            <a:r>
              <a:rPr lang="ar-SA" sz="4000" dirty="0" smtClean="0"/>
              <a:t>كان الأوّلون يحفظون القرآن ...................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55352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sz="4000" dirty="0" smtClean="0"/>
              <a:t>(4) </a:t>
            </a:r>
            <a:r>
              <a:rPr lang="ar-SA" sz="4000" b="1" dirty="0" smtClean="0"/>
              <a:t>أكّد الكلمات التي تحتها خط  توكيداً لفظيّاً </a:t>
            </a:r>
            <a:r>
              <a:rPr lang="ar-SA" sz="4000" dirty="0" smtClean="0"/>
              <a:t>.</a:t>
            </a:r>
          </a:p>
          <a:p>
            <a:pPr>
              <a:buFontTx/>
              <a:buChar char="-"/>
            </a:pPr>
            <a:r>
              <a:rPr lang="ar-SA" sz="4000" u="sng" dirty="0" smtClean="0"/>
              <a:t>الصبر</a:t>
            </a:r>
            <a:r>
              <a:rPr lang="ar-SA" sz="4000" dirty="0" smtClean="0"/>
              <a:t> مفتاح الفرج .</a:t>
            </a:r>
          </a:p>
          <a:p>
            <a:pPr>
              <a:buFontTx/>
              <a:buChar char="-"/>
            </a:pPr>
            <a:r>
              <a:rPr lang="ar-SA" sz="4000" dirty="0" smtClean="0"/>
              <a:t>الإنسان </a:t>
            </a:r>
            <a:r>
              <a:rPr lang="ar-SA" sz="4000" u="sng" dirty="0" smtClean="0"/>
              <a:t>يعيش</a:t>
            </a:r>
            <a:r>
              <a:rPr lang="ar-SA" sz="4000" dirty="0" smtClean="0"/>
              <a:t> بأمر الله . </a:t>
            </a:r>
          </a:p>
          <a:p>
            <a:pPr>
              <a:buFontTx/>
              <a:buChar char="-"/>
            </a:pPr>
            <a:r>
              <a:rPr lang="ar-SA" sz="4000" u="sng" dirty="0" smtClean="0"/>
              <a:t>أنت</a:t>
            </a:r>
            <a:r>
              <a:rPr lang="ar-SA" sz="4000" dirty="0" smtClean="0"/>
              <a:t> صاحب فضل يا أبي </a:t>
            </a:r>
          </a:p>
          <a:p>
            <a:pPr>
              <a:buFontTx/>
              <a:buChar char="-"/>
            </a:pPr>
            <a:r>
              <a:rPr lang="ar-SA" sz="4000" u="sng" dirty="0" smtClean="0"/>
              <a:t>يدخل</a:t>
            </a:r>
            <a:r>
              <a:rPr lang="ar-SA" sz="4000" dirty="0" smtClean="0"/>
              <a:t> الشهيد الجنّة .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172025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04867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dirty="0" smtClean="0"/>
              <a:t>(5) </a:t>
            </a:r>
            <a:r>
              <a:rPr lang="ar-SA" b="1" dirty="0" smtClean="0"/>
              <a:t>اختر الإجابة الصحيحة ممّا بين قوسين فيما يلي </a:t>
            </a:r>
            <a:r>
              <a:rPr lang="ar-SA" dirty="0" smtClean="0"/>
              <a:t>: </a:t>
            </a:r>
          </a:p>
          <a:p>
            <a:pPr marL="0" indent="0">
              <a:buNone/>
            </a:pPr>
            <a:endParaRPr lang="ar-SA" dirty="0" smtClean="0"/>
          </a:p>
          <a:p>
            <a:pPr marL="514350" indent="-514350">
              <a:buAutoNum type="arabic1Minus"/>
            </a:pPr>
            <a:r>
              <a:rPr lang="ar-SA" dirty="0" smtClean="0"/>
              <a:t>سافرت البنات ........ (كلتاهم – كلهم - كلهن)</a:t>
            </a:r>
          </a:p>
          <a:p>
            <a:pPr marL="514350" indent="-514350">
              <a:buAutoNum type="arabic1Minus"/>
            </a:pPr>
            <a:endParaRPr lang="ar-SA" dirty="0" smtClean="0"/>
          </a:p>
          <a:p>
            <a:pPr marL="514350" indent="-514350">
              <a:buAutoNum type="arabic1Minus"/>
            </a:pPr>
            <a:r>
              <a:rPr lang="ar-SA" dirty="0" smtClean="0"/>
              <a:t>عاقبت المدرسة المهملتين ........( كلتاهما – كلتيهما – كليهما )</a:t>
            </a:r>
          </a:p>
          <a:p>
            <a:pPr marL="514350" indent="-514350">
              <a:buAutoNum type="arabic1Minus"/>
            </a:pPr>
            <a:endParaRPr lang="ar-SA" dirty="0" smtClean="0"/>
          </a:p>
          <a:p>
            <a:pPr marL="514350" indent="-514350">
              <a:buAutoNum type="arabic1Minus"/>
            </a:pPr>
            <a:r>
              <a:rPr lang="ar-SA" dirty="0" smtClean="0"/>
              <a:t>حضر المعلمون </a:t>
            </a:r>
            <a:r>
              <a:rPr lang="ar-SA" u="sng" dirty="0" smtClean="0"/>
              <a:t>جميعاً</a:t>
            </a:r>
            <a:r>
              <a:rPr lang="ar-SA" dirty="0" smtClean="0"/>
              <a:t> .</a:t>
            </a:r>
            <a:r>
              <a:rPr lang="ar-SA" sz="2000" dirty="0" smtClean="0"/>
              <a:t>ما تحته خط </a:t>
            </a:r>
            <a:r>
              <a:rPr lang="ar-SA" dirty="0" smtClean="0"/>
              <a:t>: (توكيد لفظي- توكيد معنوي)</a:t>
            </a:r>
          </a:p>
          <a:p>
            <a:pPr marL="514350" indent="-514350">
              <a:buAutoNum type="arabic1Minus"/>
            </a:pPr>
            <a:endParaRPr lang="ar-SA" dirty="0" smtClean="0"/>
          </a:p>
          <a:p>
            <a:pPr marL="514350" indent="-514350">
              <a:buAutoNum type="arabic1Minus"/>
            </a:pPr>
            <a:r>
              <a:rPr lang="ar-SA" dirty="0" smtClean="0"/>
              <a:t>كلا ......... فاضلان (المدرّسان - المدرّسين - المدرّستين)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ج- الولدان ............ يلعبان (كلاهما – كلتاهما - كليهما)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0252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ar-SA" sz="3200" b="1" dirty="0">
                <a:solidFill>
                  <a:prstClr val="black"/>
                </a:solidFill>
                <a:cs typeface="Arial"/>
              </a:rPr>
              <a:t>انتهت المحاضرة </a:t>
            </a:r>
            <a:br>
              <a:rPr lang="ar-SA" sz="3200" b="1" dirty="0">
                <a:solidFill>
                  <a:prstClr val="black"/>
                </a:solidFill>
                <a:cs typeface="Arial"/>
              </a:rPr>
            </a:br>
            <a:endParaRPr lang="ar-SA" dirty="0"/>
          </a:p>
        </p:txBody>
      </p:sp>
      <p:pic>
        <p:nvPicPr>
          <p:cNvPr id="4" name="عنصر نائب للمحتوى 3" descr="http://www.qa44.com/vb/storeimg/img_1353757676_299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1"/>
            <a:ext cx="9144000" cy="5229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074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</TotalTime>
  <Words>997</Words>
  <Application>Microsoft Office PowerPoint</Application>
  <PresentationFormat>عرض على الشاشة (3:4)‏</PresentationFormat>
  <Paragraphs>220</Paragraphs>
  <Slides>38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38</vt:i4>
      </vt:variant>
    </vt:vector>
  </HeadingPairs>
  <TitlesOfParts>
    <vt:vector size="39" baseType="lpstr">
      <vt:lpstr>نسق Office</vt:lpstr>
      <vt:lpstr>عرض تقديمي في PowerPoint</vt:lpstr>
      <vt:lpstr>المحاضرة الحادية عشرة</vt:lpstr>
      <vt:lpstr>عرض تقديمي في PowerPoint</vt:lpstr>
      <vt:lpstr>عرض تقديمي في PowerPoint</vt:lpstr>
      <vt:lpstr>تعريفه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التقييم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انتهت المحاضرة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الحادية عشرة</dc:title>
  <dc:creator>Razah Yhya Khdam</dc:creator>
  <cp:lastModifiedBy>Razah Yhya Khdam</cp:lastModifiedBy>
  <cp:revision>40</cp:revision>
  <dcterms:created xsi:type="dcterms:W3CDTF">2014-04-16T22:13:39Z</dcterms:created>
  <dcterms:modified xsi:type="dcterms:W3CDTF">2015-05-02T12:02:31Z</dcterms:modified>
</cp:coreProperties>
</file>