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56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DFAC-9056-4C1F-B969-783B6060ADB4}" type="datetimeFigureOut">
              <a:rPr lang="ar-SA" smtClean="0"/>
              <a:t>06/05/35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17F-8349-4931-A470-61E2B63F10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16111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DFAC-9056-4C1F-B969-783B6060ADB4}" type="datetimeFigureOut">
              <a:rPr lang="ar-SA" smtClean="0"/>
              <a:t>06/05/35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17F-8349-4931-A470-61E2B63F10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453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DFAC-9056-4C1F-B969-783B6060ADB4}" type="datetimeFigureOut">
              <a:rPr lang="ar-SA" smtClean="0"/>
              <a:t>06/05/35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17F-8349-4931-A470-61E2B63F10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19749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DFAC-9056-4C1F-B969-783B6060ADB4}" type="datetimeFigureOut">
              <a:rPr lang="ar-SA" smtClean="0"/>
              <a:t>06/05/35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17F-8349-4931-A470-61E2B63F10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47424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DFAC-9056-4C1F-B969-783B6060ADB4}" type="datetimeFigureOut">
              <a:rPr lang="ar-SA" smtClean="0"/>
              <a:t>06/05/35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17F-8349-4931-A470-61E2B63F10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15577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DFAC-9056-4C1F-B969-783B6060ADB4}" type="datetimeFigureOut">
              <a:rPr lang="ar-SA" smtClean="0"/>
              <a:t>06/05/35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17F-8349-4931-A470-61E2B63F10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3270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DFAC-9056-4C1F-B969-783B6060ADB4}" type="datetimeFigureOut">
              <a:rPr lang="ar-SA" smtClean="0"/>
              <a:t>06/05/35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17F-8349-4931-A470-61E2B63F10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65989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DFAC-9056-4C1F-B969-783B6060ADB4}" type="datetimeFigureOut">
              <a:rPr lang="ar-SA" smtClean="0"/>
              <a:t>06/05/35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17F-8349-4931-A470-61E2B63F10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77448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DFAC-9056-4C1F-B969-783B6060ADB4}" type="datetimeFigureOut">
              <a:rPr lang="ar-SA" smtClean="0"/>
              <a:t>06/05/35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17F-8349-4931-A470-61E2B63F10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4085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DFAC-9056-4C1F-B969-783B6060ADB4}" type="datetimeFigureOut">
              <a:rPr lang="ar-SA" smtClean="0"/>
              <a:t>06/05/35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17F-8349-4931-A470-61E2B63F10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39674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DFAC-9056-4C1F-B969-783B6060ADB4}" type="datetimeFigureOut">
              <a:rPr lang="ar-SA" smtClean="0"/>
              <a:t>06/05/35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17F-8349-4931-A470-61E2B63F10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96681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8DFAC-9056-4C1F-B969-783B6060ADB4}" type="datetimeFigureOut">
              <a:rPr lang="ar-SA" smtClean="0"/>
              <a:t>06/05/35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1617F-8349-4931-A470-61E2B63F10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22940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dirty="0" smtClean="0"/>
              <a:t>  </a:t>
            </a:r>
            <a:r>
              <a:rPr lang="ar-SA" sz="3600" b="1" dirty="0" smtClean="0"/>
              <a:t>يقابل الدّارس كلمات كثيرة تستعمل ظروفاً ، وأشهرها : </a:t>
            </a:r>
          </a:p>
          <a:p>
            <a:pPr marL="0" indent="0">
              <a:buNone/>
            </a:pPr>
            <a:r>
              <a:rPr lang="ar-SA" dirty="0" smtClean="0"/>
              <a:t>1</a:t>
            </a:r>
            <a:r>
              <a:rPr lang="ar-SA" sz="3600" dirty="0" smtClean="0"/>
              <a:t>-</a:t>
            </a:r>
            <a:r>
              <a:rPr lang="ar-SA" sz="3600" b="1" dirty="0" smtClean="0">
                <a:solidFill>
                  <a:srgbClr val="FF0000"/>
                </a:solidFill>
              </a:rPr>
              <a:t> إذ </a:t>
            </a:r>
            <a:r>
              <a:rPr lang="ar-SA" sz="3600" dirty="0" smtClean="0"/>
              <a:t>: ظرف للماضي  من الزمان ، مبني </a:t>
            </a:r>
          </a:p>
          <a:p>
            <a:pPr marL="0" indent="0">
              <a:buNone/>
            </a:pPr>
            <a:r>
              <a:rPr lang="ar-SA" sz="3600" dirty="0"/>
              <a:t> </a:t>
            </a:r>
            <a:r>
              <a:rPr lang="ar-SA" sz="3600" dirty="0" smtClean="0"/>
              <a:t>  ( كم سعدنا إذ كنّا صغاراً )</a:t>
            </a:r>
          </a:p>
          <a:p>
            <a:pPr marL="0" indent="0">
              <a:buNone/>
            </a:pPr>
            <a:r>
              <a:rPr lang="ar-SA" sz="3600" dirty="0" smtClean="0"/>
              <a:t>2-</a:t>
            </a:r>
            <a:r>
              <a:rPr lang="ar-SA" sz="3600" b="1" dirty="0" smtClean="0">
                <a:solidFill>
                  <a:srgbClr val="FF0000"/>
                </a:solidFill>
              </a:rPr>
              <a:t> إذا </a:t>
            </a:r>
            <a:r>
              <a:rPr lang="ar-SA" sz="3600" dirty="0" smtClean="0"/>
              <a:t>: ظرف لما يستقبل من الزمان  </a:t>
            </a:r>
          </a:p>
          <a:p>
            <a:pPr marL="0" indent="0">
              <a:buNone/>
            </a:pPr>
            <a:r>
              <a:rPr lang="ar-SA" sz="3600" dirty="0"/>
              <a:t> </a:t>
            </a:r>
            <a:r>
              <a:rPr lang="ar-SA" sz="3600" dirty="0" smtClean="0"/>
              <a:t>( إذا جئت أكرمتك )</a:t>
            </a:r>
          </a:p>
          <a:p>
            <a:pPr marL="0" indent="0">
              <a:buNone/>
            </a:pPr>
            <a:r>
              <a:rPr lang="ar-SA" sz="3600" dirty="0" smtClean="0"/>
              <a:t>3- </a:t>
            </a:r>
            <a:r>
              <a:rPr lang="ar-SA" sz="3600" b="1" dirty="0" smtClean="0">
                <a:solidFill>
                  <a:srgbClr val="FF0000"/>
                </a:solidFill>
              </a:rPr>
              <a:t>أمسِ</a:t>
            </a:r>
            <a:r>
              <a:rPr lang="ar-SA" sz="3600" dirty="0" smtClean="0"/>
              <a:t> : يبنى على الكسر إذا دلّ على اليوم السّابق ليومك </a:t>
            </a:r>
          </a:p>
          <a:p>
            <a:pPr marL="0" indent="0">
              <a:buNone/>
            </a:pPr>
            <a:r>
              <a:rPr lang="ar-SA" sz="3600" dirty="0"/>
              <a:t> </a:t>
            </a:r>
            <a:r>
              <a:rPr lang="ar-SA" sz="3600" dirty="0" smtClean="0"/>
              <a:t>4- </a:t>
            </a:r>
            <a:r>
              <a:rPr lang="ar-SA" sz="3600" b="1" dirty="0" smtClean="0">
                <a:solidFill>
                  <a:srgbClr val="FF0000"/>
                </a:solidFill>
              </a:rPr>
              <a:t>بعد </a:t>
            </a:r>
            <a:r>
              <a:rPr lang="ar-SA" sz="3600" dirty="0" smtClean="0"/>
              <a:t>: ظرف زمان معرب ملازم للإضافة : </a:t>
            </a:r>
          </a:p>
          <a:p>
            <a:pPr marL="0" indent="0">
              <a:buNone/>
            </a:pPr>
            <a:r>
              <a:rPr lang="ar-SA" sz="3600" dirty="0"/>
              <a:t> </a:t>
            </a:r>
            <a:r>
              <a:rPr lang="ar-SA" sz="3600" dirty="0" smtClean="0"/>
              <a:t>( حضر زيدٌ بعد الظهرِ ) </a:t>
            </a:r>
          </a:p>
          <a:p>
            <a:pPr marL="0" indent="0">
              <a:buNone/>
            </a:pPr>
            <a:r>
              <a:rPr lang="ar-SA" sz="3600" dirty="0" smtClean="0"/>
              <a:t>5- </a:t>
            </a:r>
            <a:r>
              <a:rPr lang="ar-SA" sz="3600" b="1" dirty="0" smtClean="0">
                <a:solidFill>
                  <a:srgbClr val="FF0000"/>
                </a:solidFill>
              </a:rPr>
              <a:t>مع </a:t>
            </a:r>
            <a:r>
              <a:rPr lang="ar-SA" sz="3600" dirty="0" smtClean="0"/>
              <a:t>: ظرف معرب يفيد الزمان والمكان حسب ما يضاف إليه   ( سافر زيد مع الفجر )  ( جلستُ مع زيد )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1471267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sz="4000" dirty="0" smtClean="0"/>
              <a:t>7- </a:t>
            </a:r>
            <a:r>
              <a:rPr lang="ar-SA" sz="4000" b="1" dirty="0" smtClean="0">
                <a:solidFill>
                  <a:srgbClr val="FF0000"/>
                </a:solidFill>
              </a:rPr>
              <a:t>بدل</a:t>
            </a:r>
            <a:r>
              <a:rPr lang="ar-SA" sz="4000" dirty="0" smtClean="0"/>
              <a:t> : ظرف مكان معرب </a:t>
            </a:r>
          </a:p>
          <a:p>
            <a:pPr marL="0" indent="0">
              <a:buNone/>
            </a:pPr>
            <a:r>
              <a:rPr lang="ar-SA" sz="4000" dirty="0"/>
              <a:t> </a:t>
            </a:r>
            <a:r>
              <a:rPr lang="ar-SA" sz="4000" dirty="0" smtClean="0"/>
              <a:t>( سافر عليٌّ بدلَ زيد .)</a:t>
            </a:r>
          </a:p>
          <a:p>
            <a:pPr marL="0" indent="0">
              <a:buNone/>
            </a:pPr>
            <a:r>
              <a:rPr lang="ar-SA" sz="4000" dirty="0"/>
              <a:t> </a:t>
            </a:r>
            <a:r>
              <a:rPr lang="ar-SA" sz="4000" dirty="0" smtClean="0"/>
              <a:t>8- </a:t>
            </a:r>
            <a:r>
              <a:rPr lang="ar-SA" sz="4000" b="1" dirty="0" smtClean="0">
                <a:solidFill>
                  <a:srgbClr val="FF0000"/>
                </a:solidFill>
              </a:rPr>
              <a:t>بينَ</a:t>
            </a:r>
            <a:r>
              <a:rPr lang="ar-SA" sz="4000" dirty="0" smtClean="0"/>
              <a:t> : ظرف مكان – على الأغلب – ويدلّ على الزمان أحيانا ، وهو معرب : </a:t>
            </a:r>
          </a:p>
          <a:p>
            <a:pPr marL="0" indent="0">
              <a:buNone/>
            </a:pPr>
            <a:r>
              <a:rPr lang="ar-SA" sz="4000" dirty="0"/>
              <a:t> </a:t>
            </a:r>
            <a:r>
              <a:rPr lang="ar-SA" sz="4000" dirty="0" smtClean="0"/>
              <a:t>( جلسَ زيد بين أصدقائه )</a:t>
            </a:r>
          </a:p>
          <a:p>
            <a:pPr marL="0" indent="0">
              <a:buNone/>
            </a:pPr>
            <a:r>
              <a:rPr lang="ar-SA" sz="4000" dirty="0"/>
              <a:t> </a:t>
            </a:r>
            <a:r>
              <a:rPr lang="ar-SA" sz="4000" dirty="0" smtClean="0"/>
              <a:t>( يذهبُ زيد إلى المكتبة بين وقت وآخر )</a:t>
            </a:r>
          </a:p>
          <a:p>
            <a:pPr marL="0" indent="0">
              <a:buNone/>
            </a:pPr>
            <a:r>
              <a:rPr lang="ar-SA" sz="4000" dirty="0"/>
              <a:t> </a:t>
            </a:r>
            <a:r>
              <a:rPr lang="ar-SA" sz="4000" dirty="0" smtClean="0"/>
              <a:t>9- </a:t>
            </a:r>
            <a:r>
              <a:rPr lang="ar-SA" sz="4000" b="1" dirty="0" smtClean="0">
                <a:solidFill>
                  <a:srgbClr val="FF0000"/>
                </a:solidFill>
              </a:rPr>
              <a:t>حيثُ</a:t>
            </a:r>
            <a:r>
              <a:rPr lang="ar-SA" sz="4000" dirty="0" smtClean="0"/>
              <a:t> : ظرف مبني دائماً ، ملازم للإضافة : </a:t>
            </a:r>
          </a:p>
          <a:p>
            <a:pPr marL="0" indent="0">
              <a:buNone/>
            </a:pPr>
            <a:r>
              <a:rPr lang="ar-SA" sz="4000" dirty="0"/>
              <a:t> </a:t>
            </a:r>
            <a:r>
              <a:rPr lang="ar-SA" sz="4000" dirty="0" smtClean="0"/>
              <a:t>( جلستُ حيث جلس زيدٌ )</a:t>
            </a:r>
          </a:p>
          <a:p>
            <a:pPr marL="0" indent="0">
              <a:buNone/>
            </a:pP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4083860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sz="3900" dirty="0" smtClean="0"/>
              <a:t>10- </a:t>
            </a:r>
            <a:r>
              <a:rPr lang="ar-SA" sz="3900" b="1" dirty="0" smtClean="0">
                <a:solidFill>
                  <a:srgbClr val="FF0000"/>
                </a:solidFill>
              </a:rPr>
              <a:t>ريث </a:t>
            </a:r>
            <a:r>
              <a:rPr lang="ar-SA" sz="3900" dirty="0" smtClean="0"/>
              <a:t>: يستعمل ظرف زمان مبنيّاً ، والأغلب اتّصال (ما) به </a:t>
            </a:r>
          </a:p>
          <a:p>
            <a:pPr marL="0" indent="0">
              <a:buNone/>
            </a:pPr>
            <a:r>
              <a:rPr lang="ar-SA" sz="3900" dirty="0"/>
              <a:t> </a:t>
            </a:r>
            <a:r>
              <a:rPr lang="ar-SA" sz="3900" dirty="0" smtClean="0"/>
              <a:t>( انتظرْ ريثما يحضر عليّ ) </a:t>
            </a:r>
          </a:p>
          <a:p>
            <a:pPr marL="0" indent="0">
              <a:buNone/>
            </a:pPr>
            <a:r>
              <a:rPr lang="ar-SA" sz="3900" dirty="0"/>
              <a:t> </a:t>
            </a:r>
            <a:r>
              <a:rPr lang="ar-SA" sz="3900" dirty="0" smtClean="0"/>
              <a:t>11-</a:t>
            </a:r>
            <a:r>
              <a:rPr lang="ar-SA" sz="3900" b="1" dirty="0" smtClean="0">
                <a:solidFill>
                  <a:srgbClr val="FF0000"/>
                </a:solidFill>
              </a:rPr>
              <a:t> ذاتَ </a:t>
            </a:r>
            <a:r>
              <a:rPr lang="ar-SA" sz="3900" dirty="0" smtClean="0"/>
              <a:t>: تستعمل ظرفاً للدلالة على الزمان الذي مضافاً له </a:t>
            </a:r>
          </a:p>
          <a:p>
            <a:pPr marL="0" indent="0">
              <a:buNone/>
            </a:pPr>
            <a:r>
              <a:rPr lang="ar-SA" sz="3900" dirty="0"/>
              <a:t> </a:t>
            </a:r>
            <a:r>
              <a:rPr lang="ar-SA" sz="3900" dirty="0" smtClean="0"/>
              <a:t>( قابلتُه ذات يوم ) </a:t>
            </a:r>
          </a:p>
          <a:p>
            <a:pPr marL="0" indent="0">
              <a:buNone/>
            </a:pPr>
            <a:r>
              <a:rPr lang="ar-SA" sz="3900" dirty="0"/>
              <a:t> </a:t>
            </a:r>
            <a:r>
              <a:rPr lang="ar-SA" sz="3900" dirty="0" smtClean="0"/>
              <a:t>12- </a:t>
            </a:r>
            <a:r>
              <a:rPr lang="ar-SA" sz="3900" b="1" dirty="0" smtClean="0">
                <a:solidFill>
                  <a:srgbClr val="FF0000"/>
                </a:solidFill>
              </a:rPr>
              <a:t>عندَ </a:t>
            </a:r>
            <a:r>
              <a:rPr lang="ar-SA" sz="3900" dirty="0" smtClean="0"/>
              <a:t>: ظرف مكان ، وهو معرب : </a:t>
            </a:r>
          </a:p>
          <a:p>
            <a:pPr marL="0" indent="0">
              <a:buNone/>
            </a:pPr>
            <a:r>
              <a:rPr lang="ar-SA" sz="3900" dirty="0"/>
              <a:t> </a:t>
            </a:r>
            <a:r>
              <a:rPr lang="ar-SA" sz="3900" dirty="0" smtClean="0"/>
              <a:t>( الكتابُ عندكَ ) </a:t>
            </a:r>
          </a:p>
          <a:p>
            <a:pPr marL="0" indent="0">
              <a:buNone/>
            </a:pPr>
            <a:r>
              <a:rPr lang="ar-SA" sz="3900" dirty="0"/>
              <a:t> </a:t>
            </a:r>
            <a:r>
              <a:rPr lang="ar-SA" sz="3900" dirty="0" smtClean="0"/>
              <a:t>13-</a:t>
            </a:r>
            <a:r>
              <a:rPr lang="ar-SA" sz="3900" b="1" dirty="0" smtClean="0">
                <a:solidFill>
                  <a:srgbClr val="FF0000"/>
                </a:solidFill>
              </a:rPr>
              <a:t> قطُّ </a:t>
            </a:r>
            <a:r>
              <a:rPr lang="ar-SA" sz="3900" dirty="0" smtClean="0"/>
              <a:t>: ظرف زمان مبني ، يستغرق الزمان الماضي ، ويستعمل مع النّفي : </a:t>
            </a:r>
          </a:p>
          <a:p>
            <a:pPr marL="0" indent="0">
              <a:buNone/>
            </a:pPr>
            <a:r>
              <a:rPr lang="ar-SA" sz="3900" dirty="0"/>
              <a:t> </a:t>
            </a:r>
            <a:r>
              <a:rPr lang="ar-SA" sz="3900" dirty="0" smtClean="0"/>
              <a:t>( لم يُكذبْ عليّ قطُّ ) </a:t>
            </a:r>
          </a:p>
          <a:p>
            <a:pPr marL="0" indent="0">
              <a:buNone/>
            </a:pPr>
            <a:r>
              <a:rPr lang="ar-SA" sz="3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182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sz="3600" dirty="0" smtClean="0"/>
              <a:t>14- </a:t>
            </a:r>
            <a:r>
              <a:rPr lang="ar-SA" sz="3600" b="1" dirty="0" smtClean="0">
                <a:solidFill>
                  <a:srgbClr val="FF0000"/>
                </a:solidFill>
              </a:rPr>
              <a:t>أبداً </a:t>
            </a:r>
            <a:r>
              <a:rPr lang="ar-SA" sz="3600" dirty="0" smtClean="0"/>
              <a:t>: ظرف زمان معرب ، يفيد الاستمرار في المستقبل </a:t>
            </a:r>
          </a:p>
          <a:p>
            <a:pPr marL="0" indent="0">
              <a:buNone/>
            </a:pPr>
            <a:r>
              <a:rPr lang="ar-SA" sz="3600" dirty="0"/>
              <a:t> </a:t>
            </a:r>
            <a:r>
              <a:rPr lang="ar-SA" sz="3600" dirty="0" smtClean="0"/>
              <a:t>( خلدين فيه أبداً ...)</a:t>
            </a:r>
          </a:p>
          <a:p>
            <a:pPr marL="0" indent="0">
              <a:buNone/>
            </a:pPr>
            <a:r>
              <a:rPr lang="ar-SA" sz="3600" dirty="0"/>
              <a:t> </a:t>
            </a:r>
            <a:r>
              <a:rPr lang="ar-SA" sz="3600" dirty="0" smtClean="0"/>
              <a:t>15- </a:t>
            </a:r>
            <a:r>
              <a:rPr lang="ar-SA" sz="3600" b="1" dirty="0" smtClean="0">
                <a:solidFill>
                  <a:srgbClr val="FF0000"/>
                </a:solidFill>
              </a:rPr>
              <a:t>لدُن </a:t>
            </a:r>
            <a:r>
              <a:rPr lang="ar-SA" sz="3600" dirty="0" smtClean="0"/>
              <a:t>: ظرف للزمان أو للمكان ، مبني دائماً :</a:t>
            </a:r>
          </a:p>
          <a:p>
            <a:pPr marL="0" indent="0">
              <a:buNone/>
            </a:pPr>
            <a:r>
              <a:rPr lang="ar-SA" sz="3600" dirty="0"/>
              <a:t> </a:t>
            </a:r>
            <a:r>
              <a:rPr lang="ar-SA" sz="3600" dirty="0" smtClean="0"/>
              <a:t>( زيدٌ مجدٌّ لدُن دخلَ المدرسة ) </a:t>
            </a:r>
          </a:p>
          <a:p>
            <a:pPr marL="0" indent="0">
              <a:buNone/>
            </a:pPr>
            <a:r>
              <a:rPr lang="ar-SA" sz="3600" dirty="0"/>
              <a:t> </a:t>
            </a:r>
            <a:r>
              <a:rPr lang="ar-SA" sz="3600" dirty="0" smtClean="0"/>
              <a:t>16- </a:t>
            </a:r>
            <a:r>
              <a:rPr lang="ar-SA" sz="3600" b="1" dirty="0" smtClean="0">
                <a:solidFill>
                  <a:srgbClr val="FF0000"/>
                </a:solidFill>
              </a:rPr>
              <a:t>لدَى </a:t>
            </a:r>
            <a:r>
              <a:rPr lang="ar-SA" sz="3600" dirty="0" smtClean="0"/>
              <a:t>: ظرف مكان معرب ، وهو بمعنى (عند) </a:t>
            </a:r>
          </a:p>
          <a:p>
            <a:pPr marL="0" indent="0">
              <a:buNone/>
            </a:pPr>
            <a:r>
              <a:rPr lang="ar-SA" sz="3600" dirty="0"/>
              <a:t> </a:t>
            </a:r>
            <a:r>
              <a:rPr lang="ar-SA" sz="3600" dirty="0" smtClean="0"/>
              <a:t>( الكتاب لدى زيد ) </a:t>
            </a:r>
          </a:p>
          <a:p>
            <a:pPr marL="0" indent="0">
              <a:buNone/>
            </a:pPr>
            <a:r>
              <a:rPr lang="ar-SA" sz="3600" dirty="0"/>
              <a:t> </a:t>
            </a:r>
            <a:r>
              <a:rPr lang="ar-SA" sz="3600" dirty="0" smtClean="0"/>
              <a:t>17- </a:t>
            </a:r>
            <a:r>
              <a:rPr lang="ar-SA" sz="3600" b="1" dirty="0" smtClean="0">
                <a:solidFill>
                  <a:srgbClr val="FF0000"/>
                </a:solidFill>
              </a:rPr>
              <a:t>لمّا </a:t>
            </a:r>
            <a:r>
              <a:rPr lang="ar-SA" sz="3600" dirty="0" smtClean="0"/>
              <a:t>: ظرف زمان مبنيّ : </a:t>
            </a:r>
          </a:p>
          <a:p>
            <a:pPr marL="0" indent="0">
              <a:buNone/>
            </a:pPr>
            <a:r>
              <a:rPr lang="ar-SA" sz="3600" dirty="0"/>
              <a:t> </a:t>
            </a:r>
            <a:r>
              <a:rPr lang="ar-SA" sz="3600" dirty="0" smtClean="0"/>
              <a:t>( لمّا حضر زيدٌ خرج أهله لاستقباله )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1465979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18- </a:t>
            </a:r>
            <a:r>
              <a:rPr lang="ar-SA" b="1" dirty="0" smtClean="0">
                <a:solidFill>
                  <a:srgbClr val="FF0000"/>
                </a:solidFill>
              </a:rPr>
              <a:t>منذُ ،ومذ</a:t>
            </a:r>
            <a:r>
              <a:rPr lang="ar-SA" dirty="0" smtClean="0"/>
              <a:t>: ظرفان زمانيان مبنيان :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( حضرتُ مذ (منذ) حضر زيد )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63788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5400" b="1" dirty="0" smtClean="0">
                <a:solidFill>
                  <a:srgbClr val="FF0000"/>
                </a:solidFill>
              </a:rPr>
              <a:t>التقييم</a:t>
            </a:r>
            <a:endParaRPr lang="ar-SA" sz="3600" b="1" dirty="0" smtClean="0">
              <a:solidFill>
                <a:srgbClr val="FF0000"/>
              </a:solidFill>
            </a:endParaRPr>
          </a:p>
          <a:p>
            <a:pPr algn="r"/>
            <a:r>
              <a:rPr lang="ar-SA" sz="3600" dirty="0" smtClean="0">
                <a:solidFill>
                  <a:srgbClr val="FF0000"/>
                </a:solidFill>
              </a:rPr>
              <a:t>ضع دائرة حول المفعول فيه وبيّن نوعه فيما يلي: </a:t>
            </a:r>
          </a:p>
          <a:p>
            <a:pPr marL="571500" indent="-571500" algn="r">
              <a:buFontTx/>
              <a:buChar char="-"/>
            </a:pPr>
            <a:r>
              <a:rPr lang="ar-SA" sz="3600" dirty="0" smtClean="0">
                <a:solidFill>
                  <a:srgbClr val="FF0000"/>
                </a:solidFill>
              </a:rPr>
              <a:t>( يوم يُدعّون إلى نار جهنّم دعّاً )</a:t>
            </a:r>
          </a:p>
          <a:p>
            <a:pPr marL="685800" indent="-685800" algn="r">
              <a:buFontTx/>
              <a:buChar char="-"/>
            </a:pPr>
            <a:r>
              <a:rPr lang="ar-SA" sz="3600" dirty="0" smtClean="0">
                <a:solidFill>
                  <a:srgbClr val="FF0000"/>
                </a:solidFill>
              </a:rPr>
              <a:t>( فسبحان الله حين تمسون وحين تصبحون )</a:t>
            </a:r>
          </a:p>
          <a:p>
            <a:pPr marL="685800" indent="-685800" algn="r">
              <a:buFontTx/>
              <a:buChar char="-"/>
            </a:pPr>
            <a:r>
              <a:rPr lang="ar-SA" sz="3600" dirty="0" smtClean="0">
                <a:solidFill>
                  <a:srgbClr val="FF0000"/>
                </a:solidFill>
              </a:rPr>
              <a:t>(...وسبّح بحمدِ ربّك قبل طلوع الشمسِ وقبل غروبها )</a:t>
            </a:r>
          </a:p>
          <a:p>
            <a:pPr marL="685800" indent="-685800" algn="r">
              <a:buFontTx/>
              <a:buChar char="-"/>
            </a:pPr>
            <a:r>
              <a:rPr lang="ar-SA" sz="3600" dirty="0" smtClean="0">
                <a:solidFill>
                  <a:srgbClr val="FF0000"/>
                </a:solidFill>
              </a:rPr>
              <a:t>(...وكان وراءهم ملك يأخذ كلّ سفينةٍ غصبا )</a:t>
            </a:r>
          </a:p>
          <a:p>
            <a:pPr marL="685800" indent="-685800" algn="r">
              <a:buFontTx/>
              <a:buChar char="-"/>
            </a:pPr>
            <a:r>
              <a:rPr lang="ar-SA" sz="3600" dirty="0" smtClean="0">
                <a:solidFill>
                  <a:srgbClr val="FF0000"/>
                </a:solidFill>
              </a:rPr>
              <a:t>( قالوا الآن جئت بالحقّ )</a:t>
            </a:r>
          </a:p>
          <a:p>
            <a:pPr marL="685800" indent="-685800" algn="r">
              <a:buFontTx/>
              <a:buChar char="-"/>
            </a:pPr>
            <a:r>
              <a:rPr lang="ar-SA" sz="3600" dirty="0" smtClean="0">
                <a:solidFill>
                  <a:srgbClr val="FF0000"/>
                </a:solidFill>
              </a:rPr>
              <a:t>(قال ربِّ إنّي دعوتُ قومي </a:t>
            </a:r>
            <a:r>
              <a:rPr lang="ar-SA" sz="3600" smtClean="0">
                <a:solidFill>
                  <a:srgbClr val="FF0000"/>
                </a:solidFill>
              </a:rPr>
              <a:t>ليلاً ونهاراً )</a:t>
            </a:r>
          </a:p>
          <a:p>
            <a:pPr marL="685800" indent="-685800" algn="r">
              <a:buFontTx/>
              <a:buChar char="-"/>
            </a:pPr>
            <a:endParaRPr lang="ar-SA" sz="5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354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18553916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394</Words>
  <Application>Microsoft Office PowerPoint</Application>
  <PresentationFormat>عرض على الشاشة (3:4)‏</PresentationFormat>
  <Paragraphs>47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Razah Yhya Khdam</dc:creator>
  <cp:lastModifiedBy>Razah Yhya Khdam</cp:lastModifiedBy>
  <cp:revision>8</cp:revision>
  <dcterms:created xsi:type="dcterms:W3CDTF">2014-03-04T18:17:10Z</dcterms:created>
  <dcterms:modified xsi:type="dcterms:W3CDTF">2014-03-07T20:39:33Z</dcterms:modified>
</cp:coreProperties>
</file>