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9"/>
  </p:notesMasterIdLst>
  <p:sldIdLst>
    <p:sldId id="289" r:id="rId2"/>
    <p:sldId id="288" r:id="rId3"/>
    <p:sldId id="281" r:id="rId4"/>
    <p:sldId id="283" r:id="rId5"/>
    <p:sldId id="284" r:id="rId6"/>
    <p:sldId id="256" r:id="rId7"/>
    <p:sldId id="291" r:id="rId8"/>
    <p:sldId id="292" r:id="rId9"/>
    <p:sldId id="257" r:id="rId10"/>
    <p:sldId id="282" r:id="rId11"/>
    <p:sldId id="258" r:id="rId12"/>
    <p:sldId id="259" r:id="rId13"/>
    <p:sldId id="285" r:id="rId14"/>
    <p:sldId id="286" r:id="rId15"/>
    <p:sldId id="260" r:id="rId16"/>
    <p:sldId id="261" r:id="rId17"/>
    <p:sldId id="262" r:id="rId18"/>
    <p:sldId id="287" r:id="rId19"/>
    <p:sldId id="263" r:id="rId20"/>
    <p:sldId id="264" r:id="rId21"/>
    <p:sldId id="290" r:id="rId22"/>
    <p:sldId id="265" r:id="rId23"/>
    <p:sldId id="266" r:id="rId24"/>
    <p:sldId id="267" r:id="rId25"/>
    <p:sldId id="268" r:id="rId26"/>
    <p:sldId id="269" r:id="rId27"/>
    <p:sldId id="270" r:id="rId2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F96F0B-F41F-4685-86A1-A5680252C27F}" type="doc">
      <dgm:prSet loTypeId="urn:microsoft.com/office/officeart/2005/8/layout/target1" loCatId="relationship" qsTypeId="urn:microsoft.com/office/officeart/2005/8/quickstyle/simple1" qsCatId="simple" csTypeId="urn:microsoft.com/office/officeart/2005/8/colors/accent6_3" csCatId="accent6" phldr="1"/>
      <dgm:spPr/>
    </dgm:pt>
    <dgm:pt modelId="{6C041726-93E5-4510-B627-5C0CB08702A6}">
      <dgm:prSet phldrT="[نص]"/>
      <dgm:spPr/>
      <dgm:t>
        <a:bodyPr/>
        <a:lstStyle/>
        <a:p>
          <a:pPr rtl="1"/>
          <a:r>
            <a:rPr lang="ar-SA" dirty="0" smtClean="0"/>
            <a:t>المؤكّد للفعل</a:t>
          </a:r>
          <a:endParaRPr lang="ar-SA" dirty="0"/>
        </a:p>
      </dgm:t>
    </dgm:pt>
    <dgm:pt modelId="{3EC86FCA-493F-42A0-B448-8CFDFDCF4BA0}" type="parTrans" cxnId="{9EAE8D39-3D8C-4C98-AD69-841B167AB9A5}">
      <dgm:prSet/>
      <dgm:spPr/>
      <dgm:t>
        <a:bodyPr/>
        <a:lstStyle/>
        <a:p>
          <a:pPr rtl="1"/>
          <a:endParaRPr lang="ar-SA"/>
        </a:p>
      </dgm:t>
    </dgm:pt>
    <dgm:pt modelId="{6D682DDC-7DFC-4AB2-924E-3B341478D9A3}" type="sibTrans" cxnId="{9EAE8D39-3D8C-4C98-AD69-841B167AB9A5}">
      <dgm:prSet/>
      <dgm:spPr/>
      <dgm:t>
        <a:bodyPr/>
        <a:lstStyle/>
        <a:p>
          <a:pPr rtl="1"/>
          <a:endParaRPr lang="ar-SA"/>
        </a:p>
      </dgm:t>
    </dgm:pt>
    <dgm:pt modelId="{EEC1AAFB-E3F5-4AC1-8206-83C864946859}">
      <dgm:prSet phldrT="[نص]"/>
      <dgm:spPr/>
      <dgm:t>
        <a:bodyPr/>
        <a:lstStyle/>
        <a:p>
          <a:pPr rtl="1"/>
          <a:r>
            <a:rPr lang="ar-SA" dirty="0" smtClean="0"/>
            <a:t>المبيّن للنّوع</a:t>
          </a:r>
          <a:endParaRPr lang="ar-SA" dirty="0"/>
        </a:p>
      </dgm:t>
    </dgm:pt>
    <dgm:pt modelId="{9475FA75-54E9-4AF2-B8E9-D9BDEBD2A9EC}" type="parTrans" cxnId="{9C73C20A-197D-4C5A-B3CC-C7F315A0637D}">
      <dgm:prSet/>
      <dgm:spPr/>
      <dgm:t>
        <a:bodyPr/>
        <a:lstStyle/>
        <a:p>
          <a:pPr rtl="1"/>
          <a:endParaRPr lang="ar-SA"/>
        </a:p>
      </dgm:t>
    </dgm:pt>
    <dgm:pt modelId="{5619E376-B3E2-47C7-8E67-AB3F11486337}" type="sibTrans" cxnId="{9C73C20A-197D-4C5A-B3CC-C7F315A0637D}">
      <dgm:prSet/>
      <dgm:spPr/>
      <dgm:t>
        <a:bodyPr/>
        <a:lstStyle/>
        <a:p>
          <a:pPr rtl="1"/>
          <a:endParaRPr lang="ar-SA"/>
        </a:p>
      </dgm:t>
    </dgm:pt>
    <dgm:pt modelId="{E7E58DD2-DD1A-46E4-819D-4A538374783B}">
      <dgm:prSet phldrT="[نص]"/>
      <dgm:spPr/>
      <dgm:t>
        <a:bodyPr/>
        <a:lstStyle/>
        <a:p>
          <a:pPr rtl="1"/>
          <a:r>
            <a:rPr lang="ar-SA" dirty="0" smtClean="0"/>
            <a:t>المبيّن للعدد</a:t>
          </a:r>
          <a:endParaRPr lang="ar-SA" dirty="0"/>
        </a:p>
      </dgm:t>
    </dgm:pt>
    <dgm:pt modelId="{D7E296D1-8F8B-41C5-A52D-FDD65F22D436}" type="parTrans" cxnId="{7C761B0D-B9DB-4C2D-AF07-C238EF73F25D}">
      <dgm:prSet/>
      <dgm:spPr/>
      <dgm:t>
        <a:bodyPr/>
        <a:lstStyle/>
        <a:p>
          <a:pPr rtl="1"/>
          <a:endParaRPr lang="ar-SA"/>
        </a:p>
      </dgm:t>
    </dgm:pt>
    <dgm:pt modelId="{CA1E728B-8CD3-4896-932F-D3B1EE6692C5}" type="sibTrans" cxnId="{7C761B0D-B9DB-4C2D-AF07-C238EF73F25D}">
      <dgm:prSet/>
      <dgm:spPr/>
      <dgm:t>
        <a:bodyPr/>
        <a:lstStyle/>
        <a:p>
          <a:pPr rtl="1"/>
          <a:endParaRPr lang="ar-SA"/>
        </a:p>
      </dgm:t>
    </dgm:pt>
    <dgm:pt modelId="{1CAC6BFE-29E7-49CE-BF50-D51628AF8944}" type="pres">
      <dgm:prSet presAssocID="{43F96F0B-F41F-4685-86A1-A5680252C27F}" presName="composite" presStyleCnt="0">
        <dgm:presLayoutVars>
          <dgm:chMax val="5"/>
          <dgm:dir/>
          <dgm:resizeHandles val="exact"/>
        </dgm:presLayoutVars>
      </dgm:prSet>
      <dgm:spPr/>
    </dgm:pt>
    <dgm:pt modelId="{C17A9546-21DB-43F7-8F9C-FE32A919518E}" type="pres">
      <dgm:prSet presAssocID="{6C041726-93E5-4510-B627-5C0CB08702A6}" presName="circle1" presStyleLbl="lnNode1" presStyleIdx="0" presStyleCnt="3"/>
      <dgm:spPr/>
    </dgm:pt>
    <dgm:pt modelId="{38DE3E11-B8AC-4FA1-9DCB-CEBCDCE7D2D8}" type="pres">
      <dgm:prSet presAssocID="{6C041726-93E5-4510-B627-5C0CB08702A6}" presName="text1" presStyleLbl="revTx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B6036B5-BE67-4AD1-8D07-AA45A3FAE3EF}" type="pres">
      <dgm:prSet presAssocID="{6C041726-93E5-4510-B627-5C0CB08702A6}" presName="line1" presStyleLbl="callout" presStyleIdx="0" presStyleCnt="6"/>
      <dgm:spPr/>
    </dgm:pt>
    <dgm:pt modelId="{447FCD50-3D4D-413D-B109-026CC6588C3E}" type="pres">
      <dgm:prSet presAssocID="{6C041726-93E5-4510-B627-5C0CB08702A6}" presName="d1" presStyleLbl="callout" presStyleIdx="1" presStyleCnt="6"/>
      <dgm:spPr/>
    </dgm:pt>
    <dgm:pt modelId="{60B89487-FF79-496F-94F2-59C6EDFFAE70}" type="pres">
      <dgm:prSet presAssocID="{EEC1AAFB-E3F5-4AC1-8206-83C864946859}" presName="circle2" presStyleLbl="lnNode1" presStyleIdx="1" presStyleCnt="3"/>
      <dgm:spPr/>
    </dgm:pt>
    <dgm:pt modelId="{B05B88D1-BB01-4205-9795-1A7A55EBF500}" type="pres">
      <dgm:prSet presAssocID="{EEC1AAFB-E3F5-4AC1-8206-83C864946859}" presName="text2" presStyleLbl="revTx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F233374-8C2C-4992-BEFA-AE2BB10D9C82}" type="pres">
      <dgm:prSet presAssocID="{EEC1AAFB-E3F5-4AC1-8206-83C864946859}" presName="line2" presStyleLbl="callout" presStyleIdx="2" presStyleCnt="6"/>
      <dgm:spPr/>
    </dgm:pt>
    <dgm:pt modelId="{72A75673-2F0F-41B3-A087-9C65AF315A2F}" type="pres">
      <dgm:prSet presAssocID="{EEC1AAFB-E3F5-4AC1-8206-83C864946859}" presName="d2" presStyleLbl="callout" presStyleIdx="3" presStyleCnt="6"/>
      <dgm:spPr/>
    </dgm:pt>
    <dgm:pt modelId="{0DD27B1B-CD30-43B0-9A92-B618E16C27EC}" type="pres">
      <dgm:prSet presAssocID="{E7E58DD2-DD1A-46E4-819D-4A538374783B}" presName="circle3" presStyleLbl="lnNode1" presStyleIdx="2" presStyleCnt="3"/>
      <dgm:spPr/>
    </dgm:pt>
    <dgm:pt modelId="{A9AA01B6-282E-4CFD-8DFD-657EA6F359C3}" type="pres">
      <dgm:prSet presAssocID="{E7E58DD2-DD1A-46E4-819D-4A538374783B}" presName="text3" presStyleLbl="revTx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169258D-BA70-426F-8B13-3D12963DC39A}" type="pres">
      <dgm:prSet presAssocID="{E7E58DD2-DD1A-46E4-819D-4A538374783B}" presName="line3" presStyleLbl="callout" presStyleIdx="4" presStyleCnt="6"/>
      <dgm:spPr/>
    </dgm:pt>
    <dgm:pt modelId="{A91EE91D-1141-47C0-86E7-BA177ECCFB71}" type="pres">
      <dgm:prSet presAssocID="{E7E58DD2-DD1A-46E4-819D-4A538374783B}" presName="d3" presStyleLbl="callout" presStyleIdx="5" presStyleCnt="6"/>
      <dgm:spPr/>
    </dgm:pt>
  </dgm:ptLst>
  <dgm:cxnLst>
    <dgm:cxn modelId="{7C761B0D-B9DB-4C2D-AF07-C238EF73F25D}" srcId="{43F96F0B-F41F-4685-86A1-A5680252C27F}" destId="{E7E58DD2-DD1A-46E4-819D-4A538374783B}" srcOrd="2" destOrd="0" parTransId="{D7E296D1-8F8B-41C5-A52D-FDD65F22D436}" sibTransId="{CA1E728B-8CD3-4896-932F-D3B1EE6692C5}"/>
    <dgm:cxn modelId="{1739C64F-7470-426D-A2BA-C87716DE6892}" type="presOf" srcId="{E7E58DD2-DD1A-46E4-819D-4A538374783B}" destId="{A9AA01B6-282E-4CFD-8DFD-657EA6F359C3}" srcOrd="0" destOrd="0" presId="urn:microsoft.com/office/officeart/2005/8/layout/target1"/>
    <dgm:cxn modelId="{9EAE8D39-3D8C-4C98-AD69-841B167AB9A5}" srcId="{43F96F0B-F41F-4685-86A1-A5680252C27F}" destId="{6C041726-93E5-4510-B627-5C0CB08702A6}" srcOrd="0" destOrd="0" parTransId="{3EC86FCA-493F-42A0-B448-8CFDFDCF4BA0}" sibTransId="{6D682DDC-7DFC-4AB2-924E-3B341478D9A3}"/>
    <dgm:cxn modelId="{9C73C20A-197D-4C5A-B3CC-C7F315A0637D}" srcId="{43F96F0B-F41F-4685-86A1-A5680252C27F}" destId="{EEC1AAFB-E3F5-4AC1-8206-83C864946859}" srcOrd="1" destOrd="0" parTransId="{9475FA75-54E9-4AF2-B8E9-D9BDEBD2A9EC}" sibTransId="{5619E376-B3E2-47C7-8E67-AB3F11486337}"/>
    <dgm:cxn modelId="{A1C1EAFA-6C23-4C27-8268-E05BBF0A062F}" type="presOf" srcId="{43F96F0B-F41F-4685-86A1-A5680252C27F}" destId="{1CAC6BFE-29E7-49CE-BF50-D51628AF8944}" srcOrd="0" destOrd="0" presId="urn:microsoft.com/office/officeart/2005/8/layout/target1"/>
    <dgm:cxn modelId="{C2170930-FB9E-4AF7-ADD0-1B7A6E0EF357}" type="presOf" srcId="{6C041726-93E5-4510-B627-5C0CB08702A6}" destId="{38DE3E11-B8AC-4FA1-9DCB-CEBCDCE7D2D8}" srcOrd="0" destOrd="0" presId="urn:microsoft.com/office/officeart/2005/8/layout/target1"/>
    <dgm:cxn modelId="{4A75D3EE-BABD-4132-92F6-D9F09E3133FA}" type="presOf" srcId="{EEC1AAFB-E3F5-4AC1-8206-83C864946859}" destId="{B05B88D1-BB01-4205-9795-1A7A55EBF500}" srcOrd="0" destOrd="0" presId="urn:microsoft.com/office/officeart/2005/8/layout/target1"/>
    <dgm:cxn modelId="{DE947A16-E326-45DC-81B3-59AF5DF658B2}" type="presParOf" srcId="{1CAC6BFE-29E7-49CE-BF50-D51628AF8944}" destId="{C17A9546-21DB-43F7-8F9C-FE32A919518E}" srcOrd="0" destOrd="0" presId="urn:microsoft.com/office/officeart/2005/8/layout/target1"/>
    <dgm:cxn modelId="{18CC350C-ACBD-4C4D-AB1C-F2654C261F8D}" type="presParOf" srcId="{1CAC6BFE-29E7-49CE-BF50-D51628AF8944}" destId="{38DE3E11-B8AC-4FA1-9DCB-CEBCDCE7D2D8}" srcOrd="1" destOrd="0" presId="urn:microsoft.com/office/officeart/2005/8/layout/target1"/>
    <dgm:cxn modelId="{7500A2F3-B4A6-4018-AD13-341E9496065E}" type="presParOf" srcId="{1CAC6BFE-29E7-49CE-BF50-D51628AF8944}" destId="{1B6036B5-BE67-4AD1-8D07-AA45A3FAE3EF}" srcOrd="2" destOrd="0" presId="urn:microsoft.com/office/officeart/2005/8/layout/target1"/>
    <dgm:cxn modelId="{213FAA38-66C7-43CF-83C9-9950DCA8130A}" type="presParOf" srcId="{1CAC6BFE-29E7-49CE-BF50-D51628AF8944}" destId="{447FCD50-3D4D-413D-B109-026CC6588C3E}" srcOrd="3" destOrd="0" presId="urn:microsoft.com/office/officeart/2005/8/layout/target1"/>
    <dgm:cxn modelId="{8510F65E-0C5A-4BCF-A8B5-1BA4DC9FB463}" type="presParOf" srcId="{1CAC6BFE-29E7-49CE-BF50-D51628AF8944}" destId="{60B89487-FF79-496F-94F2-59C6EDFFAE70}" srcOrd="4" destOrd="0" presId="urn:microsoft.com/office/officeart/2005/8/layout/target1"/>
    <dgm:cxn modelId="{D49B4B83-E991-4A5D-8E64-16C712280741}" type="presParOf" srcId="{1CAC6BFE-29E7-49CE-BF50-D51628AF8944}" destId="{B05B88D1-BB01-4205-9795-1A7A55EBF500}" srcOrd="5" destOrd="0" presId="urn:microsoft.com/office/officeart/2005/8/layout/target1"/>
    <dgm:cxn modelId="{A77A3D1B-B035-4F3F-AE06-BCBE90A26F95}" type="presParOf" srcId="{1CAC6BFE-29E7-49CE-BF50-D51628AF8944}" destId="{BF233374-8C2C-4992-BEFA-AE2BB10D9C82}" srcOrd="6" destOrd="0" presId="urn:microsoft.com/office/officeart/2005/8/layout/target1"/>
    <dgm:cxn modelId="{D2D5805C-F987-40F4-A8B6-3B4287284FEE}" type="presParOf" srcId="{1CAC6BFE-29E7-49CE-BF50-D51628AF8944}" destId="{72A75673-2F0F-41B3-A087-9C65AF315A2F}" srcOrd="7" destOrd="0" presId="urn:microsoft.com/office/officeart/2005/8/layout/target1"/>
    <dgm:cxn modelId="{DB4E039E-BE57-4E30-9765-35DE8BEFE6AA}" type="presParOf" srcId="{1CAC6BFE-29E7-49CE-BF50-D51628AF8944}" destId="{0DD27B1B-CD30-43B0-9A92-B618E16C27EC}" srcOrd="8" destOrd="0" presId="urn:microsoft.com/office/officeart/2005/8/layout/target1"/>
    <dgm:cxn modelId="{6CD3A331-62CE-4101-B835-CA70842E707C}" type="presParOf" srcId="{1CAC6BFE-29E7-49CE-BF50-D51628AF8944}" destId="{A9AA01B6-282E-4CFD-8DFD-657EA6F359C3}" srcOrd="9" destOrd="0" presId="urn:microsoft.com/office/officeart/2005/8/layout/target1"/>
    <dgm:cxn modelId="{4E01F37E-A93D-4568-9EB9-AA856930AB89}" type="presParOf" srcId="{1CAC6BFE-29E7-49CE-BF50-D51628AF8944}" destId="{D169258D-BA70-426F-8B13-3D12963DC39A}" srcOrd="10" destOrd="0" presId="urn:microsoft.com/office/officeart/2005/8/layout/target1"/>
    <dgm:cxn modelId="{8D53381B-8C2E-45A3-BF2F-0B8333C77A63}" type="presParOf" srcId="{1CAC6BFE-29E7-49CE-BF50-D51628AF8944}" destId="{A91EE91D-1141-47C0-86E7-BA177ECCFB71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83C419-0AFF-4BA6-991E-FE5181A95E0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3DED0523-1F4E-4D9B-88E9-61BF73268174}">
      <dgm:prSet phldrT="[نص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rgbClr val="002060"/>
              </a:solidFill>
            </a:rPr>
            <a:t>اسم المصدر</a:t>
          </a:r>
          <a:endParaRPr lang="ar-SA" dirty="0">
            <a:solidFill>
              <a:srgbClr val="002060"/>
            </a:solidFill>
          </a:endParaRPr>
        </a:p>
      </dgm:t>
    </dgm:pt>
    <dgm:pt modelId="{E2AD48FB-6ED0-4F24-80E5-3C0888D15193}" type="parTrans" cxnId="{F8BE3A2A-FB63-44C9-8561-05130C5A2D05}">
      <dgm:prSet/>
      <dgm:spPr/>
      <dgm:t>
        <a:bodyPr/>
        <a:lstStyle/>
        <a:p>
          <a:pPr rtl="1"/>
          <a:endParaRPr lang="ar-SA"/>
        </a:p>
      </dgm:t>
    </dgm:pt>
    <dgm:pt modelId="{4A5F2AD8-317E-4EA7-87A5-4A2033CA9BF3}" type="sibTrans" cxnId="{F8BE3A2A-FB63-44C9-8561-05130C5A2D05}">
      <dgm:prSet/>
      <dgm:spPr/>
      <dgm:t>
        <a:bodyPr/>
        <a:lstStyle/>
        <a:p>
          <a:pPr rtl="1"/>
          <a:endParaRPr lang="ar-SA"/>
        </a:p>
      </dgm:t>
    </dgm:pt>
    <dgm:pt modelId="{9BBCD2C6-478F-496F-9CB7-7EB7803F656B}">
      <dgm:prSet phldrT="[نص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rgbClr val="002060"/>
              </a:solidFill>
            </a:rPr>
            <a:t>مرادف المصدر</a:t>
          </a:r>
          <a:endParaRPr lang="ar-SA" dirty="0">
            <a:solidFill>
              <a:srgbClr val="002060"/>
            </a:solidFill>
          </a:endParaRPr>
        </a:p>
      </dgm:t>
    </dgm:pt>
    <dgm:pt modelId="{1656EBD4-7F82-48BE-B234-AD89F3C65219}" type="parTrans" cxnId="{FBDDF03D-3E28-4F06-B291-8FC699B77DA7}">
      <dgm:prSet/>
      <dgm:spPr/>
      <dgm:t>
        <a:bodyPr/>
        <a:lstStyle/>
        <a:p>
          <a:pPr rtl="1"/>
          <a:endParaRPr lang="ar-SA"/>
        </a:p>
      </dgm:t>
    </dgm:pt>
    <dgm:pt modelId="{9F2AB1E3-900B-4707-B023-8A45044087D9}" type="sibTrans" cxnId="{FBDDF03D-3E28-4F06-B291-8FC699B77DA7}">
      <dgm:prSet/>
      <dgm:spPr/>
      <dgm:t>
        <a:bodyPr/>
        <a:lstStyle/>
        <a:p>
          <a:pPr rtl="1"/>
          <a:endParaRPr lang="ar-SA"/>
        </a:p>
      </dgm:t>
    </dgm:pt>
    <dgm:pt modelId="{67B678FF-27D4-4B7F-AEDD-1FD4B4A28F6C}">
      <dgm:prSet phldrT="[نص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rgbClr val="002060"/>
              </a:solidFill>
            </a:rPr>
            <a:t>لفظ (كل) أو (بعض) إذا أضيفتا للمصدر</a:t>
          </a:r>
          <a:endParaRPr lang="ar-SA" dirty="0">
            <a:solidFill>
              <a:srgbClr val="002060"/>
            </a:solidFill>
          </a:endParaRPr>
        </a:p>
      </dgm:t>
    </dgm:pt>
    <dgm:pt modelId="{6040D2FF-F664-4C19-8137-40795A13DF9F}" type="parTrans" cxnId="{AD3E4CC3-6FFD-449E-B01F-1B2FE8236436}">
      <dgm:prSet/>
      <dgm:spPr/>
      <dgm:t>
        <a:bodyPr/>
        <a:lstStyle/>
        <a:p>
          <a:pPr rtl="1"/>
          <a:endParaRPr lang="ar-SA"/>
        </a:p>
      </dgm:t>
    </dgm:pt>
    <dgm:pt modelId="{2BB8A258-1F70-4008-9397-D8120E63EA7B}" type="sibTrans" cxnId="{AD3E4CC3-6FFD-449E-B01F-1B2FE8236436}">
      <dgm:prSet/>
      <dgm:spPr/>
      <dgm:t>
        <a:bodyPr/>
        <a:lstStyle/>
        <a:p>
          <a:pPr rtl="1"/>
          <a:endParaRPr lang="ar-SA"/>
        </a:p>
      </dgm:t>
    </dgm:pt>
    <dgm:pt modelId="{2001FC78-75FF-4E1D-B8BF-76AA635711C3}">
      <dgm:prSet phldrT="[نص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rgbClr val="002060"/>
              </a:solidFill>
            </a:rPr>
            <a:t>صفة المصدر المحذوف</a:t>
          </a:r>
          <a:endParaRPr lang="ar-SA" dirty="0">
            <a:solidFill>
              <a:srgbClr val="002060"/>
            </a:solidFill>
          </a:endParaRPr>
        </a:p>
      </dgm:t>
    </dgm:pt>
    <dgm:pt modelId="{DCCD4F8E-9868-4889-934E-86A1FB38567A}" type="parTrans" cxnId="{CA681542-1572-4C07-8C21-F046887F15B7}">
      <dgm:prSet/>
      <dgm:spPr/>
      <dgm:t>
        <a:bodyPr/>
        <a:lstStyle/>
        <a:p>
          <a:pPr rtl="1"/>
          <a:endParaRPr lang="ar-SA"/>
        </a:p>
      </dgm:t>
    </dgm:pt>
    <dgm:pt modelId="{D0ED9EAA-8C82-4AC1-95DB-91B11FE2AA1F}" type="sibTrans" cxnId="{CA681542-1572-4C07-8C21-F046887F15B7}">
      <dgm:prSet/>
      <dgm:spPr/>
      <dgm:t>
        <a:bodyPr/>
        <a:lstStyle/>
        <a:p>
          <a:pPr rtl="1"/>
          <a:endParaRPr lang="ar-SA"/>
        </a:p>
      </dgm:t>
    </dgm:pt>
    <dgm:pt modelId="{42008A12-7621-4448-B10B-75453A625B62}">
      <dgm:prSet phldrT="[نص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rgbClr val="002060"/>
              </a:solidFill>
            </a:rPr>
            <a:t>أسماء الأعداد المضافة للمصدر</a:t>
          </a:r>
          <a:endParaRPr lang="ar-SA" dirty="0">
            <a:solidFill>
              <a:srgbClr val="002060"/>
            </a:solidFill>
          </a:endParaRPr>
        </a:p>
      </dgm:t>
    </dgm:pt>
    <dgm:pt modelId="{03563B7F-101B-4620-A09F-FED627E72BA4}" type="parTrans" cxnId="{718786BF-8D60-4784-A972-F605243B564E}">
      <dgm:prSet/>
      <dgm:spPr/>
      <dgm:t>
        <a:bodyPr/>
        <a:lstStyle/>
        <a:p>
          <a:pPr rtl="1"/>
          <a:endParaRPr lang="ar-SA"/>
        </a:p>
      </dgm:t>
    </dgm:pt>
    <dgm:pt modelId="{B44792E3-4351-4264-BCF8-2E3F513A713E}" type="sibTrans" cxnId="{718786BF-8D60-4784-A972-F605243B564E}">
      <dgm:prSet/>
      <dgm:spPr/>
      <dgm:t>
        <a:bodyPr/>
        <a:lstStyle/>
        <a:p>
          <a:pPr rtl="1"/>
          <a:endParaRPr lang="ar-SA"/>
        </a:p>
      </dgm:t>
    </dgm:pt>
    <dgm:pt modelId="{EC323056-B677-4A66-A3FD-1A290354CB77}" type="pres">
      <dgm:prSet presAssocID="{0983C419-0AFF-4BA6-991E-FE5181A95E0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A746C58-3892-457B-B46D-870F5DB6D049}" type="pres">
      <dgm:prSet presAssocID="{3DED0523-1F4E-4D9B-88E9-61BF73268174}" presName="node" presStyleLbl="node1" presStyleIdx="0" presStyleCnt="5" custLinFactNeighborX="49" custLinFactNeighborY="-12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961B61F-6D08-4CC4-A1F3-0BA21073A10A}" type="pres">
      <dgm:prSet presAssocID="{4A5F2AD8-317E-4EA7-87A5-4A2033CA9BF3}" presName="sibTrans" presStyleCnt="0"/>
      <dgm:spPr/>
    </dgm:pt>
    <dgm:pt modelId="{4F813FE0-DB46-40CF-99D2-AB6C3A47E9EB}" type="pres">
      <dgm:prSet presAssocID="{9BBCD2C6-478F-496F-9CB7-7EB7803F656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A8AB7E2-D773-49CF-A5B7-61A56A44123E}" type="pres">
      <dgm:prSet presAssocID="{9F2AB1E3-900B-4707-B023-8A45044087D9}" presName="sibTrans" presStyleCnt="0"/>
      <dgm:spPr/>
    </dgm:pt>
    <dgm:pt modelId="{0C975F36-81FC-4C7A-9EAE-06BBDD10C0AC}" type="pres">
      <dgm:prSet presAssocID="{67B678FF-27D4-4B7F-AEDD-1FD4B4A28F6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60827BC-6CD5-4647-B59A-486988A4DC7F}" type="pres">
      <dgm:prSet presAssocID="{2BB8A258-1F70-4008-9397-D8120E63EA7B}" presName="sibTrans" presStyleCnt="0"/>
      <dgm:spPr/>
    </dgm:pt>
    <dgm:pt modelId="{84DFBB4D-74F0-48A2-8F51-B06F112F2BE8}" type="pres">
      <dgm:prSet presAssocID="{2001FC78-75FF-4E1D-B8BF-76AA635711C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68AE5C7-9FC7-4074-992F-8B23A0646ACD}" type="pres">
      <dgm:prSet presAssocID="{D0ED9EAA-8C82-4AC1-95DB-91B11FE2AA1F}" presName="sibTrans" presStyleCnt="0"/>
      <dgm:spPr/>
    </dgm:pt>
    <dgm:pt modelId="{C3BDA633-C21A-4DAB-962C-620782683BA4}" type="pres">
      <dgm:prSet presAssocID="{42008A12-7621-4448-B10B-75453A625B62}" presName="node" presStyleLbl="node1" presStyleIdx="4" presStyleCnt="5" custScaleY="111287" custLinFactNeighborX="989" custLinFactNeighborY="-24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BDDF03D-3E28-4F06-B291-8FC699B77DA7}" srcId="{0983C419-0AFF-4BA6-991E-FE5181A95E0D}" destId="{9BBCD2C6-478F-496F-9CB7-7EB7803F656B}" srcOrd="1" destOrd="0" parTransId="{1656EBD4-7F82-48BE-B234-AD89F3C65219}" sibTransId="{9F2AB1E3-900B-4707-B023-8A45044087D9}"/>
    <dgm:cxn modelId="{3E6D5115-08EF-4576-A237-65407FA81AEC}" type="presOf" srcId="{2001FC78-75FF-4E1D-B8BF-76AA635711C3}" destId="{84DFBB4D-74F0-48A2-8F51-B06F112F2BE8}" srcOrd="0" destOrd="0" presId="urn:microsoft.com/office/officeart/2005/8/layout/default"/>
    <dgm:cxn modelId="{FCB5943D-C4ED-4655-B1A4-6C0D9458E414}" type="presOf" srcId="{0983C419-0AFF-4BA6-991E-FE5181A95E0D}" destId="{EC323056-B677-4A66-A3FD-1A290354CB77}" srcOrd="0" destOrd="0" presId="urn:microsoft.com/office/officeart/2005/8/layout/default"/>
    <dgm:cxn modelId="{21837A07-2AFA-494B-9D93-0B305BA0D749}" type="presOf" srcId="{42008A12-7621-4448-B10B-75453A625B62}" destId="{C3BDA633-C21A-4DAB-962C-620782683BA4}" srcOrd="0" destOrd="0" presId="urn:microsoft.com/office/officeart/2005/8/layout/default"/>
    <dgm:cxn modelId="{AD3E4CC3-6FFD-449E-B01F-1B2FE8236436}" srcId="{0983C419-0AFF-4BA6-991E-FE5181A95E0D}" destId="{67B678FF-27D4-4B7F-AEDD-1FD4B4A28F6C}" srcOrd="2" destOrd="0" parTransId="{6040D2FF-F664-4C19-8137-40795A13DF9F}" sibTransId="{2BB8A258-1F70-4008-9397-D8120E63EA7B}"/>
    <dgm:cxn modelId="{CA681542-1572-4C07-8C21-F046887F15B7}" srcId="{0983C419-0AFF-4BA6-991E-FE5181A95E0D}" destId="{2001FC78-75FF-4E1D-B8BF-76AA635711C3}" srcOrd="3" destOrd="0" parTransId="{DCCD4F8E-9868-4889-934E-86A1FB38567A}" sibTransId="{D0ED9EAA-8C82-4AC1-95DB-91B11FE2AA1F}"/>
    <dgm:cxn modelId="{F1338F3E-8FD2-4645-96BE-AA9FBE497A8E}" type="presOf" srcId="{3DED0523-1F4E-4D9B-88E9-61BF73268174}" destId="{0A746C58-3892-457B-B46D-870F5DB6D049}" srcOrd="0" destOrd="0" presId="urn:microsoft.com/office/officeart/2005/8/layout/default"/>
    <dgm:cxn modelId="{4852803F-5977-4E5C-82D7-B66AF746B887}" type="presOf" srcId="{67B678FF-27D4-4B7F-AEDD-1FD4B4A28F6C}" destId="{0C975F36-81FC-4C7A-9EAE-06BBDD10C0AC}" srcOrd="0" destOrd="0" presId="urn:microsoft.com/office/officeart/2005/8/layout/default"/>
    <dgm:cxn modelId="{718786BF-8D60-4784-A972-F605243B564E}" srcId="{0983C419-0AFF-4BA6-991E-FE5181A95E0D}" destId="{42008A12-7621-4448-B10B-75453A625B62}" srcOrd="4" destOrd="0" parTransId="{03563B7F-101B-4620-A09F-FED627E72BA4}" sibTransId="{B44792E3-4351-4264-BCF8-2E3F513A713E}"/>
    <dgm:cxn modelId="{F8BE3A2A-FB63-44C9-8561-05130C5A2D05}" srcId="{0983C419-0AFF-4BA6-991E-FE5181A95E0D}" destId="{3DED0523-1F4E-4D9B-88E9-61BF73268174}" srcOrd="0" destOrd="0" parTransId="{E2AD48FB-6ED0-4F24-80E5-3C0888D15193}" sibTransId="{4A5F2AD8-317E-4EA7-87A5-4A2033CA9BF3}"/>
    <dgm:cxn modelId="{AE5E64B4-9340-4A15-8351-CDAD7F383B9B}" type="presOf" srcId="{9BBCD2C6-478F-496F-9CB7-7EB7803F656B}" destId="{4F813FE0-DB46-40CF-99D2-AB6C3A47E9EB}" srcOrd="0" destOrd="0" presId="urn:microsoft.com/office/officeart/2005/8/layout/default"/>
    <dgm:cxn modelId="{25D45A6C-4CD6-4EF9-BDCD-3AC2692CD919}" type="presParOf" srcId="{EC323056-B677-4A66-A3FD-1A290354CB77}" destId="{0A746C58-3892-457B-B46D-870F5DB6D049}" srcOrd="0" destOrd="0" presId="urn:microsoft.com/office/officeart/2005/8/layout/default"/>
    <dgm:cxn modelId="{A29D24F8-B509-4106-BB83-6B41C82BA1D4}" type="presParOf" srcId="{EC323056-B677-4A66-A3FD-1A290354CB77}" destId="{0961B61F-6D08-4CC4-A1F3-0BA21073A10A}" srcOrd="1" destOrd="0" presId="urn:microsoft.com/office/officeart/2005/8/layout/default"/>
    <dgm:cxn modelId="{0852E77C-D66A-4C24-8DB2-D2230E7345E9}" type="presParOf" srcId="{EC323056-B677-4A66-A3FD-1A290354CB77}" destId="{4F813FE0-DB46-40CF-99D2-AB6C3A47E9EB}" srcOrd="2" destOrd="0" presId="urn:microsoft.com/office/officeart/2005/8/layout/default"/>
    <dgm:cxn modelId="{EF2EFE0B-B5D2-4C22-8F49-E4E9B31F5BA4}" type="presParOf" srcId="{EC323056-B677-4A66-A3FD-1A290354CB77}" destId="{9A8AB7E2-D773-49CF-A5B7-61A56A44123E}" srcOrd="3" destOrd="0" presId="urn:microsoft.com/office/officeart/2005/8/layout/default"/>
    <dgm:cxn modelId="{8E9AC09A-E834-4485-8264-CAC952823238}" type="presParOf" srcId="{EC323056-B677-4A66-A3FD-1A290354CB77}" destId="{0C975F36-81FC-4C7A-9EAE-06BBDD10C0AC}" srcOrd="4" destOrd="0" presId="urn:microsoft.com/office/officeart/2005/8/layout/default"/>
    <dgm:cxn modelId="{4E6D3BD9-AB0F-4675-818A-883F8E55EE31}" type="presParOf" srcId="{EC323056-B677-4A66-A3FD-1A290354CB77}" destId="{B60827BC-6CD5-4647-B59A-486988A4DC7F}" srcOrd="5" destOrd="0" presId="urn:microsoft.com/office/officeart/2005/8/layout/default"/>
    <dgm:cxn modelId="{60099070-3D5D-4B41-8ADA-B576781227EC}" type="presParOf" srcId="{EC323056-B677-4A66-A3FD-1A290354CB77}" destId="{84DFBB4D-74F0-48A2-8F51-B06F112F2BE8}" srcOrd="6" destOrd="0" presId="urn:microsoft.com/office/officeart/2005/8/layout/default"/>
    <dgm:cxn modelId="{21102239-E8C8-4FF0-9C58-C3C29D7AF708}" type="presParOf" srcId="{EC323056-B677-4A66-A3FD-1A290354CB77}" destId="{268AE5C7-9FC7-4074-992F-8B23A0646ACD}" srcOrd="7" destOrd="0" presId="urn:microsoft.com/office/officeart/2005/8/layout/default"/>
    <dgm:cxn modelId="{7F157CEC-5D86-41F7-ABFB-8D38D7943616}" type="presParOf" srcId="{EC323056-B677-4A66-A3FD-1A290354CB77}" destId="{C3BDA633-C21A-4DAB-962C-620782683BA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1A69A2-7C24-4028-B1C7-6CC93F9C9CC3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3EE9B0B2-8DB0-4023-A5B5-31FBCE3193C7}">
      <dgm:prSet phldrT="[نص]"/>
      <dgm:spPr/>
      <dgm:t>
        <a:bodyPr/>
        <a:lstStyle/>
        <a:p>
          <a:pPr rtl="1"/>
          <a:r>
            <a:rPr lang="ar-SA" dirty="0" smtClean="0"/>
            <a:t>وجوباً</a:t>
          </a:r>
          <a:endParaRPr lang="ar-SA" dirty="0"/>
        </a:p>
      </dgm:t>
    </dgm:pt>
    <dgm:pt modelId="{5D4B8BC0-D3CC-466A-BBD0-A5C7673DD5B9}" type="parTrans" cxnId="{AECA809B-047F-4DE2-868C-7157DABC068B}">
      <dgm:prSet/>
      <dgm:spPr/>
      <dgm:t>
        <a:bodyPr/>
        <a:lstStyle/>
        <a:p>
          <a:pPr rtl="1"/>
          <a:endParaRPr lang="ar-SA"/>
        </a:p>
      </dgm:t>
    </dgm:pt>
    <dgm:pt modelId="{B443FF95-3623-4CF3-93D2-247BD5A78DC5}" type="sibTrans" cxnId="{AECA809B-047F-4DE2-868C-7157DABC068B}">
      <dgm:prSet/>
      <dgm:spPr/>
      <dgm:t>
        <a:bodyPr/>
        <a:lstStyle/>
        <a:p>
          <a:pPr rtl="1"/>
          <a:endParaRPr lang="ar-SA"/>
        </a:p>
      </dgm:t>
    </dgm:pt>
    <dgm:pt modelId="{BF611BE9-35EF-45FE-B647-AF3D67C9BC3B}">
      <dgm:prSet phldrT="[نص]"/>
      <dgm:spPr/>
      <dgm:t>
        <a:bodyPr/>
        <a:lstStyle/>
        <a:p>
          <a:pPr rtl="1"/>
          <a:r>
            <a:rPr lang="ar-SA" dirty="0" smtClean="0"/>
            <a:t>جوازاً</a:t>
          </a:r>
          <a:endParaRPr lang="ar-SA" dirty="0"/>
        </a:p>
      </dgm:t>
    </dgm:pt>
    <dgm:pt modelId="{C89C2424-520B-404F-8B84-EC7AADE1AC99}" type="parTrans" cxnId="{D1369585-7AB1-4479-9FEE-917934310F91}">
      <dgm:prSet/>
      <dgm:spPr/>
      <dgm:t>
        <a:bodyPr/>
        <a:lstStyle/>
        <a:p>
          <a:pPr rtl="1"/>
          <a:endParaRPr lang="ar-SA"/>
        </a:p>
      </dgm:t>
    </dgm:pt>
    <dgm:pt modelId="{5392B2DC-7066-41D9-A151-8559C5B1113A}" type="sibTrans" cxnId="{D1369585-7AB1-4479-9FEE-917934310F91}">
      <dgm:prSet/>
      <dgm:spPr/>
      <dgm:t>
        <a:bodyPr/>
        <a:lstStyle/>
        <a:p>
          <a:pPr rtl="1"/>
          <a:endParaRPr lang="ar-SA"/>
        </a:p>
      </dgm:t>
    </dgm:pt>
    <dgm:pt modelId="{05F53EAD-76F9-4519-BFEE-1C429D3B74C9}" type="pres">
      <dgm:prSet presAssocID="{381A69A2-7C24-4028-B1C7-6CC93F9C9CC3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25F84C0D-EADB-4694-972C-F87129C27A89}" type="pres">
      <dgm:prSet presAssocID="{381A69A2-7C24-4028-B1C7-6CC93F9C9CC3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164DCF1-1D39-4E2C-884B-1F4B95CC67CF}" type="pres">
      <dgm:prSet presAssocID="{381A69A2-7C24-4028-B1C7-6CC93F9C9CC3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pPr rtl="1"/>
          <a:endParaRPr lang="ar-SA"/>
        </a:p>
      </dgm:t>
    </dgm:pt>
    <dgm:pt modelId="{C63D7F6D-40BA-4191-88A4-4879C6B4433A}" type="pres">
      <dgm:prSet presAssocID="{381A69A2-7C24-4028-B1C7-6CC93F9C9CC3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3B4D68C-1F77-431E-8991-58E89B007212}" type="pres">
      <dgm:prSet presAssocID="{381A69A2-7C24-4028-B1C7-6CC93F9C9CC3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  <dgm:pt modelId="{3189AC60-F225-4751-80A7-098D24675795}" type="pres">
      <dgm:prSet presAssocID="{381A69A2-7C24-4028-B1C7-6CC93F9C9CC3}" presName="TopArrow" presStyleLbl="node1" presStyleIdx="0" presStyleCnt="2"/>
      <dgm:spPr/>
    </dgm:pt>
    <dgm:pt modelId="{1F023E70-EC13-4CF4-839C-4D00BDBFD009}" type="pres">
      <dgm:prSet presAssocID="{381A69A2-7C24-4028-B1C7-6CC93F9C9CC3}" presName="BottomArrow" presStyleLbl="node1" presStyleIdx="1" presStyleCnt="2"/>
      <dgm:spPr/>
    </dgm:pt>
  </dgm:ptLst>
  <dgm:cxnLst>
    <dgm:cxn modelId="{80D71AAB-43FC-474A-AA16-3689A3335F98}" type="presOf" srcId="{3EE9B0B2-8DB0-4023-A5B5-31FBCE3193C7}" destId="{B164DCF1-1D39-4E2C-884B-1F4B95CC67CF}" srcOrd="1" destOrd="0" presId="urn:microsoft.com/office/officeart/2009/layout/ReverseList"/>
    <dgm:cxn modelId="{AE18E107-427D-4F87-ACC1-C5B663971198}" type="presOf" srcId="{3EE9B0B2-8DB0-4023-A5B5-31FBCE3193C7}" destId="{25F84C0D-EADB-4694-972C-F87129C27A89}" srcOrd="0" destOrd="0" presId="urn:microsoft.com/office/officeart/2009/layout/ReverseList"/>
    <dgm:cxn modelId="{F57B6FD7-5F14-4667-A65D-4A881D674FF7}" type="presOf" srcId="{381A69A2-7C24-4028-B1C7-6CC93F9C9CC3}" destId="{05F53EAD-76F9-4519-BFEE-1C429D3B74C9}" srcOrd="0" destOrd="0" presId="urn:microsoft.com/office/officeart/2009/layout/ReverseList"/>
    <dgm:cxn modelId="{AECA809B-047F-4DE2-868C-7157DABC068B}" srcId="{381A69A2-7C24-4028-B1C7-6CC93F9C9CC3}" destId="{3EE9B0B2-8DB0-4023-A5B5-31FBCE3193C7}" srcOrd="0" destOrd="0" parTransId="{5D4B8BC0-D3CC-466A-BBD0-A5C7673DD5B9}" sibTransId="{B443FF95-3623-4CF3-93D2-247BD5A78DC5}"/>
    <dgm:cxn modelId="{CCB95CCF-697F-4040-A0F8-B63670793EF6}" type="presOf" srcId="{BF611BE9-35EF-45FE-B647-AF3D67C9BC3B}" destId="{43B4D68C-1F77-431E-8991-58E89B007212}" srcOrd="1" destOrd="0" presId="urn:microsoft.com/office/officeart/2009/layout/ReverseList"/>
    <dgm:cxn modelId="{D1369585-7AB1-4479-9FEE-917934310F91}" srcId="{381A69A2-7C24-4028-B1C7-6CC93F9C9CC3}" destId="{BF611BE9-35EF-45FE-B647-AF3D67C9BC3B}" srcOrd="1" destOrd="0" parTransId="{C89C2424-520B-404F-8B84-EC7AADE1AC99}" sibTransId="{5392B2DC-7066-41D9-A151-8559C5B1113A}"/>
    <dgm:cxn modelId="{46912EFA-56AB-4A01-9A21-F98A3DA62659}" type="presOf" srcId="{BF611BE9-35EF-45FE-B647-AF3D67C9BC3B}" destId="{C63D7F6D-40BA-4191-88A4-4879C6B4433A}" srcOrd="0" destOrd="0" presId="urn:microsoft.com/office/officeart/2009/layout/ReverseList"/>
    <dgm:cxn modelId="{6D8953DE-C51C-42A5-B2D2-09EAADFD183E}" type="presParOf" srcId="{05F53EAD-76F9-4519-BFEE-1C429D3B74C9}" destId="{25F84C0D-EADB-4694-972C-F87129C27A89}" srcOrd="0" destOrd="0" presId="urn:microsoft.com/office/officeart/2009/layout/ReverseList"/>
    <dgm:cxn modelId="{FB8DB7E1-1D7E-4E89-ADEE-5BEEEE6E2558}" type="presParOf" srcId="{05F53EAD-76F9-4519-BFEE-1C429D3B74C9}" destId="{B164DCF1-1D39-4E2C-884B-1F4B95CC67CF}" srcOrd="1" destOrd="0" presId="urn:microsoft.com/office/officeart/2009/layout/ReverseList"/>
    <dgm:cxn modelId="{7BBD66DA-3C80-4C43-B17E-8BB597B4460A}" type="presParOf" srcId="{05F53EAD-76F9-4519-BFEE-1C429D3B74C9}" destId="{C63D7F6D-40BA-4191-88A4-4879C6B4433A}" srcOrd="2" destOrd="0" presId="urn:microsoft.com/office/officeart/2009/layout/ReverseList"/>
    <dgm:cxn modelId="{09EF7322-5D93-4771-B3D1-7F3F52DA9DE0}" type="presParOf" srcId="{05F53EAD-76F9-4519-BFEE-1C429D3B74C9}" destId="{43B4D68C-1F77-431E-8991-58E89B007212}" srcOrd="3" destOrd="0" presId="urn:microsoft.com/office/officeart/2009/layout/ReverseList"/>
    <dgm:cxn modelId="{894C975A-AFED-475D-982A-419E8288C47E}" type="presParOf" srcId="{05F53EAD-76F9-4519-BFEE-1C429D3B74C9}" destId="{3189AC60-F225-4751-80A7-098D24675795}" srcOrd="4" destOrd="0" presId="urn:microsoft.com/office/officeart/2009/layout/ReverseList"/>
    <dgm:cxn modelId="{F85AA303-B296-4A27-930A-EDAD3ABDC393}" type="presParOf" srcId="{05F53EAD-76F9-4519-BFEE-1C429D3B74C9}" destId="{1F023E70-EC13-4CF4-839C-4D00BDBFD009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27B1B-CD30-43B0-9A92-B618E16C27EC}">
      <dsp:nvSpPr>
        <dsp:cNvPr id="0" name=""/>
        <dsp:cNvSpPr/>
      </dsp:nvSpPr>
      <dsp:spPr>
        <a:xfrm>
          <a:off x="285750" y="1714499"/>
          <a:ext cx="5143500" cy="5143500"/>
        </a:xfrm>
        <a:prstGeom prst="ellipse">
          <a:avLst/>
        </a:prstGeom>
        <a:solidFill>
          <a:schemeClr val="accent6">
            <a:shade val="80000"/>
            <a:hueOff val="-381692"/>
            <a:satOff val="17009"/>
            <a:lumOff val="237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B89487-FF79-496F-94F2-59C6EDFFAE70}">
      <dsp:nvSpPr>
        <dsp:cNvPr id="0" name=""/>
        <dsp:cNvSpPr/>
      </dsp:nvSpPr>
      <dsp:spPr>
        <a:xfrm>
          <a:off x="1314450" y="2743200"/>
          <a:ext cx="3086100" cy="3086100"/>
        </a:xfrm>
        <a:prstGeom prst="ellipse">
          <a:avLst/>
        </a:prstGeom>
        <a:solidFill>
          <a:schemeClr val="accent6">
            <a:shade val="80000"/>
            <a:hueOff val="-190846"/>
            <a:satOff val="8505"/>
            <a:lumOff val="118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7A9546-21DB-43F7-8F9C-FE32A919518E}">
      <dsp:nvSpPr>
        <dsp:cNvPr id="0" name=""/>
        <dsp:cNvSpPr/>
      </dsp:nvSpPr>
      <dsp:spPr>
        <a:xfrm>
          <a:off x="2343150" y="3771900"/>
          <a:ext cx="1028700" cy="1028700"/>
        </a:xfrm>
        <a:prstGeom prst="ellipse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DE3E11-B8AC-4FA1-9DCB-CEBCDCE7D2D8}">
      <dsp:nvSpPr>
        <dsp:cNvPr id="0" name=""/>
        <dsp:cNvSpPr/>
      </dsp:nvSpPr>
      <dsp:spPr>
        <a:xfrm>
          <a:off x="6286500" y="0"/>
          <a:ext cx="2571750" cy="1500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66040" rIns="66040" bIns="66040" numCol="1" spcCol="1270" anchor="ctr" anchorCtr="0">
          <a:noAutofit/>
        </a:bodyPr>
        <a:lstStyle/>
        <a:p>
          <a:pPr lvl="0" algn="l" defTabSz="2311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200" kern="1200" dirty="0" smtClean="0"/>
            <a:t>المؤكّد للفعل</a:t>
          </a:r>
          <a:endParaRPr lang="ar-SA" sz="5200" kern="1200" dirty="0"/>
        </a:p>
      </dsp:txBody>
      <dsp:txXfrm>
        <a:off x="6286500" y="0"/>
        <a:ext cx="2571750" cy="1500187"/>
      </dsp:txXfrm>
    </dsp:sp>
    <dsp:sp modelId="{1B6036B5-BE67-4AD1-8D07-AA45A3FAE3EF}">
      <dsp:nvSpPr>
        <dsp:cNvPr id="0" name=""/>
        <dsp:cNvSpPr/>
      </dsp:nvSpPr>
      <dsp:spPr>
        <a:xfrm>
          <a:off x="5643562" y="750093"/>
          <a:ext cx="642937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7FCD50-3D4D-413D-B109-026CC6588C3E}">
      <dsp:nvSpPr>
        <dsp:cNvPr id="0" name=""/>
        <dsp:cNvSpPr/>
      </dsp:nvSpPr>
      <dsp:spPr>
        <a:xfrm rot="5400000">
          <a:off x="2481595" y="1126855"/>
          <a:ext cx="3535299" cy="278349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B88D1-BB01-4205-9795-1A7A55EBF500}">
      <dsp:nvSpPr>
        <dsp:cNvPr id="0" name=""/>
        <dsp:cNvSpPr/>
      </dsp:nvSpPr>
      <dsp:spPr>
        <a:xfrm>
          <a:off x="6286500" y="1500187"/>
          <a:ext cx="2571750" cy="1500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66040" rIns="66040" bIns="66040" numCol="1" spcCol="1270" anchor="ctr" anchorCtr="0">
          <a:noAutofit/>
        </a:bodyPr>
        <a:lstStyle/>
        <a:p>
          <a:pPr lvl="0" algn="l" defTabSz="2311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200" kern="1200" dirty="0" smtClean="0"/>
            <a:t>المبيّن للنّوع</a:t>
          </a:r>
          <a:endParaRPr lang="ar-SA" sz="5200" kern="1200" dirty="0"/>
        </a:p>
      </dsp:txBody>
      <dsp:txXfrm>
        <a:off x="6286500" y="1500187"/>
        <a:ext cx="2571750" cy="1500187"/>
      </dsp:txXfrm>
    </dsp:sp>
    <dsp:sp modelId="{BF233374-8C2C-4992-BEFA-AE2BB10D9C82}">
      <dsp:nvSpPr>
        <dsp:cNvPr id="0" name=""/>
        <dsp:cNvSpPr/>
      </dsp:nvSpPr>
      <dsp:spPr>
        <a:xfrm>
          <a:off x="5643562" y="2250281"/>
          <a:ext cx="642937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A75673-2F0F-41B3-A087-9C65AF315A2F}">
      <dsp:nvSpPr>
        <dsp:cNvPr id="0" name=""/>
        <dsp:cNvSpPr/>
      </dsp:nvSpPr>
      <dsp:spPr>
        <a:xfrm rot="5400000">
          <a:off x="3240433" y="2603639"/>
          <a:ext cx="2754858" cy="2046255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AA01B6-282E-4CFD-8DFD-657EA6F359C3}">
      <dsp:nvSpPr>
        <dsp:cNvPr id="0" name=""/>
        <dsp:cNvSpPr/>
      </dsp:nvSpPr>
      <dsp:spPr>
        <a:xfrm>
          <a:off x="6286500" y="3000375"/>
          <a:ext cx="2571750" cy="1500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66040" rIns="66040" bIns="66040" numCol="1" spcCol="1270" anchor="ctr" anchorCtr="0">
          <a:noAutofit/>
        </a:bodyPr>
        <a:lstStyle/>
        <a:p>
          <a:pPr lvl="0" algn="l" defTabSz="2311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200" kern="1200" dirty="0" smtClean="0"/>
            <a:t>المبيّن للعدد</a:t>
          </a:r>
          <a:endParaRPr lang="ar-SA" sz="5200" kern="1200" dirty="0"/>
        </a:p>
      </dsp:txBody>
      <dsp:txXfrm>
        <a:off x="6286500" y="3000375"/>
        <a:ext cx="2571750" cy="1500187"/>
      </dsp:txXfrm>
    </dsp:sp>
    <dsp:sp modelId="{D169258D-BA70-426F-8B13-3D12963DC39A}">
      <dsp:nvSpPr>
        <dsp:cNvPr id="0" name=""/>
        <dsp:cNvSpPr/>
      </dsp:nvSpPr>
      <dsp:spPr>
        <a:xfrm>
          <a:off x="5643562" y="3750468"/>
          <a:ext cx="642937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1EE91D-1141-47C0-86E7-BA177ECCFB71}">
      <dsp:nvSpPr>
        <dsp:cNvPr id="0" name=""/>
        <dsp:cNvSpPr/>
      </dsp:nvSpPr>
      <dsp:spPr>
        <a:xfrm rot="5400000">
          <a:off x="4000214" y="4079224"/>
          <a:ext cx="1968246" cy="130902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746C58-3892-457B-B46D-870F5DB6D049}">
      <dsp:nvSpPr>
        <dsp:cNvPr id="0" name=""/>
        <dsp:cNvSpPr/>
      </dsp:nvSpPr>
      <dsp:spPr>
        <a:xfrm>
          <a:off x="1145991" y="0"/>
          <a:ext cx="3316088" cy="198965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200" kern="1200" dirty="0" smtClean="0">
              <a:solidFill>
                <a:srgbClr val="002060"/>
              </a:solidFill>
            </a:rPr>
            <a:t>اسم المصدر</a:t>
          </a:r>
          <a:endParaRPr lang="ar-SA" sz="4200" kern="1200" dirty="0">
            <a:solidFill>
              <a:srgbClr val="002060"/>
            </a:solidFill>
          </a:endParaRPr>
        </a:p>
      </dsp:txBody>
      <dsp:txXfrm>
        <a:off x="1145991" y="0"/>
        <a:ext cx="3316088" cy="1989653"/>
      </dsp:txXfrm>
    </dsp:sp>
    <dsp:sp modelId="{4F813FE0-DB46-40CF-99D2-AB6C3A47E9EB}">
      <dsp:nvSpPr>
        <dsp:cNvPr id="0" name=""/>
        <dsp:cNvSpPr/>
      </dsp:nvSpPr>
      <dsp:spPr>
        <a:xfrm>
          <a:off x="4792064" y="625"/>
          <a:ext cx="3316088" cy="198965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200" kern="1200" dirty="0" smtClean="0">
              <a:solidFill>
                <a:srgbClr val="002060"/>
              </a:solidFill>
            </a:rPr>
            <a:t>مرادف المصدر</a:t>
          </a:r>
          <a:endParaRPr lang="ar-SA" sz="4200" kern="1200" dirty="0">
            <a:solidFill>
              <a:srgbClr val="002060"/>
            </a:solidFill>
          </a:endParaRPr>
        </a:p>
      </dsp:txBody>
      <dsp:txXfrm>
        <a:off x="4792064" y="625"/>
        <a:ext cx="3316088" cy="1989653"/>
      </dsp:txXfrm>
    </dsp:sp>
    <dsp:sp modelId="{0C975F36-81FC-4C7A-9EAE-06BBDD10C0AC}">
      <dsp:nvSpPr>
        <dsp:cNvPr id="0" name=""/>
        <dsp:cNvSpPr/>
      </dsp:nvSpPr>
      <dsp:spPr>
        <a:xfrm>
          <a:off x="1144366" y="2321887"/>
          <a:ext cx="3316088" cy="198965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200" kern="1200" dirty="0" smtClean="0">
              <a:solidFill>
                <a:srgbClr val="002060"/>
              </a:solidFill>
            </a:rPr>
            <a:t>لفظ (كل) أو (بعض) إذا أضيفتا للمصدر</a:t>
          </a:r>
          <a:endParaRPr lang="ar-SA" sz="4200" kern="1200" dirty="0">
            <a:solidFill>
              <a:srgbClr val="002060"/>
            </a:solidFill>
          </a:endParaRPr>
        </a:p>
      </dsp:txBody>
      <dsp:txXfrm>
        <a:off x="1144366" y="2321887"/>
        <a:ext cx="3316088" cy="1989653"/>
      </dsp:txXfrm>
    </dsp:sp>
    <dsp:sp modelId="{84DFBB4D-74F0-48A2-8F51-B06F112F2BE8}">
      <dsp:nvSpPr>
        <dsp:cNvPr id="0" name=""/>
        <dsp:cNvSpPr/>
      </dsp:nvSpPr>
      <dsp:spPr>
        <a:xfrm>
          <a:off x="4792064" y="2321887"/>
          <a:ext cx="3316088" cy="198965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200" kern="1200" dirty="0" smtClean="0">
              <a:solidFill>
                <a:srgbClr val="002060"/>
              </a:solidFill>
            </a:rPr>
            <a:t>صفة المصدر المحذوف</a:t>
          </a:r>
          <a:endParaRPr lang="ar-SA" sz="4200" kern="1200" dirty="0">
            <a:solidFill>
              <a:srgbClr val="002060"/>
            </a:solidFill>
          </a:endParaRPr>
        </a:p>
      </dsp:txBody>
      <dsp:txXfrm>
        <a:off x="4792064" y="2321887"/>
        <a:ext cx="3316088" cy="1989653"/>
      </dsp:txXfrm>
    </dsp:sp>
    <dsp:sp modelId="{C3BDA633-C21A-4DAB-962C-620782683BA4}">
      <dsp:nvSpPr>
        <dsp:cNvPr id="0" name=""/>
        <dsp:cNvSpPr/>
      </dsp:nvSpPr>
      <dsp:spPr>
        <a:xfrm>
          <a:off x="3001011" y="4595397"/>
          <a:ext cx="3316088" cy="2214225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200" kern="1200" dirty="0" smtClean="0">
              <a:solidFill>
                <a:srgbClr val="002060"/>
              </a:solidFill>
            </a:rPr>
            <a:t>أسماء الأعداد المضافة للمصدر</a:t>
          </a:r>
          <a:endParaRPr lang="ar-SA" sz="4200" kern="1200" dirty="0">
            <a:solidFill>
              <a:srgbClr val="002060"/>
            </a:solidFill>
          </a:endParaRPr>
        </a:p>
      </dsp:txBody>
      <dsp:txXfrm>
        <a:off x="3001011" y="4595397"/>
        <a:ext cx="3316088" cy="22142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4DCF1-1D39-4E2C-884B-1F4B95CC67CF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298450" rIns="268605" bIns="298450" numCol="1" spcCol="1270" anchor="t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 smtClean="0"/>
            <a:t>وجوباً</a:t>
          </a:r>
          <a:endParaRPr lang="ar-SA" sz="4700" kern="1200" dirty="0"/>
        </a:p>
      </dsp:txBody>
      <dsp:txXfrm rot="5400000">
        <a:off x="2383085" y="895155"/>
        <a:ext cx="1691342" cy="2736105"/>
      </dsp:txXfrm>
    </dsp:sp>
    <dsp:sp modelId="{43B4D68C-1F77-431E-8991-58E89B007212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605" tIns="298450" rIns="179070" bIns="298450" numCol="1" spcCol="1270" anchor="t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 smtClean="0"/>
            <a:t>جوازاً</a:t>
          </a:r>
          <a:endParaRPr lang="ar-SA" sz="4700" kern="1200" dirty="0"/>
        </a:p>
      </dsp:txBody>
      <dsp:txXfrm rot="-5400000">
        <a:off x="4155170" y="895155"/>
        <a:ext cx="1691342" cy="2736105"/>
      </dsp:txXfrm>
    </dsp:sp>
    <dsp:sp modelId="{3189AC60-F225-4751-80A7-098D24675795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023E70-EC13-4CF4-839C-4D00BDBFD009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FB845C9-F57D-4052-8A48-EF5EB91F9425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2BB7E7D-2D5D-487D-BD0D-8A6374BBA26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9049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B7E7D-2D5D-487D-BD0D-8A6374BBA26E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8368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2510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1971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3159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762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9203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3977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73239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5498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4926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798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3785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AE863-5582-4D54-9C3F-F3E100BA5BBB}" type="datetimeFigureOut">
              <a:rPr lang="ar-SA" smtClean="0"/>
              <a:t>5/10/1436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02DB2-25F2-4172-9273-AE53D03C33E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1595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بسم الله الرحمن الرحيم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708919"/>
            <a:ext cx="8229600" cy="1108337"/>
          </a:xfrm>
          <a:solidFill>
            <a:schemeClr val="accent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          </a:t>
            </a:r>
            <a:r>
              <a:rPr lang="ar-SA" sz="4400" b="1" dirty="0" smtClean="0"/>
              <a:t>السلام عليكم ورحمة الله وبركاته</a:t>
            </a:r>
            <a:endParaRPr lang="ar-SA" sz="4400" b="1" dirty="0"/>
          </a:p>
        </p:txBody>
      </p:sp>
    </p:spTree>
    <p:extLst>
      <p:ext uri="{BB962C8B-B14F-4D97-AF65-F5344CB8AC3E}">
        <p14:creationId xmlns:p14="http://schemas.microsoft.com/office/powerpoint/2010/main" val="33209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المحاضرة الرابعة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   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                      </a:t>
            </a:r>
            <a:endParaRPr lang="ar-SA" dirty="0"/>
          </a:p>
        </p:txBody>
      </p:sp>
      <p:sp>
        <p:nvSpPr>
          <p:cNvPr id="4" name="شكل بيضاوي 3"/>
          <p:cNvSpPr/>
          <p:nvPr/>
        </p:nvSpPr>
        <p:spPr>
          <a:xfrm>
            <a:off x="1979712" y="1560984"/>
            <a:ext cx="5472608" cy="388843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>
                <a:solidFill>
                  <a:srgbClr val="002060"/>
                </a:solidFill>
              </a:rPr>
              <a:t>المفعول المطلق</a:t>
            </a:r>
            <a:endParaRPr lang="ar-SA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04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4000" b="1" u="sng" dirty="0" smtClean="0"/>
              <a:t>الأمثلة : </a:t>
            </a:r>
          </a:p>
          <a:p>
            <a:pPr marL="0" indent="0">
              <a:buNone/>
            </a:pPr>
            <a:r>
              <a:rPr lang="ar-SA" dirty="0" smtClean="0"/>
              <a:t>  (1) </a:t>
            </a:r>
            <a:r>
              <a:rPr lang="ar-SA" dirty="0" smtClean="0">
                <a:solidFill>
                  <a:srgbClr val="FF0000"/>
                </a:solidFill>
              </a:rPr>
              <a:t>لعبَ خالد</a:t>
            </a:r>
            <a:r>
              <a:rPr lang="ar-SA" dirty="0" smtClean="0"/>
              <a:t>ٌ </a:t>
            </a:r>
            <a:r>
              <a:rPr lang="ar-SA" dirty="0" smtClean="0">
                <a:solidFill>
                  <a:srgbClr val="00B0F0"/>
                </a:solidFill>
              </a:rPr>
              <a:t>لعباً</a:t>
            </a:r>
            <a:r>
              <a:rPr lang="ar-SA" dirty="0" smtClean="0"/>
              <a:t> 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(2) </a:t>
            </a:r>
            <a:r>
              <a:rPr lang="ar-SA" dirty="0" smtClean="0">
                <a:solidFill>
                  <a:srgbClr val="FF0000"/>
                </a:solidFill>
              </a:rPr>
              <a:t>خطفَ الثّعلبُ  الدّجاجةَ </a:t>
            </a:r>
            <a:r>
              <a:rPr lang="ar-SA" dirty="0" smtClean="0">
                <a:solidFill>
                  <a:schemeClr val="accent1"/>
                </a:solidFill>
              </a:rPr>
              <a:t>خطفا</a:t>
            </a:r>
            <a:r>
              <a:rPr lang="ar-SA" dirty="0" smtClean="0"/>
              <a:t>ً 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(3) </a:t>
            </a:r>
            <a:r>
              <a:rPr lang="ar-SA" dirty="0" smtClean="0">
                <a:solidFill>
                  <a:srgbClr val="FF0000"/>
                </a:solidFill>
              </a:rPr>
              <a:t>يشربُ الطّفلُ الحليبَ </a:t>
            </a:r>
            <a:r>
              <a:rPr lang="ar-SA" dirty="0" smtClean="0">
                <a:solidFill>
                  <a:schemeClr val="accent1"/>
                </a:solidFill>
              </a:rPr>
              <a:t>شرباً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197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(4) </a:t>
            </a:r>
            <a:r>
              <a:rPr lang="ar-SA" dirty="0" smtClean="0">
                <a:solidFill>
                  <a:srgbClr val="FF0000"/>
                </a:solidFill>
              </a:rPr>
              <a:t>يثبُ النّمرُ </a:t>
            </a:r>
            <a:r>
              <a:rPr lang="ar-SA" dirty="0" smtClean="0">
                <a:solidFill>
                  <a:srgbClr val="00B0F0"/>
                </a:solidFill>
              </a:rPr>
              <a:t>وثوبَ الأسد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 (5) </a:t>
            </a:r>
            <a:r>
              <a:rPr lang="ar-SA" dirty="0" smtClean="0">
                <a:solidFill>
                  <a:srgbClr val="FF0000"/>
                </a:solidFill>
              </a:rPr>
              <a:t>مرَّ القطارُ </a:t>
            </a:r>
            <a:r>
              <a:rPr lang="ar-SA" dirty="0" smtClean="0">
                <a:solidFill>
                  <a:srgbClr val="00B0F0"/>
                </a:solidFill>
              </a:rPr>
              <a:t>مرَّ السّحابِ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 (6) </a:t>
            </a:r>
            <a:r>
              <a:rPr lang="ar-SA" dirty="0" smtClean="0">
                <a:solidFill>
                  <a:srgbClr val="FF0000"/>
                </a:solidFill>
              </a:rPr>
              <a:t>جرى خالدٌ </a:t>
            </a:r>
            <a:r>
              <a:rPr lang="ar-SA" dirty="0" smtClean="0">
                <a:solidFill>
                  <a:srgbClr val="00B0F0"/>
                </a:solidFill>
              </a:rPr>
              <a:t>جرياً سريعاً .</a:t>
            </a:r>
            <a:endParaRPr lang="ar-SA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11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 (7) </a:t>
            </a:r>
            <a:r>
              <a:rPr lang="ar-SA" dirty="0" smtClean="0">
                <a:solidFill>
                  <a:srgbClr val="FF0000"/>
                </a:solidFill>
              </a:rPr>
              <a:t>أكلَ عليٌّ </a:t>
            </a:r>
            <a:r>
              <a:rPr lang="ar-SA" dirty="0" smtClean="0">
                <a:solidFill>
                  <a:srgbClr val="00B050"/>
                </a:solidFill>
              </a:rPr>
              <a:t>أكلتين</a:t>
            </a:r>
            <a:r>
              <a:rPr lang="ar-SA" dirty="0" smtClean="0"/>
              <a:t> 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(8) </a:t>
            </a:r>
            <a:r>
              <a:rPr lang="ar-SA" dirty="0" smtClean="0">
                <a:solidFill>
                  <a:srgbClr val="FF0000"/>
                </a:solidFill>
              </a:rPr>
              <a:t>تدور الأرضُ </a:t>
            </a:r>
            <a:r>
              <a:rPr lang="ar-SA" dirty="0" smtClean="0">
                <a:solidFill>
                  <a:srgbClr val="00B050"/>
                </a:solidFill>
              </a:rPr>
              <a:t>دورة</a:t>
            </a:r>
            <a:r>
              <a:rPr lang="ar-SA" dirty="0" smtClean="0"/>
              <a:t>ً في اليوم 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(9) </a:t>
            </a:r>
            <a:r>
              <a:rPr lang="ar-SA" dirty="0" smtClean="0">
                <a:solidFill>
                  <a:srgbClr val="FF0000"/>
                </a:solidFill>
              </a:rPr>
              <a:t>ضربَ الفلّاحُ العقربَ </a:t>
            </a:r>
            <a:r>
              <a:rPr lang="ar-SA" dirty="0" smtClean="0">
                <a:solidFill>
                  <a:srgbClr val="00B050"/>
                </a:solidFill>
              </a:rPr>
              <a:t>ضربتين</a:t>
            </a:r>
            <a:r>
              <a:rPr lang="ar-SA" dirty="0" smtClean="0"/>
              <a:t>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8662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-29029" y="0"/>
            <a:ext cx="9173029" cy="6858000"/>
          </a:xfrm>
        </p:spPr>
        <p:txBody>
          <a:bodyPr/>
          <a:lstStyle/>
          <a:p>
            <a:r>
              <a:rPr lang="ar-SA" dirty="0" smtClean="0">
                <a:solidFill>
                  <a:srgbClr val="92D050"/>
                </a:solidFill>
              </a:rPr>
              <a:t>المفعول المطلق</a:t>
            </a:r>
          </a:p>
          <a:p>
            <a:endParaRPr lang="ar-SA" dirty="0" smtClean="0">
              <a:solidFill>
                <a:srgbClr val="92D050"/>
              </a:solidFill>
            </a:endParaRPr>
          </a:p>
          <a:p>
            <a:pPr algn="r"/>
            <a:r>
              <a:rPr lang="ar-SA" b="1" dirty="0" smtClean="0">
                <a:solidFill>
                  <a:srgbClr val="002060"/>
                </a:solidFill>
              </a:rPr>
              <a:t> هو مصدر منصوب من لفظ الفعل ، يجيء بعده ، ليؤكده ، أو ليبيّن نوعه ، أو ليبيّن عدده </a:t>
            </a:r>
            <a:r>
              <a:rPr lang="ar-SA" dirty="0" smtClean="0">
                <a:solidFill>
                  <a:srgbClr val="FF0000"/>
                </a:solidFill>
              </a:rPr>
              <a:t>.</a:t>
            </a:r>
          </a:p>
          <a:p>
            <a:pPr algn="r"/>
            <a:endParaRPr lang="ar-SA" dirty="0">
              <a:solidFill>
                <a:srgbClr val="FF0000"/>
              </a:solidFill>
            </a:endParaRPr>
          </a:p>
          <a:p>
            <a:pPr algn="r"/>
            <a:r>
              <a:rPr lang="ar-SA" dirty="0" smtClean="0">
                <a:solidFill>
                  <a:srgbClr val="FF0000"/>
                </a:solidFill>
              </a:rPr>
              <a:t>يكون المفعول المطلق منصوباً دائماً .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42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/>
          </a:p>
        </p:txBody>
      </p:sp>
      <p:sp>
        <p:nvSpPr>
          <p:cNvPr id="4" name="سهم إلى اليسار واليمين 3"/>
          <p:cNvSpPr/>
          <p:nvPr/>
        </p:nvSpPr>
        <p:spPr>
          <a:xfrm>
            <a:off x="1376175" y="1137950"/>
            <a:ext cx="6552728" cy="3011130"/>
          </a:xfrm>
          <a:prstGeom prst="left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rgbClr val="002060"/>
                </a:solidFill>
              </a:rPr>
              <a:t>أقسام المفعول المطلق</a:t>
            </a:r>
            <a:endParaRPr lang="ar-SA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615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250397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1031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b="1" dirty="0" smtClean="0"/>
              <a:t>  </a:t>
            </a:r>
          </a:p>
          <a:p>
            <a:pPr marL="0" indent="0">
              <a:buNone/>
            </a:pPr>
            <a:r>
              <a:rPr lang="ar-SA" b="1" dirty="0"/>
              <a:t> </a:t>
            </a:r>
            <a:r>
              <a:rPr lang="ar-SA" b="1" dirty="0" smtClean="0"/>
              <a:t>  </a:t>
            </a:r>
            <a:r>
              <a:rPr lang="ar-SA" b="1" u="sng" dirty="0" smtClean="0"/>
              <a:t>أوّلاً</a:t>
            </a:r>
            <a:r>
              <a:rPr lang="ar-SA" dirty="0" smtClean="0"/>
              <a:t> </a:t>
            </a:r>
            <a:r>
              <a:rPr lang="ar-SA" b="1" dirty="0" smtClean="0"/>
              <a:t>: المفعول المطلق المؤكّد للفعل</a:t>
            </a:r>
            <a:r>
              <a:rPr lang="ar-SA" dirty="0" smtClean="0"/>
              <a:t> :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 </a:t>
            </a:r>
            <a:r>
              <a:rPr lang="ar-SA" sz="4000" b="1" dirty="0" smtClean="0"/>
              <a:t>قال تعالى : ( </a:t>
            </a:r>
            <a:r>
              <a:rPr lang="ar-SA" sz="4000" dirty="0" smtClean="0"/>
              <a:t>و</a:t>
            </a:r>
            <a:r>
              <a:rPr lang="ar-SA" sz="4000" u="sng" dirty="0" smtClean="0">
                <a:solidFill>
                  <a:schemeClr val="accent6"/>
                </a:solidFill>
              </a:rPr>
              <a:t>كلّم</a:t>
            </a:r>
            <a:r>
              <a:rPr lang="ar-SA" sz="4000" dirty="0" smtClean="0"/>
              <a:t> اللهُ موسى </a:t>
            </a:r>
            <a:r>
              <a:rPr lang="ar-SA" sz="4000" u="sng" dirty="0" smtClean="0">
                <a:solidFill>
                  <a:schemeClr val="accent6"/>
                </a:solidFill>
              </a:rPr>
              <a:t>تكليما</a:t>
            </a:r>
            <a:r>
              <a:rPr lang="ar-SA" sz="4000" dirty="0" smtClean="0"/>
              <a:t> </a:t>
            </a:r>
            <a:r>
              <a:rPr lang="ar-SA" sz="4000" b="1" dirty="0" smtClean="0"/>
              <a:t>)</a:t>
            </a:r>
          </a:p>
          <a:p>
            <a:pPr marL="0" indent="0">
              <a:buNone/>
            </a:pPr>
            <a:endParaRPr lang="ar-SA" sz="4000" b="1" dirty="0"/>
          </a:p>
          <a:p>
            <a:pPr marL="0" indent="0">
              <a:buNone/>
            </a:pPr>
            <a:r>
              <a:rPr lang="ar-SA" dirty="0" smtClean="0"/>
              <a:t>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551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b="1" dirty="0" smtClean="0"/>
              <a:t>قال تعالى </a:t>
            </a:r>
            <a:r>
              <a:rPr lang="ar-SA" dirty="0" smtClean="0"/>
              <a:t>: </a:t>
            </a:r>
            <a:r>
              <a:rPr lang="ar-SA" sz="4000" dirty="0" smtClean="0"/>
              <a:t>( واذكر اسم ربّك و</a:t>
            </a:r>
            <a:r>
              <a:rPr lang="ar-SA" sz="4000" dirty="0" smtClean="0">
                <a:solidFill>
                  <a:srgbClr val="FF0000"/>
                </a:solidFill>
              </a:rPr>
              <a:t>تبتّل</a:t>
            </a:r>
            <a:r>
              <a:rPr lang="ar-SA" sz="4000" dirty="0" smtClean="0"/>
              <a:t>ْ إليه </a:t>
            </a:r>
            <a:r>
              <a:rPr lang="ar-SA" sz="4000" dirty="0" smtClean="0">
                <a:solidFill>
                  <a:srgbClr val="FF0000"/>
                </a:solidFill>
              </a:rPr>
              <a:t>تبتيلا</a:t>
            </a:r>
            <a:r>
              <a:rPr lang="ar-SA" sz="4000" dirty="0" smtClean="0"/>
              <a:t> </a:t>
            </a:r>
            <a:r>
              <a:rPr lang="ar-SA" dirty="0" smtClean="0"/>
              <a:t>)</a:t>
            </a:r>
          </a:p>
          <a:p>
            <a:pPr marL="0" indent="0">
              <a:buNone/>
            </a:pPr>
            <a:r>
              <a:rPr lang="ar-SA" dirty="0" smtClean="0"/>
              <a:t>                                   </a:t>
            </a:r>
          </a:p>
          <a:p>
            <a:pPr marL="0" indent="0">
              <a:buNone/>
            </a:pPr>
            <a:r>
              <a:rPr lang="ar-SA" dirty="0" smtClean="0"/>
              <a:t>                              </a:t>
            </a:r>
            <a:r>
              <a:rPr lang="ar-SA" sz="1400" dirty="0" smtClean="0"/>
              <a:t>فعل أمر مبني  على السكون                            مفعول مطلق منصوب وعلامة نصبه الفتحة</a:t>
            </a:r>
          </a:p>
          <a:p>
            <a:pPr marL="0" indent="0">
              <a:buNone/>
            </a:pPr>
            <a:endParaRPr lang="ar-SA" sz="1400" dirty="0"/>
          </a:p>
          <a:p>
            <a:pPr marL="0" indent="0">
              <a:buNone/>
            </a:pPr>
            <a:endParaRPr lang="ar-SA" sz="1400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4139952" y="2276872"/>
            <a:ext cx="79208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>
            <a:off x="2411760" y="2276872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76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b="1" u="sng" dirty="0" smtClean="0"/>
              <a:t>ثانياً</a:t>
            </a:r>
            <a:r>
              <a:rPr lang="ar-SA" b="1" dirty="0" smtClean="0"/>
              <a:t> :    المفعول المطلق المبيّن للنّوع </a:t>
            </a:r>
            <a:r>
              <a:rPr lang="ar-SA" dirty="0" smtClean="0"/>
              <a:t>: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b="1" dirty="0" smtClean="0"/>
              <a:t>قال تعالى </a:t>
            </a:r>
            <a:r>
              <a:rPr lang="ar-SA" dirty="0" smtClean="0">
                <a:sym typeface="Wingdings" panose="05000000000000000000" pitchFamily="2" charset="2"/>
              </a:rPr>
              <a:t>: ( </a:t>
            </a:r>
            <a:r>
              <a:rPr lang="ar-SA" sz="4000" dirty="0" smtClean="0">
                <a:sym typeface="Wingdings" panose="05000000000000000000" pitchFamily="2" charset="2"/>
              </a:rPr>
              <a:t>ف</a:t>
            </a:r>
            <a:r>
              <a:rPr lang="ar-SA" sz="4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أخذنا</a:t>
            </a:r>
            <a:r>
              <a:rPr lang="ar-SA" sz="4000" dirty="0" smtClean="0">
                <a:sym typeface="Wingdings" panose="05000000000000000000" pitchFamily="2" charset="2"/>
              </a:rPr>
              <a:t>هم </a:t>
            </a:r>
            <a:r>
              <a:rPr lang="ar-SA" sz="4000" dirty="0" smtClean="0">
                <a:solidFill>
                  <a:srgbClr val="00B050"/>
                </a:solidFill>
                <a:sym typeface="Wingdings" panose="05000000000000000000" pitchFamily="2" charset="2"/>
              </a:rPr>
              <a:t>أخذَ عزيزٍ </a:t>
            </a:r>
            <a:r>
              <a:rPr lang="ar-SA" sz="4000" dirty="0" smtClean="0">
                <a:sym typeface="Wingdings" panose="05000000000000000000" pitchFamily="2" charset="2"/>
              </a:rPr>
              <a:t>مقتدر </a:t>
            </a:r>
            <a:r>
              <a:rPr lang="ar-SA" dirty="0" smtClean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endParaRPr lang="ar-SA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ar-SA" b="1" dirty="0" smtClean="0">
                <a:sym typeface="Wingdings" panose="05000000000000000000" pitchFamily="2" charset="2"/>
              </a:rPr>
              <a:t>قال تعالى </a:t>
            </a:r>
            <a:r>
              <a:rPr lang="ar-SA" dirty="0" smtClean="0">
                <a:sym typeface="Wingdings" panose="05000000000000000000" pitchFamily="2" charset="2"/>
              </a:rPr>
              <a:t>: ( </a:t>
            </a:r>
            <a:r>
              <a:rPr lang="ar-SA" sz="4000" dirty="0" smtClean="0">
                <a:sym typeface="Wingdings" panose="05000000000000000000" pitchFamily="2" charset="2"/>
              </a:rPr>
              <a:t>فعصى فرعونُ الرّسول ف</a:t>
            </a:r>
            <a:r>
              <a:rPr lang="ar-SA" sz="4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أخذْ</a:t>
            </a:r>
            <a:r>
              <a:rPr lang="ar-SA" sz="4000" dirty="0" smtClean="0">
                <a:sym typeface="Wingdings" panose="05000000000000000000" pitchFamily="2" charset="2"/>
              </a:rPr>
              <a:t>ناه </a:t>
            </a:r>
            <a:r>
              <a:rPr lang="ar-SA" sz="4000" dirty="0" smtClean="0">
                <a:solidFill>
                  <a:srgbClr val="00B0F0"/>
                </a:solidFill>
                <a:sym typeface="Wingdings" panose="05000000000000000000" pitchFamily="2" charset="2"/>
              </a:rPr>
              <a:t>أخذاً وبيلاً </a:t>
            </a:r>
            <a:r>
              <a:rPr lang="ar-SA" sz="4000" dirty="0" smtClean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ar-SA" sz="4000" dirty="0">
                <a:sym typeface="Wingdings" panose="05000000000000000000" pitchFamily="2" charset="2"/>
              </a:rPr>
              <a:t> </a:t>
            </a:r>
            <a:r>
              <a:rPr lang="ar-SA" sz="4000" dirty="0" smtClean="0">
                <a:sym typeface="Wingdings" panose="05000000000000000000" pitchFamily="2" charset="2"/>
              </a:rPr>
              <a:t>                             </a:t>
            </a:r>
          </a:p>
          <a:p>
            <a:pPr marL="0" indent="0">
              <a:buNone/>
            </a:pPr>
            <a:r>
              <a:rPr lang="ar-SA" dirty="0">
                <a:sym typeface="Wingdings" panose="05000000000000000000" pitchFamily="2" charset="2"/>
              </a:rPr>
              <a:t> </a:t>
            </a:r>
            <a:r>
              <a:rPr lang="ar-SA" dirty="0" smtClean="0">
                <a:sym typeface="Wingdings" panose="05000000000000000000" pitchFamily="2" charset="2"/>
              </a:rPr>
              <a:t>                               </a:t>
            </a:r>
            <a:r>
              <a:rPr lang="ar-SA" sz="1600" dirty="0" smtClean="0">
                <a:sym typeface="Wingdings" panose="05000000000000000000" pitchFamily="2" charset="2"/>
              </a:rPr>
              <a:t>فعل ماض مبني على السكون      مفعول مطلق منصوب       نعت منصوب</a:t>
            </a:r>
            <a:endParaRPr lang="ar-SA" sz="16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3203848" y="3717032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1979712" y="3717032"/>
            <a:ext cx="576064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>
            <a:off x="971600" y="3717032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56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endParaRPr lang="ar-SA" dirty="0" smtClean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   </a:t>
            </a:r>
            <a:r>
              <a:rPr lang="ar-SA" b="1" dirty="0" smtClean="0"/>
              <a:t>قال تعالى </a:t>
            </a:r>
            <a:r>
              <a:rPr lang="ar-SA" dirty="0" smtClean="0"/>
              <a:t>: ( </a:t>
            </a:r>
            <a:r>
              <a:rPr lang="ar-SA" sz="4000" dirty="0" smtClean="0">
                <a:solidFill>
                  <a:srgbClr val="FF0000"/>
                </a:solidFill>
              </a:rPr>
              <a:t>فاصبرْ</a:t>
            </a:r>
            <a:r>
              <a:rPr lang="ar-SA" sz="4000" dirty="0" smtClean="0"/>
              <a:t> </a:t>
            </a:r>
            <a:r>
              <a:rPr lang="ar-SA" sz="4000" dirty="0" smtClean="0">
                <a:solidFill>
                  <a:srgbClr val="00B0F0"/>
                </a:solidFill>
              </a:rPr>
              <a:t>صبراً جميلاً </a:t>
            </a:r>
            <a:r>
              <a:rPr lang="ar-SA" dirty="0" smtClean="0"/>
              <a:t>)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2571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514" y="14514"/>
            <a:ext cx="9129485" cy="6843486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b="1" u="sng" dirty="0" smtClean="0"/>
              <a:t>ثالثاً </a:t>
            </a:r>
            <a:r>
              <a:rPr lang="ar-SA" b="1" dirty="0" smtClean="0"/>
              <a:t>:    المفعول المطلق المبين للعدد </a:t>
            </a:r>
            <a:r>
              <a:rPr lang="ar-SA" dirty="0" smtClean="0"/>
              <a:t>: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b="1" dirty="0" smtClean="0"/>
              <a:t>قال تعالى </a:t>
            </a:r>
            <a:r>
              <a:rPr lang="ar-SA" dirty="0" smtClean="0"/>
              <a:t>: ( وحُمِلت الأرضُ والجبالُ ف</a:t>
            </a:r>
            <a:r>
              <a:rPr lang="ar-SA" dirty="0" smtClean="0">
                <a:solidFill>
                  <a:srgbClr val="FF0000"/>
                </a:solidFill>
              </a:rPr>
              <a:t>دكّتا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00B0F0"/>
                </a:solidFill>
              </a:rPr>
              <a:t>دكّةً واحدةً </a:t>
            </a:r>
            <a:r>
              <a:rPr lang="ar-SA" dirty="0" smtClean="0"/>
              <a:t>)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sz="1050" dirty="0" smtClean="0"/>
              <a:t>فعل ماض مبني للمجهول                                 نائب فاعل مرفوع</a:t>
            </a:r>
          </a:p>
          <a:p>
            <a:pPr marL="0" indent="0">
              <a:buNone/>
            </a:pPr>
            <a:endParaRPr lang="ar-SA" sz="1050" dirty="0"/>
          </a:p>
          <a:p>
            <a:pPr marL="0" indent="0">
              <a:buNone/>
            </a:pPr>
            <a:endParaRPr lang="ar-SA" sz="1050" dirty="0" smtClean="0"/>
          </a:p>
          <a:p>
            <a:pPr marL="0" indent="0">
              <a:buNone/>
            </a:pPr>
            <a:endParaRPr lang="ar-SA" sz="1050" dirty="0"/>
          </a:p>
          <a:p>
            <a:pPr marL="0" indent="0">
              <a:buNone/>
            </a:pPr>
            <a:r>
              <a:rPr lang="ar-SA" sz="1050" dirty="0" smtClean="0"/>
              <a:t>                                                                          فعل ماض مبني للمجهول مبني على الفتح والألف نائب فاعل</a:t>
            </a:r>
          </a:p>
          <a:p>
            <a:pPr marL="0" indent="0">
              <a:buNone/>
            </a:pPr>
            <a:endParaRPr lang="ar-SA" sz="1050" dirty="0"/>
          </a:p>
          <a:p>
            <a:pPr marL="0" indent="0">
              <a:buNone/>
            </a:pPr>
            <a:endParaRPr lang="ar-SA" sz="1050" dirty="0" smtClean="0"/>
          </a:p>
          <a:p>
            <a:pPr marL="0" indent="0">
              <a:buNone/>
            </a:pPr>
            <a:endParaRPr lang="ar-SA" sz="1050" dirty="0"/>
          </a:p>
          <a:p>
            <a:pPr marL="0" indent="0">
              <a:buNone/>
            </a:pPr>
            <a:endParaRPr lang="ar-SA" sz="1050" dirty="0" smtClean="0"/>
          </a:p>
          <a:p>
            <a:pPr marL="0" indent="0">
              <a:buNone/>
            </a:pPr>
            <a:r>
              <a:rPr lang="ar-SA" sz="1050" dirty="0"/>
              <a:t> </a:t>
            </a:r>
            <a:r>
              <a:rPr lang="ar-SA" sz="1050" dirty="0" smtClean="0"/>
              <a:t>                                                                                                                                                  مفعول  مطلق منصوب                                    نعت منصوب </a:t>
            </a:r>
            <a:endParaRPr lang="ar-SA" sz="105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876256" y="2204864"/>
            <a:ext cx="115212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5940152" y="2204864"/>
            <a:ext cx="64807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3851920" y="2204864"/>
            <a:ext cx="1368152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3059832" y="2204864"/>
            <a:ext cx="72008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H="1">
            <a:off x="1403648" y="2204864"/>
            <a:ext cx="720080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6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4" name="وسيلة شرح على شكل سحابة 3"/>
          <p:cNvSpPr/>
          <p:nvPr/>
        </p:nvSpPr>
        <p:spPr>
          <a:xfrm>
            <a:off x="1281471" y="1052736"/>
            <a:ext cx="6768752" cy="3672408"/>
          </a:xfrm>
          <a:prstGeom prst="cloudCallout">
            <a:avLst>
              <a:gd name="adj1" fmla="val -29196"/>
              <a:gd name="adj2" fmla="val 83052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 smtClean="0"/>
              <a:t>ما ينوب عن المصدر</a:t>
            </a:r>
            <a:endParaRPr lang="ar-SA" sz="4800" dirty="0"/>
          </a:p>
        </p:txBody>
      </p:sp>
    </p:spTree>
    <p:extLst>
      <p:ext uri="{BB962C8B-B14F-4D97-AF65-F5344CB8AC3E}">
        <p14:creationId xmlns:p14="http://schemas.microsoft.com/office/powerpoint/2010/main" val="3864480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290491"/>
              </p:ext>
            </p:extLst>
          </p:nvPr>
        </p:nvGraphicFramePr>
        <p:xfrm>
          <a:off x="0" y="0"/>
          <a:ext cx="925252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775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(1) </a:t>
            </a:r>
            <a:r>
              <a:rPr lang="ar-SA" b="1" u="sng" dirty="0" smtClean="0"/>
              <a:t>مرادف المصدر </a:t>
            </a:r>
            <a:r>
              <a:rPr lang="ar-SA" dirty="0" smtClean="0"/>
              <a:t>: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- وقفتُ </a:t>
            </a:r>
            <a:r>
              <a:rPr lang="ar-SA" dirty="0" smtClean="0">
                <a:solidFill>
                  <a:srgbClr val="FF0000"/>
                </a:solidFill>
              </a:rPr>
              <a:t>قياماً      </a:t>
            </a:r>
            <a:r>
              <a:rPr lang="ar-SA" sz="1600" dirty="0" smtClean="0"/>
              <a:t>الأصل وقفت وقوفاً.</a:t>
            </a:r>
          </a:p>
          <a:p>
            <a:pPr marL="0" indent="0">
              <a:buNone/>
            </a:pPr>
            <a:endParaRPr lang="ar-SA" sz="1600" dirty="0" smtClean="0"/>
          </a:p>
          <a:p>
            <a:pPr marL="0" indent="0">
              <a:buNone/>
            </a:pPr>
            <a:endParaRPr lang="ar-SA" sz="1600" dirty="0"/>
          </a:p>
          <a:p>
            <a:pPr marL="0" indent="0">
              <a:buNone/>
            </a:pPr>
            <a:r>
              <a:rPr lang="ar-SA" dirty="0" smtClean="0"/>
              <a:t> - قعدْتُ </a:t>
            </a:r>
            <a:r>
              <a:rPr lang="ar-SA" dirty="0" smtClean="0">
                <a:solidFill>
                  <a:srgbClr val="FF0000"/>
                </a:solidFill>
              </a:rPr>
              <a:t>جلوساً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- كرهت الكذوبَ </a:t>
            </a:r>
            <a:r>
              <a:rPr lang="ar-SA" dirty="0" smtClean="0">
                <a:solidFill>
                  <a:srgbClr val="FF0000"/>
                </a:solidFill>
              </a:rPr>
              <a:t>بغضاً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- مشيْتُ </a:t>
            </a:r>
            <a:r>
              <a:rPr lang="ar-SA" dirty="0" smtClean="0">
                <a:solidFill>
                  <a:srgbClr val="FF0000"/>
                </a:solidFill>
              </a:rPr>
              <a:t>هرولة</a:t>
            </a:r>
            <a:r>
              <a:rPr lang="ar-SA" dirty="0" smtClean="0"/>
              <a:t>ً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62654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(2) </a:t>
            </a:r>
            <a:r>
              <a:rPr lang="ar-SA" b="1" u="sng" dirty="0" smtClean="0"/>
              <a:t>اسم المصدر </a:t>
            </a:r>
            <a:r>
              <a:rPr lang="ar-SA" dirty="0" smtClean="0"/>
              <a:t>: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قال تعالى : ( واللهُ </a:t>
            </a:r>
            <a:r>
              <a:rPr lang="ar-SA" dirty="0" smtClean="0">
                <a:solidFill>
                  <a:srgbClr val="FF0000"/>
                </a:solidFill>
              </a:rPr>
              <a:t>أنبتكم</a:t>
            </a:r>
            <a:r>
              <a:rPr lang="ar-SA" dirty="0" smtClean="0"/>
              <a:t> من الأرضِ </a:t>
            </a:r>
            <a:r>
              <a:rPr lang="ar-SA" dirty="0" smtClean="0">
                <a:solidFill>
                  <a:srgbClr val="FF0000"/>
                </a:solidFill>
              </a:rPr>
              <a:t>نباتاً</a:t>
            </a:r>
            <a:r>
              <a:rPr lang="ar-SA" dirty="0" smtClean="0"/>
              <a:t> )</a:t>
            </a:r>
          </a:p>
          <a:p>
            <a:pPr marL="0" indent="0">
              <a:buNone/>
            </a:pPr>
            <a:r>
              <a:rPr lang="ar-SA" sz="2400" dirty="0"/>
              <a:t>    </a:t>
            </a:r>
          </a:p>
          <a:p>
            <a:pPr marL="0" indent="0">
              <a:buNone/>
            </a:pPr>
            <a:r>
              <a:rPr lang="ar-SA" sz="1400" dirty="0"/>
              <a:t> </a:t>
            </a:r>
            <a:r>
              <a:rPr lang="ar-SA" sz="1400" dirty="0" smtClean="0"/>
              <a:t>                                                                                                      نائب مفعول مطلق منصوب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</a:t>
            </a:r>
            <a:r>
              <a:rPr lang="ar-SA" sz="1800" b="1" dirty="0" smtClean="0"/>
              <a:t>المصدر القياسي من أنبت هو (إنباتا)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( المصدر لفظ يجمع في صيغته جميع حروف فعله ، واسم المصدر لا يجري على فعله، وإنّما نقص عن حروفه غالباً )</a:t>
            </a:r>
            <a:endParaRPr lang="ar-SA" sz="2000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4067944" y="2204864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671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1">
                  <a:lumMod val="84000"/>
                  <a:lumOff val="16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(3) </a:t>
            </a:r>
            <a:r>
              <a:rPr lang="ar-SA" b="1" u="sng" dirty="0" smtClean="0"/>
              <a:t>صفة المصدر المحذوف </a:t>
            </a:r>
            <a:r>
              <a:rPr lang="ar-SA" dirty="0" smtClean="0"/>
              <a:t>: </a:t>
            </a:r>
          </a:p>
          <a:p>
            <a:pPr marL="0" indent="0">
              <a:buNone/>
            </a:pPr>
            <a:r>
              <a:rPr lang="ar-SA" dirty="0"/>
              <a:t> </a:t>
            </a: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- دعوت الله </a:t>
            </a:r>
            <a:r>
              <a:rPr lang="ar-SA" dirty="0" smtClean="0">
                <a:solidFill>
                  <a:srgbClr val="FF0000"/>
                </a:solidFill>
              </a:rPr>
              <a:t>كثيراً </a:t>
            </a:r>
            <a:r>
              <a:rPr lang="ar-SA" dirty="0" smtClean="0"/>
              <a:t>، وانتظرتُ فَرَجَه ُ </a:t>
            </a:r>
            <a:r>
              <a:rPr lang="ar-SA" dirty="0" smtClean="0">
                <a:solidFill>
                  <a:srgbClr val="FF0000"/>
                </a:solidFill>
              </a:rPr>
              <a:t>طويلاً </a:t>
            </a:r>
            <a:r>
              <a:rPr lang="ar-SA" dirty="0" smtClean="0"/>
              <a:t>.</a:t>
            </a:r>
          </a:p>
          <a:p>
            <a:pPr marL="0" indent="0">
              <a:buNone/>
            </a:pPr>
            <a:r>
              <a:rPr lang="ar-SA" sz="2400" b="1" dirty="0" smtClean="0"/>
              <a:t>التّقدير</a:t>
            </a:r>
            <a:r>
              <a:rPr lang="ar-SA" dirty="0" smtClean="0"/>
              <a:t> :  </a:t>
            </a:r>
            <a:r>
              <a:rPr lang="ar-SA" sz="1600" dirty="0" smtClean="0"/>
              <a:t>دعوت الله دعاء كثيرا ، وانتظرت فرجه انتظارا طويلا .</a:t>
            </a:r>
          </a:p>
          <a:p>
            <a:pPr marL="0" indent="0">
              <a:buNone/>
            </a:pPr>
            <a:endParaRPr lang="ar-SA" sz="1600" dirty="0"/>
          </a:p>
          <a:p>
            <a:pPr marL="0" indent="0">
              <a:buNone/>
            </a:pPr>
            <a:endParaRPr lang="ar-SA" sz="1600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b="1" dirty="0" smtClean="0"/>
              <a:t>قال تعالى </a:t>
            </a:r>
            <a:r>
              <a:rPr lang="ar-SA" dirty="0" smtClean="0"/>
              <a:t>: ( يا أيّها الذين آمنوا إذا لقيتم فئةً فاثبتوا و</a:t>
            </a:r>
            <a:r>
              <a:rPr lang="ar-SA" dirty="0" smtClean="0">
                <a:solidFill>
                  <a:srgbClr val="FF0000"/>
                </a:solidFill>
              </a:rPr>
              <a:t>اذكروا</a:t>
            </a:r>
            <a:r>
              <a:rPr lang="ar-SA" dirty="0" smtClean="0"/>
              <a:t> الله </a:t>
            </a:r>
            <a:r>
              <a:rPr lang="ar-SA" dirty="0" smtClean="0">
                <a:solidFill>
                  <a:srgbClr val="0070C0"/>
                </a:solidFill>
              </a:rPr>
              <a:t>كثيراً</a:t>
            </a:r>
            <a:r>
              <a:rPr lang="ar-SA" dirty="0" smtClean="0"/>
              <a:t> لعلّكم تفلحون )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 </a:t>
            </a:r>
            <a:r>
              <a:rPr lang="ar-SA" sz="2400" b="1" dirty="0" smtClean="0"/>
              <a:t>التّقدير</a:t>
            </a:r>
            <a:r>
              <a:rPr lang="ar-SA" sz="2400" dirty="0" smtClean="0"/>
              <a:t> :  </a:t>
            </a:r>
            <a:r>
              <a:rPr lang="ar-SA" sz="1600" dirty="0" smtClean="0"/>
              <a:t>واذكروا الله ذكراً كثيراً.</a:t>
            </a: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1060770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(4)   </a:t>
            </a:r>
            <a:r>
              <a:rPr lang="ar-SA" b="1" u="sng" dirty="0" smtClean="0"/>
              <a:t>لفظ (كل) أو (بعض) إذا أضيفتا للمصدر 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- سعيتُ </a:t>
            </a:r>
            <a:r>
              <a:rPr lang="ar-SA" dirty="0" smtClean="0">
                <a:solidFill>
                  <a:srgbClr val="FF0000"/>
                </a:solidFill>
              </a:rPr>
              <a:t>بعضَ</a:t>
            </a:r>
            <a:r>
              <a:rPr lang="ar-SA" dirty="0" smtClean="0"/>
              <a:t> السّعي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- لا تظنّانِّ </a:t>
            </a:r>
            <a:r>
              <a:rPr lang="ar-SA" dirty="0" smtClean="0">
                <a:solidFill>
                  <a:srgbClr val="FF0000"/>
                </a:solidFill>
              </a:rPr>
              <a:t>بعضَ</a:t>
            </a:r>
            <a:r>
              <a:rPr lang="ar-SA" dirty="0" smtClean="0"/>
              <a:t> الظّنِّ .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- أحبُّ أبي </a:t>
            </a:r>
            <a:r>
              <a:rPr lang="ar-SA" dirty="0" smtClean="0">
                <a:solidFill>
                  <a:srgbClr val="FF0000"/>
                </a:solidFill>
              </a:rPr>
              <a:t>كلَّ</a:t>
            </a:r>
            <a:r>
              <a:rPr lang="ar-SA" dirty="0" smtClean="0"/>
              <a:t> الحبِّ .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- أرقتُ الليلةَ </a:t>
            </a:r>
            <a:r>
              <a:rPr lang="ar-SA" dirty="0" smtClean="0">
                <a:solidFill>
                  <a:srgbClr val="FF0000"/>
                </a:solidFill>
              </a:rPr>
              <a:t>بعضَ</a:t>
            </a:r>
            <a:r>
              <a:rPr lang="ar-SA" dirty="0" smtClean="0"/>
              <a:t> الأرقِ 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  </a:t>
            </a:r>
            <a:r>
              <a:rPr lang="ar-SA" b="1" dirty="0" smtClean="0"/>
              <a:t>قال تعالى </a:t>
            </a:r>
            <a:r>
              <a:rPr lang="ar-SA" dirty="0" smtClean="0"/>
              <a:t>: ( ولن تستطيعوا أن تعدلوا بين النّساء ولو حرصتم فلا تميلوا </a:t>
            </a:r>
            <a:r>
              <a:rPr lang="ar-SA" dirty="0" smtClean="0">
                <a:solidFill>
                  <a:srgbClr val="FF0000"/>
                </a:solidFill>
              </a:rPr>
              <a:t>كلّ </a:t>
            </a:r>
            <a:r>
              <a:rPr lang="ar-SA" dirty="0" smtClean="0"/>
              <a:t>الميل فتذروها كالمعلّقة ).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dirty="0">
                <a:solidFill>
                  <a:prstClr val="black"/>
                </a:solidFill>
              </a:rPr>
              <a:t> </a:t>
            </a:r>
            <a:r>
              <a:rPr lang="ar-SA" b="1" dirty="0">
                <a:solidFill>
                  <a:prstClr val="black"/>
                </a:solidFill>
              </a:rPr>
              <a:t>قال </a:t>
            </a:r>
            <a:r>
              <a:rPr lang="ar-SA" b="1" dirty="0" smtClean="0">
                <a:solidFill>
                  <a:prstClr val="black"/>
                </a:solidFill>
              </a:rPr>
              <a:t>تعالى</a:t>
            </a:r>
            <a:r>
              <a:rPr lang="ar-SA" b="1" dirty="0" smtClean="0"/>
              <a:t> </a:t>
            </a:r>
            <a:r>
              <a:rPr lang="ar-SA" dirty="0" smtClean="0"/>
              <a:t>: ( ولو تقوّل علينا </a:t>
            </a:r>
            <a:r>
              <a:rPr lang="ar-SA" dirty="0" smtClean="0">
                <a:solidFill>
                  <a:srgbClr val="FF0000"/>
                </a:solidFill>
              </a:rPr>
              <a:t>بعض</a:t>
            </a:r>
            <a:r>
              <a:rPr lang="ar-SA" dirty="0" smtClean="0"/>
              <a:t> الأقاويل )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09022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(5) </a:t>
            </a:r>
            <a:r>
              <a:rPr lang="ar-SA" b="1" u="sng" dirty="0" smtClean="0"/>
              <a:t>أسماء الأعداد المضافة للمصدر </a:t>
            </a:r>
            <a:r>
              <a:rPr lang="ar-SA" dirty="0" smtClean="0"/>
              <a:t>: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- ضربتُ المهمل </a:t>
            </a:r>
            <a:r>
              <a:rPr lang="ar-SA" dirty="0" smtClean="0">
                <a:solidFill>
                  <a:srgbClr val="FF0000"/>
                </a:solidFill>
              </a:rPr>
              <a:t>عشرينَ</a:t>
            </a:r>
            <a:r>
              <a:rPr lang="ar-SA" dirty="0" smtClean="0"/>
              <a:t> ضربةً             </a:t>
            </a:r>
            <a:r>
              <a:rPr lang="ar-SA" sz="1400" dirty="0" smtClean="0"/>
              <a:t>الأصل (ضربت ضربةً )</a:t>
            </a:r>
          </a:p>
          <a:p>
            <a:pPr marL="0" indent="0">
              <a:buNone/>
            </a:pPr>
            <a:r>
              <a:rPr lang="ar-SA" sz="1400" dirty="0" smtClean="0"/>
              <a:t>                                                       نائب مفعول مطلق منصوب</a:t>
            </a:r>
            <a:r>
              <a:rPr lang="ar-SA" dirty="0" smtClean="0"/>
              <a:t> </a:t>
            </a:r>
            <a:endParaRPr lang="ar-SA" dirty="0"/>
          </a:p>
          <a:p>
            <a:pPr marL="0" indent="0">
              <a:buNone/>
            </a:pPr>
            <a:r>
              <a:rPr lang="ar-SA" dirty="0" smtClean="0"/>
              <a:t> قال تعالى : ( فاجلدوهم </a:t>
            </a:r>
            <a:r>
              <a:rPr lang="ar-SA" dirty="0" smtClean="0">
                <a:solidFill>
                  <a:srgbClr val="FF0000"/>
                </a:solidFill>
              </a:rPr>
              <a:t>ثمانين</a:t>
            </a:r>
            <a:r>
              <a:rPr lang="ar-SA" dirty="0" smtClean="0"/>
              <a:t> جلدةً ).      </a:t>
            </a:r>
            <a:r>
              <a:rPr lang="ar-SA" sz="1400" dirty="0" smtClean="0"/>
              <a:t>الأصل :(فاجلدوهم جلدةً )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>
                <a:solidFill>
                  <a:prstClr val="black"/>
                </a:solidFill>
              </a:rPr>
              <a:t>قال تعالى :</a:t>
            </a:r>
            <a:r>
              <a:rPr lang="ar-SA" dirty="0" smtClean="0"/>
              <a:t> ( الزّانيةُ والزّاني فاجلدوا كلَّ واحدٍ منهما </a:t>
            </a:r>
            <a:r>
              <a:rPr lang="ar-SA" dirty="0" smtClean="0">
                <a:solidFill>
                  <a:srgbClr val="FF0000"/>
                </a:solidFill>
              </a:rPr>
              <a:t>مائةَ</a:t>
            </a:r>
            <a:r>
              <a:rPr lang="ar-SA" dirty="0" smtClean="0"/>
              <a:t> جلدة ).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1600" dirty="0" smtClean="0"/>
              <a:t>الألفاظ : ( عشرين – ثمانين – مائة ) نائب مفعول مطلق لأنّها مضافة للمصدر.</a:t>
            </a:r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6444208" y="213285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738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حذف عامل المفعول المطلق 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866830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78718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b="1" u="sng" dirty="0" smtClean="0"/>
              <a:t>أوّلاً</a:t>
            </a:r>
            <a:r>
              <a:rPr lang="ar-SA" b="1" dirty="0" smtClean="0"/>
              <a:t> : الحذف الجائز :</a:t>
            </a:r>
          </a:p>
          <a:p>
            <a:pPr marL="0" indent="0">
              <a:buNone/>
            </a:pPr>
            <a:r>
              <a:rPr lang="ar-SA" dirty="0"/>
              <a:t> </a:t>
            </a: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- حجّاً مبروراً ، وذنباً مغفوراً .</a:t>
            </a:r>
          </a:p>
          <a:p>
            <a:pPr marL="0" indent="0">
              <a:buNone/>
            </a:pPr>
            <a:r>
              <a:rPr lang="ar-SA" dirty="0"/>
              <a:t> </a:t>
            </a:r>
            <a:endParaRPr lang="ar-SA" dirty="0" smtClean="0"/>
          </a:p>
          <a:p>
            <a:pPr marL="0" indent="0">
              <a:buNone/>
            </a:pPr>
            <a:r>
              <a:rPr lang="ar-SA" sz="1200" dirty="0" smtClean="0"/>
              <a:t>           مفعول مطلق منصوب وعلامة نصبه الفتحة الظاهرة .</a:t>
            </a:r>
          </a:p>
          <a:p>
            <a:pPr marL="0" indent="0">
              <a:buNone/>
            </a:pPr>
            <a:endParaRPr lang="ar-SA" sz="1200" dirty="0"/>
          </a:p>
          <a:p>
            <a:pPr>
              <a:buFontTx/>
              <a:buChar char="-"/>
            </a:pPr>
            <a:r>
              <a:rPr lang="ar-SA" dirty="0" smtClean="0"/>
              <a:t>سفراً حميداً ، وعوداً سعيداً </a:t>
            </a:r>
          </a:p>
          <a:p>
            <a:pPr>
              <a:buFontTx/>
              <a:buChar char="-"/>
            </a:pPr>
            <a:endParaRPr lang="ar-SA" dirty="0" smtClean="0"/>
          </a:p>
          <a:p>
            <a:pPr marL="0" lvl="0" indent="0">
              <a:buNone/>
            </a:pPr>
            <a:endParaRPr lang="ar-SA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ar-SA" sz="1200" dirty="0" smtClean="0">
                <a:solidFill>
                  <a:prstClr val="black"/>
                </a:solidFill>
              </a:rPr>
              <a:t>       مفعول </a:t>
            </a:r>
            <a:r>
              <a:rPr lang="ar-SA" sz="1200" dirty="0">
                <a:solidFill>
                  <a:prstClr val="black"/>
                </a:solidFill>
              </a:rPr>
              <a:t>مطلق منصوب وعلامة نصبه الفتحة الظاهرة </a:t>
            </a:r>
            <a:endParaRPr lang="ar-SA" dirty="0" smtClean="0"/>
          </a:p>
          <a:p>
            <a:pPr>
              <a:buFontTx/>
              <a:buChar char="-"/>
            </a:pPr>
            <a:endParaRPr lang="ar-SA" dirty="0"/>
          </a:p>
          <a:p>
            <a:pPr>
              <a:buFontTx/>
              <a:buChar char="-"/>
            </a:pPr>
            <a:endParaRPr lang="ar-SA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8604448" y="2204864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>
            <a:off x="8604448" y="4005064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465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b="1" u="sng" dirty="0" smtClean="0"/>
              <a:t>ثانياً</a:t>
            </a:r>
            <a:r>
              <a:rPr lang="ar-SA" dirty="0" smtClean="0"/>
              <a:t>:  </a:t>
            </a:r>
            <a:r>
              <a:rPr lang="ar-SA" b="1" dirty="0" smtClean="0"/>
              <a:t>الحذف الواجب </a:t>
            </a:r>
            <a:r>
              <a:rPr lang="ar-SA" dirty="0" smtClean="0"/>
              <a:t>: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- صبراً على المصيبة يا أخي .</a:t>
            </a:r>
          </a:p>
          <a:p>
            <a:pPr marL="0" indent="0">
              <a:buNone/>
            </a:pPr>
            <a:endParaRPr lang="ar-SA" dirty="0"/>
          </a:p>
          <a:p>
            <a:pPr>
              <a:buFontTx/>
              <a:buChar char="-"/>
            </a:pPr>
            <a:r>
              <a:rPr lang="ar-SA" dirty="0" smtClean="0"/>
              <a:t>اللهمّ نصراً للمسلمين .</a:t>
            </a:r>
          </a:p>
          <a:p>
            <a:pPr>
              <a:buFontTx/>
              <a:buChar char="-"/>
            </a:pPr>
            <a:endParaRPr lang="ar-SA" dirty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- حمداً وشكراً / صبراً لا جزعاً / عجباً لك / سمعاً وطاعةً ...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- سرّني رؤيتك حقّاً / عرفت الخبر يقيناً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60180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- كان للصوت هديرٌ </a:t>
            </a:r>
            <a:r>
              <a:rPr lang="ar-SA" dirty="0" err="1" smtClean="0"/>
              <a:t>هديرَ</a:t>
            </a:r>
            <a:r>
              <a:rPr lang="ar-SA" dirty="0" smtClean="0"/>
              <a:t> الموجِ ./ سُمِعَ له دويٌّ </a:t>
            </a:r>
            <a:r>
              <a:rPr lang="ar-SA" dirty="0" err="1" smtClean="0"/>
              <a:t>دويَّ</a:t>
            </a:r>
            <a:r>
              <a:rPr lang="ar-SA" dirty="0" smtClean="0"/>
              <a:t> الرّيح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- سبحان الله  / معاذَ اللهِ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لبّيك – حنانيك - سعديك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5231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</p:spPr>
        <p:txBody>
          <a:bodyPr/>
          <a:lstStyle/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sz="4400" b="1" dirty="0" smtClean="0"/>
              <a:t> تنبيه </a:t>
            </a:r>
          </a:p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  </a:t>
            </a:r>
            <a:r>
              <a:rPr lang="ar-SA" b="1" dirty="0" smtClean="0"/>
              <a:t>يكثر استعمال المفعول المطلق المحذوف عامله في كلامنا ، مثل : </a:t>
            </a:r>
          </a:p>
          <a:p>
            <a:pPr marL="0" indent="0">
              <a:buNone/>
            </a:pPr>
            <a:r>
              <a:rPr lang="ar-SA" b="1" dirty="0"/>
              <a:t> </a:t>
            </a:r>
            <a:r>
              <a:rPr lang="ar-SA" b="1" dirty="0" smtClean="0"/>
              <a:t>           </a:t>
            </a:r>
            <a:r>
              <a:rPr lang="ar-SA" b="1" dirty="0" smtClean="0">
                <a:solidFill>
                  <a:schemeClr val="bg2">
                    <a:lumMod val="50000"/>
                  </a:schemeClr>
                </a:solidFill>
              </a:rPr>
              <a:t>حسناً </a:t>
            </a:r>
            <a:r>
              <a:rPr lang="ar-SA" b="1" dirty="0" smtClean="0"/>
              <a:t>– </a:t>
            </a:r>
            <a:r>
              <a:rPr lang="ar-SA" b="1" dirty="0" smtClean="0">
                <a:solidFill>
                  <a:srgbClr val="92D050"/>
                </a:solidFill>
              </a:rPr>
              <a:t>عفواً</a:t>
            </a:r>
            <a:r>
              <a:rPr lang="ar-SA" b="1" dirty="0" smtClean="0"/>
              <a:t> – </a:t>
            </a:r>
            <a:r>
              <a:rPr lang="ar-SA" b="1" dirty="0" smtClean="0">
                <a:solidFill>
                  <a:srgbClr val="00B0F0"/>
                </a:solidFill>
              </a:rPr>
              <a:t>أيضاً</a:t>
            </a:r>
            <a:r>
              <a:rPr lang="ar-SA" b="1" dirty="0" smtClean="0"/>
              <a:t> – </a:t>
            </a:r>
            <a:r>
              <a:rPr lang="ar-SA" b="1" dirty="0" smtClean="0">
                <a:solidFill>
                  <a:srgbClr val="002060"/>
                </a:solidFill>
              </a:rPr>
              <a:t>فِعْلاً</a:t>
            </a:r>
            <a:r>
              <a:rPr lang="ar-SA" b="1" dirty="0" smtClean="0"/>
              <a:t> – </a:t>
            </a:r>
            <a:r>
              <a:rPr lang="ar-SA" b="1" dirty="0" smtClean="0">
                <a:solidFill>
                  <a:srgbClr val="7030A0"/>
                </a:solidFill>
              </a:rPr>
              <a:t>شكرا</a:t>
            </a:r>
            <a:r>
              <a:rPr lang="ar-SA" b="1" dirty="0" smtClean="0"/>
              <a:t>ً ....</a:t>
            </a:r>
          </a:p>
          <a:p>
            <a:pPr marL="0" indent="0">
              <a:buNone/>
            </a:pPr>
            <a:endParaRPr lang="ar-SA" b="1" dirty="0"/>
          </a:p>
          <a:p>
            <a:pPr marL="0" indent="0">
              <a:buNone/>
            </a:pPr>
            <a:r>
              <a:rPr lang="ar-SA" b="1" dirty="0" smtClean="0"/>
              <a:t>     </a:t>
            </a:r>
            <a:r>
              <a:rPr lang="ar-SA" sz="1800" dirty="0" smtClean="0"/>
              <a:t>مفعول مطلق منصوب وعلامة نصبه الفتحة </a:t>
            </a:r>
            <a:endParaRPr lang="ar-SA" sz="1800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7380312" y="299695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736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    </a:t>
            </a:r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</a:t>
            </a:r>
            <a:endParaRPr lang="ar-SA" dirty="0"/>
          </a:p>
        </p:txBody>
      </p:sp>
      <p:sp>
        <p:nvSpPr>
          <p:cNvPr id="2" name="مستطيل مخدوش من كلا الطرفين 1"/>
          <p:cNvSpPr/>
          <p:nvPr/>
        </p:nvSpPr>
        <p:spPr>
          <a:xfrm>
            <a:off x="1552735" y="0"/>
            <a:ext cx="6336704" cy="5733256"/>
          </a:xfrm>
          <a:prstGeom prst="snip2SameRect">
            <a:avLst/>
          </a:prstGeom>
          <a:gradFill flip="none" rotWithShape="1">
            <a:gsLst>
              <a:gs pos="0">
                <a:schemeClr val="accent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 smtClean="0">
                <a:solidFill>
                  <a:srgbClr val="002060"/>
                </a:solidFill>
              </a:rPr>
              <a:t>التّـقيـيـم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68498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3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</a:t>
            </a:r>
            <a:r>
              <a:rPr lang="ar-SA" b="1" dirty="0" smtClean="0"/>
              <a:t>استخرجي </a:t>
            </a:r>
            <a:r>
              <a:rPr lang="ar-SA" b="1" dirty="0" smtClean="0"/>
              <a:t>المفعول المطلق من الجمل التالية ، </a:t>
            </a:r>
            <a:r>
              <a:rPr lang="ar-SA" b="1" dirty="0" smtClean="0"/>
              <a:t>وبيّني </a:t>
            </a:r>
            <a:r>
              <a:rPr lang="ar-SA" b="1" dirty="0" smtClean="0"/>
              <a:t>نوعه </a:t>
            </a:r>
            <a:r>
              <a:rPr lang="ar-SA" dirty="0" smtClean="0"/>
              <a:t>: </a:t>
            </a:r>
          </a:p>
          <a:p>
            <a:pPr marL="0" indent="0">
              <a:buNone/>
            </a:pPr>
            <a:r>
              <a:rPr lang="ar-SA" dirty="0"/>
              <a:t> </a:t>
            </a:r>
            <a:endParaRPr lang="ar-SA" dirty="0" smtClean="0"/>
          </a:p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- مشى المختالُ مِشيةَ الطّاووس 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- زرت مكةَ زيارةً واحدةً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r>
              <a:rPr lang="ar-SA" dirty="0" smtClean="0"/>
              <a:t> - مالَ زيدٌ ميلاً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8016719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772</Words>
  <Application>Microsoft Office PowerPoint</Application>
  <PresentationFormat>عرض على الشاشة (3:4)‏</PresentationFormat>
  <Paragraphs>194</Paragraphs>
  <Slides>27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نسق Office</vt:lpstr>
      <vt:lpstr>بسم الله الرحمن الرحيم</vt:lpstr>
      <vt:lpstr>المحاضرة الرابعة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حذف عامل المفعول المطلق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Razah Yhya Khdam</dc:creator>
  <cp:lastModifiedBy>Razah Yhya Khdam</cp:lastModifiedBy>
  <cp:revision>31</cp:revision>
  <dcterms:created xsi:type="dcterms:W3CDTF">2014-02-13T14:13:56Z</dcterms:created>
  <dcterms:modified xsi:type="dcterms:W3CDTF">2015-02-28T18:38:55Z</dcterms:modified>
</cp:coreProperties>
</file>