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64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8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2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3" r:id="rId44"/>
    <p:sldId id="302" r:id="rId45"/>
    <p:sldId id="305" r:id="rId46"/>
    <p:sldId id="306" r:id="rId47"/>
    <p:sldId id="304" r:id="rId48"/>
    <p:sldId id="307" r:id="rId49"/>
    <p:sldId id="308" r:id="rId50"/>
    <p:sldId id="309" r:id="rId51"/>
    <p:sldId id="310" r:id="rId5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6248FD0-3635-4471-830F-8BB3EA763F19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C300CE9-5C36-4CD1-9504-64389E196E6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313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النعت يتبع المنعوت في : التعريف والتّنكير ، الإفراد والتثنية والجمع ، التذكير والتأنيث ، علامة الإعراب 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0CE9-5C36-4CD1-9504-64389E196E68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733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(</a:t>
            </a:r>
            <a:r>
              <a:rPr lang="ar-SA" b="1" dirty="0" smtClean="0">
                <a:solidFill>
                  <a:srgbClr val="FF0000"/>
                </a:solidFill>
              </a:rPr>
              <a:t>أليمٌ</a:t>
            </a:r>
            <a:r>
              <a:rPr lang="ar-SA" dirty="0" smtClean="0"/>
              <a:t>) نعت حقيقي ، ومنعوته الأصلي</a:t>
            </a:r>
            <a:r>
              <a:rPr lang="ar-SA" baseline="0" dirty="0" smtClean="0"/>
              <a:t> هو (</a:t>
            </a:r>
            <a:r>
              <a:rPr lang="ar-SA" b="1" baseline="0" dirty="0" smtClean="0"/>
              <a:t>عذاب</a:t>
            </a:r>
            <a:r>
              <a:rPr lang="ar-SA" baseline="0" dirty="0" smtClean="0"/>
              <a:t>)...../ النعت يتبع المنعوت في الإعراب : رفعاً ونصبا وجرا / (زان) نعت مرفوعة وعلامة رفعه الضمة المقدرة على الياء المحذوفة ، وأصلعا (زانيٌ)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0CE9-5C36-4CD1-9504-64389E196E68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8412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يجب إفراد وتذكير النعت السببي إذا كان الاسم الظاهر غير جمع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0CE9-5C36-4CD1-9504-64389E196E68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4752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0CE9-5C36-4CD1-9504-64389E196E68}" type="slidenum">
              <a:rPr lang="ar-SA" smtClean="0"/>
              <a:t>24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3420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ملحوظة : النعت السّببي يكون مفرداً ، ويراعى في تذكيره وتأنيثه </a:t>
            </a:r>
            <a:r>
              <a:rPr lang="ar-SA" dirty="0" err="1" smtClean="0"/>
              <a:t>مابعده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0CE9-5C36-4CD1-9504-64389E196E68}" type="slidenum">
              <a:rPr lang="ar-SA" smtClean="0"/>
              <a:t>28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9642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88A253-C60E-48B3-9FBF-A7AE85807B55}" type="datetimeFigureOut">
              <a:rPr lang="ar-SA" smtClean="0"/>
              <a:t>7/11/1436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4509F47-314A-418C-BA24-911A3EE8754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ar-SA" dirty="0" smtClean="0"/>
              <a:t>المحاضرة التّاسعة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187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0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6600" dirty="0" smtClean="0"/>
              <a:t>التوابع</a:t>
            </a:r>
            <a:endParaRPr lang="ar-SA" sz="6600" dirty="0"/>
          </a:p>
        </p:txBody>
      </p:sp>
    </p:spTree>
    <p:extLst>
      <p:ext uri="{BB962C8B-B14F-4D97-AF65-F5344CB8AC3E}">
        <p14:creationId xmlns:p14="http://schemas.microsoft.com/office/powerpoint/2010/main" val="27493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13176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4852009" y="476672"/>
            <a:ext cx="4104456" cy="18002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</a:rPr>
              <a:t>النّعت</a:t>
            </a:r>
            <a:endParaRPr lang="ar-SA" sz="4800" dirty="0">
              <a:solidFill>
                <a:schemeClr val="tx1"/>
              </a:solidFill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4876102" y="2852935"/>
            <a:ext cx="4104456" cy="1777121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</a:rPr>
              <a:t>العطف</a:t>
            </a:r>
            <a:endParaRPr lang="ar-SA" sz="4800" dirty="0">
              <a:solidFill>
                <a:schemeClr val="tx1"/>
              </a:solidFill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289134" y="476672"/>
            <a:ext cx="3853769" cy="18002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</a:rPr>
              <a:t>التوكيد</a:t>
            </a:r>
            <a:endParaRPr lang="ar-SA" sz="4800" dirty="0">
              <a:solidFill>
                <a:schemeClr val="tx1"/>
              </a:solidFill>
            </a:endParaRPr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297157" y="2880713"/>
            <a:ext cx="3856721" cy="177712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</a:rPr>
              <a:t>البدل</a:t>
            </a:r>
            <a:endParaRPr lang="ar-SA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7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ar-SA" dirty="0" smtClean="0"/>
              <a:t>التوابع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17646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ar-SA" sz="4800" dirty="0" smtClean="0"/>
              <a:t>هي كلمات تتبع ما قبلها في الإعراب: رفعاً ، ونصباً ، وجرّاً ، حيث تأخذ نفس إعراب ما قبلها .</a:t>
            </a:r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176160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851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9600" dirty="0" smtClean="0"/>
              <a:t>النعت</a:t>
            </a:r>
            <a:endParaRPr lang="ar-SA" sz="9600" dirty="0"/>
          </a:p>
        </p:txBody>
      </p:sp>
    </p:spTree>
    <p:extLst>
      <p:ext uri="{BB962C8B-B14F-4D97-AF65-F5344CB8AC3E}">
        <p14:creationId xmlns:p14="http://schemas.microsoft.com/office/powerpoint/2010/main" val="421598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</a:rPr>
              <a:t>أقسام النّعت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38884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4211960" y="1268760"/>
            <a:ext cx="4104456" cy="115212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</a:rPr>
              <a:t>النعت الحقيقي</a:t>
            </a:r>
            <a:endParaRPr lang="ar-SA" sz="4800" dirty="0">
              <a:solidFill>
                <a:schemeClr val="tx1"/>
              </a:solidFill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1043608" y="3356992"/>
            <a:ext cx="4248472" cy="108012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</a:rPr>
              <a:t>النعت السببي</a:t>
            </a:r>
            <a:endParaRPr lang="ar-SA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0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b="1" dirty="0" smtClean="0">
                <a:solidFill>
                  <a:schemeClr val="accent2"/>
                </a:solidFill>
              </a:rPr>
              <a:t>النعت الحقيقي</a:t>
            </a:r>
            <a:endParaRPr lang="ar-SA" sz="4800" b="1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124744"/>
            <a:ext cx="7520940" cy="3579849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sz="4000" dirty="0" smtClean="0"/>
              <a:t>هو ما يدلّ على معنى في نفس منعوته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358596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13176"/>
          </a:xfrm>
        </p:spPr>
        <p:txBody>
          <a:bodyPr>
            <a:normAutofit/>
          </a:bodyPr>
          <a:lstStyle/>
          <a:p>
            <a:r>
              <a:rPr lang="ar-SA" sz="4800" dirty="0" smtClean="0"/>
              <a:t>   - جاء </a:t>
            </a:r>
            <a:r>
              <a:rPr lang="ar-SA" sz="4800" u="sng" dirty="0" smtClean="0"/>
              <a:t>الطالبُ</a:t>
            </a:r>
            <a:r>
              <a:rPr lang="ar-SA" sz="4800" dirty="0" smtClean="0"/>
              <a:t> </a:t>
            </a:r>
            <a:r>
              <a:rPr lang="ar-SA" sz="4800" u="sng" dirty="0" smtClean="0"/>
              <a:t>المهذب</a:t>
            </a:r>
            <a:r>
              <a:rPr lang="ar-SA" sz="4800" dirty="0" smtClean="0"/>
              <a:t>ُ ؟</a:t>
            </a:r>
          </a:p>
          <a:p>
            <a:endParaRPr lang="ar-SA" sz="2000" dirty="0" smtClean="0"/>
          </a:p>
          <a:p>
            <a:r>
              <a:rPr lang="ar-SA" sz="2000" dirty="0"/>
              <a:t> </a:t>
            </a:r>
            <a:r>
              <a:rPr lang="ar-SA" sz="2000" dirty="0" smtClean="0"/>
              <a:t>                       المنعوت                        النعت</a:t>
            </a:r>
            <a:endParaRPr lang="ar-SA" sz="2000" dirty="0"/>
          </a:p>
          <a:p>
            <a:pPr marL="0" indent="0"/>
            <a:endParaRPr lang="ar-SA" sz="4800" dirty="0" smtClean="0"/>
          </a:p>
          <a:p>
            <a:pPr marL="0" indent="0"/>
            <a:r>
              <a:rPr lang="ar-SA" sz="4800" dirty="0" smtClean="0"/>
              <a:t>  - حضرت السيّدةُ </a:t>
            </a:r>
            <a:r>
              <a:rPr lang="ar-SA" sz="4800" u="sng" dirty="0" smtClean="0"/>
              <a:t>العاقلة</a:t>
            </a:r>
            <a:r>
              <a:rPr lang="ar-SA" sz="4800" dirty="0" smtClean="0"/>
              <a:t>ُ .</a:t>
            </a:r>
          </a:p>
          <a:p>
            <a:pPr marL="0" indent="0"/>
            <a:r>
              <a:rPr lang="ar-SA" sz="4800" dirty="0" smtClean="0"/>
              <a:t>   - ركبتُ القطارَ </a:t>
            </a:r>
            <a:r>
              <a:rPr lang="ar-SA" sz="4800" u="sng" dirty="0" smtClean="0"/>
              <a:t>السريع</a:t>
            </a:r>
            <a:r>
              <a:rPr lang="ar-SA" sz="4800" dirty="0" smtClean="0"/>
              <a:t>َ .</a:t>
            </a:r>
          </a:p>
          <a:p>
            <a:pPr marL="0" indent="0"/>
            <a:r>
              <a:rPr lang="ar-SA" sz="4800" dirty="0" smtClean="0"/>
              <a:t>   - أقمتُ في المنزلِ </a:t>
            </a:r>
            <a:r>
              <a:rPr lang="ar-SA" sz="4800" u="sng" dirty="0" smtClean="0"/>
              <a:t>الفسيح</a:t>
            </a:r>
            <a:r>
              <a:rPr lang="ar-SA" sz="4800" dirty="0" smtClean="0"/>
              <a:t>ِ</a:t>
            </a:r>
            <a:endParaRPr lang="ar-SA" sz="48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732240" y="620688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148064" y="76470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69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/>
              <a:t>قال عليه الصلاة والسّلام : ( ثلاثةٌ لا يكلّمهم الله يوم القيامة ، ولا يزكّيهم ، ولا ينظرُ إليهم ، ولهم </a:t>
            </a:r>
            <a:r>
              <a:rPr lang="ar-SA" sz="4000" dirty="0" smtClean="0">
                <a:solidFill>
                  <a:schemeClr val="accent3"/>
                </a:solidFill>
              </a:rPr>
              <a:t>عذابٌ</a:t>
            </a:r>
            <a:r>
              <a:rPr lang="ar-SA" sz="4000" dirty="0" smtClean="0"/>
              <a:t> </a:t>
            </a:r>
            <a:r>
              <a:rPr lang="ar-SA" sz="4000" dirty="0" smtClean="0">
                <a:solidFill>
                  <a:srgbClr val="FF0000"/>
                </a:solidFill>
              </a:rPr>
              <a:t>أليمٌ </a:t>
            </a:r>
            <a:r>
              <a:rPr lang="ar-SA" sz="4000" dirty="0" smtClean="0"/>
              <a:t>: </a:t>
            </a:r>
            <a:r>
              <a:rPr lang="ar-SA" sz="4000" dirty="0" smtClean="0">
                <a:solidFill>
                  <a:schemeClr val="accent3"/>
                </a:solidFill>
              </a:rPr>
              <a:t>شيخٌ</a:t>
            </a:r>
            <a:r>
              <a:rPr lang="ar-SA" sz="4000" dirty="0" smtClean="0"/>
              <a:t> </a:t>
            </a:r>
            <a:r>
              <a:rPr lang="ar-SA" sz="4000" dirty="0" smtClean="0">
                <a:solidFill>
                  <a:srgbClr val="FF0000"/>
                </a:solidFill>
              </a:rPr>
              <a:t>زانٍ</a:t>
            </a:r>
            <a:r>
              <a:rPr lang="ar-SA" sz="4000" dirty="0" smtClean="0"/>
              <a:t> ، و</a:t>
            </a:r>
            <a:r>
              <a:rPr lang="ar-SA" sz="4000" dirty="0" smtClean="0">
                <a:solidFill>
                  <a:schemeClr val="accent3"/>
                </a:solidFill>
              </a:rPr>
              <a:t>ملِكٌ</a:t>
            </a:r>
            <a:r>
              <a:rPr lang="ar-SA" sz="4000" dirty="0" smtClean="0"/>
              <a:t> </a:t>
            </a:r>
            <a:r>
              <a:rPr lang="ar-SA" sz="4000" dirty="0" smtClean="0">
                <a:solidFill>
                  <a:srgbClr val="FF0000"/>
                </a:solidFill>
              </a:rPr>
              <a:t>كذّابٌ</a:t>
            </a:r>
            <a:r>
              <a:rPr lang="ar-SA" sz="4000" dirty="0" smtClean="0"/>
              <a:t> ، و</a:t>
            </a:r>
            <a:r>
              <a:rPr lang="ar-SA" sz="4000" dirty="0" smtClean="0">
                <a:solidFill>
                  <a:schemeClr val="accent3"/>
                </a:solidFill>
              </a:rPr>
              <a:t>عائلٌ</a:t>
            </a:r>
            <a:r>
              <a:rPr lang="ar-SA" sz="4000" dirty="0" smtClean="0"/>
              <a:t> </a:t>
            </a:r>
            <a:r>
              <a:rPr lang="ar-SA" sz="4000" dirty="0" smtClean="0">
                <a:solidFill>
                  <a:srgbClr val="FF0000"/>
                </a:solidFill>
              </a:rPr>
              <a:t>مستكبرٌ</a:t>
            </a:r>
            <a:r>
              <a:rPr lang="ar-SA" sz="4000" dirty="0" smtClean="0"/>
              <a:t> . )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65484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509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>
              <a:buFontTx/>
              <a:buChar char="-"/>
            </a:pPr>
            <a:endParaRPr lang="ar-SA" sz="3600" dirty="0" smtClean="0"/>
          </a:p>
          <a:p>
            <a:pPr marL="0" indent="0"/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         - </a:t>
            </a:r>
            <a:r>
              <a:rPr lang="ar-SA" sz="7300" dirty="0" smtClean="0"/>
              <a:t>استمعتُ إلى خطيبٍ </a:t>
            </a:r>
            <a:r>
              <a:rPr lang="ar-SA" sz="7300" dirty="0" smtClean="0">
                <a:solidFill>
                  <a:srgbClr val="FF0000"/>
                </a:solidFill>
              </a:rPr>
              <a:t>فصيحِ</a:t>
            </a:r>
            <a:r>
              <a:rPr lang="ar-SA" sz="7300" dirty="0" smtClean="0"/>
              <a:t> اللّسانِ ، </a:t>
            </a:r>
            <a:r>
              <a:rPr lang="ar-SA" sz="7300" dirty="0" smtClean="0">
                <a:solidFill>
                  <a:srgbClr val="FF0000"/>
                </a:solidFill>
              </a:rPr>
              <a:t>عذبِ</a:t>
            </a:r>
            <a:r>
              <a:rPr lang="ar-SA" sz="7300" dirty="0" smtClean="0"/>
              <a:t> البيان </a:t>
            </a:r>
          </a:p>
          <a:p>
            <a:pPr marL="0" indent="0"/>
            <a:r>
              <a:rPr lang="ar-SA" sz="7300" dirty="0" smtClean="0"/>
              <a:t>                                 </a:t>
            </a:r>
          </a:p>
          <a:p>
            <a:pPr marL="0" indent="0"/>
            <a:r>
              <a:rPr lang="ar-SA" sz="7300" dirty="0"/>
              <a:t> </a:t>
            </a:r>
            <a:r>
              <a:rPr lang="ar-SA" sz="7300" dirty="0" smtClean="0"/>
              <a:t>                                                                                               </a:t>
            </a:r>
            <a:r>
              <a:rPr lang="ar-SA" sz="5100" dirty="0" smtClean="0"/>
              <a:t>نعت مجرور وعلامة جره الكسرة</a:t>
            </a:r>
          </a:p>
          <a:p>
            <a:pPr>
              <a:buFontTx/>
              <a:buChar char="-"/>
            </a:pPr>
            <a:endParaRPr lang="ar-SA" sz="7300" dirty="0" smtClean="0"/>
          </a:p>
          <a:p>
            <a:pPr marL="0" indent="0"/>
            <a:r>
              <a:rPr lang="ar-SA" sz="7300" dirty="0" smtClean="0"/>
              <a:t>            - استمعت إلى خطيب </a:t>
            </a:r>
            <a:r>
              <a:rPr lang="ar-SA" sz="7300" dirty="0" smtClean="0">
                <a:solidFill>
                  <a:srgbClr val="FF0000"/>
                </a:solidFill>
              </a:rPr>
              <a:t>فصيحٍ</a:t>
            </a:r>
            <a:r>
              <a:rPr lang="ar-SA" sz="7300" dirty="0" smtClean="0"/>
              <a:t> لساناً ، </a:t>
            </a:r>
            <a:r>
              <a:rPr lang="ar-SA" sz="7300" dirty="0" smtClean="0">
                <a:solidFill>
                  <a:srgbClr val="FF0000"/>
                </a:solidFill>
              </a:rPr>
              <a:t>عذبٍ </a:t>
            </a:r>
            <a:r>
              <a:rPr lang="ar-SA" sz="7300" dirty="0" smtClean="0"/>
              <a:t>بياناً </a:t>
            </a:r>
          </a:p>
          <a:p>
            <a:pPr marL="0" indent="0"/>
            <a:endParaRPr lang="ar-SA" sz="3600" dirty="0" smtClean="0"/>
          </a:p>
          <a:p>
            <a:pPr marL="0" lvl="0" indent="0"/>
            <a:r>
              <a:rPr lang="ar-SA" sz="1800" dirty="0" smtClean="0">
                <a:solidFill>
                  <a:srgbClr val="000000"/>
                </a:solidFill>
              </a:rPr>
              <a:t>                                                                  </a:t>
            </a:r>
            <a:r>
              <a:rPr lang="ar-SA" sz="5100" dirty="0" smtClean="0">
                <a:solidFill>
                  <a:srgbClr val="000000"/>
                </a:solidFill>
              </a:rPr>
              <a:t>  نعت </a:t>
            </a:r>
            <a:r>
              <a:rPr lang="ar-SA" sz="5100" dirty="0">
                <a:solidFill>
                  <a:srgbClr val="000000"/>
                </a:solidFill>
              </a:rPr>
              <a:t>مجرور وعلامة جره الكسرة</a:t>
            </a:r>
          </a:p>
          <a:p>
            <a:pPr marL="0" indent="0"/>
            <a:endParaRPr lang="ar-SA" sz="3600" dirty="0"/>
          </a:p>
          <a:p>
            <a:pPr marL="0" indent="0"/>
            <a:r>
              <a:rPr lang="ar-SA" sz="36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729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dirty="0" smtClean="0"/>
              <a:t>حكم النعت الحقيقي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64074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ar-SA" sz="2000" dirty="0" smtClean="0"/>
              <a:t>يجب أن يكون النعت مطابقاً للمنعوت في التّذكير والتّأنيث ، وفي التعريف والتّنكير ، وفي الإفراد ، والتّثنية ، والجمع ، وفي حركات الإعراب الثلاث .</a:t>
            </a:r>
          </a:p>
          <a:p>
            <a:r>
              <a:rPr lang="ar-SA" sz="2000" u="sng" dirty="0" smtClean="0">
                <a:solidFill>
                  <a:srgbClr val="FF0000"/>
                </a:solidFill>
              </a:rPr>
              <a:t>مثال : </a:t>
            </a:r>
            <a:endParaRPr lang="ar-SA" sz="5700" u="sng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ar-SA" sz="5700" dirty="0" smtClean="0"/>
              <a:t>هذا خطيبٌ فصيحٌ . </a:t>
            </a:r>
          </a:p>
          <a:p>
            <a:pPr>
              <a:buFontTx/>
              <a:buChar char="-"/>
            </a:pPr>
            <a:r>
              <a:rPr lang="ar-SA" sz="5700" dirty="0" smtClean="0"/>
              <a:t>هذان خطيبان فصيحان .</a:t>
            </a:r>
          </a:p>
          <a:p>
            <a:pPr>
              <a:buFontTx/>
              <a:buChar char="-"/>
            </a:pPr>
            <a:r>
              <a:rPr lang="ar-SA" sz="5700" dirty="0" smtClean="0"/>
              <a:t>هؤلاء خطباءُ فصحاءُ </a:t>
            </a:r>
            <a:r>
              <a:rPr lang="ar-SA" sz="5700" dirty="0"/>
              <a:t>.</a:t>
            </a:r>
          </a:p>
          <a:p>
            <a:pPr>
              <a:buFontTx/>
              <a:buChar char="-"/>
            </a:pPr>
            <a:endParaRPr lang="ar-SA" sz="5700" dirty="0" smtClean="0"/>
          </a:p>
          <a:p>
            <a:pPr>
              <a:buFontTx/>
              <a:buChar char="-"/>
            </a:pPr>
            <a:r>
              <a:rPr lang="ar-SA" sz="5700" dirty="0" smtClean="0"/>
              <a:t>هذه خطيبةٌ فصيحةٌ .</a:t>
            </a:r>
          </a:p>
          <a:p>
            <a:pPr>
              <a:buFontTx/>
              <a:buChar char="-"/>
            </a:pPr>
            <a:r>
              <a:rPr lang="ar-SA" sz="5700" dirty="0" smtClean="0"/>
              <a:t>هاتان خطيبتان فصيحتان .</a:t>
            </a:r>
          </a:p>
          <a:p>
            <a:pPr>
              <a:buFontTx/>
              <a:buChar char="-"/>
            </a:pPr>
            <a:r>
              <a:rPr lang="ar-SA" sz="5700" dirty="0" smtClean="0"/>
              <a:t>هؤلاء خطيباتٌ فصيحاتٌ .</a:t>
            </a:r>
            <a:endParaRPr lang="ar-SA" sz="5700" dirty="0"/>
          </a:p>
        </p:txBody>
      </p:sp>
    </p:spTree>
    <p:extLst>
      <p:ext uri="{BB962C8B-B14F-4D97-AF65-F5344CB8AC3E}">
        <p14:creationId xmlns:p14="http://schemas.microsoft.com/office/powerpoint/2010/main" val="302052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b="1" dirty="0" smtClean="0"/>
              <a:t>النعت السّببي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00628"/>
            <a:ext cx="9144000" cy="391254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جاء الرّجلُ المهذّبُ ابنهُ .               </a:t>
            </a:r>
            <a:r>
              <a:rPr lang="ar-SA" sz="2800" b="0" dirty="0" smtClean="0"/>
              <a:t>( جاء الرّجلُ المهذّبُ )</a:t>
            </a:r>
          </a:p>
          <a:p>
            <a:pPr marL="0" indent="0"/>
            <a:r>
              <a:rPr lang="ar-SA" sz="1800" b="0" dirty="0" smtClean="0"/>
              <a:t>                                                                                         منعوت                        نعت حقيقي</a:t>
            </a: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2627784" y="1484784"/>
            <a:ext cx="144016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1547664" y="1484784"/>
            <a:ext cx="216024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09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20940" cy="548640"/>
          </a:xfrm>
        </p:spPr>
        <p:txBody>
          <a:bodyPr/>
          <a:lstStyle/>
          <a:p>
            <a:r>
              <a:rPr lang="ar-SA" b="1" dirty="0" smtClean="0"/>
              <a:t>ما الفرق بين النعت في الجملتين التاليتين ؟</a:t>
            </a:r>
            <a:endParaRPr lang="ar-SA" b="1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342900" lvl="0" indent="-342900">
              <a:buFontTx/>
              <a:buChar char="-"/>
            </a:pPr>
            <a:endParaRPr lang="ar-SA" sz="2800" b="1" cap="none" spc="0" dirty="0" smtClean="0">
              <a:solidFill>
                <a:srgbClr val="000000"/>
              </a:solidFill>
              <a:cs typeface="Arial"/>
            </a:endParaRPr>
          </a:p>
          <a:p>
            <a:endParaRPr lang="ar-SA" sz="2800" b="1" cap="none" spc="0" dirty="0">
              <a:solidFill>
                <a:srgbClr val="000000"/>
              </a:solidFill>
              <a:cs typeface="Arial"/>
            </a:endParaRPr>
          </a:p>
          <a:p>
            <a:pPr marL="342900" lvl="0" indent="-342900">
              <a:buFontTx/>
              <a:buChar char="-"/>
            </a:pPr>
            <a:r>
              <a:rPr lang="ar-SA" sz="11200" b="1" cap="none" spc="0" dirty="0" smtClean="0">
                <a:solidFill>
                  <a:srgbClr val="FF0000"/>
                </a:solidFill>
                <a:cs typeface="Arial"/>
              </a:rPr>
              <a:t>جاء </a:t>
            </a:r>
            <a:r>
              <a:rPr lang="ar-SA" sz="11200" b="1" cap="none" spc="0" dirty="0">
                <a:solidFill>
                  <a:srgbClr val="FF0000"/>
                </a:solidFill>
                <a:cs typeface="Arial"/>
              </a:rPr>
              <a:t>الرّجلُ </a:t>
            </a:r>
            <a:r>
              <a:rPr lang="ar-SA" sz="11200" b="1" cap="none" spc="0" dirty="0" smtClean="0">
                <a:solidFill>
                  <a:srgbClr val="FF0000"/>
                </a:solidFill>
                <a:cs typeface="Arial"/>
              </a:rPr>
              <a:t>المهذّبُ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SA" b="0" dirty="0" smtClean="0"/>
              <a:t>كلمة( المهذب) نعت حقيقي لكلمة (الرجل)</a:t>
            </a:r>
          </a:p>
          <a:p>
            <a:r>
              <a:rPr lang="ar-SA" b="0" dirty="0" smtClean="0"/>
              <a:t>لذلك نسمّي النعت هنا حقيقياً</a:t>
            </a:r>
            <a:endParaRPr lang="ar-SA" b="0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ar-SA" sz="2800" b="1" cap="none" spc="0" dirty="0" smtClean="0">
                <a:solidFill>
                  <a:srgbClr val="FF0000"/>
                </a:solidFill>
                <a:cs typeface="Arial"/>
              </a:rPr>
              <a:t>- جاء </a:t>
            </a:r>
            <a:r>
              <a:rPr lang="ar-SA" sz="2800" b="1" cap="none" spc="0" dirty="0">
                <a:solidFill>
                  <a:srgbClr val="FF0000"/>
                </a:solidFill>
                <a:cs typeface="Arial"/>
              </a:rPr>
              <a:t>الرّجلُ المهذّبُ ابنهُ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b="0" dirty="0" smtClean="0"/>
              <a:t>كلمة (المهذب) ليست نعتاً لكلمة (الرجل) ، وإنّما هي نعت لما بعده ، وهو (ابنه).</a:t>
            </a:r>
          </a:p>
          <a:p>
            <a:endParaRPr lang="ar-SA" b="0" dirty="0"/>
          </a:p>
          <a:p>
            <a:r>
              <a:rPr lang="ar-SA" b="0" dirty="0" smtClean="0"/>
              <a:t>غير أنّه لما كان للأخ ارتباط بالرجل ، جاز أن نقول عن صفة الأخ إنّها صفة للرّجل ، لذلك يسمّى نعتاً غير حقيقي أو نعتاً سببياً .</a:t>
            </a:r>
            <a:endParaRPr lang="ar-SA" b="0" dirty="0"/>
          </a:p>
        </p:txBody>
      </p:sp>
    </p:spTree>
    <p:extLst>
      <p:ext uri="{BB962C8B-B14F-4D97-AF65-F5344CB8AC3E}">
        <p14:creationId xmlns:p14="http://schemas.microsoft.com/office/powerpoint/2010/main" val="11153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endParaRPr lang="ar-SA" sz="2000" dirty="0" smtClean="0"/>
          </a:p>
          <a:p>
            <a:pPr marL="457200" indent="-457200">
              <a:buFontTx/>
              <a:buChar char="-"/>
            </a:pPr>
            <a:r>
              <a:rPr lang="ar-SA" sz="2000" dirty="0" smtClean="0"/>
              <a:t>ركبتُ السيّارة </a:t>
            </a:r>
            <a:r>
              <a:rPr lang="ar-SA" sz="2000" u="sng" dirty="0" smtClean="0"/>
              <a:t>َالجميلة َ</a:t>
            </a:r>
            <a:r>
              <a:rPr lang="ar-SA" sz="2000" dirty="0" smtClean="0"/>
              <a:t>.</a:t>
            </a:r>
          </a:p>
          <a:p>
            <a:pPr marL="457200" indent="-457200">
              <a:buFontTx/>
              <a:buChar char="-"/>
            </a:pPr>
            <a:endParaRPr lang="ar-SA" sz="2000" dirty="0"/>
          </a:p>
          <a:p>
            <a:pPr marL="457200" indent="-457200">
              <a:buFontTx/>
              <a:buChar char="-"/>
            </a:pPr>
            <a:r>
              <a:rPr lang="ar-SA" sz="2000" dirty="0" smtClean="0"/>
              <a:t>حضرت السيّدةُ </a:t>
            </a:r>
            <a:r>
              <a:rPr lang="ar-SA" sz="2000" u="sng" dirty="0" smtClean="0"/>
              <a:t>العاقلةُ</a:t>
            </a:r>
          </a:p>
          <a:p>
            <a:pPr marL="457200" indent="-457200">
              <a:buFontTx/>
              <a:buChar char="-"/>
            </a:pPr>
            <a:endParaRPr lang="ar-SA" sz="2000" dirty="0"/>
          </a:p>
          <a:p>
            <a:pPr marL="457200" indent="-457200">
              <a:buFontTx/>
              <a:buChar char="-"/>
            </a:pPr>
            <a:r>
              <a:rPr lang="ar-SA" sz="2000" dirty="0" smtClean="0"/>
              <a:t>أقمت في المنزلِ </a:t>
            </a:r>
            <a:r>
              <a:rPr lang="ar-SA" sz="2000" u="sng" dirty="0" smtClean="0"/>
              <a:t>الفسيحِ</a:t>
            </a:r>
            <a:endParaRPr lang="ar-SA" sz="2000" u="sng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ar-SA" sz="2000" dirty="0" smtClean="0">
              <a:solidFill>
                <a:srgbClr val="000000"/>
              </a:solidFill>
            </a:endParaRPr>
          </a:p>
          <a:p>
            <a:pPr lvl="0">
              <a:buFontTx/>
              <a:buChar char="-"/>
            </a:pPr>
            <a:r>
              <a:rPr lang="ar-SA" sz="2000" dirty="0" smtClean="0">
                <a:solidFill>
                  <a:srgbClr val="000000"/>
                </a:solidFill>
              </a:rPr>
              <a:t>ركبتُ </a:t>
            </a:r>
            <a:r>
              <a:rPr lang="ar-SA" sz="2000" dirty="0">
                <a:solidFill>
                  <a:srgbClr val="000000"/>
                </a:solidFill>
              </a:rPr>
              <a:t>السيّارةَ </a:t>
            </a:r>
            <a:r>
              <a:rPr lang="ar-SA" sz="2000" dirty="0">
                <a:solidFill>
                  <a:srgbClr val="FF0000"/>
                </a:solidFill>
              </a:rPr>
              <a:t>الجميلةَ </a:t>
            </a:r>
            <a:r>
              <a:rPr lang="ar-SA" sz="2000" dirty="0" smtClean="0">
                <a:solidFill>
                  <a:srgbClr val="000000"/>
                </a:solidFill>
              </a:rPr>
              <a:t>أبوابُها .</a:t>
            </a:r>
          </a:p>
          <a:p>
            <a:pPr lvl="0">
              <a:buFontTx/>
              <a:buChar char="-"/>
            </a:pPr>
            <a:endParaRPr lang="ar-SA" sz="2000" dirty="0">
              <a:solidFill>
                <a:srgbClr val="000000"/>
              </a:solidFill>
            </a:endParaRPr>
          </a:p>
          <a:p>
            <a:pPr lvl="0">
              <a:buFontTx/>
              <a:buChar char="-"/>
            </a:pPr>
            <a:r>
              <a:rPr lang="ar-SA" sz="2000" dirty="0">
                <a:solidFill>
                  <a:srgbClr val="000000"/>
                </a:solidFill>
              </a:rPr>
              <a:t>حضرت السّيدةُ </a:t>
            </a:r>
            <a:r>
              <a:rPr lang="ar-SA" sz="2000" dirty="0">
                <a:solidFill>
                  <a:srgbClr val="FF0000"/>
                </a:solidFill>
              </a:rPr>
              <a:t>العاقلة</a:t>
            </a:r>
            <a:r>
              <a:rPr lang="ar-SA" sz="2000" dirty="0">
                <a:solidFill>
                  <a:srgbClr val="000000"/>
                </a:solidFill>
              </a:rPr>
              <a:t> ابنتُها </a:t>
            </a:r>
            <a:r>
              <a:rPr lang="ar-SA" sz="20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FontTx/>
              <a:buChar char="-"/>
            </a:pPr>
            <a:endParaRPr lang="ar-SA" sz="2000" dirty="0">
              <a:solidFill>
                <a:srgbClr val="000000"/>
              </a:solidFill>
            </a:endParaRPr>
          </a:p>
          <a:p>
            <a:pPr lvl="0">
              <a:buFontTx/>
              <a:buChar char="-"/>
            </a:pPr>
            <a:r>
              <a:rPr lang="ar-SA" sz="2000" dirty="0">
                <a:solidFill>
                  <a:srgbClr val="000000"/>
                </a:solidFill>
              </a:rPr>
              <a:t> أقمتُ في المنزلِ </a:t>
            </a:r>
            <a:r>
              <a:rPr lang="ar-SA" sz="2000" dirty="0">
                <a:solidFill>
                  <a:srgbClr val="FF0000"/>
                </a:solidFill>
              </a:rPr>
              <a:t>الفسيحِ </a:t>
            </a:r>
            <a:r>
              <a:rPr lang="ar-SA" sz="2000" dirty="0">
                <a:solidFill>
                  <a:srgbClr val="000000"/>
                </a:solidFill>
              </a:rPr>
              <a:t>فناؤهُ .</a:t>
            </a:r>
          </a:p>
          <a:p>
            <a:endParaRPr lang="ar-SA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ما الفرق بين النّعت في كل جملتين متقابلتين ؟</a:t>
            </a:r>
            <a:endParaRPr lang="ar-SA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03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solidFill>
                  <a:srgbClr val="00B0F0"/>
                </a:solidFill>
              </a:rPr>
              <a:t>تعريف النّعت السّببي</a:t>
            </a:r>
            <a:endParaRPr lang="ar-SA" b="1" dirty="0">
              <a:solidFill>
                <a:srgbClr val="00B0F0"/>
              </a:solidFill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هو ما يدلّ على نعت في اسم ظاهر بعده ، متعلّق بالمنعوت ، مشتمل على ضمير يعود على المنعوت مباشرة</a:t>
            </a:r>
            <a:endParaRPr lang="ar-S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13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822960" y="0"/>
            <a:ext cx="7520940" cy="508518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 هذا </a:t>
            </a:r>
            <a:r>
              <a:rPr lang="ar-SA" sz="3200" u="sng" dirty="0" smtClean="0"/>
              <a:t>صديقٌ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FF0000"/>
                </a:solidFill>
              </a:rPr>
              <a:t>مجاهد</a:t>
            </a:r>
            <a:r>
              <a:rPr lang="ar-SA" sz="3200" dirty="0" smtClean="0"/>
              <a:t>ٌ أبو</a:t>
            </a:r>
            <a:r>
              <a:rPr lang="ar-SA" sz="3200" dirty="0" smtClean="0">
                <a:solidFill>
                  <a:srgbClr val="0070C0"/>
                </a:solidFill>
              </a:rPr>
              <a:t>ه</a:t>
            </a:r>
            <a:r>
              <a:rPr lang="ar-SA" sz="3200" dirty="0" smtClean="0"/>
              <a:t> </a:t>
            </a:r>
          </a:p>
          <a:p>
            <a:pPr marL="0" indent="0"/>
            <a:r>
              <a:rPr lang="ar-SA" sz="2000" b="0" dirty="0"/>
              <a:t> </a:t>
            </a:r>
            <a:r>
              <a:rPr lang="ar-SA" sz="2000" b="0" dirty="0" smtClean="0"/>
              <a:t>            نعت سببي (مفرد مذكّر)                الاسم الظاهر مفرد</a:t>
            </a:r>
          </a:p>
          <a:p>
            <a:pPr>
              <a:buFontTx/>
              <a:buChar char="-"/>
            </a:pPr>
            <a:r>
              <a:rPr lang="ar-SA" sz="3200" dirty="0" smtClean="0"/>
              <a:t>هذان صديقان </a:t>
            </a:r>
            <a:r>
              <a:rPr lang="ar-SA" sz="3200" dirty="0" smtClean="0">
                <a:solidFill>
                  <a:srgbClr val="FF0000"/>
                </a:solidFill>
              </a:rPr>
              <a:t>مجاهد</a:t>
            </a:r>
            <a:r>
              <a:rPr lang="ar-SA" sz="3200" dirty="0" smtClean="0"/>
              <a:t>ٌ أبوا</a:t>
            </a:r>
            <a:r>
              <a:rPr lang="ar-SA" sz="3200" dirty="0" smtClean="0">
                <a:solidFill>
                  <a:srgbClr val="0070C0"/>
                </a:solidFill>
              </a:rPr>
              <a:t>هما </a:t>
            </a:r>
            <a:r>
              <a:rPr lang="ar-SA" sz="3200" dirty="0" smtClean="0"/>
              <a:t>.</a:t>
            </a:r>
          </a:p>
          <a:p>
            <a:pPr marL="0" indent="0"/>
            <a:r>
              <a:rPr lang="ar-SA" sz="2000" b="0" dirty="0" smtClean="0">
                <a:solidFill>
                  <a:srgbClr val="000000"/>
                </a:solidFill>
              </a:rPr>
              <a:t>            نعت </a:t>
            </a:r>
            <a:r>
              <a:rPr lang="ar-SA" sz="2000" b="0" dirty="0">
                <a:solidFill>
                  <a:srgbClr val="000000"/>
                </a:solidFill>
              </a:rPr>
              <a:t>سببي (مفرد مذكّر</a:t>
            </a:r>
            <a:r>
              <a:rPr lang="ar-SA" sz="2000" b="0" dirty="0" smtClean="0">
                <a:solidFill>
                  <a:srgbClr val="000000"/>
                </a:solidFill>
              </a:rPr>
              <a:t>)                  الاسم الظاهر مثنّى</a:t>
            </a:r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هذه صديقةٌ </a:t>
            </a:r>
            <a:r>
              <a:rPr lang="ar-SA" sz="3200" dirty="0" smtClean="0">
                <a:solidFill>
                  <a:srgbClr val="FF0000"/>
                </a:solidFill>
              </a:rPr>
              <a:t>مجاهد</a:t>
            </a:r>
            <a:r>
              <a:rPr lang="ar-SA" sz="3200" dirty="0" smtClean="0"/>
              <a:t>ٌ أبو</a:t>
            </a:r>
            <a:r>
              <a:rPr lang="ar-SA" sz="3200" dirty="0" smtClean="0">
                <a:solidFill>
                  <a:srgbClr val="0070C0"/>
                </a:solidFill>
              </a:rPr>
              <a:t>ها</a:t>
            </a:r>
            <a:r>
              <a:rPr lang="ar-SA" sz="3200" dirty="0" smtClean="0"/>
              <a:t> .</a:t>
            </a:r>
          </a:p>
          <a:p>
            <a:pPr marL="0" lvl="0" indent="0"/>
            <a:r>
              <a:rPr lang="ar-SA" sz="2000" b="0" dirty="0" smtClean="0">
                <a:solidFill>
                  <a:srgbClr val="000000"/>
                </a:solidFill>
              </a:rPr>
              <a:t>          نعت </a:t>
            </a:r>
            <a:r>
              <a:rPr lang="ar-SA" sz="2000" b="0" dirty="0">
                <a:solidFill>
                  <a:srgbClr val="000000"/>
                </a:solidFill>
              </a:rPr>
              <a:t>سببي (مفرد مذكّر</a:t>
            </a:r>
            <a:r>
              <a:rPr lang="ar-SA" sz="2000" b="0" dirty="0" smtClean="0">
                <a:solidFill>
                  <a:srgbClr val="000000"/>
                </a:solidFill>
              </a:rPr>
              <a:t>)</a:t>
            </a:r>
            <a:r>
              <a:rPr lang="ar-SA" sz="2000" b="0" dirty="0">
                <a:solidFill>
                  <a:srgbClr val="000000"/>
                </a:solidFill>
              </a:rPr>
              <a:t> </a:t>
            </a:r>
            <a:r>
              <a:rPr lang="ar-SA" sz="2000" b="0" dirty="0" smtClean="0">
                <a:solidFill>
                  <a:srgbClr val="000000"/>
                </a:solidFill>
              </a:rPr>
              <a:t>                  الاسم </a:t>
            </a:r>
            <a:r>
              <a:rPr lang="ar-SA" sz="2000" b="0" dirty="0">
                <a:solidFill>
                  <a:srgbClr val="000000"/>
                </a:solidFill>
              </a:rPr>
              <a:t>الظاهر مفرد</a:t>
            </a:r>
          </a:p>
          <a:p>
            <a:pPr>
              <a:buFontTx/>
              <a:buChar char="-"/>
            </a:pPr>
            <a:r>
              <a:rPr lang="ar-SA" sz="3200" dirty="0" smtClean="0"/>
              <a:t>هاتان صديقتان </a:t>
            </a:r>
            <a:r>
              <a:rPr lang="ar-SA" sz="3200" dirty="0" smtClean="0">
                <a:solidFill>
                  <a:srgbClr val="FF0000"/>
                </a:solidFill>
              </a:rPr>
              <a:t>مجاهد</a:t>
            </a:r>
            <a:r>
              <a:rPr lang="ar-SA" sz="3200" dirty="0" smtClean="0"/>
              <a:t>ٌ أبوا</a:t>
            </a:r>
            <a:r>
              <a:rPr lang="ar-SA" sz="3200" dirty="0" smtClean="0">
                <a:solidFill>
                  <a:srgbClr val="0070C0"/>
                </a:solidFill>
              </a:rPr>
              <a:t>هما</a:t>
            </a:r>
            <a:r>
              <a:rPr lang="ar-SA" sz="3200" dirty="0" smtClean="0"/>
              <a:t> .</a:t>
            </a:r>
          </a:p>
          <a:p>
            <a:pPr marL="0" lvl="0" indent="0"/>
            <a:r>
              <a:rPr lang="ar-SA" sz="2000" b="0" dirty="0" smtClean="0">
                <a:solidFill>
                  <a:srgbClr val="000000"/>
                </a:solidFill>
              </a:rPr>
              <a:t>             نعت </a:t>
            </a:r>
            <a:r>
              <a:rPr lang="ar-SA" sz="2000" b="0" dirty="0">
                <a:solidFill>
                  <a:srgbClr val="000000"/>
                </a:solidFill>
              </a:rPr>
              <a:t>سببي (مفرد مذكّر</a:t>
            </a:r>
            <a:r>
              <a:rPr lang="ar-SA" sz="2000" b="0" dirty="0" smtClean="0">
                <a:solidFill>
                  <a:srgbClr val="000000"/>
                </a:solidFill>
              </a:rPr>
              <a:t>)</a:t>
            </a:r>
            <a:r>
              <a:rPr lang="ar-SA" sz="2000" b="0" dirty="0">
                <a:solidFill>
                  <a:srgbClr val="000000"/>
                </a:solidFill>
              </a:rPr>
              <a:t> </a:t>
            </a:r>
            <a:r>
              <a:rPr lang="ar-SA" sz="2000" b="0" dirty="0" smtClean="0">
                <a:solidFill>
                  <a:srgbClr val="000000"/>
                </a:solidFill>
              </a:rPr>
              <a:t>               الاسم </a:t>
            </a:r>
            <a:r>
              <a:rPr lang="ar-SA" sz="2000" b="0" dirty="0">
                <a:solidFill>
                  <a:srgbClr val="000000"/>
                </a:solidFill>
              </a:rPr>
              <a:t>الظاهر مثنّى</a:t>
            </a:r>
            <a:endParaRPr lang="ar-SA" sz="32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endParaRPr lang="ar-SA" sz="3200" dirty="0"/>
          </a:p>
        </p:txBody>
      </p:sp>
      <p:cxnSp>
        <p:nvCxnSpPr>
          <p:cNvPr id="3" name="رابط كسهم مستقيم 2"/>
          <p:cNvCxnSpPr/>
          <p:nvPr/>
        </p:nvCxnSpPr>
        <p:spPr>
          <a:xfrm>
            <a:off x="6228184" y="40466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4427984" y="404664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940152" y="134076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3923928" y="1340768"/>
            <a:ext cx="90010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5940152" y="234888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4211960" y="2456892"/>
            <a:ext cx="1008112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5652120" y="34290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flipH="1">
            <a:off x="3707904" y="3429000"/>
            <a:ext cx="100811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3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/>
            <a:r>
              <a:rPr lang="ar-SA" sz="4000" u="sng" dirty="0" smtClean="0">
                <a:solidFill>
                  <a:srgbClr val="000000"/>
                </a:solidFill>
              </a:rPr>
              <a:t>قاعدة</a:t>
            </a:r>
            <a:endParaRPr lang="ar-SA" sz="4000" u="sng" dirty="0">
              <a:solidFill>
                <a:srgbClr val="000000"/>
              </a:solidFill>
            </a:endParaRPr>
          </a:p>
          <a:p>
            <a:pPr marL="0" lvl="0" indent="0"/>
            <a:r>
              <a:rPr lang="ar-SA" sz="3200" b="0" dirty="0">
                <a:solidFill>
                  <a:srgbClr val="000000"/>
                </a:solidFill>
              </a:rPr>
              <a:t>يجب إفراد وتذكير النعت السببي إذا كان الاسم الظاهر غير جمع </a:t>
            </a:r>
            <a:r>
              <a:rPr lang="ar-SA" sz="3200" b="0" dirty="0" smtClean="0">
                <a:solidFill>
                  <a:srgbClr val="000000"/>
                </a:solidFill>
              </a:rPr>
              <a:t>، سواء كان مفرداً ، أو مثنّى.</a:t>
            </a:r>
            <a:endParaRPr lang="ar-SA" sz="3200" b="0" dirty="0">
              <a:solidFill>
                <a:srgbClr val="00000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282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8518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571500" indent="-571500">
              <a:buFontTx/>
              <a:buChar char="-"/>
            </a:pPr>
            <a:endParaRPr lang="ar-SA" sz="3600" dirty="0" smtClean="0"/>
          </a:p>
          <a:p>
            <a:pPr marL="571500" indent="-571500">
              <a:buFontTx/>
              <a:buChar char="-"/>
            </a:pPr>
            <a:r>
              <a:rPr lang="ar-SA" sz="3600" dirty="0" smtClean="0"/>
              <a:t>     هؤلاء زملاءُ </a:t>
            </a:r>
            <a:r>
              <a:rPr lang="ar-SA" sz="3600" u="sng" dirty="0" smtClean="0"/>
              <a:t>كرام</a:t>
            </a:r>
            <a:r>
              <a:rPr lang="ar-SA" sz="3600" dirty="0" smtClean="0"/>
              <a:t>ٌ آباؤهم.</a:t>
            </a:r>
          </a:p>
          <a:p>
            <a:pPr marL="0" indent="0"/>
            <a:r>
              <a:rPr lang="ar-SA" sz="3600" dirty="0" smtClean="0"/>
              <a:t> </a:t>
            </a:r>
            <a:r>
              <a:rPr lang="ar-SA" sz="2000" b="0" dirty="0" smtClean="0"/>
              <a:t>                                      </a:t>
            </a:r>
          </a:p>
          <a:p>
            <a:pPr marL="0" indent="0"/>
            <a:r>
              <a:rPr lang="ar-SA" sz="2000" b="0" dirty="0"/>
              <a:t> </a:t>
            </a:r>
            <a:r>
              <a:rPr lang="ar-SA" sz="2000" b="0" dirty="0" smtClean="0"/>
              <a:t>                                         النعت  (جمع تكسير)               الاسم الظاهر، جمع تكسير</a:t>
            </a:r>
          </a:p>
          <a:p>
            <a:pPr marL="0" indent="0"/>
            <a:endParaRPr lang="ar-SA" sz="2000" b="0" dirty="0"/>
          </a:p>
          <a:p>
            <a:pPr marL="571500" indent="-571500">
              <a:buFontTx/>
              <a:buChar char="-"/>
            </a:pPr>
            <a:r>
              <a:rPr lang="ar-SA" sz="3600" dirty="0" smtClean="0"/>
              <a:t>     هؤلاء  زملاءُ </a:t>
            </a:r>
            <a:r>
              <a:rPr lang="ar-SA" sz="3600" u="sng" dirty="0" smtClean="0"/>
              <a:t>كريم</a:t>
            </a:r>
            <a:r>
              <a:rPr lang="ar-SA" sz="3600" dirty="0" smtClean="0"/>
              <a:t>ٌ آباؤهم.</a:t>
            </a:r>
          </a:p>
          <a:p>
            <a:pPr marL="0" indent="0"/>
            <a:endParaRPr lang="ar-SA" sz="3600" dirty="0"/>
          </a:p>
          <a:p>
            <a:pPr marL="0" indent="0"/>
            <a:r>
              <a:rPr lang="ar-SA" sz="2000" b="0" dirty="0" smtClean="0"/>
              <a:t>                                         النعت (مفرد مذكر)                 الاسم </a:t>
            </a:r>
            <a:r>
              <a:rPr lang="ar-SA" sz="2000" b="0" dirty="0">
                <a:solidFill>
                  <a:srgbClr val="000000"/>
                </a:solidFill>
              </a:rPr>
              <a:t>الظاهر، جمع تكسير</a:t>
            </a:r>
            <a:endParaRPr lang="ar-SA" sz="2000" b="0" dirty="0"/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5436096" y="34290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5796136" y="126876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3707904" y="1124744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flipH="1">
            <a:off x="3203848" y="3140968"/>
            <a:ext cx="1080120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7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3200" u="sng" dirty="0" smtClean="0"/>
              <a:t>قاعدة</a:t>
            </a:r>
            <a:r>
              <a:rPr lang="ar-SA" sz="3200" dirty="0" smtClean="0"/>
              <a:t> :</a:t>
            </a:r>
          </a:p>
          <a:p>
            <a:r>
              <a:rPr lang="ar-SA" sz="3200" b="0" dirty="0" smtClean="0"/>
              <a:t>إذا كان الاسم الظاهر مجموعاً جمع تكسير ، جاز في النّعت أمران :</a:t>
            </a:r>
          </a:p>
          <a:p>
            <a:r>
              <a:rPr lang="ar-SA" sz="3200" b="0" dirty="0" smtClean="0"/>
              <a:t>1- الإفراد .</a:t>
            </a:r>
          </a:p>
          <a:p>
            <a:r>
              <a:rPr lang="ar-SA" sz="3200" b="0" dirty="0" smtClean="0"/>
              <a:t>2- المطابقة مع الاسم الظاهر.</a:t>
            </a:r>
            <a:endParaRPr lang="ar-SA" sz="3200" b="0" dirty="0"/>
          </a:p>
        </p:txBody>
      </p:sp>
    </p:spTree>
    <p:extLst>
      <p:ext uri="{BB962C8B-B14F-4D97-AF65-F5344CB8AC3E}">
        <p14:creationId xmlns:p14="http://schemas.microsoft.com/office/powerpoint/2010/main" val="176821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692696"/>
            <a:ext cx="7520940" cy="398778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3600" dirty="0" smtClean="0"/>
              <a:t>هؤلاء زملاءُ </a:t>
            </a:r>
            <a:r>
              <a:rPr lang="ar-SA" sz="3600" dirty="0" smtClean="0">
                <a:solidFill>
                  <a:schemeClr val="accent2"/>
                </a:solidFill>
              </a:rPr>
              <a:t>كريم</a:t>
            </a:r>
            <a:r>
              <a:rPr lang="ar-SA" sz="3600" dirty="0" smtClean="0"/>
              <a:t>ٌ والدوهم .</a:t>
            </a:r>
          </a:p>
          <a:p>
            <a:pPr marL="0" indent="0"/>
            <a:r>
              <a:rPr lang="ar-SA" sz="3600" dirty="0" smtClean="0"/>
              <a:t>               </a:t>
            </a:r>
            <a:r>
              <a:rPr lang="ar-SA" sz="2000" b="0" dirty="0" smtClean="0"/>
              <a:t>نعت (مفرد)             الاسم الظاهر (جمع مذكر)</a:t>
            </a:r>
            <a:endParaRPr lang="ar-SA" sz="2000" b="0" dirty="0"/>
          </a:p>
          <a:p>
            <a:pPr marL="0" indent="0"/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هؤلاء زميلاتٌ </a:t>
            </a:r>
            <a:r>
              <a:rPr lang="ar-SA" sz="3600" dirty="0" smtClean="0">
                <a:solidFill>
                  <a:schemeClr val="accent2"/>
                </a:solidFill>
              </a:rPr>
              <a:t>كريمٌ</a:t>
            </a:r>
            <a:r>
              <a:rPr lang="ar-SA" sz="3600" dirty="0" smtClean="0"/>
              <a:t> والداتهنّ.</a:t>
            </a:r>
          </a:p>
          <a:p>
            <a:pPr marL="0" indent="0"/>
            <a:r>
              <a:rPr lang="ar-SA" sz="2000" b="0" dirty="0" smtClean="0"/>
              <a:t>                         </a:t>
            </a:r>
            <a:r>
              <a:rPr lang="ar-SA" sz="3600" dirty="0" smtClean="0">
                <a:solidFill>
                  <a:srgbClr val="000000"/>
                </a:solidFill>
              </a:rPr>
              <a:t> </a:t>
            </a:r>
            <a:r>
              <a:rPr lang="ar-SA" sz="2000" b="0" dirty="0">
                <a:solidFill>
                  <a:srgbClr val="000000"/>
                </a:solidFill>
              </a:rPr>
              <a:t>نعت </a:t>
            </a:r>
            <a:r>
              <a:rPr lang="ar-SA" sz="2000" b="0" dirty="0" smtClean="0">
                <a:solidFill>
                  <a:srgbClr val="000000"/>
                </a:solidFill>
              </a:rPr>
              <a:t>(مفرد)</a:t>
            </a:r>
            <a:r>
              <a:rPr lang="ar-SA" sz="2000" b="0" dirty="0" smtClean="0"/>
              <a:t>                الاسم الظاهر (جمع مؤنث)</a:t>
            </a:r>
            <a:endParaRPr lang="ar-SA" sz="2000" b="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283968" y="112474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4283968" y="306896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868144" y="112474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5652120" y="306896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97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3600" u="sng" dirty="0" smtClean="0"/>
              <a:t>قاعدة :</a:t>
            </a:r>
          </a:p>
          <a:p>
            <a:r>
              <a:rPr lang="ar-SA" sz="3600" b="0" dirty="0" smtClean="0"/>
              <a:t>إذا كان الاسم الظاهر مجموعاً جمع  مذكر ، أو جمع مؤنّث ، فالأصح إفراد النّعت السّببي وعدم جمعه .</a:t>
            </a:r>
            <a:endParaRPr lang="ar-SA" sz="3600" b="0" dirty="0"/>
          </a:p>
        </p:txBody>
      </p:sp>
    </p:spTree>
    <p:extLst>
      <p:ext uri="{BB962C8B-B14F-4D97-AF65-F5344CB8AC3E}">
        <p14:creationId xmlns:p14="http://schemas.microsoft.com/office/powerpoint/2010/main" val="37119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b="1" dirty="0" smtClean="0"/>
              <a:t>أنواع </a:t>
            </a:r>
            <a:r>
              <a:rPr lang="ar-SA" sz="3200" b="1" dirty="0" smtClean="0"/>
              <a:t>النّعت الحقيقي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4" name="مخطط انسيابي: قرار 3"/>
          <p:cNvSpPr/>
          <p:nvPr/>
        </p:nvSpPr>
        <p:spPr>
          <a:xfrm>
            <a:off x="2915816" y="1213336"/>
            <a:ext cx="3913584" cy="1063535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accent2"/>
                </a:solidFill>
              </a:rPr>
              <a:t>مفرد</a:t>
            </a:r>
            <a:endParaRPr lang="ar-SA" sz="3600" dirty="0">
              <a:solidFill>
                <a:schemeClr val="accent2"/>
              </a:solidFill>
            </a:endParaRPr>
          </a:p>
        </p:txBody>
      </p:sp>
      <p:sp>
        <p:nvSpPr>
          <p:cNvPr id="5" name="مخطط انسيابي: قرار 4"/>
          <p:cNvSpPr/>
          <p:nvPr/>
        </p:nvSpPr>
        <p:spPr>
          <a:xfrm>
            <a:off x="2708424" y="2564904"/>
            <a:ext cx="3913584" cy="1080120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accent2"/>
                </a:solidFill>
              </a:rPr>
              <a:t>جملة</a:t>
            </a:r>
            <a:endParaRPr lang="ar-SA" sz="3600" dirty="0">
              <a:solidFill>
                <a:schemeClr val="accent2"/>
              </a:solidFill>
            </a:endParaRPr>
          </a:p>
        </p:txBody>
      </p:sp>
      <p:sp>
        <p:nvSpPr>
          <p:cNvPr id="6" name="مخطط انسيابي: قرار 5"/>
          <p:cNvSpPr/>
          <p:nvPr/>
        </p:nvSpPr>
        <p:spPr>
          <a:xfrm>
            <a:off x="2708424" y="3834578"/>
            <a:ext cx="3913584" cy="1020618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accent2"/>
                </a:solidFill>
              </a:rPr>
              <a:t>شبه جملة</a:t>
            </a:r>
            <a:endParaRPr lang="ar-SA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7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/>
              <a:t>النعت المفرد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ar-SA" sz="3200" dirty="0" smtClean="0"/>
              <a:t>هو ما ليس جملة ولا شبه جملة ، سواء كان مثنى ، أو جمعاً .</a:t>
            </a:r>
          </a:p>
          <a:p>
            <a:pPr>
              <a:buFontTx/>
              <a:buChar char="-"/>
            </a:pPr>
            <a:r>
              <a:rPr lang="ar-SA" sz="3200" b="0" dirty="0" smtClean="0"/>
              <a:t>نالَ </a:t>
            </a:r>
            <a:r>
              <a:rPr lang="ar-SA" sz="3200" b="0" u="sng" dirty="0" smtClean="0"/>
              <a:t>الرجلُ</a:t>
            </a:r>
            <a:r>
              <a:rPr lang="ar-SA" sz="3200" b="0" dirty="0" smtClean="0"/>
              <a:t> </a:t>
            </a:r>
            <a:r>
              <a:rPr lang="ar-SA" sz="3200" b="0" dirty="0" smtClean="0">
                <a:solidFill>
                  <a:schemeClr val="accent2"/>
                </a:solidFill>
              </a:rPr>
              <a:t>المخلصُ</a:t>
            </a:r>
            <a:r>
              <a:rPr lang="ar-SA" sz="3200" b="0" dirty="0" smtClean="0"/>
              <a:t> الشهادةَ في سبيل الله .</a:t>
            </a:r>
          </a:p>
          <a:p>
            <a:pPr marL="0" indent="0"/>
            <a:endParaRPr lang="ar-SA" sz="3200" b="0" dirty="0" smtClean="0"/>
          </a:p>
          <a:p>
            <a:pPr>
              <a:buFontTx/>
              <a:buChar char="-"/>
            </a:pPr>
            <a:r>
              <a:rPr lang="ar-SA" sz="3200" b="0" dirty="0" smtClean="0"/>
              <a:t>نال </a:t>
            </a:r>
            <a:r>
              <a:rPr lang="ar-SA" sz="3200" b="0" u="sng" dirty="0" smtClean="0"/>
              <a:t>الرجلان</a:t>
            </a:r>
            <a:r>
              <a:rPr lang="ar-SA" sz="3200" b="0" dirty="0" smtClean="0"/>
              <a:t> </a:t>
            </a:r>
            <a:r>
              <a:rPr lang="ar-SA" sz="3200" b="0" dirty="0" smtClean="0">
                <a:solidFill>
                  <a:schemeClr val="accent2"/>
                </a:solidFill>
              </a:rPr>
              <a:t>المخلصان</a:t>
            </a:r>
            <a:r>
              <a:rPr lang="ar-SA" sz="3200" b="0" dirty="0" smtClean="0"/>
              <a:t> الشهادةَ في سبيل الله .</a:t>
            </a:r>
          </a:p>
          <a:p>
            <a:pPr marL="0" indent="0"/>
            <a:endParaRPr lang="ar-SA" sz="3200" b="0" dirty="0" smtClean="0"/>
          </a:p>
          <a:p>
            <a:pPr>
              <a:buFontTx/>
              <a:buChar char="-"/>
            </a:pPr>
            <a:r>
              <a:rPr lang="ar-SA" sz="3200" b="0" dirty="0" smtClean="0"/>
              <a:t>نال </a:t>
            </a:r>
            <a:r>
              <a:rPr lang="ar-SA" sz="3200" b="0" u="sng" dirty="0" smtClean="0"/>
              <a:t>الرجال</a:t>
            </a:r>
            <a:r>
              <a:rPr lang="ar-SA" sz="3200" b="0" dirty="0" smtClean="0"/>
              <a:t> </a:t>
            </a:r>
            <a:r>
              <a:rPr lang="ar-SA" sz="3200" b="0" dirty="0" smtClean="0">
                <a:solidFill>
                  <a:schemeClr val="accent2"/>
                </a:solidFill>
              </a:rPr>
              <a:t>المخلصون</a:t>
            </a:r>
            <a:r>
              <a:rPr lang="ar-SA" sz="3200" b="0" dirty="0" smtClean="0"/>
              <a:t> الشهادةَ في سبيل الله .</a:t>
            </a:r>
            <a:endParaRPr lang="ar-SA" sz="3200" b="0" dirty="0"/>
          </a:p>
        </p:txBody>
      </p:sp>
    </p:spTree>
    <p:extLst>
      <p:ext uri="{BB962C8B-B14F-4D97-AF65-F5344CB8AC3E}">
        <p14:creationId xmlns:p14="http://schemas.microsoft.com/office/powerpoint/2010/main" val="321061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692696"/>
            <a:ext cx="8424936" cy="401189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571500" indent="-571500">
              <a:buFontTx/>
              <a:buChar char="-"/>
            </a:pPr>
            <a:r>
              <a:rPr lang="ar-SA" sz="4000" b="0" dirty="0" smtClean="0"/>
              <a:t>نعود إلى الأمثلة ننظر إلى الكلمات الملوّنة ثمّ :</a:t>
            </a:r>
          </a:p>
          <a:p>
            <a:pPr marL="0" indent="0"/>
            <a:endParaRPr lang="ar-SA" sz="4000" b="0" dirty="0" smtClean="0"/>
          </a:p>
          <a:p>
            <a:pPr marL="571500" indent="-571500">
              <a:buFontTx/>
              <a:buChar char="-"/>
            </a:pPr>
            <a:r>
              <a:rPr lang="ar-SA" sz="4000" b="0" dirty="0" smtClean="0"/>
              <a:t>نحدد المنعوت .</a:t>
            </a:r>
          </a:p>
          <a:p>
            <a:pPr marL="0" indent="0"/>
            <a:endParaRPr lang="ar-SA" sz="4000" b="0" dirty="0" smtClean="0"/>
          </a:p>
          <a:p>
            <a:r>
              <a:rPr lang="ar-SA" sz="4000" b="0" dirty="0" smtClean="0"/>
              <a:t>- نعرب الكلمات الملوّنة .</a:t>
            </a:r>
            <a:endParaRPr lang="ar-SA" sz="4000" b="0" dirty="0"/>
          </a:p>
        </p:txBody>
      </p:sp>
    </p:spTree>
    <p:extLst>
      <p:ext uri="{BB962C8B-B14F-4D97-AF65-F5344CB8AC3E}">
        <p14:creationId xmlns:p14="http://schemas.microsoft.com/office/powerpoint/2010/main" val="15724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المطابقة بين النعت والمنعوت</a:t>
            </a:r>
            <a:endParaRPr lang="ar-SA" b="1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ar-SA" sz="2800" b="1" dirty="0" smtClean="0"/>
              <a:t>النعت السببي</a:t>
            </a:r>
            <a:endParaRPr lang="ar-SA" sz="2800" b="1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dirty="0" smtClean="0"/>
              <a:t>هذا منزلٌ </a:t>
            </a:r>
            <a:r>
              <a:rPr lang="ar-SA" dirty="0" smtClean="0">
                <a:solidFill>
                  <a:srgbClr val="00B050"/>
                </a:solidFill>
              </a:rPr>
              <a:t>ضيّقٌ</a:t>
            </a:r>
            <a:r>
              <a:rPr lang="ar-SA" dirty="0" smtClean="0"/>
              <a:t> فناؤهُ  .</a:t>
            </a:r>
          </a:p>
          <a:p>
            <a:pPr marL="0" indent="0"/>
            <a:r>
              <a:rPr lang="ar-SA" sz="1600" b="0" dirty="0" smtClean="0">
                <a:solidFill>
                  <a:srgbClr val="0070C0"/>
                </a:solidFill>
              </a:rPr>
              <a:t>       نعت سببي يدل عل صفة فيما له ارتباط بالمتبوع</a:t>
            </a:r>
          </a:p>
          <a:p>
            <a:pPr marL="0" indent="0"/>
            <a:endParaRPr lang="ar-SA" sz="1600" b="0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ar-SA" dirty="0" smtClean="0"/>
              <a:t>تسلّقتُ شجرةً </a:t>
            </a:r>
            <a:r>
              <a:rPr lang="ar-SA" dirty="0" smtClean="0">
                <a:solidFill>
                  <a:srgbClr val="00B050"/>
                </a:solidFill>
              </a:rPr>
              <a:t>غليظاً</a:t>
            </a:r>
            <a:r>
              <a:rPr lang="ar-SA" dirty="0" smtClean="0"/>
              <a:t> جذعُها .</a:t>
            </a:r>
          </a:p>
          <a:p>
            <a:pPr>
              <a:buFontTx/>
              <a:buChar char="-"/>
            </a:pPr>
            <a:r>
              <a:rPr lang="ar-SA" dirty="0" smtClean="0"/>
              <a:t>جلستُ في السُّرادق </a:t>
            </a:r>
            <a:r>
              <a:rPr lang="ar-SA" dirty="0" smtClean="0">
                <a:solidFill>
                  <a:srgbClr val="00B050"/>
                </a:solidFill>
              </a:rPr>
              <a:t>الفاخرةِ </a:t>
            </a:r>
            <a:r>
              <a:rPr lang="ar-SA" dirty="0" smtClean="0"/>
              <a:t>أرائكُه</a:t>
            </a:r>
            <a:endParaRPr lang="ar-SA" dirty="0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ar-SA" sz="2800" b="1" dirty="0" smtClean="0"/>
              <a:t>النعت الحقيقي</a:t>
            </a:r>
            <a:endParaRPr lang="ar-SA" sz="2800" b="1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هذا منزلٌ </a:t>
            </a:r>
            <a:r>
              <a:rPr lang="ar-SA" dirty="0" smtClean="0">
                <a:solidFill>
                  <a:schemeClr val="accent2"/>
                </a:solidFill>
              </a:rPr>
              <a:t>ضيّقٌ</a:t>
            </a:r>
            <a:r>
              <a:rPr lang="ar-SA" dirty="0" smtClean="0"/>
              <a:t> .</a:t>
            </a:r>
          </a:p>
          <a:p>
            <a:pPr marL="0" indent="0"/>
            <a:r>
              <a:rPr lang="ar-SA" sz="1600" b="0" dirty="0" smtClean="0">
                <a:solidFill>
                  <a:srgbClr val="0070C0"/>
                </a:solidFill>
              </a:rPr>
              <a:t>    نعت حقيقي يدل على صفة في نفس </a:t>
            </a:r>
            <a:r>
              <a:rPr lang="ar-SA" sz="1600" b="0" dirty="0" err="1" smtClean="0">
                <a:solidFill>
                  <a:srgbClr val="0070C0"/>
                </a:solidFill>
              </a:rPr>
              <a:t>متبوعها</a:t>
            </a:r>
            <a:endParaRPr lang="ar-SA" sz="1600" b="0" dirty="0" smtClean="0">
              <a:solidFill>
                <a:srgbClr val="0070C0"/>
              </a:solidFill>
            </a:endParaRPr>
          </a:p>
          <a:p>
            <a:pPr marL="0" indent="0"/>
            <a:endParaRPr lang="ar-SA" sz="1600" b="0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ar-SA" dirty="0" smtClean="0"/>
              <a:t>تسلّقتُ شجرةً </a:t>
            </a:r>
            <a:r>
              <a:rPr lang="ar-SA" dirty="0" smtClean="0">
                <a:solidFill>
                  <a:schemeClr val="accent2"/>
                </a:solidFill>
              </a:rPr>
              <a:t>غليظةً</a:t>
            </a:r>
            <a:r>
              <a:rPr lang="ar-SA" dirty="0" smtClean="0"/>
              <a:t>.</a:t>
            </a:r>
          </a:p>
          <a:p>
            <a:pPr marL="0" indent="0"/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جلستُ في السُّرادقِ </a:t>
            </a:r>
            <a:r>
              <a:rPr lang="ar-SA" dirty="0" smtClean="0">
                <a:solidFill>
                  <a:schemeClr val="accent2"/>
                </a:solidFill>
              </a:rPr>
              <a:t>الفاخر</a:t>
            </a:r>
            <a:r>
              <a:rPr lang="ar-SA" dirty="0" smtClean="0"/>
              <a:t>ِ</a:t>
            </a:r>
          </a:p>
          <a:p>
            <a:pPr marL="0" indent="0" algn="ctr" rtl="0"/>
            <a:endParaRPr lang="en-US" sz="2000" dirty="0" smtClean="0"/>
          </a:p>
          <a:p>
            <a:pPr marL="0" indent="0" algn="ctr" rtl="0"/>
            <a:endParaRPr lang="en-US" sz="2000" dirty="0" smtClean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6300192" y="198884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2411760" y="198884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64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827584" y="1124744"/>
            <a:ext cx="7520940" cy="396044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ar-SA" sz="2800" dirty="0" smtClean="0"/>
              <a:t>النعت في القائمتين السّابقتين ماثل </a:t>
            </a:r>
            <a:r>
              <a:rPr lang="ar-SA" sz="2800" dirty="0" err="1" smtClean="0"/>
              <a:t>متبوعها</a:t>
            </a:r>
            <a:r>
              <a:rPr lang="ar-SA" sz="2800" dirty="0" smtClean="0"/>
              <a:t> ، (الاسم الذي قبلها) في :</a:t>
            </a:r>
          </a:p>
          <a:p>
            <a:pPr>
              <a:buFontTx/>
              <a:buChar char="-"/>
            </a:pPr>
            <a:r>
              <a:rPr lang="ar-SA" sz="2800" dirty="0" smtClean="0"/>
              <a:t>الرّفع ،والنّصب ، والجرّ.</a:t>
            </a:r>
          </a:p>
          <a:p>
            <a:pPr>
              <a:buFontTx/>
              <a:buChar char="-"/>
            </a:pPr>
            <a:r>
              <a:rPr lang="ar-SA" sz="2800" dirty="0" smtClean="0"/>
              <a:t>الإفراد .</a:t>
            </a:r>
          </a:p>
          <a:p>
            <a:pPr>
              <a:buFontTx/>
              <a:buChar char="-"/>
            </a:pPr>
            <a:r>
              <a:rPr lang="ar-SA" sz="2800" dirty="0" smtClean="0"/>
              <a:t>التأنيث والتّذكير.</a:t>
            </a:r>
          </a:p>
          <a:p>
            <a:pPr>
              <a:buFontTx/>
              <a:buChar char="-"/>
            </a:pPr>
            <a:r>
              <a:rPr lang="ar-SA" sz="2800" dirty="0" smtClean="0"/>
              <a:t>التّنكير.</a:t>
            </a:r>
          </a:p>
          <a:p>
            <a:pPr marL="0" indent="0"/>
            <a:r>
              <a:rPr lang="ar-SA" sz="2400" b="0" dirty="0" smtClean="0">
                <a:solidFill>
                  <a:srgbClr val="C00000"/>
                </a:solidFill>
              </a:rPr>
              <a:t>(النعت السببي يكون مفرداً ، ويراعى في تذكيره وتأنيثه ما بعده . )</a:t>
            </a:r>
            <a:endParaRPr lang="ar-SA" sz="24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3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ar-SA" sz="2400" b="1" dirty="0" smtClean="0"/>
              <a:t>النعت السببي</a:t>
            </a:r>
            <a:endParaRPr lang="ar-SA" sz="2400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ar-SA" b="0" dirty="0" smtClean="0"/>
              <a:t>هاتان صورتان </a:t>
            </a:r>
            <a:r>
              <a:rPr lang="ar-SA" b="0" dirty="0" smtClean="0">
                <a:solidFill>
                  <a:srgbClr val="0070C0"/>
                </a:solidFill>
              </a:rPr>
              <a:t>جميلٌ</a:t>
            </a:r>
            <a:r>
              <a:rPr lang="ar-SA" b="0" dirty="0" smtClean="0"/>
              <a:t> إطارُها .</a:t>
            </a:r>
          </a:p>
          <a:p>
            <a:pPr marL="0" indent="0"/>
            <a:endParaRPr lang="ar-SA" b="0" dirty="0" smtClean="0"/>
          </a:p>
          <a:p>
            <a:pPr>
              <a:buFontTx/>
              <a:buChar char="-"/>
            </a:pPr>
            <a:r>
              <a:rPr lang="ar-SA" b="0" dirty="0" smtClean="0"/>
              <a:t>اشتريتُ بساطين </a:t>
            </a:r>
            <a:r>
              <a:rPr lang="ar-SA" b="0" dirty="0" smtClean="0">
                <a:solidFill>
                  <a:srgbClr val="0070C0"/>
                </a:solidFill>
              </a:rPr>
              <a:t>شرقيّا</a:t>
            </a:r>
            <a:r>
              <a:rPr lang="ar-SA" b="0" dirty="0" smtClean="0"/>
              <a:t>ً نقشُهما .</a:t>
            </a:r>
          </a:p>
          <a:p>
            <a:pPr marL="0" indent="0"/>
            <a:endParaRPr lang="ar-SA" b="0" dirty="0" smtClean="0"/>
          </a:p>
          <a:p>
            <a:pPr>
              <a:buFontTx/>
              <a:buChar char="-"/>
            </a:pPr>
            <a:r>
              <a:rPr lang="ar-SA" b="0" dirty="0" smtClean="0"/>
              <a:t>عثرت بحجرين </a:t>
            </a:r>
            <a:r>
              <a:rPr lang="ar-SA" b="0" dirty="0" smtClean="0">
                <a:solidFill>
                  <a:srgbClr val="0070C0"/>
                </a:solidFill>
              </a:rPr>
              <a:t>غريب</a:t>
            </a:r>
            <a:r>
              <a:rPr lang="ar-SA" b="0" dirty="0" smtClean="0"/>
              <a:t>ٍ شكلهما .</a:t>
            </a:r>
            <a:endParaRPr lang="ar-SA" b="0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ar-SA" sz="2400" b="1" dirty="0" smtClean="0"/>
              <a:t>النعت الحقيقي</a:t>
            </a:r>
            <a:endParaRPr lang="ar-SA" sz="2400" b="1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FontTx/>
              <a:buChar char="-"/>
            </a:pPr>
            <a:r>
              <a:rPr lang="ar-SA" b="0" dirty="0" smtClean="0"/>
              <a:t>هاتان صورتان </a:t>
            </a:r>
            <a:r>
              <a:rPr lang="ar-SA" b="0" dirty="0" smtClean="0">
                <a:solidFill>
                  <a:srgbClr val="FF0000"/>
                </a:solidFill>
              </a:rPr>
              <a:t>جميلتان</a:t>
            </a:r>
            <a:r>
              <a:rPr lang="ar-SA" b="0" dirty="0" smtClean="0"/>
              <a:t> .</a:t>
            </a:r>
          </a:p>
          <a:p>
            <a:pPr marL="0" indent="0"/>
            <a:endParaRPr lang="ar-SA" b="0" dirty="0" smtClean="0"/>
          </a:p>
          <a:p>
            <a:pPr>
              <a:buFontTx/>
              <a:buChar char="-"/>
            </a:pPr>
            <a:r>
              <a:rPr lang="ar-SA" b="0" dirty="0" smtClean="0"/>
              <a:t>اشتريتُ بساطين </a:t>
            </a:r>
            <a:r>
              <a:rPr lang="ar-SA" b="0" dirty="0" smtClean="0">
                <a:solidFill>
                  <a:srgbClr val="FF0000"/>
                </a:solidFill>
              </a:rPr>
              <a:t>شرقيين</a:t>
            </a:r>
            <a:r>
              <a:rPr lang="ar-SA" b="0" dirty="0" smtClean="0"/>
              <a:t> .</a:t>
            </a:r>
          </a:p>
          <a:p>
            <a:pPr marL="0" indent="0"/>
            <a:endParaRPr lang="ar-SA" b="0" dirty="0" smtClean="0"/>
          </a:p>
          <a:p>
            <a:pPr>
              <a:buFontTx/>
              <a:buChar char="-"/>
            </a:pPr>
            <a:r>
              <a:rPr lang="ar-SA" b="0" dirty="0" smtClean="0"/>
              <a:t>عثرتُ بحجرين </a:t>
            </a:r>
            <a:r>
              <a:rPr lang="ar-SA" b="0" dirty="0" smtClean="0">
                <a:solidFill>
                  <a:srgbClr val="FF0000"/>
                </a:solidFill>
              </a:rPr>
              <a:t>غريبين</a:t>
            </a:r>
            <a:r>
              <a:rPr lang="ar-SA" b="0" dirty="0" smtClean="0"/>
              <a:t> .</a:t>
            </a:r>
            <a:endParaRPr lang="ar-SA" b="0" dirty="0"/>
          </a:p>
        </p:txBody>
      </p:sp>
    </p:spTree>
    <p:extLst>
      <p:ext uri="{BB962C8B-B14F-4D97-AF65-F5344CB8AC3E}">
        <p14:creationId xmlns:p14="http://schemas.microsoft.com/office/powerpoint/2010/main" val="325668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755576" y="1052736"/>
            <a:ext cx="7520940" cy="403244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ar-SA" sz="3200" dirty="0">
                <a:solidFill>
                  <a:srgbClr val="000000"/>
                </a:solidFill>
              </a:rPr>
              <a:t>النعت في القائمتين السّابقتين ماثل </a:t>
            </a:r>
            <a:r>
              <a:rPr lang="ar-SA" sz="3200" dirty="0" err="1">
                <a:solidFill>
                  <a:srgbClr val="000000"/>
                </a:solidFill>
              </a:rPr>
              <a:t>متبوعها</a:t>
            </a:r>
            <a:r>
              <a:rPr lang="ar-SA" sz="3200" dirty="0">
                <a:solidFill>
                  <a:srgbClr val="000000"/>
                </a:solidFill>
              </a:rPr>
              <a:t> ، (الاسم الذي قبلها) في :</a:t>
            </a:r>
          </a:p>
          <a:p>
            <a:pPr lvl="0">
              <a:buFontTx/>
              <a:buChar char="-"/>
            </a:pPr>
            <a:r>
              <a:rPr lang="ar-SA" sz="3200" dirty="0">
                <a:solidFill>
                  <a:srgbClr val="000000"/>
                </a:solidFill>
              </a:rPr>
              <a:t>الرّفع ،والنّصب ، والجرّ.</a:t>
            </a:r>
          </a:p>
          <a:p>
            <a:pPr lvl="0">
              <a:buFontTx/>
              <a:buChar char="-"/>
            </a:pPr>
            <a:r>
              <a:rPr lang="ar-SA" sz="3200" dirty="0" smtClean="0">
                <a:solidFill>
                  <a:srgbClr val="000000"/>
                </a:solidFill>
              </a:rPr>
              <a:t>التّثنية.</a:t>
            </a:r>
            <a:endParaRPr lang="ar-SA" sz="3200" dirty="0">
              <a:solidFill>
                <a:srgbClr val="000000"/>
              </a:solidFill>
            </a:endParaRPr>
          </a:p>
          <a:p>
            <a:pPr lvl="0">
              <a:buFontTx/>
              <a:buChar char="-"/>
            </a:pPr>
            <a:r>
              <a:rPr lang="ar-SA" sz="3200" dirty="0">
                <a:solidFill>
                  <a:srgbClr val="000000"/>
                </a:solidFill>
              </a:rPr>
              <a:t>التأنيث والتّذكير</a:t>
            </a:r>
            <a:r>
              <a:rPr lang="ar-SA" sz="32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FontTx/>
              <a:buChar char="-"/>
            </a:pPr>
            <a:r>
              <a:rPr lang="ar-SA" sz="3200" dirty="0" smtClean="0">
                <a:solidFill>
                  <a:srgbClr val="000000"/>
                </a:solidFill>
              </a:rPr>
              <a:t>التنكير.</a:t>
            </a:r>
          </a:p>
          <a:p>
            <a:pPr marL="0" lvl="0" indent="0"/>
            <a:r>
              <a:rPr lang="ar-SA" sz="2400" b="0" dirty="0">
                <a:solidFill>
                  <a:srgbClr val="C00000"/>
                </a:solidFill>
              </a:rPr>
              <a:t>(النعت السببي يكون مفرداً ، ويراعى في تذكيره وتأنيثه ما بعده . )</a:t>
            </a:r>
          </a:p>
          <a:p>
            <a:pPr marL="0" lvl="0" indent="0"/>
            <a:endParaRPr lang="ar-SA" sz="3200" dirty="0">
              <a:solidFill>
                <a:srgbClr val="00000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11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ar-SA" sz="2800" b="1" dirty="0" smtClean="0"/>
              <a:t>النعت السببي</a:t>
            </a:r>
            <a:endParaRPr lang="ar-SA" sz="2800" b="1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2000" b="0" dirty="0" smtClean="0"/>
              <a:t>هؤلاءِ بناتٌ </a:t>
            </a:r>
            <a:r>
              <a:rPr lang="ar-SA" sz="2000" b="0" dirty="0" smtClean="0">
                <a:solidFill>
                  <a:srgbClr val="0070C0"/>
                </a:solidFill>
              </a:rPr>
              <a:t>عاقلةٌ</a:t>
            </a:r>
            <a:r>
              <a:rPr lang="ar-SA" sz="2000" b="0" dirty="0" smtClean="0"/>
              <a:t> أمهاتهنّ.</a:t>
            </a:r>
          </a:p>
          <a:p>
            <a:pPr>
              <a:buFontTx/>
              <a:buChar char="-"/>
            </a:pPr>
            <a:endParaRPr lang="ar-SA" sz="2000" b="0" dirty="0"/>
          </a:p>
          <a:p>
            <a:pPr>
              <a:buFontTx/>
              <a:buChar char="-"/>
            </a:pPr>
            <a:r>
              <a:rPr lang="ar-SA" sz="2000" b="0" dirty="0" smtClean="0"/>
              <a:t>عاشرتُ إخواناً </a:t>
            </a:r>
            <a:r>
              <a:rPr lang="ar-SA" sz="2000" b="0" dirty="0" smtClean="0">
                <a:solidFill>
                  <a:srgbClr val="0070C0"/>
                </a:solidFill>
              </a:rPr>
              <a:t>موسِرا</a:t>
            </a:r>
            <a:r>
              <a:rPr lang="ar-SA" sz="2000" b="0" dirty="0" smtClean="0"/>
              <a:t>ً آباؤهم.</a:t>
            </a:r>
          </a:p>
          <a:p>
            <a:pPr>
              <a:buFontTx/>
              <a:buChar char="-"/>
            </a:pPr>
            <a:endParaRPr lang="ar-SA" sz="2000" b="0" dirty="0"/>
          </a:p>
          <a:p>
            <a:pPr>
              <a:buFontTx/>
              <a:buChar char="-"/>
            </a:pPr>
            <a:r>
              <a:rPr lang="ar-SA" sz="2000" b="0" dirty="0" smtClean="0"/>
              <a:t>أشفقتُ على الصبيةِ </a:t>
            </a:r>
            <a:r>
              <a:rPr lang="ar-SA" sz="2000" b="0" dirty="0" smtClean="0">
                <a:solidFill>
                  <a:srgbClr val="0070C0"/>
                </a:solidFill>
              </a:rPr>
              <a:t>المُعدِم</a:t>
            </a:r>
            <a:r>
              <a:rPr lang="ar-SA" sz="2000" b="0" dirty="0" smtClean="0"/>
              <a:t>ِ أهلُوهم .</a:t>
            </a:r>
            <a:endParaRPr lang="ar-SA" sz="2000" b="0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ar-SA" sz="2800" b="1" dirty="0" smtClean="0"/>
              <a:t>النعت الحقيقي</a:t>
            </a:r>
            <a:endParaRPr lang="ar-SA" sz="2800" b="1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2000" b="0" dirty="0" smtClean="0"/>
              <a:t>هؤلاء بناتٌ عاقلاتٌ .</a:t>
            </a:r>
          </a:p>
          <a:p>
            <a:pPr marL="0" indent="0"/>
            <a:endParaRPr lang="ar-SA" sz="2000" b="0" dirty="0"/>
          </a:p>
          <a:p>
            <a:pPr>
              <a:buFontTx/>
              <a:buChar char="-"/>
            </a:pPr>
            <a:r>
              <a:rPr lang="ar-SA" sz="2000" b="0" dirty="0" smtClean="0"/>
              <a:t>عاشرتُ إخواناً </a:t>
            </a:r>
            <a:r>
              <a:rPr lang="ar-SA" sz="2000" b="0" dirty="0" smtClean="0">
                <a:solidFill>
                  <a:srgbClr val="FF0000"/>
                </a:solidFill>
              </a:rPr>
              <a:t>موسرين</a:t>
            </a:r>
            <a:r>
              <a:rPr lang="ar-SA" sz="2000" b="0" dirty="0" smtClean="0"/>
              <a:t> .</a:t>
            </a:r>
          </a:p>
          <a:p>
            <a:pPr marL="0" indent="0"/>
            <a:endParaRPr lang="ar-SA" sz="2000" b="0" dirty="0" smtClean="0"/>
          </a:p>
          <a:p>
            <a:pPr marL="0" indent="0"/>
            <a:r>
              <a:rPr lang="ar-SA" sz="2000" b="0" dirty="0" smtClean="0"/>
              <a:t>- أشفقتُ على الصبيةِ </a:t>
            </a:r>
            <a:r>
              <a:rPr lang="ar-SA" sz="2000" b="0" dirty="0" smtClean="0">
                <a:solidFill>
                  <a:srgbClr val="FF0000"/>
                </a:solidFill>
              </a:rPr>
              <a:t>المعدمين</a:t>
            </a:r>
            <a:r>
              <a:rPr lang="ar-SA" sz="2000" b="0" dirty="0" smtClean="0"/>
              <a:t>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4432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8455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ar-SA" sz="2800" dirty="0">
                <a:solidFill>
                  <a:srgbClr val="000000"/>
                </a:solidFill>
              </a:rPr>
              <a:t>النعت في القائمتين السّابقتين ماثل </a:t>
            </a:r>
            <a:r>
              <a:rPr lang="ar-SA" sz="2800" dirty="0" err="1">
                <a:solidFill>
                  <a:srgbClr val="000000"/>
                </a:solidFill>
              </a:rPr>
              <a:t>متبوعها</a:t>
            </a:r>
            <a:r>
              <a:rPr lang="ar-SA" sz="2800" dirty="0">
                <a:solidFill>
                  <a:srgbClr val="000000"/>
                </a:solidFill>
              </a:rPr>
              <a:t> ، (الاسم الذي قبلها) في :</a:t>
            </a:r>
          </a:p>
          <a:p>
            <a:pPr lvl="0">
              <a:buFontTx/>
              <a:buChar char="-"/>
            </a:pPr>
            <a:r>
              <a:rPr lang="ar-SA" sz="2800" dirty="0">
                <a:solidFill>
                  <a:srgbClr val="000000"/>
                </a:solidFill>
              </a:rPr>
              <a:t>الرّفع ،والنّصب ، والجرّ.</a:t>
            </a:r>
          </a:p>
          <a:p>
            <a:pPr lvl="0">
              <a:buFontTx/>
              <a:buChar char="-"/>
            </a:pPr>
            <a:r>
              <a:rPr lang="ar-SA" sz="2800" dirty="0" smtClean="0">
                <a:solidFill>
                  <a:srgbClr val="000000"/>
                </a:solidFill>
              </a:rPr>
              <a:t>الجمع</a:t>
            </a:r>
            <a:endParaRPr lang="ar-SA" sz="2800" dirty="0">
              <a:solidFill>
                <a:srgbClr val="000000"/>
              </a:solidFill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srgbClr val="000000"/>
                </a:solidFill>
              </a:rPr>
              <a:t>التأنيث والتّذكير.</a:t>
            </a:r>
          </a:p>
          <a:p>
            <a:pPr lvl="0">
              <a:buFontTx/>
              <a:buChar char="-"/>
            </a:pPr>
            <a:r>
              <a:rPr lang="ar-SA" sz="2800" dirty="0" err="1" smtClean="0">
                <a:solidFill>
                  <a:srgbClr val="000000"/>
                </a:solidFill>
              </a:rPr>
              <a:t>التنكيروالتّعريف</a:t>
            </a:r>
            <a:r>
              <a:rPr lang="ar-SA" sz="2800" dirty="0" smtClean="0">
                <a:solidFill>
                  <a:srgbClr val="000000"/>
                </a:solidFill>
              </a:rPr>
              <a:t> .</a:t>
            </a:r>
          </a:p>
          <a:p>
            <a:pPr marL="0" lvl="0" indent="0"/>
            <a:endParaRPr lang="ar-SA" sz="2800" dirty="0">
              <a:solidFill>
                <a:srgbClr val="000000"/>
              </a:solidFill>
            </a:endParaRPr>
          </a:p>
          <a:p>
            <a:pPr marL="0" lvl="0" indent="0"/>
            <a:r>
              <a:rPr lang="ar-SA" sz="2400" b="0" dirty="0">
                <a:solidFill>
                  <a:srgbClr val="C00000"/>
                </a:solidFill>
              </a:rPr>
              <a:t>(النعت السببي يكون مفرداً ، ويراعى في تذكيره وتأنيثه ما بعده . )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6558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مخطط انسيابي: قرار 3"/>
          <p:cNvSpPr/>
          <p:nvPr/>
        </p:nvSpPr>
        <p:spPr>
          <a:xfrm>
            <a:off x="2479959" y="1724585"/>
            <a:ext cx="4320480" cy="2304256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accent2"/>
                </a:solidFill>
              </a:rPr>
              <a:t>النعت الجملة</a:t>
            </a:r>
            <a:endParaRPr lang="ar-SA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80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9" name="مخطط انسيابي: قرار 8"/>
          <p:cNvSpPr/>
          <p:nvPr/>
        </p:nvSpPr>
        <p:spPr>
          <a:xfrm>
            <a:off x="4788024" y="1844824"/>
            <a:ext cx="3312367" cy="1728192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FF0000"/>
                </a:solidFill>
              </a:rPr>
              <a:t>الجملة الفعلية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10" name="مخطط انسيابي: قرار 9"/>
          <p:cNvSpPr/>
          <p:nvPr/>
        </p:nvSpPr>
        <p:spPr>
          <a:xfrm>
            <a:off x="1043608" y="1844824"/>
            <a:ext cx="3384376" cy="1728192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الجملة </a:t>
            </a:r>
            <a:r>
              <a:rPr lang="ar-SA" sz="2400" dirty="0" err="1" smtClean="0">
                <a:solidFill>
                  <a:srgbClr val="FF0000"/>
                </a:solidFill>
              </a:rPr>
              <a:t>الاسميّه</a:t>
            </a:r>
            <a:endParaRPr lang="ar-S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1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b="1" dirty="0" smtClean="0"/>
              <a:t>الجملة الفعلية</a:t>
            </a:r>
            <a:endParaRPr lang="ar-SA" sz="3200" b="1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النعت الجملة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1- هذا عملٌ ( ينفعُ ).</a:t>
            </a:r>
          </a:p>
          <a:p>
            <a:endParaRPr lang="ar-SA" dirty="0"/>
          </a:p>
          <a:p>
            <a:r>
              <a:rPr lang="ar-SA" dirty="0" smtClean="0"/>
              <a:t>2- أبصرتُ رجلاً ( يسبحُ ) .</a:t>
            </a:r>
          </a:p>
          <a:p>
            <a:endParaRPr lang="ar-SA" dirty="0"/>
          </a:p>
          <a:p>
            <a:r>
              <a:rPr lang="ar-SA" dirty="0" smtClean="0"/>
              <a:t>3- نظرتُ إلى سفينةٍ ( تغرقُ ) . </a:t>
            </a:r>
            <a:endParaRPr lang="ar-SA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النعت المفرد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1- هذا عملٌ نافعٌ .</a:t>
            </a:r>
          </a:p>
          <a:p>
            <a:endParaRPr lang="ar-SA" dirty="0"/>
          </a:p>
          <a:p>
            <a:r>
              <a:rPr lang="ar-SA" dirty="0" smtClean="0"/>
              <a:t>2- أبصرتُ رجلاً سابحاً.</a:t>
            </a:r>
          </a:p>
          <a:p>
            <a:endParaRPr lang="ar-SA" dirty="0"/>
          </a:p>
          <a:p>
            <a:r>
              <a:rPr lang="ar-SA" dirty="0" smtClean="0"/>
              <a:t>3- نظرتُ إلى سفينةٍ غارقةٍ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2468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b="1" dirty="0" smtClean="0"/>
              <a:t>الجملة الاسميّة</a:t>
            </a:r>
            <a:endParaRPr lang="ar-SA" sz="32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النعت الجملة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000" dirty="0" smtClean="0"/>
              <a:t>4- مضى يومٌ ( حرُّه شديدٌ ).</a:t>
            </a:r>
          </a:p>
          <a:p>
            <a:endParaRPr lang="ar-SA" sz="2000" dirty="0"/>
          </a:p>
          <a:p>
            <a:r>
              <a:rPr lang="ar-SA" sz="2000" dirty="0" smtClean="0"/>
              <a:t>5- أوقدتُ مصباحاً (نورُهُ قويٌّ) .</a:t>
            </a:r>
          </a:p>
          <a:p>
            <a:endParaRPr lang="ar-SA" sz="2000" dirty="0"/>
          </a:p>
          <a:p>
            <a:r>
              <a:rPr lang="ar-SA" sz="2000" dirty="0" smtClean="0"/>
              <a:t>6- نصيدُ في بركةٍ ( سمكُها كثيرٌ) .</a:t>
            </a:r>
            <a:endParaRPr lang="ar-SA" sz="2000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النعت المفرد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000" dirty="0" smtClean="0"/>
              <a:t>4- مضى يومٌ شديدُ الحرِّ .</a:t>
            </a:r>
          </a:p>
          <a:p>
            <a:endParaRPr lang="ar-SA" sz="2000" dirty="0"/>
          </a:p>
          <a:p>
            <a:r>
              <a:rPr lang="ar-SA" sz="2000" dirty="0" smtClean="0"/>
              <a:t>5- أوقدتُ مصباحاً قويَّ النّورِ.</a:t>
            </a:r>
          </a:p>
          <a:p>
            <a:endParaRPr lang="ar-SA" sz="2000" dirty="0"/>
          </a:p>
          <a:p>
            <a:r>
              <a:rPr lang="ar-SA" sz="2000" dirty="0" smtClean="0"/>
              <a:t>6- نصيدُ في بركةٍ كثيرةِ السّمكِ .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1918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قاعدة</a:t>
            </a:r>
            <a:endParaRPr lang="ar-SA" b="1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683568" y="1100628"/>
            <a:ext cx="7776864" cy="357984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400" dirty="0" smtClean="0"/>
              <a:t> - يقع النّعت جملة فعلية أو اسميّة ، بشرط أن يكون المنعوت نكرة لا معرفة .</a:t>
            </a:r>
          </a:p>
          <a:p>
            <a:r>
              <a:rPr lang="ar-SA" sz="2400" dirty="0" smtClean="0"/>
              <a:t> -  تتبعُ جملةُ النعت المنعوت في الإعراب ، فتكون في محل رفع حين يكون منعوتها مرفوعاً ، وفي محل نصب .... وفي محل جرّ...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57811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solidFill>
                  <a:schemeClr val="accent3"/>
                </a:solidFill>
              </a:rPr>
              <a:t>أمثلة معربة</a:t>
            </a:r>
            <a:endParaRPr lang="ar-SA" sz="3600" b="1" dirty="0">
              <a:solidFill>
                <a:schemeClr val="accent3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571500" indent="-571500">
              <a:buFontTx/>
              <a:buChar char="-"/>
            </a:pPr>
            <a:r>
              <a:rPr lang="ar-SA" sz="4000" b="0" dirty="0" smtClean="0"/>
              <a:t>     الإمامُ </a:t>
            </a:r>
            <a:r>
              <a:rPr lang="ar-SA" sz="4000" b="0" dirty="0" smtClean="0">
                <a:solidFill>
                  <a:srgbClr val="FF0000"/>
                </a:solidFill>
              </a:rPr>
              <a:t>رجلٌ</a:t>
            </a:r>
            <a:r>
              <a:rPr lang="ar-SA" sz="4000" b="0" dirty="0" smtClean="0"/>
              <a:t> ( يخافُ اللهَ ).</a:t>
            </a:r>
          </a:p>
          <a:p>
            <a:pPr marL="0" indent="0"/>
            <a:endParaRPr lang="ar-SA" sz="4000" b="0" dirty="0"/>
          </a:p>
          <a:p>
            <a:pPr marL="0" indent="0"/>
            <a:r>
              <a:rPr lang="ar-SA" sz="2000" b="0" dirty="0" smtClean="0"/>
              <a:t>                      نكرة                                    جملة فعلية في محل رفع نعت</a:t>
            </a:r>
            <a:endParaRPr lang="ar-SA" sz="2000" b="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580112" y="1628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3203848" y="1628800"/>
            <a:ext cx="72008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8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600" dirty="0" smtClean="0"/>
              <a:t>              أحبُّ صديقاً ( أخلاقُهُ طيّبةٌ ).</a:t>
            </a:r>
          </a:p>
          <a:p>
            <a:r>
              <a:rPr lang="ar-SA" sz="3200" b="0" dirty="0" smtClean="0"/>
              <a:t>               </a:t>
            </a:r>
          </a:p>
          <a:p>
            <a:r>
              <a:rPr lang="ar-SA" sz="3200" b="0" dirty="0"/>
              <a:t> </a:t>
            </a:r>
            <a:r>
              <a:rPr lang="ar-SA" sz="3200" b="0" dirty="0" smtClean="0"/>
              <a:t>        </a:t>
            </a:r>
            <a:r>
              <a:rPr lang="ar-SA" sz="1800" b="0" dirty="0" smtClean="0"/>
              <a:t>نكرة منصوبة                                      جملة اسميّة في محل نصب نعت</a:t>
            </a:r>
            <a:endParaRPr lang="ar-SA" sz="1800" b="0" dirty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5292080" y="1556792"/>
            <a:ext cx="122413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3131840" y="1556792"/>
            <a:ext cx="14401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50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solidFill>
                  <a:schemeClr val="accent2"/>
                </a:solidFill>
              </a:rPr>
              <a:t>قاعدة</a:t>
            </a:r>
            <a:endParaRPr lang="ar-SA" sz="3600" b="1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5400" dirty="0" smtClean="0">
                <a:solidFill>
                  <a:schemeClr val="accent3"/>
                </a:solidFill>
              </a:rPr>
              <a:t>    الجمل بعد النّكرات صفات</a:t>
            </a:r>
            <a:endParaRPr lang="ar-SA" sz="5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/>
              <a:t>النّعت شبه الجملة</a:t>
            </a:r>
            <a:endParaRPr lang="ar-SA" sz="3200" b="1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2800" dirty="0" smtClean="0"/>
              <a:t>يقع النعت شبه جملة ، سواء كان جارّاً ومجروراً ، أو ظرفاً ، شرط أن يكون الموصوف نكرة لا معرفة .</a:t>
            </a:r>
          </a:p>
          <a:p>
            <a:r>
              <a:rPr lang="ar-SA" sz="2800" dirty="0" smtClean="0"/>
              <a:t>يتبع النّعت –شبه الجملة- المنعوت في الإعراب :</a:t>
            </a:r>
          </a:p>
          <a:p>
            <a:pPr marL="0" indent="0"/>
            <a:r>
              <a:rPr lang="ar-SA" sz="2800" dirty="0" smtClean="0"/>
              <a:t>-     يكون في محل رفع حين يكون المنعوت مرفوعاً .</a:t>
            </a:r>
          </a:p>
          <a:p>
            <a:pPr marL="0" indent="0"/>
            <a:r>
              <a:rPr lang="ar-SA" sz="2800" dirty="0" smtClean="0"/>
              <a:t>-     يكون في محل نصب ، حين يكون المنعوت منصوباً .</a:t>
            </a:r>
          </a:p>
          <a:p>
            <a:pPr marL="0" indent="0"/>
            <a:r>
              <a:rPr lang="ar-SA" sz="2800" dirty="0" smtClean="0"/>
              <a:t>-     يكون في محل جرّ إذا كان المنعوت مجروراً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5993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/>
              <a:t>النّعت شبه جملة ( الجارّ والمجرور )  </a:t>
            </a:r>
            <a:endParaRPr lang="ar-SA" b="1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ar-SA" sz="3200" b="0" dirty="0" smtClean="0"/>
              <a:t>شاهدتُ </a:t>
            </a:r>
            <a:r>
              <a:rPr lang="ar-SA" sz="3200" b="0" dirty="0" smtClean="0">
                <a:solidFill>
                  <a:srgbClr val="FF0000"/>
                </a:solidFill>
              </a:rPr>
              <a:t>طائراً</a:t>
            </a:r>
            <a:r>
              <a:rPr lang="ar-SA" sz="3200" b="0" dirty="0" smtClean="0"/>
              <a:t> </a:t>
            </a:r>
            <a:r>
              <a:rPr lang="ar-SA" sz="3200" b="0" u="sng" dirty="0" smtClean="0"/>
              <a:t>في قفصٍ </a:t>
            </a:r>
            <a:r>
              <a:rPr lang="ar-SA" sz="3200" b="0" dirty="0" smtClean="0"/>
              <a:t>.</a:t>
            </a:r>
          </a:p>
          <a:p>
            <a:pPr marL="0" indent="0"/>
            <a:r>
              <a:rPr lang="ar-SA" sz="3200" b="0" dirty="0" smtClean="0"/>
              <a:t>    </a:t>
            </a:r>
            <a:r>
              <a:rPr lang="ar-SA" b="0" dirty="0" smtClean="0"/>
              <a:t>نكرة </a:t>
            </a:r>
            <a:r>
              <a:rPr lang="ar-SA" sz="3200" b="0" dirty="0" smtClean="0"/>
              <a:t>                   </a:t>
            </a:r>
            <a:r>
              <a:rPr lang="ar-SA" b="0" dirty="0" smtClean="0"/>
              <a:t>الجار والمجرور في محل نصب نعت</a:t>
            </a:r>
          </a:p>
          <a:p>
            <a:pPr marL="0" indent="0"/>
            <a:endParaRPr lang="ar-SA" b="0" dirty="0"/>
          </a:p>
          <a:p>
            <a:pPr marL="0" indent="0"/>
            <a:endParaRPr lang="ar-SA" b="0" dirty="0" smtClean="0"/>
          </a:p>
          <a:p>
            <a:pPr marL="0" indent="0"/>
            <a:endParaRPr lang="ar-SA" b="0" dirty="0"/>
          </a:p>
          <a:p>
            <a:pPr marL="0" indent="0"/>
            <a:endParaRPr lang="ar-SA" b="0" dirty="0" smtClean="0"/>
          </a:p>
          <a:p>
            <a:pPr marL="0" indent="0"/>
            <a:r>
              <a:rPr lang="ar-SA" b="0" dirty="0" smtClean="0">
                <a:solidFill>
                  <a:srgbClr val="0070C0"/>
                </a:solidFill>
              </a:rPr>
              <a:t>لتحويل شبه الجملة إلى جملة نقول : ( شاهدتُ طائراً محبوساً في قفصٍ )</a:t>
            </a:r>
            <a:endParaRPr lang="ar-SA" b="0" dirty="0">
              <a:solidFill>
                <a:srgbClr val="0070C0"/>
              </a:solidFill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5652120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6660232" y="1484784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/>
              <a:t>النّعت شبه الجملة (الظرف)</a:t>
            </a:r>
            <a:endParaRPr lang="ar-SA" b="1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dirty="0" smtClean="0"/>
              <a:t>أكرمتُ طالباً </a:t>
            </a:r>
            <a:r>
              <a:rPr lang="ar-SA" sz="2800" u="sng" dirty="0" smtClean="0"/>
              <a:t>عند تفوّقه </a:t>
            </a:r>
            <a:r>
              <a:rPr lang="ar-SA" sz="2800" dirty="0" smtClean="0"/>
              <a:t>.</a:t>
            </a:r>
          </a:p>
          <a:p>
            <a:endParaRPr lang="ar-SA" sz="1800" b="0" dirty="0" smtClean="0"/>
          </a:p>
          <a:p>
            <a:r>
              <a:rPr lang="ar-SA" sz="1800" b="0" dirty="0"/>
              <a:t> </a:t>
            </a:r>
            <a:r>
              <a:rPr lang="ar-SA" sz="1800" b="0" dirty="0" smtClean="0"/>
              <a:t>                              نكرة                                   ظرف في محل نصب ظرف</a:t>
            </a:r>
            <a:endParaRPr lang="ar-SA" sz="1800" b="0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4932040" y="1484784"/>
            <a:ext cx="100811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3923928" y="16288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2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2400" b="0" dirty="0" smtClean="0"/>
              <a:t>أقبلَ </a:t>
            </a:r>
            <a:r>
              <a:rPr lang="ar-SA" sz="2400" b="0" dirty="0" smtClean="0">
                <a:solidFill>
                  <a:schemeClr val="accent2"/>
                </a:solidFill>
              </a:rPr>
              <a:t>الفارس</a:t>
            </a:r>
            <a:r>
              <a:rPr lang="ar-SA" sz="2400" b="0" dirty="0" smtClean="0"/>
              <a:t>ُ ( يبتسم ) .</a:t>
            </a:r>
          </a:p>
          <a:p>
            <a:pPr>
              <a:buFontTx/>
              <a:buChar char="-"/>
            </a:pPr>
            <a:endParaRPr lang="ar-SA" sz="2400" b="0" dirty="0"/>
          </a:p>
          <a:p>
            <a:pPr>
              <a:buFontTx/>
              <a:buChar char="-"/>
            </a:pPr>
            <a:r>
              <a:rPr lang="ar-SA" sz="2400" b="0" dirty="0" smtClean="0"/>
              <a:t>أقبلَ </a:t>
            </a:r>
            <a:r>
              <a:rPr lang="ar-SA" sz="2400" b="0" dirty="0" smtClean="0">
                <a:solidFill>
                  <a:schemeClr val="accent2"/>
                </a:solidFill>
              </a:rPr>
              <a:t>الشجاع</a:t>
            </a:r>
            <a:r>
              <a:rPr lang="ar-SA" sz="2400" b="0" dirty="0" smtClean="0"/>
              <a:t>ُ ( لا يخافُ ).</a:t>
            </a:r>
          </a:p>
          <a:p>
            <a:pPr>
              <a:buFontTx/>
              <a:buChar char="-"/>
            </a:pPr>
            <a:endParaRPr lang="ar-SA" sz="2400" b="0" dirty="0"/>
          </a:p>
          <a:p>
            <a:pPr>
              <a:buFontTx/>
              <a:buChar char="-"/>
            </a:pPr>
            <a:r>
              <a:rPr lang="ar-SA" sz="2200" b="0" dirty="0" smtClean="0">
                <a:solidFill>
                  <a:schemeClr val="accent3"/>
                </a:solidFill>
              </a:rPr>
              <a:t>الجمل في محل نصب حال ، لأنّ صاحب الحال معرفة .</a:t>
            </a:r>
          </a:p>
          <a:p>
            <a:pPr>
              <a:buFontTx/>
              <a:buChar char="-"/>
            </a:pPr>
            <a:r>
              <a:rPr lang="ar-SA" sz="2200" b="0" dirty="0" smtClean="0">
                <a:solidFill>
                  <a:srgbClr val="00B050"/>
                </a:solidFill>
              </a:rPr>
              <a:t>( الجمل بعد المعارف أحوال )</a:t>
            </a:r>
            <a:endParaRPr lang="ar-SA" sz="2200" b="0" dirty="0">
              <a:solidFill>
                <a:srgbClr val="00B05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/>
            <a:r>
              <a:rPr lang="ar-SA" b="0" dirty="0" smtClean="0"/>
              <a:t>-أقبلَ </a:t>
            </a:r>
            <a:r>
              <a:rPr lang="ar-SA" b="0" dirty="0" smtClean="0">
                <a:solidFill>
                  <a:schemeClr val="accent2"/>
                </a:solidFill>
              </a:rPr>
              <a:t>فارسٌ</a:t>
            </a:r>
            <a:r>
              <a:rPr lang="ar-SA" b="0" dirty="0" smtClean="0"/>
              <a:t> ( يبتسمُ ) . </a:t>
            </a:r>
          </a:p>
          <a:p>
            <a:pPr marL="457200" indent="-457200">
              <a:buFontTx/>
              <a:buChar char="-"/>
            </a:pPr>
            <a:endParaRPr lang="ar-SA" b="0" dirty="0" smtClean="0"/>
          </a:p>
          <a:p>
            <a:pPr marL="0" indent="0"/>
            <a:r>
              <a:rPr lang="ar-SA" b="0" dirty="0" smtClean="0"/>
              <a:t>-انتصرَ </a:t>
            </a:r>
            <a:r>
              <a:rPr lang="ar-SA" b="0" dirty="0" smtClean="0">
                <a:solidFill>
                  <a:schemeClr val="accent2"/>
                </a:solidFill>
              </a:rPr>
              <a:t>شجاع</a:t>
            </a:r>
            <a:r>
              <a:rPr lang="ar-SA" b="0" dirty="0" smtClean="0"/>
              <a:t>ٌ (</a:t>
            </a:r>
            <a:r>
              <a:rPr lang="ar-SA" b="0" dirty="0" err="1" smtClean="0"/>
              <a:t>لايخافُ</a:t>
            </a:r>
            <a:r>
              <a:rPr lang="ar-SA" b="0" dirty="0" smtClean="0"/>
              <a:t> ).</a:t>
            </a:r>
          </a:p>
          <a:p>
            <a:pPr marL="0" indent="0"/>
            <a:endParaRPr lang="ar-SA" b="0" dirty="0"/>
          </a:p>
          <a:p>
            <a:pPr marL="0" indent="0"/>
            <a:r>
              <a:rPr lang="ar-SA" sz="2400" b="0" dirty="0" smtClean="0">
                <a:solidFill>
                  <a:schemeClr val="accent3"/>
                </a:solidFill>
              </a:rPr>
              <a:t>الجمل في محل رفع نعت لأن المنعوت نكرة .</a:t>
            </a:r>
          </a:p>
          <a:p>
            <a:pPr marL="0" indent="0"/>
            <a:r>
              <a:rPr lang="ar-SA" sz="2400" b="0" dirty="0" smtClean="0">
                <a:solidFill>
                  <a:srgbClr val="00B050"/>
                </a:solidFill>
              </a:rPr>
              <a:t>( الجمل بعد النكرات صفات)</a:t>
            </a:r>
            <a:endParaRPr lang="ar-SA" sz="2400" b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7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شروط الجملة التي تقع نعتاً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/>
              <a:t>1- </a:t>
            </a:r>
            <a:r>
              <a:rPr lang="ar-SA" sz="2800" dirty="0" smtClean="0">
                <a:solidFill>
                  <a:schemeClr val="accent2"/>
                </a:solidFill>
              </a:rPr>
              <a:t>أن يكون منعوتها نكرة :</a:t>
            </a:r>
          </a:p>
          <a:p>
            <a:pPr>
              <a:buFontTx/>
              <a:buChar char="-"/>
            </a:pPr>
            <a:r>
              <a:rPr lang="ar-SA" sz="4000" b="0" dirty="0" smtClean="0"/>
              <a:t>أقبلَ </a:t>
            </a:r>
            <a:r>
              <a:rPr lang="ar-SA" sz="4000" b="0" dirty="0" smtClean="0">
                <a:solidFill>
                  <a:schemeClr val="accent2"/>
                </a:solidFill>
              </a:rPr>
              <a:t>فارس</a:t>
            </a:r>
            <a:r>
              <a:rPr lang="ar-SA" sz="4000" b="0" dirty="0" smtClean="0"/>
              <a:t>ٌ ( يبتسمُ ).  </a:t>
            </a:r>
          </a:p>
          <a:p>
            <a:pPr marL="0" indent="0"/>
            <a:r>
              <a:rPr lang="ar-SA" sz="1800" b="0" dirty="0"/>
              <a:t> </a:t>
            </a:r>
            <a:r>
              <a:rPr lang="ar-SA" sz="1800" b="0" dirty="0" smtClean="0"/>
              <a:t>                               فعلية في محل رفع نعت</a:t>
            </a:r>
          </a:p>
          <a:p>
            <a:pPr>
              <a:buFontTx/>
              <a:buChar char="-"/>
            </a:pPr>
            <a:r>
              <a:rPr lang="ar-SA" sz="4000" b="0" dirty="0" smtClean="0"/>
              <a:t>انتصرَ </a:t>
            </a:r>
            <a:r>
              <a:rPr lang="ar-SA" sz="4000" b="0" dirty="0" smtClean="0">
                <a:solidFill>
                  <a:schemeClr val="accent2"/>
                </a:solidFill>
              </a:rPr>
              <a:t>شجاعٌ </a:t>
            </a:r>
            <a:r>
              <a:rPr lang="ar-SA" sz="4000" b="0" dirty="0" smtClean="0"/>
              <a:t>( </a:t>
            </a:r>
            <a:r>
              <a:rPr lang="ar-SA" sz="4000" b="0" dirty="0" err="1" smtClean="0"/>
              <a:t>لايخافُ</a:t>
            </a:r>
            <a:r>
              <a:rPr lang="ar-SA" sz="4000" b="0" dirty="0" smtClean="0"/>
              <a:t> ).</a:t>
            </a:r>
            <a:endParaRPr lang="ar-SA" sz="4000" b="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508104" y="20608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27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b="0" dirty="0" smtClean="0">
                <a:solidFill>
                  <a:schemeClr val="accent2"/>
                </a:solidFill>
              </a:rPr>
              <a:t>2- أن تكون الجملة النّعتيّة خبريّة :</a:t>
            </a:r>
          </a:p>
          <a:p>
            <a:pPr algn="ctr"/>
            <a:r>
              <a:rPr lang="ar-SA" sz="4000" b="0" dirty="0" smtClean="0"/>
              <a:t> - رأيتُ طفلاً (يسبحُ ) . </a:t>
            </a:r>
          </a:p>
          <a:p>
            <a:r>
              <a:rPr lang="ar-SA" sz="2800" b="0" dirty="0" smtClean="0"/>
              <a:t>أمّا إذا كانت الجملة النّعتيّة إنشائية ، فلا تصلح  . مثال :</a:t>
            </a:r>
          </a:p>
          <a:p>
            <a:pPr marL="457200" indent="-457200">
              <a:buFontTx/>
              <a:buChar char="-"/>
            </a:pPr>
            <a:r>
              <a:rPr lang="ar-SA" sz="2800" b="0" dirty="0" smtClean="0"/>
              <a:t>رأيتُ مسكيناً </a:t>
            </a:r>
            <a:r>
              <a:rPr lang="ar-SA" sz="2800" b="0" dirty="0" smtClean="0">
                <a:solidFill>
                  <a:srgbClr val="00B050"/>
                </a:solidFill>
              </a:rPr>
              <a:t>عاونه</a:t>
            </a:r>
            <a:r>
              <a:rPr lang="ar-SA" sz="2800" b="0" dirty="0" smtClean="0"/>
              <a:t>ُ .</a:t>
            </a:r>
          </a:p>
          <a:p>
            <a:pPr marL="457200" indent="-457200">
              <a:buFontTx/>
              <a:buChar char="-"/>
            </a:pPr>
            <a:r>
              <a:rPr lang="ar-SA" sz="2800" b="0" dirty="0" smtClean="0"/>
              <a:t>رأيتُ مسكيناً </a:t>
            </a:r>
            <a:r>
              <a:rPr lang="ar-SA" sz="2800" b="0" dirty="0" smtClean="0">
                <a:solidFill>
                  <a:srgbClr val="00B050"/>
                </a:solidFill>
              </a:rPr>
              <a:t>هل تعاونه </a:t>
            </a:r>
            <a:r>
              <a:rPr lang="ar-SA" sz="2800" b="0" dirty="0" smtClean="0"/>
              <a:t>؟ </a:t>
            </a:r>
          </a:p>
          <a:p>
            <a:pPr marL="0" indent="0"/>
            <a:endParaRPr lang="ar-SA" sz="2800" b="0" dirty="0"/>
          </a:p>
        </p:txBody>
      </p:sp>
    </p:spTree>
    <p:extLst>
      <p:ext uri="{BB962C8B-B14F-4D97-AF65-F5344CB8AC3E}">
        <p14:creationId xmlns:p14="http://schemas.microsoft.com/office/powerpoint/2010/main" val="270112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b="1" dirty="0" smtClean="0"/>
              <a:t>تعدّد النّعت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b="0" dirty="0" smtClean="0"/>
              <a:t>يجوز أن يكون في الجملة أكثر من نعت </a:t>
            </a:r>
          </a:p>
          <a:p>
            <a:r>
              <a:rPr lang="ar-SA" sz="2800" dirty="0" smtClean="0"/>
              <a:t>قال تعالى </a:t>
            </a:r>
            <a:r>
              <a:rPr lang="ar-SA" sz="2800" b="0" dirty="0" smtClean="0"/>
              <a:t>: ( بسم </a:t>
            </a:r>
            <a:r>
              <a:rPr lang="ar-SA" sz="2800" b="0" dirty="0" smtClean="0">
                <a:solidFill>
                  <a:schemeClr val="accent2"/>
                </a:solidFill>
              </a:rPr>
              <a:t>الله</a:t>
            </a:r>
            <a:r>
              <a:rPr lang="ar-SA" sz="2800" b="0" dirty="0" smtClean="0"/>
              <a:t> </a:t>
            </a:r>
            <a:r>
              <a:rPr lang="ar-SA" sz="2800" b="0" dirty="0" smtClean="0">
                <a:solidFill>
                  <a:srgbClr val="00B050"/>
                </a:solidFill>
              </a:rPr>
              <a:t>الرحمن</a:t>
            </a:r>
            <a:r>
              <a:rPr lang="ar-SA" sz="2800" b="0" dirty="0" smtClean="0"/>
              <a:t> </a:t>
            </a:r>
            <a:r>
              <a:rPr lang="ar-SA" sz="2800" b="0" dirty="0" smtClean="0">
                <a:solidFill>
                  <a:srgbClr val="00B050"/>
                </a:solidFill>
              </a:rPr>
              <a:t>الرّحيم</a:t>
            </a:r>
            <a:r>
              <a:rPr lang="ar-SA" sz="2800" b="0" dirty="0" smtClean="0"/>
              <a:t> * الحمدُ </a:t>
            </a:r>
            <a:r>
              <a:rPr lang="ar-SA" sz="2800" b="0" dirty="0" smtClean="0">
                <a:solidFill>
                  <a:schemeClr val="accent2"/>
                </a:solidFill>
              </a:rPr>
              <a:t>لل</a:t>
            </a:r>
            <a:r>
              <a:rPr lang="ar-SA" sz="2800" b="0" dirty="0" smtClean="0"/>
              <a:t>ه </a:t>
            </a:r>
            <a:r>
              <a:rPr lang="ar-SA" sz="2800" b="0" dirty="0" smtClean="0">
                <a:solidFill>
                  <a:srgbClr val="00B050"/>
                </a:solidFill>
              </a:rPr>
              <a:t>ربِّ</a:t>
            </a:r>
            <a:r>
              <a:rPr lang="ar-SA" sz="2800" b="0" dirty="0" smtClean="0"/>
              <a:t> العالمين * </a:t>
            </a:r>
          </a:p>
          <a:p>
            <a:endParaRPr lang="ar-SA" sz="2800" b="0" dirty="0"/>
          </a:p>
          <a:p>
            <a:r>
              <a:rPr lang="ar-SA" sz="2800" b="0" dirty="0" smtClean="0"/>
              <a:t>  </a:t>
            </a:r>
            <a:r>
              <a:rPr lang="ar-SA" sz="2800" b="0" dirty="0" smtClean="0">
                <a:solidFill>
                  <a:srgbClr val="00B050"/>
                </a:solidFill>
              </a:rPr>
              <a:t>الرّحمن الرّحيم * مالك </a:t>
            </a:r>
            <a:r>
              <a:rPr lang="ar-SA" sz="2800" b="0" dirty="0" smtClean="0"/>
              <a:t>يوم الدّين )</a:t>
            </a:r>
            <a:endParaRPr lang="ar-SA" sz="2800" b="0" dirty="0"/>
          </a:p>
        </p:txBody>
      </p:sp>
    </p:spTree>
    <p:extLst>
      <p:ext uri="{BB962C8B-B14F-4D97-AF65-F5344CB8AC3E}">
        <p14:creationId xmlns:p14="http://schemas.microsoft.com/office/powerpoint/2010/main" val="313122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r>
              <a:rPr lang="ar-SA" sz="3600" b="0" dirty="0" smtClean="0"/>
              <a:t>استمعتُ إلى محاضرةٍ </a:t>
            </a:r>
            <a:r>
              <a:rPr lang="ar-SA" sz="3600" b="0" dirty="0" smtClean="0">
                <a:solidFill>
                  <a:schemeClr val="accent2"/>
                </a:solidFill>
              </a:rPr>
              <a:t>قيمةٍ</a:t>
            </a:r>
            <a:r>
              <a:rPr lang="ar-SA" sz="3600" b="0" dirty="0" smtClean="0"/>
              <a:t> ( ألقاها ) عالمٌ </a:t>
            </a:r>
            <a:r>
              <a:rPr lang="ar-SA" sz="3600" b="0" dirty="0" smtClean="0">
                <a:solidFill>
                  <a:schemeClr val="accent2"/>
                </a:solidFill>
              </a:rPr>
              <a:t>كبير</a:t>
            </a:r>
            <a:r>
              <a:rPr lang="ar-SA" sz="3600" b="0" dirty="0" smtClean="0"/>
              <a:t>ٌ </a:t>
            </a:r>
          </a:p>
          <a:p>
            <a:pPr marL="0" indent="0"/>
            <a:r>
              <a:rPr lang="ar-SA" sz="3600" b="0" dirty="0" smtClean="0"/>
              <a:t>( زار البلادَ ).               </a:t>
            </a:r>
            <a:r>
              <a:rPr lang="ar-SA" sz="1800" b="0" dirty="0" smtClean="0">
                <a:solidFill>
                  <a:srgbClr val="7030A0"/>
                </a:solidFill>
              </a:rPr>
              <a:t>جملة فعلية في محل جرّ نعت</a:t>
            </a:r>
          </a:p>
          <a:p>
            <a:pPr marL="0" indent="0"/>
            <a:endParaRPr lang="ar-SA" sz="1800" b="0" dirty="0" smtClean="0">
              <a:solidFill>
                <a:srgbClr val="000000"/>
              </a:solidFill>
            </a:endParaRPr>
          </a:p>
          <a:p>
            <a:pPr marL="0" indent="0"/>
            <a:r>
              <a:rPr lang="ar-SA" sz="1800" b="0" dirty="0">
                <a:solidFill>
                  <a:srgbClr val="000000"/>
                </a:solidFill>
              </a:rPr>
              <a:t> </a:t>
            </a:r>
            <a:r>
              <a:rPr lang="ar-SA" sz="1800" b="0" dirty="0" smtClean="0">
                <a:solidFill>
                  <a:srgbClr val="000000"/>
                </a:solidFill>
              </a:rPr>
              <a:t>     </a:t>
            </a:r>
            <a:r>
              <a:rPr lang="ar-SA" sz="1800" b="0" dirty="0" smtClean="0">
                <a:solidFill>
                  <a:srgbClr val="7030A0"/>
                </a:solidFill>
              </a:rPr>
              <a:t>جملة </a:t>
            </a:r>
            <a:r>
              <a:rPr lang="ar-SA" sz="1800" b="0" dirty="0">
                <a:solidFill>
                  <a:srgbClr val="7030A0"/>
                </a:solidFill>
              </a:rPr>
              <a:t>فعلية في محل </a:t>
            </a:r>
            <a:r>
              <a:rPr lang="ar-SA" sz="1800" b="0" dirty="0" smtClean="0">
                <a:solidFill>
                  <a:srgbClr val="7030A0"/>
                </a:solidFill>
              </a:rPr>
              <a:t>رفع </a:t>
            </a:r>
            <a:r>
              <a:rPr lang="ar-SA" sz="1800" b="0" dirty="0">
                <a:solidFill>
                  <a:srgbClr val="7030A0"/>
                </a:solidFill>
              </a:rPr>
              <a:t>نعت</a:t>
            </a:r>
            <a:endParaRPr lang="ar-SA" dirty="0">
              <a:solidFill>
                <a:srgbClr val="7030A0"/>
              </a:solidFill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3347864" y="15567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>
            <a:off x="7380312" y="220486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0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b="1" dirty="0" smtClean="0"/>
              <a:t>التقييم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b="0" dirty="0" smtClean="0"/>
              <a:t>1- </a:t>
            </a:r>
            <a:r>
              <a:rPr lang="ar-SA" sz="3200" dirty="0" smtClean="0"/>
              <a:t>عيّن النّعت والمنعوت فيما يلي : </a:t>
            </a:r>
          </a:p>
          <a:p>
            <a:pPr>
              <a:buFontTx/>
              <a:buChar char="-"/>
            </a:pPr>
            <a:r>
              <a:rPr lang="ar-SA" sz="3200" b="0" dirty="0" smtClean="0"/>
              <a:t>أستاذي معلّم فاضلٌ .</a:t>
            </a:r>
          </a:p>
          <a:p>
            <a:pPr>
              <a:buFontTx/>
              <a:buChar char="-"/>
            </a:pPr>
            <a:r>
              <a:rPr lang="ar-SA" sz="3200" b="0" dirty="0" smtClean="0"/>
              <a:t>المحامي الناجح خير من الطبيب الفاشل .</a:t>
            </a:r>
          </a:p>
          <a:p>
            <a:pPr>
              <a:buFontTx/>
              <a:buChar char="-"/>
            </a:pPr>
            <a:r>
              <a:rPr lang="ar-SA" sz="3200" b="0" dirty="0" smtClean="0"/>
              <a:t>هذا عامل يخاف الله .</a:t>
            </a:r>
          </a:p>
          <a:p>
            <a:pPr>
              <a:buFontTx/>
              <a:buChar char="-"/>
            </a:pPr>
            <a:r>
              <a:rPr lang="ar-SA" sz="3200" b="0" dirty="0" smtClean="0"/>
              <a:t>أبصرت في المستشفى  ممرضات قلوبهم رحيمة .</a:t>
            </a:r>
          </a:p>
          <a:p>
            <a:pPr>
              <a:buFontTx/>
              <a:buChar char="-"/>
            </a:pPr>
            <a:r>
              <a:rPr lang="ar-SA" sz="3200" b="0" dirty="0" smtClean="0"/>
              <a:t>إنّ العمل الصالح يخلد ذكرى صاحبه .</a:t>
            </a:r>
            <a:endParaRPr lang="ar-SA" sz="3200" b="0" dirty="0"/>
          </a:p>
        </p:txBody>
      </p:sp>
    </p:spTree>
    <p:extLst>
      <p:ext uri="{BB962C8B-B14F-4D97-AF65-F5344CB8AC3E}">
        <p14:creationId xmlns:p14="http://schemas.microsoft.com/office/powerpoint/2010/main" val="133807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600" dirty="0" smtClean="0"/>
              <a:t>2- اجعل النّعت المفرد جملة :</a:t>
            </a:r>
          </a:p>
          <a:p>
            <a:pPr>
              <a:buFontTx/>
              <a:buChar char="-"/>
            </a:pPr>
            <a:r>
              <a:rPr lang="ar-SA" sz="3600" b="0" dirty="0" smtClean="0"/>
              <a:t>عشت في منزل واسع الحجرات .</a:t>
            </a:r>
          </a:p>
          <a:p>
            <a:pPr>
              <a:buFontTx/>
              <a:buChar char="-"/>
            </a:pPr>
            <a:r>
              <a:rPr lang="ar-SA" sz="3600" b="0" dirty="0" smtClean="0"/>
              <a:t>أشكر عاملاً قائماً بالواجب .</a:t>
            </a:r>
          </a:p>
          <a:p>
            <a:pPr>
              <a:buFontTx/>
              <a:buChar char="-"/>
            </a:pPr>
            <a:r>
              <a:rPr lang="ar-SA" sz="3600" b="0" dirty="0" smtClean="0"/>
              <a:t>قرأت كتاباً جميل الأسلوب .</a:t>
            </a:r>
          </a:p>
          <a:p>
            <a:pPr>
              <a:buFontTx/>
              <a:buChar char="-"/>
            </a:pPr>
            <a:r>
              <a:rPr lang="ar-SA" sz="3600" b="0" dirty="0" smtClean="0"/>
              <a:t>أقدّرُ شعباً متمسّكاً بالقيم .</a:t>
            </a:r>
          </a:p>
        </p:txBody>
      </p:sp>
    </p:spTree>
    <p:extLst>
      <p:ext uri="{BB962C8B-B14F-4D97-AF65-F5344CB8AC3E}">
        <p14:creationId xmlns:p14="http://schemas.microsoft.com/office/powerpoint/2010/main" val="29700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dirty="0" smtClean="0"/>
              <a:t>3- اجعل النعت الجملة نعتاً مفرداً فيما يلي : </a:t>
            </a:r>
          </a:p>
          <a:p>
            <a:pPr>
              <a:buFontTx/>
              <a:buChar char="-"/>
            </a:pPr>
            <a:r>
              <a:rPr lang="ar-SA" sz="3200" b="0" dirty="0" smtClean="0"/>
              <a:t>قطفت زهرة لونها بديع .</a:t>
            </a:r>
          </a:p>
          <a:p>
            <a:pPr>
              <a:buFontTx/>
              <a:buChar char="-"/>
            </a:pPr>
            <a:r>
              <a:rPr lang="ar-SA" sz="3200" b="0" dirty="0"/>
              <a:t> </a:t>
            </a:r>
            <a:r>
              <a:rPr lang="ar-SA" sz="3200" b="0" dirty="0" smtClean="0"/>
              <a:t>هذا بطل يجاهد بالسيف والقلم .</a:t>
            </a:r>
          </a:p>
          <a:p>
            <a:pPr>
              <a:buFontTx/>
              <a:buChar char="-"/>
            </a:pPr>
            <a:r>
              <a:rPr lang="ar-SA" sz="3200" b="0" dirty="0" smtClean="0"/>
              <a:t>احترمت رجلاً يحسن التّصرّف .</a:t>
            </a:r>
            <a:endParaRPr lang="ar-SA" sz="3200" b="0" dirty="0"/>
          </a:p>
        </p:txBody>
      </p:sp>
    </p:spTree>
    <p:extLst>
      <p:ext uri="{BB962C8B-B14F-4D97-AF65-F5344CB8AC3E}">
        <p14:creationId xmlns:p14="http://schemas.microsoft.com/office/powerpoint/2010/main" val="60220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 </a:t>
            </a:r>
            <a:r>
              <a:rPr lang="ar-SA" sz="4000" b="0" dirty="0" smtClean="0"/>
              <a:t>انتهت المحاضرة</a:t>
            </a:r>
            <a:endParaRPr lang="ar-SA" sz="4000" b="0" dirty="0"/>
          </a:p>
        </p:txBody>
      </p:sp>
      <p:sp>
        <p:nvSpPr>
          <p:cNvPr id="4" name="وجه ضاحك 3"/>
          <p:cNvSpPr/>
          <p:nvPr/>
        </p:nvSpPr>
        <p:spPr>
          <a:xfrm>
            <a:off x="3077806" y="1988840"/>
            <a:ext cx="3240360" cy="2520280"/>
          </a:xfrm>
          <a:prstGeom prst="smileyFac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728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زوايا">
  <a:themeElements>
    <a:clrScheme name="زوايا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زواي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زوايا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894</TotalTime>
  <Words>1505</Words>
  <Application>Microsoft Office PowerPoint</Application>
  <PresentationFormat>عرض على الشاشة (3:4)‏</PresentationFormat>
  <Paragraphs>290</Paragraphs>
  <Slides>51</Slides>
  <Notes>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51</vt:i4>
      </vt:variant>
    </vt:vector>
  </HeadingPairs>
  <TitlesOfParts>
    <vt:vector size="52" baseType="lpstr">
      <vt:lpstr>زوايا</vt:lpstr>
      <vt:lpstr>المحاضرة التّاسعة</vt:lpstr>
      <vt:lpstr>عرض تقديمي في PowerPoint</vt:lpstr>
      <vt:lpstr>عرض تقديمي في PowerPoint</vt:lpstr>
      <vt:lpstr>عرض تقديمي في PowerPoint</vt:lpstr>
      <vt:lpstr>التوابع</vt:lpstr>
      <vt:lpstr>عرض تقديمي في PowerPoint</vt:lpstr>
      <vt:lpstr>أقسام النّعت</vt:lpstr>
      <vt:lpstr>النعت الحقيقي</vt:lpstr>
      <vt:lpstr>عرض تقديمي في PowerPoint</vt:lpstr>
      <vt:lpstr>عرض تقديمي في PowerPoint</vt:lpstr>
      <vt:lpstr>عرض تقديمي في PowerPoint</vt:lpstr>
      <vt:lpstr>حكم النعت الحقيقي</vt:lpstr>
      <vt:lpstr>النعت السّببي</vt:lpstr>
      <vt:lpstr>ما الفرق بين النعت في الجملتين التاليتين ؟</vt:lpstr>
      <vt:lpstr>ما الفرق بين النّعت في كل جملتين متقابلتين ؟</vt:lpstr>
      <vt:lpstr>تعريف النّعت السّببي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أنواع النّعت الحقيقي</vt:lpstr>
      <vt:lpstr>النعت المفرد</vt:lpstr>
      <vt:lpstr>عرض تقديمي في PowerPoint</vt:lpstr>
      <vt:lpstr>المطابقة بين النعت والمنعوت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الجملة الفعلية</vt:lpstr>
      <vt:lpstr>الجملة الاسميّة</vt:lpstr>
      <vt:lpstr>قاعدة</vt:lpstr>
      <vt:lpstr>أمثلة معربة</vt:lpstr>
      <vt:lpstr>عرض تقديمي في PowerPoint</vt:lpstr>
      <vt:lpstr>قاعدة</vt:lpstr>
      <vt:lpstr>النّعت شبه الجملة</vt:lpstr>
      <vt:lpstr>النّعت شبه جملة ( الجارّ والمجرور )  </vt:lpstr>
      <vt:lpstr>النّعت شبه الجملة (الظرف)</vt:lpstr>
      <vt:lpstr>عرض تقديمي في PowerPoint</vt:lpstr>
      <vt:lpstr>شروط الجملة التي تقع نعتاً</vt:lpstr>
      <vt:lpstr>عرض تقديمي في PowerPoint</vt:lpstr>
      <vt:lpstr>تعدّد النّعت</vt:lpstr>
      <vt:lpstr>عرض تقديمي في PowerPoint</vt:lpstr>
      <vt:lpstr>التقييم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التّاسعة</dc:title>
  <dc:creator>Razah Yhya Khdam</dc:creator>
  <cp:lastModifiedBy>Razah Yhya Khdam</cp:lastModifiedBy>
  <cp:revision>49</cp:revision>
  <dcterms:created xsi:type="dcterms:W3CDTF">2014-03-28T08:36:49Z</dcterms:created>
  <dcterms:modified xsi:type="dcterms:W3CDTF">2015-04-29T08:11:06Z</dcterms:modified>
</cp:coreProperties>
</file>