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7" r:id="rId20"/>
    <p:sldId id="278" r:id="rId21"/>
    <p:sldId id="279" r:id="rId22"/>
    <p:sldId id="274" r:id="rId23"/>
    <p:sldId id="275" r:id="rId24"/>
    <p:sldId id="276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78C0-59BB-4D35-96A7-0906E6CA9097}" type="datetimeFigureOut">
              <a:rPr lang="ar-SA" smtClean="0"/>
              <a:t>6/15/1436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3834-10BA-4B52-8DDD-674FFE0DE3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6736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78C0-59BB-4D35-96A7-0906E6CA9097}" type="datetimeFigureOut">
              <a:rPr lang="ar-SA" smtClean="0"/>
              <a:t>6/15/1436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3834-10BA-4B52-8DDD-674FFE0DE3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5143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78C0-59BB-4D35-96A7-0906E6CA9097}" type="datetimeFigureOut">
              <a:rPr lang="ar-SA" smtClean="0"/>
              <a:t>6/15/1436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3834-10BA-4B52-8DDD-674FFE0DE3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2253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78C0-59BB-4D35-96A7-0906E6CA9097}" type="datetimeFigureOut">
              <a:rPr lang="ar-SA" smtClean="0"/>
              <a:t>6/15/1436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3834-10BA-4B52-8DDD-674FFE0DE3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80108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78C0-59BB-4D35-96A7-0906E6CA9097}" type="datetimeFigureOut">
              <a:rPr lang="ar-SA" smtClean="0"/>
              <a:t>6/15/1436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3834-10BA-4B52-8DDD-674FFE0DE3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3462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78C0-59BB-4D35-96A7-0906E6CA9097}" type="datetimeFigureOut">
              <a:rPr lang="ar-SA" smtClean="0"/>
              <a:t>6/15/1436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3834-10BA-4B52-8DDD-674FFE0DE3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9225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78C0-59BB-4D35-96A7-0906E6CA9097}" type="datetimeFigureOut">
              <a:rPr lang="ar-SA" smtClean="0"/>
              <a:t>6/15/1436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3834-10BA-4B52-8DDD-674FFE0DE3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3814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78C0-59BB-4D35-96A7-0906E6CA9097}" type="datetimeFigureOut">
              <a:rPr lang="ar-SA" smtClean="0"/>
              <a:t>6/15/1436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3834-10BA-4B52-8DDD-674FFE0DE3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618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78C0-59BB-4D35-96A7-0906E6CA9097}" type="datetimeFigureOut">
              <a:rPr lang="ar-SA" smtClean="0"/>
              <a:t>6/15/1436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3834-10BA-4B52-8DDD-674FFE0DE3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6407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78C0-59BB-4D35-96A7-0906E6CA9097}" type="datetimeFigureOut">
              <a:rPr lang="ar-SA" smtClean="0"/>
              <a:t>6/15/1436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3834-10BA-4B52-8DDD-674FFE0DE3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133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78C0-59BB-4D35-96A7-0906E6CA9097}" type="datetimeFigureOut">
              <a:rPr lang="ar-SA" smtClean="0"/>
              <a:t>6/15/1436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3834-10BA-4B52-8DDD-674FFE0DE3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55872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478C0-59BB-4D35-96A7-0906E6CA9097}" type="datetimeFigureOut">
              <a:rPr lang="ar-SA" smtClean="0"/>
              <a:t>6/15/1436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73834-10BA-4B52-8DDD-674FFE0DE3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069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>
            <a:gsLst>
              <a:gs pos="88751">
                <a:schemeClr val="accent6">
                  <a:lumMod val="60000"/>
                  <a:lumOff val="40000"/>
                </a:schemeClr>
              </a:gs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endParaRPr lang="ar-SA" sz="4000" dirty="0"/>
          </a:p>
        </p:txBody>
      </p:sp>
      <p:pic>
        <p:nvPicPr>
          <p:cNvPr id="1026" name="Picture 2" descr="C:\Users\rkhdam\Desktop\زز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2576513"/>
            <a:ext cx="26860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19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ar-SA" dirty="0"/>
          </a:p>
        </p:txBody>
      </p:sp>
      <p:sp>
        <p:nvSpPr>
          <p:cNvPr id="4" name="قلب 3"/>
          <p:cNvSpPr/>
          <p:nvPr/>
        </p:nvSpPr>
        <p:spPr>
          <a:xfrm>
            <a:off x="2667518" y="1163847"/>
            <a:ext cx="3888432" cy="4608512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المحاضرة السادسة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07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ar-SA" dirty="0"/>
          </a:p>
        </p:txBody>
      </p:sp>
      <p:sp>
        <p:nvSpPr>
          <p:cNvPr id="4" name="زاوية مطوية 3"/>
          <p:cNvSpPr/>
          <p:nvPr/>
        </p:nvSpPr>
        <p:spPr>
          <a:xfrm>
            <a:off x="1475656" y="1377933"/>
            <a:ext cx="5832648" cy="3456384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المفعول فيه</a:t>
            </a:r>
            <a:endParaRPr lang="ar-SA" sz="54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34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88751">
                <a:schemeClr val="accent6">
                  <a:lumMod val="60000"/>
                  <a:lumOff val="40000"/>
                </a:schemeClr>
              </a:gs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b="1" dirty="0" smtClean="0"/>
              <a:t>- </a:t>
            </a:r>
            <a:r>
              <a:rPr lang="ar-SA" dirty="0" smtClean="0"/>
              <a:t>   </a:t>
            </a:r>
            <a:r>
              <a:rPr lang="ar-SA" sz="4800" u="sng" dirty="0" smtClean="0"/>
              <a:t>مكثت بالرياض</a:t>
            </a:r>
            <a:r>
              <a:rPr lang="ar-SA" sz="4800" dirty="0" smtClean="0"/>
              <a:t> </a:t>
            </a:r>
            <a:r>
              <a:rPr lang="ar-SA" sz="4800" dirty="0" smtClean="0">
                <a:solidFill>
                  <a:srgbClr val="FF0000"/>
                </a:solidFill>
              </a:rPr>
              <a:t>شهراً </a:t>
            </a:r>
            <a:r>
              <a:rPr lang="ar-SA" sz="4800" dirty="0" smtClean="0"/>
              <a:t>. </a:t>
            </a:r>
          </a:p>
          <a:p>
            <a:pPr marL="0" indent="0">
              <a:buNone/>
            </a:pPr>
            <a:r>
              <a:rPr lang="ar-SA" sz="4800" dirty="0" smtClean="0"/>
              <a:t> - </a:t>
            </a:r>
            <a:r>
              <a:rPr lang="ar-SA" sz="4800" u="sng" dirty="0" smtClean="0"/>
              <a:t>شرب المريضُ الدّواء</a:t>
            </a:r>
            <a:r>
              <a:rPr lang="ar-SA" sz="4800" dirty="0" smtClean="0"/>
              <a:t> </a:t>
            </a:r>
            <a:r>
              <a:rPr lang="ar-SA" sz="4800" dirty="0" smtClean="0">
                <a:solidFill>
                  <a:srgbClr val="FF0000"/>
                </a:solidFill>
              </a:rPr>
              <a:t>صباحاً </a:t>
            </a:r>
            <a:r>
              <a:rPr lang="ar-SA" sz="4800" dirty="0" smtClean="0"/>
              <a:t>. </a:t>
            </a:r>
          </a:p>
          <a:p>
            <a:pPr marL="0" indent="0">
              <a:buNone/>
            </a:pPr>
            <a:r>
              <a:rPr lang="ar-SA" sz="4800" dirty="0"/>
              <a:t> </a:t>
            </a:r>
            <a:r>
              <a:rPr lang="ar-SA" sz="4800" dirty="0" smtClean="0"/>
              <a:t> - </a:t>
            </a:r>
            <a:r>
              <a:rPr lang="ar-SA" sz="4800" u="sng" dirty="0" smtClean="0"/>
              <a:t>جلستُ مع صديقتي </a:t>
            </a:r>
            <a:r>
              <a:rPr lang="ar-SA" sz="4800" dirty="0" smtClean="0">
                <a:solidFill>
                  <a:srgbClr val="FF0000"/>
                </a:solidFill>
              </a:rPr>
              <a:t>لحظةً</a:t>
            </a:r>
            <a:r>
              <a:rPr lang="ar-SA" sz="4800" dirty="0" smtClean="0"/>
              <a:t> .</a:t>
            </a:r>
          </a:p>
          <a:p>
            <a:pPr marL="0" indent="0">
              <a:buNone/>
            </a:pPr>
            <a:r>
              <a:rPr lang="ar-SA" sz="4800" dirty="0" smtClean="0"/>
              <a:t> - </a:t>
            </a:r>
            <a:r>
              <a:rPr lang="ar-SA" sz="4800" u="sng" dirty="0" smtClean="0"/>
              <a:t>تُوقد المصابيحُ </a:t>
            </a:r>
            <a:r>
              <a:rPr lang="ar-SA" sz="4800" dirty="0" smtClean="0">
                <a:solidFill>
                  <a:srgbClr val="FF0000"/>
                </a:solidFill>
              </a:rPr>
              <a:t>ليلاً </a:t>
            </a:r>
            <a:r>
              <a:rPr lang="ar-SA" sz="4800" dirty="0" smtClean="0"/>
              <a:t>.</a:t>
            </a:r>
          </a:p>
          <a:p>
            <a:pPr marL="0" indent="0">
              <a:buNone/>
            </a:pPr>
            <a:r>
              <a:rPr lang="ar-SA" sz="4800" dirty="0"/>
              <a:t> </a:t>
            </a:r>
            <a:r>
              <a:rPr lang="ar-SA" sz="4800" dirty="0" smtClean="0"/>
              <a:t>- </a:t>
            </a:r>
            <a:r>
              <a:rPr lang="ar-SA" sz="4800" u="sng" dirty="0" smtClean="0"/>
              <a:t>تجمعُ النّملةُ قوتَها </a:t>
            </a:r>
            <a:r>
              <a:rPr lang="ar-SA" sz="4800" dirty="0" smtClean="0">
                <a:solidFill>
                  <a:srgbClr val="FF0000"/>
                </a:solidFill>
              </a:rPr>
              <a:t>صيفاً </a:t>
            </a:r>
            <a:r>
              <a:rPr lang="ar-SA" sz="4800" dirty="0" smtClean="0"/>
              <a:t>.</a:t>
            </a:r>
            <a:endParaRPr lang="ar-SA" sz="4800" dirty="0"/>
          </a:p>
        </p:txBody>
      </p:sp>
    </p:spTree>
    <p:extLst>
      <p:ext uri="{BB962C8B-B14F-4D97-AF65-F5344CB8AC3E}">
        <p14:creationId xmlns:p14="http://schemas.microsoft.com/office/powerpoint/2010/main" val="71327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- </a:t>
            </a:r>
            <a:r>
              <a:rPr lang="ar-SA" sz="4800" dirty="0" smtClean="0"/>
              <a:t>وقفتُ </a:t>
            </a:r>
            <a:r>
              <a:rPr lang="ar-SA" sz="4800" u="sng" dirty="0" smtClean="0">
                <a:solidFill>
                  <a:srgbClr val="FF0000"/>
                </a:solidFill>
              </a:rPr>
              <a:t>أمامَ</a:t>
            </a:r>
            <a:r>
              <a:rPr lang="ar-SA" sz="4800" u="sng" dirty="0" smtClean="0"/>
              <a:t> </a:t>
            </a:r>
            <a:r>
              <a:rPr lang="ar-SA" sz="4800" dirty="0" smtClean="0"/>
              <a:t>المرآةِ . </a:t>
            </a:r>
          </a:p>
          <a:p>
            <a:pPr marL="0" indent="0">
              <a:buNone/>
            </a:pPr>
            <a:r>
              <a:rPr lang="ar-SA" sz="4800" dirty="0"/>
              <a:t> </a:t>
            </a:r>
            <a:r>
              <a:rPr lang="ar-SA" sz="4800" dirty="0" smtClean="0"/>
              <a:t>- جلست الهرّةُ </a:t>
            </a:r>
            <a:r>
              <a:rPr lang="ar-SA" sz="4800" u="sng" dirty="0" smtClean="0">
                <a:solidFill>
                  <a:srgbClr val="FF0000"/>
                </a:solidFill>
              </a:rPr>
              <a:t>تحتَ </a:t>
            </a:r>
            <a:r>
              <a:rPr lang="ar-SA" sz="4800" dirty="0" smtClean="0"/>
              <a:t>الطاولة .</a:t>
            </a:r>
          </a:p>
          <a:p>
            <a:pPr>
              <a:buFontTx/>
              <a:buChar char="-"/>
            </a:pPr>
            <a:r>
              <a:rPr lang="ar-SA" sz="4800" dirty="0" smtClean="0"/>
              <a:t>نام الكلبُ </a:t>
            </a:r>
            <a:r>
              <a:rPr lang="ar-SA" sz="4800" u="sng" dirty="0" smtClean="0">
                <a:solidFill>
                  <a:srgbClr val="FF0000"/>
                </a:solidFill>
              </a:rPr>
              <a:t>خلف</a:t>
            </a:r>
            <a:r>
              <a:rPr lang="ar-SA" sz="4800" dirty="0" smtClean="0"/>
              <a:t> الباب . </a:t>
            </a:r>
          </a:p>
          <a:p>
            <a:pPr marL="0" indent="0">
              <a:buNone/>
            </a:pPr>
            <a:r>
              <a:rPr lang="ar-SA" sz="4800" dirty="0" smtClean="0"/>
              <a:t>- يثبُ اللّصُ </a:t>
            </a:r>
            <a:r>
              <a:rPr lang="ar-SA" sz="4800" u="sng" dirty="0" smtClean="0">
                <a:solidFill>
                  <a:srgbClr val="FF0000"/>
                </a:solidFill>
              </a:rPr>
              <a:t>فوقَ </a:t>
            </a:r>
            <a:r>
              <a:rPr lang="ar-SA" sz="4800" dirty="0" smtClean="0"/>
              <a:t>السّورِ . </a:t>
            </a:r>
          </a:p>
          <a:p>
            <a:pPr marL="0" indent="0">
              <a:buNone/>
            </a:pPr>
            <a:r>
              <a:rPr lang="ar-SA" sz="4800" dirty="0" smtClean="0"/>
              <a:t>- جرى عليٌّ </a:t>
            </a:r>
            <a:r>
              <a:rPr lang="ar-SA" sz="4800" u="sng" dirty="0" smtClean="0">
                <a:solidFill>
                  <a:srgbClr val="FF0000"/>
                </a:solidFill>
              </a:rPr>
              <a:t>ميلاً </a:t>
            </a:r>
            <a:r>
              <a:rPr lang="ar-SA" sz="4800" dirty="0" smtClean="0"/>
              <a:t>.</a:t>
            </a:r>
            <a:endParaRPr lang="ar-SA" sz="4800" dirty="0"/>
          </a:p>
        </p:txBody>
      </p:sp>
    </p:spTree>
    <p:extLst>
      <p:ext uri="{BB962C8B-B14F-4D97-AF65-F5344CB8AC3E}">
        <p14:creationId xmlns:p14="http://schemas.microsoft.com/office/powerpoint/2010/main" val="403979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25219" y="0"/>
            <a:ext cx="9144000" cy="16288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ar-SA" b="1" dirty="0" smtClean="0"/>
              <a:t>تعريف الظرف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41168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6000" dirty="0" smtClean="0"/>
              <a:t>هو اسم يدلّ على زمان ، أو مكان ، ويتضمّن معنى (في)</a:t>
            </a:r>
            <a:endParaRPr lang="ar-SA" sz="6000" dirty="0"/>
          </a:p>
        </p:txBody>
      </p:sp>
    </p:spTree>
    <p:extLst>
      <p:ext uri="{BB962C8B-B14F-4D97-AF65-F5344CB8AC3E}">
        <p14:creationId xmlns:p14="http://schemas.microsoft.com/office/powerpoint/2010/main" val="380887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   </a:t>
            </a:r>
            <a:r>
              <a:rPr lang="ar-SA" sz="4800" dirty="0" smtClean="0"/>
              <a:t>أقسامه </a:t>
            </a:r>
          </a:p>
          <a:p>
            <a:pPr marL="0" indent="0">
              <a:buNone/>
            </a:pPr>
            <a:endParaRPr lang="ar-SA" sz="4800" dirty="0"/>
          </a:p>
          <a:p>
            <a:pPr marL="0" indent="0">
              <a:buNone/>
            </a:pPr>
            <a:r>
              <a:rPr lang="ar-SA" sz="4800" dirty="0" smtClean="0"/>
              <a:t>    ظرف الزمان            ظرف المكان</a:t>
            </a:r>
          </a:p>
          <a:p>
            <a:pPr marL="0" indent="0">
              <a:buNone/>
            </a:pPr>
            <a:endParaRPr lang="ar-SA" sz="4800" dirty="0"/>
          </a:p>
          <a:p>
            <a:pPr marL="0" indent="0">
              <a:buNone/>
            </a:pPr>
            <a:endParaRPr lang="ar-SA" sz="48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292080" y="1196752"/>
            <a:ext cx="2448272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3203848" y="1196752"/>
            <a:ext cx="2088232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03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endParaRPr lang="ar-SA" dirty="0" smtClean="0"/>
          </a:p>
          <a:p>
            <a:endParaRPr lang="ar-SA" dirty="0"/>
          </a:p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sz="4000" b="1" u="sng" dirty="0" smtClean="0">
                <a:solidFill>
                  <a:srgbClr val="FF0000"/>
                </a:solidFill>
              </a:rPr>
              <a:t>أولا</a:t>
            </a:r>
            <a:r>
              <a:rPr lang="ar-SA" sz="4000" b="1" dirty="0" smtClean="0"/>
              <a:t> : </a:t>
            </a:r>
            <a:r>
              <a:rPr lang="ar-SA" sz="4000" b="1" dirty="0" smtClean="0">
                <a:solidFill>
                  <a:srgbClr val="92D050"/>
                </a:solidFill>
              </a:rPr>
              <a:t>ظرف الزمان </a:t>
            </a:r>
            <a:r>
              <a:rPr lang="ar-SA" sz="4000" b="1" dirty="0" smtClean="0"/>
              <a:t>: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sz="4000" b="1" dirty="0" smtClean="0"/>
              <a:t>اسم يذكر لبيان زمن حدوث الفعل </a:t>
            </a:r>
          </a:p>
          <a:p>
            <a:pPr marL="0" indent="0">
              <a:buNone/>
            </a:pPr>
            <a:r>
              <a:rPr lang="ar-SA" dirty="0" smtClean="0"/>
              <a:t>    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- زرت ُ المريضَ </a:t>
            </a:r>
            <a:r>
              <a:rPr lang="ar-SA" b="1" u="sng" dirty="0" smtClean="0"/>
              <a:t>صباحاً .</a:t>
            </a:r>
            <a:endParaRPr lang="ar-SA" dirty="0"/>
          </a:p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sz="1800" dirty="0" smtClean="0"/>
              <a:t>- تدل كلمة صباحا على زمن معروف ، وهو أول النهار </a:t>
            </a:r>
          </a:p>
          <a:p>
            <a:pPr marL="0" indent="0">
              <a:buNone/>
            </a:pPr>
            <a:r>
              <a:rPr lang="ar-SA" sz="1800" dirty="0" smtClean="0"/>
              <a:t> - نستطيع أن نضع (في) قبل الظرف </a:t>
            </a:r>
          </a:p>
          <a:p>
            <a:pPr marL="0" indent="0">
              <a:buNone/>
            </a:pPr>
            <a:r>
              <a:rPr lang="ar-SA" sz="1800" dirty="0"/>
              <a:t> </a:t>
            </a:r>
            <a:r>
              <a:rPr lang="ar-SA" sz="1800" dirty="0" smtClean="0"/>
              <a:t>- المعنى : زرت المريض في الصباح 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8578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sz="4800" u="sng" dirty="0" smtClean="0">
                <a:solidFill>
                  <a:srgbClr val="FF0000"/>
                </a:solidFill>
              </a:rPr>
              <a:t>ثانياً </a:t>
            </a:r>
            <a:r>
              <a:rPr lang="ar-SA" sz="4800" dirty="0" smtClean="0">
                <a:solidFill>
                  <a:srgbClr val="FF0000"/>
                </a:solidFill>
              </a:rPr>
              <a:t>: </a:t>
            </a:r>
            <a:r>
              <a:rPr lang="ar-SA" sz="4800" b="1" dirty="0" smtClean="0">
                <a:solidFill>
                  <a:srgbClr val="92D050"/>
                </a:solidFill>
              </a:rPr>
              <a:t>ظرف المكان</a:t>
            </a:r>
            <a:r>
              <a:rPr lang="ar-SA" sz="4800" dirty="0" smtClean="0">
                <a:solidFill>
                  <a:srgbClr val="92D050"/>
                </a:solidFill>
              </a:rPr>
              <a:t> </a:t>
            </a:r>
            <a:r>
              <a:rPr lang="ar-SA" sz="4800" dirty="0" smtClean="0"/>
              <a:t>: </a:t>
            </a:r>
          </a:p>
          <a:p>
            <a:pPr marL="0" indent="0">
              <a:buNone/>
            </a:pPr>
            <a:r>
              <a:rPr lang="ar-SA" sz="4000" dirty="0" smtClean="0"/>
              <a:t>     </a:t>
            </a:r>
            <a:r>
              <a:rPr lang="ar-SA" sz="4000" b="1" dirty="0" smtClean="0"/>
              <a:t>اسم يذكر لبيان مكان حدوث الفعل  .</a:t>
            </a:r>
          </a:p>
          <a:p>
            <a:pPr marL="0" indent="0">
              <a:buNone/>
            </a:pPr>
            <a:endParaRPr lang="ar-SA" sz="4000" b="1" dirty="0"/>
          </a:p>
          <a:p>
            <a:pPr marL="0" indent="0">
              <a:buNone/>
            </a:pPr>
            <a:r>
              <a:rPr lang="ar-SA" dirty="0" smtClean="0"/>
              <a:t>  - وقف السّائقُ </a:t>
            </a:r>
            <a:r>
              <a:rPr lang="ar-SA" b="1" u="sng" dirty="0" smtClean="0"/>
              <a:t>يمين</a:t>
            </a:r>
            <a:r>
              <a:rPr lang="ar-SA" dirty="0" smtClean="0"/>
              <a:t> َ الطّريق .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sz="1800" dirty="0" smtClean="0"/>
              <a:t>- تدل كلمة (يمين) على مكان  ، وهو يمين الطريق .</a:t>
            </a:r>
          </a:p>
          <a:p>
            <a:pPr marL="0" indent="0">
              <a:buNone/>
            </a:pPr>
            <a:r>
              <a:rPr lang="ar-SA" sz="1800" dirty="0"/>
              <a:t> </a:t>
            </a:r>
            <a:r>
              <a:rPr lang="ar-SA" sz="1800" dirty="0" smtClean="0"/>
              <a:t>-  نستطيع أن نضع (في) قبل الظرف . </a:t>
            </a:r>
          </a:p>
          <a:p>
            <a:pPr marL="0" indent="0">
              <a:buNone/>
            </a:pPr>
            <a:r>
              <a:rPr lang="ar-SA" sz="1800" dirty="0"/>
              <a:t> </a:t>
            </a:r>
            <a:r>
              <a:rPr lang="ar-SA" sz="1800" dirty="0" smtClean="0"/>
              <a:t>- المعنى : وقف السائق في يمين الطريق .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9038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      </a:t>
            </a:r>
            <a:r>
              <a:rPr lang="ar-SA" sz="5400" dirty="0" smtClean="0"/>
              <a:t>- أقبلَ </a:t>
            </a:r>
            <a:r>
              <a:rPr lang="ar-SA" sz="5400" dirty="0" smtClean="0">
                <a:solidFill>
                  <a:srgbClr val="00B050"/>
                </a:solidFill>
              </a:rPr>
              <a:t>يومُ</a:t>
            </a:r>
            <a:r>
              <a:rPr lang="ar-SA" sz="5400" dirty="0" smtClean="0">
                <a:solidFill>
                  <a:srgbClr val="FFC000"/>
                </a:solidFill>
              </a:rPr>
              <a:t> </a:t>
            </a:r>
            <a:r>
              <a:rPr lang="ar-SA" sz="5400" dirty="0" smtClean="0"/>
              <a:t>الجمعةِ .</a:t>
            </a:r>
          </a:p>
          <a:p>
            <a:pPr marL="0" indent="0">
              <a:buNone/>
            </a:pPr>
            <a:endParaRPr lang="ar-SA" sz="5400" dirty="0"/>
          </a:p>
          <a:p>
            <a:pPr marL="0" indent="0">
              <a:buNone/>
            </a:pPr>
            <a:r>
              <a:rPr lang="ar-SA" sz="5400" dirty="0" smtClean="0"/>
              <a:t>   - </a:t>
            </a:r>
            <a:r>
              <a:rPr lang="ar-SA" sz="5400" dirty="0"/>
              <a:t>ر</a:t>
            </a:r>
            <a:r>
              <a:rPr lang="ar-SA" sz="5400" dirty="0" smtClean="0"/>
              <a:t>أيْتُ </a:t>
            </a:r>
            <a:r>
              <a:rPr lang="ar-SA" sz="5400" dirty="0" smtClean="0">
                <a:solidFill>
                  <a:srgbClr val="00B050"/>
                </a:solidFill>
              </a:rPr>
              <a:t>يومَ</a:t>
            </a:r>
            <a:r>
              <a:rPr lang="ar-SA" sz="5400" dirty="0" smtClean="0">
                <a:solidFill>
                  <a:srgbClr val="FFC000"/>
                </a:solidFill>
              </a:rPr>
              <a:t> </a:t>
            </a:r>
            <a:r>
              <a:rPr lang="ar-SA" sz="5400" dirty="0" smtClean="0"/>
              <a:t>النّصر . </a:t>
            </a:r>
          </a:p>
          <a:p>
            <a:pPr marL="0" indent="0">
              <a:buNone/>
            </a:pPr>
            <a:endParaRPr lang="ar-SA" sz="1800" dirty="0" smtClean="0"/>
          </a:p>
          <a:p>
            <a:pPr marL="0" indent="0">
              <a:buNone/>
            </a:pPr>
            <a:r>
              <a:rPr lang="ar-SA" sz="1800" dirty="0"/>
              <a:t> </a:t>
            </a:r>
            <a:r>
              <a:rPr lang="ar-SA" sz="1800" dirty="0" smtClean="0"/>
              <a:t> - هل يقبل الظرف دخول (في) ؟</a:t>
            </a:r>
          </a:p>
          <a:p>
            <a:pPr marL="0" indent="0">
              <a:buNone/>
            </a:pPr>
            <a:r>
              <a:rPr lang="ar-SA" sz="1800" dirty="0"/>
              <a:t> </a:t>
            </a:r>
            <a:r>
              <a:rPr lang="ar-SA" sz="1800" dirty="0" smtClean="0"/>
              <a:t> - ما إعراب الكلمات الملوّنة ؟</a:t>
            </a:r>
          </a:p>
          <a:p>
            <a:pPr marL="0" indent="0">
              <a:buNone/>
            </a:pPr>
            <a:r>
              <a:rPr lang="ar-SA" sz="1800" dirty="0"/>
              <a:t> </a:t>
            </a:r>
            <a:r>
              <a:rPr lang="ar-SA" sz="1800" dirty="0" smtClean="0"/>
              <a:t> - يومُ : فاعل</a:t>
            </a:r>
          </a:p>
          <a:p>
            <a:pPr marL="0" indent="0">
              <a:buNone/>
            </a:pPr>
            <a:r>
              <a:rPr lang="ar-SA" sz="1800" dirty="0"/>
              <a:t> </a:t>
            </a:r>
            <a:r>
              <a:rPr lang="ar-SA" sz="1800" dirty="0" smtClean="0"/>
              <a:t> - يومَ : مفعول به .</a:t>
            </a:r>
            <a:endParaRPr lang="ar-SA" sz="1800" dirty="0"/>
          </a:p>
          <a:p>
            <a:pPr marL="0" indent="0">
              <a:buNone/>
            </a:pPr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139342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  </a:t>
            </a:r>
            <a:r>
              <a:rPr lang="ar-SA" sz="5400" b="1" u="sng" dirty="0" smtClean="0">
                <a:solidFill>
                  <a:srgbClr val="002060"/>
                </a:solidFill>
              </a:rPr>
              <a:t>قاعدة هامّة</a:t>
            </a:r>
            <a:r>
              <a:rPr lang="ar-SA" sz="5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ar-SA" dirty="0" smtClean="0"/>
              <a:t>: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7030A0"/>
                </a:solidFill>
              </a:rPr>
              <a:t>إذا لم يتضمّن اسم الزمان أو المكان معنى (في) فلا يصحّ أن يكون ظرفاً ، وإنّما يعرب حسب موقعه في الجملة </a:t>
            </a:r>
            <a:r>
              <a:rPr lang="ar-SA" dirty="0" smtClean="0">
                <a:solidFill>
                  <a:srgbClr val="FFC000"/>
                </a:solidFill>
              </a:rPr>
              <a:t>.</a:t>
            </a:r>
            <a:endParaRPr lang="ar-SA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80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</a:t>
            </a:r>
            <a:r>
              <a:rPr lang="ar-SA" sz="5400" dirty="0" smtClean="0">
                <a:solidFill>
                  <a:srgbClr val="C00000"/>
                </a:solidFill>
              </a:rPr>
              <a:t>ظروف الزمان</a:t>
            </a:r>
          </a:p>
          <a:p>
            <a:pPr marL="0" indent="0">
              <a:buNone/>
            </a:pPr>
            <a:endParaRPr lang="ar-SA" sz="5400" dirty="0"/>
          </a:p>
          <a:p>
            <a:pPr marL="0" indent="0">
              <a:buNone/>
            </a:pPr>
            <a:r>
              <a:rPr lang="ar-SA" sz="5400" dirty="0" smtClean="0"/>
              <a:t> </a:t>
            </a:r>
            <a:r>
              <a:rPr lang="ar-SA" sz="5400" dirty="0" smtClean="0">
                <a:solidFill>
                  <a:srgbClr val="002060"/>
                </a:solidFill>
              </a:rPr>
              <a:t>مبهمة</a:t>
            </a:r>
            <a:r>
              <a:rPr lang="ar-SA" sz="5400" dirty="0" smtClean="0">
                <a:solidFill>
                  <a:srgbClr val="00B0F0"/>
                </a:solidFill>
              </a:rPr>
              <a:t>                          </a:t>
            </a:r>
            <a:r>
              <a:rPr lang="ar-SA" sz="5400" dirty="0" smtClean="0">
                <a:solidFill>
                  <a:srgbClr val="002060"/>
                </a:solidFill>
              </a:rPr>
              <a:t>مختصة</a:t>
            </a:r>
            <a:r>
              <a:rPr lang="ar-SA" sz="5400" dirty="0" smtClean="0">
                <a:solidFill>
                  <a:srgbClr val="00B0F0"/>
                </a:solidFill>
              </a:rPr>
              <a:t> </a:t>
            </a:r>
            <a:endParaRPr lang="ar-SA" sz="5400" dirty="0">
              <a:solidFill>
                <a:srgbClr val="00B0F0"/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004048" y="1556792"/>
            <a:ext cx="2376264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2195736" y="1556792"/>
            <a:ext cx="216024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80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sz="5400" dirty="0" smtClean="0"/>
              <a:t>-  عملت </a:t>
            </a:r>
            <a:r>
              <a:rPr lang="ar-SA" sz="5400" dirty="0" smtClean="0">
                <a:solidFill>
                  <a:srgbClr val="FF0000"/>
                </a:solidFill>
              </a:rPr>
              <a:t>حيناً</a:t>
            </a:r>
            <a:r>
              <a:rPr lang="ar-SA" sz="5400" dirty="0" smtClean="0"/>
              <a:t> . </a:t>
            </a:r>
          </a:p>
          <a:p>
            <a:pPr marL="0" indent="0">
              <a:buNone/>
            </a:pPr>
            <a:r>
              <a:rPr lang="ar-SA" sz="5400" dirty="0"/>
              <a:t> </a:t>
            </a:r>
            <a:r>
              <a:rPr lang="ar-SA" sz="5400" dirty="0" smtClean="0"/>
              <a:t> -  استرحتُ </a:t>
            </a:r>
            <a:r>
              <a:rPr lang="ar-SA" sz="5400" dirty="0" smtClean="0">
                <a:solidFill>
                  <a:srgbClr val="FF0000"/>
                </a:solidFill>
              </a:rPr>
              <a:t>وقتا</a:t>
            </a:r>
            <a:r>
              <a:rPr lang="ar-SA" sz="5400" dirty="0" smtClean="0"/>
              <a:t>ً .</a:t>
            </a:r>
          </a:p>
          <a:p>
            <a:pPr marL="0" indent="0">
              <a:buNone/>
            </a:pPr>
            <a:r>
              <a:rPr lang="ar-SA" sz="5400" dirty="0"/>
              <a:t> </a:t>
            </a:r>
            <a:r>
              <a:rPr lang="ar-SA" sz="5400" dirty="0" smtClean="0"/>
              <a:t> -  جلستُ </a:t>
            </a:r>
            <a:r>
              <a:rPr lang="ar-SA" sz="5400" dirty="0" smtClean="0">
                <a:solidFill>
                  <a:srgbClr val="FF0000"/>
                </a:solidFill>
              </a:rPr>
              <a:t>مدّةً</a:t>
            </a:r>
            <a:r>
              <a:rPr lang="ar-SA" sz="5400" dirty="0" smtClean="0"/>
              <a:t> .</a:t>
            </a:r>
          </a:p>
          <a:p>
            <a:pPr marL="0" indent="0">
              <a:buNone/>
            </a:pPr>
            <a:r>
              <a:rPr lang="ar-SA" sz="5400" dirty="0"/>
              <a:t> </a:t>
            </a:r>
            <a:r>
              <a:rPr lang="ar-SA" sz="5400" dirty="0" smtClean="0"/>
              <a:t> -  استمتعتُ </a:t>
            </a:r>
            <a:r>
              <a:rPr lang="ar-SA" sz="5400" dirty="0" smtClean="0">
                <a:solidFill>
                  <a:srgbClr val="FF0000"/>
                </a:solidFill>
              </a:rPr>
              <a:t>زمنا</a:t>
            </a:r>
            <a:r>
              <a:rPr lang="ar-SA" sz="5400" dirty="0" smtClean="0"/>
              <a:t>ً . </a:t>
            </a:r>
          </a:p>
          <a:p>
            <a:pPr marL="0" indent="0">
              <a:buNone/>
            </a:pPr>
            <a:r>
              <a:rPr lang="ar-SA" sz="5400" dirty="0" smtClean="0"/>
              <a:t>  </a:t>
            </a:r>
            <a:r>
              <a:rPr lang="ar-SA" sz="1900" dirty="0" smtClean="0"/>
              <a:t>* </a:t>
            </a:r>
            <a:r>
              <a:rPr lang="ar-SA" sz="2200" dirty="0" smtClean="0"/>
              <a:t>جميع الظروف الملوّنة تقبل النّصب .</a:t>
            </a:r>
          </a:p>
          <a:p>
            <a:pPr marL="0" indent="0">
              <a:buNone/>
            </a:pPr>
            <a:r>
              <a:rPr lang="ar-SA" sz="2200" dirty="0"/>
              <a:t> </a:t>
            </a:r>
            <a:r>
              <a:rPr lang="ar-SA" sz="2200" dirty="0" smtClean="0"/>
              <a:t>    * وهي مبهمة تدل على زمن غير محدد </a:t>
            </a:r>
            <a:r>
              <a:rPr lang="ar-SA" sz="5400" dirty="0" smtClean="0"/>
              <a:t>.</a:t>
            </a:r>
          </a:p>
          <a:p>
            <a:pPr marL="0" indent="0">
              <a:buNone/>
            </a:pPr>
            <a:r>
              <a:rPr lang="ar-SA" sz="5400" dirty="0"/>
              <a:t> </a:t>
            </a:r>
            <a:r>
              <a:rPr lang="ar-SA" sz="5400" dirty="0" smtClean="0"/>
              <a:t>                                   </a:t>
            </a:r>
            <a:r>
              <a:rPr lang="ar-SA" sz="3900" dirty="0" smtClean="0">
                <a:solidFill>
                  <a:srgbClr val="92D050"/>
                </a:solidFill>
              </a:rPr>
              <a:t>نستنتج</a:t>
            </a:r>
            <a:endParaRPr lang="ar-SA" sz="3900" dirty="0">
              <a:solidFill>
                <a:srgbClr val="92D050"/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 flipH="1">
            <a:off x="539552" y="6093296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52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lvl="0" indent="0">
              <a:buNone/>
            </a:pPr>
            <a:endParaRPr lang="ar-SA" sz="50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ar-SA" sz="5000" dirty="0">
                <a:solidFill>
                  <a:prstClr val="black"/>
                </a:solidFill>
              </a:rPr>
              <a:t> </a:t>
            </a:r>
            <a:r>
              <a:rPr lang="ar-SA" sz="5000" dirty="0" smtClean="0">
                <a:solidFill>
                  <a:prstClr val="black"/>
                </a:solidFill>
              </a:rPr>
              <a:t> </a:t>
            </a:r>
            <a:r>
              <a:rPr lang="ar-SA" sz="5000" dirty="0" smtClean="0">
                <a:solidFill>
                  <a:srgbClr val="FF0000"/>
                </a:solidFill>
              </a:rPr>
              <a:t>ظرف </a:t>
            </a:r>
            <a:r>
              <a:rPr lang="ar-SA" sz="5000" dirty="0">
                <a:solidFill>
                  <a:srgbClr val="FF0000"/>
                </a:solidFill>
              </a:rPr>
              <a:t>الزمان المبهم </a:t>
            </a:r>
            <a:r>
              <a:rPr lang="ar-SA" sz="5000" dirty="0" smtClean="0">
                <a:solidFill>
                  <a:srgbClr val="FF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ar-SA" sz="5000" b="1" dirty="0" smtClean="0">
                <a:solidFill>
                  <a:prstClr val="black"/>
                </a:solidFill>
              </a:rPr>
              <a:t>هو ما دلّ على زمن غير محدّد </a:t>
            </a:r>
            <a:r>
              <a:rPr lang="ar-SA" sz="5000" dirty="0" smtClean="0">
                <a:solidFill>
                  <a:prstClr val="black"/>
                </a:solidFill>
              </a:rPr>
              <a:t>، مثل : الحين – الوقت – المدّة– اللحظة  ....</a:t>
            </a:r>
          </a:p>
          <a:p>
            <a:pPr marL="0" lvl="0" indent="0">
              <a:buNone/>
            </a:pPr>
            <a:r>
              <a:rPr lang="ar-SA" sz="5000" dirty="0">
                <a:solidFill>
                  <a:prstClr val="black"/>
                </a:solidFill>
              </a:rPr>
              <a:t> </a:t>
            </a:r>
            <a:r>
              <a:rPr lang="ar-SA" sz="5000" dirty="0" smtClean="0">
                <a:solidFill>
                  <a:prstClr val="black"/>
                </a:solidFill>
              </a:rPr>
              <a:t>فهي مدّة غير محدّدة . </a:t>
            </a:r>
            <a:endParaRPr lang="ar-SA" sz="50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7168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sz="4800" dirty="0" smtClean="0"/>
              <a:t>- قضيتُ </a:t>
            </a:r>
            <a:r>
              <a:rPr lang="ar-SA" sz="4800" dirty="0" smtClean="0">
                <a:solidFill>
                  <a:srgbClr val="FF0000"/>
                </a:solidFill>
              </a:rPr>
              <a:t>يومَ</a:t>
            </a:r>
            <a:r>
              <a:rPr lang="ar-SA" sz="4800" dirty="0" smtClean="0"/>
              <a:t> الجمعة في الرياض .</a:t>
            </a:r>
          </a:p>
          <a:p>
            <a:pPr marL="0" indent="0">
              <a:buNone/>
            </a:pPr>
            <a:r>
              <a:rPr lang="ar-SA" sz="1800" dirty="0" smtClean="0"/>
              <a:t>      </a:t>
            </a:r>
          </a:p>
          <a:p>
            <a:pPr marL="0" indent="0">
              <a:buNone/>
            </a:pPr>
            <a:r>
              <a:rPr lang="ar-SA" sz="1800" dirty="0"/>
              <a:t> </a:t>
            </a:r>
            <a:r>
              <a:rPr lang="ar-SA" sz="1800" dirty="0" smtClean="0"/>
              <a:t>                                مفعول فيه ظرف زمان منصوب</a:t>
            </a:r>
          </a:p>
          <a:p>
            <a:pPr marL="0" indent="0">
              <a:buNone/>
            </a:pPr>
            <a:r>
              <a:rPr lang="ar-SA" sz="4800" dirty="0"/>
              <a:t> </a:t>
            </a:r>
            <a:r>
              <a:rPr lang="ar-SA" sz="4800" dirty="0" smtClean="0"/>
              <a:t>- أمضيتُ </a:t>
            </a:r>
            <a:r>
              <a:rPr lang="ar-SA" sz="4800" dirty="0" smtClean="0">
                <a:solidFill>
                  <a:srgbClr val="FF0000"/>
                </a:solidFill>
              </a:rPr>
              <a:t>اليومَ</a:t>
            </a:r>
            <a:r>
              <a:rPr lang="ar-SA" sz="4800" dirty="0" smtClean="0"/>
              <a:t> في البرِّ .</a:t>
            </a:r>
          </a:p>
          <a:p>
            <a:pPr marL="0" lvl="0" indent="0">
              <a:buNone/>
            </a:pPr>
            <a:endParaRPr lang="ar-SA" sz="18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ar-SA" sz="18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ar-SA" sz="1800" dirty="0" smtClean="0">
                <a:solidFill>
                  <a:prstClr val="black"/>
                </a:solidFill>
              </a:rPr>
              <a:t>                                  مفعول </a:t>
            </a:r>
            <a:r>
              <a:rPr lang="ar-SA" sz="1800" dirty="0">
                <a:solidFill>
                  <a:prstClr val="black"/>
                </a:solidFill>
              </a:rPr>
              <a:t>فيه ظرف زمان </a:t>
            </a:r>
            <a:r>
              <a:rPr lang="ar-SA" sz="1800" dirty="0" smtClean="0">
                <a:solidFill>
                  <a:prstClr val="black"/>
                </a:solidFill>
              </a:rPr>
              <a:t>منصوب</a:t>
            </a:r>
            <a:endParaRPr lang="ar-SA" sz="4800" dirty="0" smtClean="0"/>
          </a:p>
          <a:p>
            <a:pPr marL="0" indent="0">
              <a:buNone/>
            </a:pPr>
            <a:r>
              <a:rPr lang="ar-SA" sz="4800" dirty="0" smtClean="0"/>
              <a:t> -  صمتُ </a:t>
            </a:r>
            <a:r>
              <a:rPr lang="ar-SA" sz="4800" dirty="0" smtClean="0">
                <a:solidFill>
                  <a:srgbClr val="FF0000"/>
                </a:solidFill>
              </a:rPr>
              <a:t>رمضان</a:t>
            </a:r>
            <a:r>
              <a:rPr lang="ar-SA" sz="4800" dirty="0" smtClean="0"/>
              <a:t>َ </a:t>
            </a:r>
          </a:p>
          <a:p>
            <a:pPr marL="0" lvl="0" indent="0">
              <a:buNone/>
            </a:pPr>
            <a:endParaRPr lang="ar-SA" sz="18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ar-SA" sz="18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ar-SA" sz="1800" dirty="0" smtClean="0">
                <a:solidFill>
                  <a:prstClr val="black"/>
                </a:solidFill>
              </a:rPr>
              <a:t>                                    مفعول </a:t>
            </a:r>
            <a:r>
              <a:rPr lang="ar-SA" sz="1800" dirty="0">
                <a:solidFill>
                  <a:prstClr val="black"/>
                </a:solidFill>
              </a:rPr>
              <a:t>فيه ظرف زمان منصوب</a:t>
            </a:r>
          </a:p>
          <a:p>
            <a:pPr marL="0" indent="0">
              <a:buNone/>
            </a:pPr>
            <a:r>
              <a:rPr lang="ar-SA" sz="4800" dirty="0" smtClean="0"/>
              <a:t>                                       نستنتج</a:t>
            </a:r>
            <a:endParaRPr lang="ar-SA" sz="48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948264" y="126876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6516216" y="299695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6516216" y="47971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395536" y="6453336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45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036496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sz="4800" dirty="0" smtClean="0"/>
              <a:t>  </a:t>
            </a:r>
            <a:r>
              <a:rPr lang="ar-SA" sz="4800" dirty="0" smtClean="0">
                <a:solidFill>
                  <a:srgbClr val="FF0000"/>
                </a:solidFill>
              </a:rPr>
              <a:t>ظرف الزمان المختص  </a:t>
            </a:r>
            <a:r>
              <a:rPr lang="ar-SA" dirty="0" smtClean="0"/>
              <a:t>: هو ما دلّ على زمن محدّد    ومعروف ، سواء كان :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معرّفاً بالإضافة  (يومَ الجمعة)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أو معرّفاً بالعلميّة  (رمضانَ)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أو معرّفاً بأل       ( اليومَ)  </a:t>
            </a:r>
          </a:p>
          <a:p>
            <a:pPr marL="0" indent="0">
              <a:buNone/>
            </a:pPr>
            <a:r>
              <a:rPr lang="ar-SA" dirty="0" smtClean="0"/>
              <a:t> أو كان نكرةً        ( قضيتُ يوماً)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                  (أمضيتُ يوماً سعيداً)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0506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sz="4800" dirty="0" smtClean="0"/>
              <a:t>- وقف الحارسُ </a:t>
            </a:r>
            <a:r>
              <a:rPr lang="ar-SA" sz="4800" dirty="0" smtClean="0">
                <a:solidFill>
                  <a:srgbClr val="FF0000"/>
                </a:solidFill>
              </a:rPr>
              <a:t>أمام</a:t>
            </a:r>
            <a:r>
              <a:rPr lang="ar-SA" sz="4800" dirty="0" smtClean="0"/>
              <a:t>َ البيت . </a:t>
            </a:r>
          </a:p>
          <a:p>
            <a:pPr marL="0" indent="0">
              <a:buNone/>
            </a:pPr>
            <a:r>
              <a:rPr lang="ar-SA" sz="4800" dirty="0" smtClean="0"/>
              <a:t>- الحقُّ </a:t>
            </a:r>
            <a:r>
              <a:rPr lang="ar-SA" sz="4800" dirty="0" smtClean="0">
                <a:solidFill>
                  <a:srgbClr val="FF0000"/>
                </a:solidFill>
              </a:rPr>
              <a:t>فوق</a:t>
            </a:r>
            <a:r>
              <a:rPr lang="ar-SA" sz="4800" dirty="0" smtClean="0"/>
              <a:t>َ القوّة .</a:t>
            </a:r>
          </a:p>
          <a:p>
            <a:pPr marL="0" indent="0">
              <a:buNone/>
            </a:pPr>
            <a:r>
              <a:rPr lang="ar-SA" sz="4800" dirty="0"/>
              <a:t> </a:t>
            </a:r>
            <a:r>
              <a:rPr lang="ar-SA" sz="4800" dirty="0" smtClean="0"/>
              <a:t>- </a:t>
            </a:r>
            <a:r>
              <a:rPr lang="ar-SA" sz="4800" dirty="0" smtClean="0">
                <a:solidFill>
                  <a:srgbClr val="FF0000"/>
                </a:solidFill>
              </a:rPr>
              <a:t>عندَ</a:t>
            </a:r>
            <a:r>
              <a:rPr lang="ar-SA" sz="4800" dirty="0" smtClean="0"/>
              <a:t> الشدائد تعرفُ الأصدقاء . </a:t>
            </a:r>
          </a:p>
          <a:p>
            <a:pPr marL="0" indent="0">
              <a:buNone/>
            </a:pPr>
            <a:r>
              <a:rPr lang="ar-SA" sz="4800" dirty="0"/>
              <a:t> </a:t>
            </a:r>
            <a:r>
              <a:rPr lang="ar-SA" sz="4800" dirty="0" smtClean="0"/>
              <a:t>- نصلّي </a:t>
            </a:r>
            <a:r>
              <a:rPr lang="ar-SA" sz="4800" dirty="0" smtClean="0">
                <a:solidFill>
                  <a:srgbClr val="FF0000"/>
                </a:solidFill>
              </a:rPr>
              <a:t>تجاه</a:t>
            </a:r>
            <a:r>
              <a:rPr lang="ar-SA" sz="4800" dirty="0" smtClean="0"/>
              <a:t>َ الكعبةِ .</a:t>
            </a:r>
          </a:p>
          <a:p>
            <a:pPr marL="0" indent="0">
              <a:buNone/>
            </a:pPr>
            <a:r>
              <a:rPr lang="ar-SA" sz="4800" dirty="0"/>
              <a:t> </a:t>
            </a:r>
            <a:r>
              <a:rPr lang="ar-SA" sz="4800" dirty="0" smtClean="0"/>
              <a:t> </a:t>
            </a:r>
            <a:r>
              <a:rPr lang="ar-SA" sz="1800" dirty="0" smtClean="0"/>
              <a:t>*</a:t>
            </a:r>
            <a:r>
              <a:rPr lang="ar-SA" sz="4800" dirty="0" smtClean="0"/>
              <a:t> </a:t>
            </a:r>
            <a:r>
              <a:rPr lang="ar-SA" sz="1800" dirty="0" smtClean="0"/>
              <a:t>الظروف الملوّنة ظروف مبهمة (غير محدّدة) </a:t>
            </a:r>
          </a:p>
          <a:p>
            <a:pPr marL="0" indent="0">
              <a:buNone/>
            </a:pPr>
            <a:r>
              <a:rPr lang="ar-SA" sz="1800" dirty="0"/>
              <a:t> </a:t>
            </a:r>
            <a:r>
              <a:rPr lang="ar-SA" sz="1800" dirty="0" smtClean="0"/>
              <a:t>    *  منصوبة .</a:t>
            </a:r>
          </a:p>
          <a:p>
            <a:pPr marL="0" indent="0">
              <a:buNone/>
            </a:pPr>
            <a:r>
              <a:rPr lang="ar-SA" sz="2800" dirty="0">
                <a:solidFill>
                  <a:srgbClr val="C00000"/>
                </a:solidFill>
              </a:rPr>
              <a:t> </a:t>
            </a:r>
            <a:r>
              <a:rPr lang="ar-SA" sz="2800" dirty="0" smtClean="0">
                <a:solidFill>
                  <a:srgbClr val="C00000"/>
                </a:solidFill>
              </a:rPr>
              <a:t>                                                          نستنتج </a:t>
            </a:r>
            <a:endParaRPr lang="ar-SA" sz="2800" dirty="0">
              <a:solidFill>
                <a:srgbClr val="C00000"/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 flipH="1">
            <a:off x="827584" y="5589240"/>
            <a:ext cx="10801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35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   </a:t>
            </a:r>
            <a:r>
              <a:rPr lang="ar-SA" sz="4000" dirty="0" smtClean="0">
                <a:solidFill>
                  <a:srgbClr val="FF0000"/>
                </a:solidFill>
              </a:rPr>
              <a:t>ظرف المكان المبهم </a:t>
            </a:r>
            <a:r>
              <a:rPr lang="ar-SA" dirty="0" smtClean="0"/>
              <a:t>: </a:t>
            </a:r>
          </a:p>
          <a:p>
            <a:pPr marL="0" indent="0">
              <a:buNone/>
            </a:pPr>
            <a:r>
              <a:rPr lang="ar-SA" sz="4000" b="1" dirty="0" smtClean="0"/>
              <a:t>هو ما دلّ على مكان غير محدّد ، وشكل غير مخصوص لا بداية له ولانهاية .</a:t>
            </a:r>
          </a:p>
          <a:p>
            <a:pPr marL="0" indent="0">
              <a:buNone/>
            </a:pPr>
            <a:r>
              <a:rPr lang="ar-SA" sz="4000" b="1" dirty="0"/>
              <a:t> </a:t>
            </a:r>
            <a:r>
              <a:rPr lang="ar-SA" dirty="0" smtClean="0"/>
              <a:t> - </a:t>
            </a:r>
            <a:r>
              <a:rPr lang="ar-SA" sz="5400" dirty="0" smtClean="0"/>
              <a:t>وقف الحارسُ </a:t>
            </a:r>
            <a:r>
              <a:rPr lang="ar-SA" sz="5400" dirty="0" smtClean="0">
                <a:solidFill>
                  <a:srgbClr val="7030A0"/>
                </a:solidFill>
              </a:rPr>
              <a:t>أمام</a:t>
            </a:r>
            <a:r>
              <a:rPr lang="ar-SA" sz="5400" dirty="0" smtClean="0"/>
              <a:t>َ البيتِ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                                </a:t>
            </a:r>
            <a:r>
              <a:rPr lang="ar-SA" sz="2000" dirty="0" smtClean="0"/>
              <a:t>مفعول فيه ظرف مكان منصوب  </a:t>
            </a:r>
          </a:p>
          <a:p>
            <a:pPr marL="0" indent="0">
              <a:buNone/>
            </a:pPr>
            <a:r>
              <a:rPr lang="ar-SA" dirty="0"/>
              <a:t> </a:t>
            </a: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220072" y="3140968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07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u="sng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</a:p>
          <a:p>
            <a:pPr marL="0" indent="0">
              <a:buNone/>
            </a:pPr>
            <a:r>
              <a:rPr lang="ar-SA" u="sng" dirty="0" smtClean="0">
                <a:solidFill>
                  <a:schemeClr val="accent6">
                    <a:lumMod val="75000"/>
                  </a:schemeClr>
                </a:solidFill>
              </a:rPr>
              <a:t>من ظروف المكان المبهمّة </a:t>
            </a:r>
            <a:r>
              <a:rPr lang="ar-SA" dirty="0" smtClean="0"/>
              <a:t>: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(1) </a:t>
            </a:r>
            <a:r>
              <a:rPr lang="ar-SA" b="1" u="sng" dirty="0" smtClean="0">
                <a:solidFill>
                  <a:srgbClr val="00B050"/>
                </a:solidFill>
              </a:rPr>
              <a:t>أسماء الجهات السّت </a:t>
            </a:r>
            <a:r>
              <a:rPr lang="ar-SA" dirty="0" smtClean="0"/>
              <a:t>: أمام ، خلف ، فوق ، تحت ، يمين ، يسار .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- قال تعالى : ( وفوقَ كلّ ذي علمٍ عليم )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-  قال تعالى : ( قد جعل ربُّك تحتَك سريّا )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-  قال تعالى : ( وكان وراءَهم ملك يأخذ كلَّ سفينة غصبا )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8299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r>
              <a:rPr lang="ar-SA" dirty="0"/>
              <a:t> </a:t>
            </a: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(2) </a:t>
            </a:r>
            <a:r>
              <a:rPr lang="ar-SA" sz="3600" b="1" u="sng" dirty="0" smtClean="0">
                <a:solidFill>
                  <a:srgbClr val="00B050"/>
                </a:solidFill>
              </a:rPr>
              <a:t>أسماء تشبه الجهات الستّ : </a:t>
            </a:r>
          </a:p>
          <a:p>
            <a:pPr marL="0" indent="0">
              <a:buNone/>
            </a:pPr>
            <a:r>
              <a:rPr lang="ar-SA" sz="3600" dirty="0">
                <a:solidFill>
                  <a:srgbClr val="00B050"/>
                </a:solidFill>
              </a:rPr>
              <a:t> </a:t>
            </a:r>
            <a:r>
              <a:rPr lang="ar-SA" sz="3600" dirty="0" smtClean="0">
                <a:solidFill>
                  <a:srgbClr val="00B050"/>
                </a:solidFill>
              </a:rPr>
              <a:t>  </a:t>
            </a:r>
            <a:r>
              <a:rPr lang="ar-SA" dirty="0" smtClean="0">
                <a:solidFill>
                  <a:srgbClr val="00B050"/>
                </a:solidFill>
              </a:rPr>
              <a:t>  </a:t>
            </a:r>
            <a:r>
              <a:rPr lang="ar-SA" sz="3600" dirty="0" smtClean="0"/>
              <a:t>- أقف </a:t>
            </a:r>
            <a:r>
              <a:rPr lang="ar-SA" sz="3600" dirty="0" smtClean="0">
                <a:solidFill>
                  <a:schemeClr val="accent6"/>
                </a:solidFill>
              </a:rPr>
              <a:t>حيثُ</a:t>
            </a:r>
            <a:r>
              <a:rPr lang="ar-SA" sz="3600" dirty="0" smtClean="0"/>
              <a:t> لا يراني أحد .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    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    - مكثنا </a:t>
            </a:r>
            <a:r>
              <a:rPr lang="ar-SA" sz="3600" dirty="0" smtClean="0">
                <a:solidFill>
                  <a:schemeClr val="accent6"/>
                </a:solidFill>
              </a:rPr>
              <a:t>عندَ</a:t>
            </a:r>
            <a:r>
              <a:rPr lang="ar-SA" sz="3600" dirty="0" smtClean="0"/>
              <a:t> صديقي ساعةً .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    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    - أجلس </a:t>
            </a:r>
            <a:r>
              <a:rPr lang="ar-SA" sz="3600" dirty="0" smtClean="0">
                <a:solidFill>
                  <a:schemeClr val="accent6"/>
                </a:solidFill>
              </a:rPr>
              <a:t>بينَ </a:t>
            </a:r>
            <a:r>
              <a:rPr lang="ar-SA" sz="3600" dirty="0" smtClean="0"/>
              <a:t>أصدقائي .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218943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(3) </a:t>
            </a:r>
            <a:r>
              <a:rPr lang="ar-SA" b="1" u="sng" dirty="0" smtClean="0">
                <a:solidFill>
                  <a:srgbClr val="00B050"/>
                </a:solidFill>
              </a:rPr>
              <a:t>أسماء مقادير المساحات :</a:t>
            </a:r>
          </a:p>
          <a:p>
            <a:pPr marL="0" indent="0">
              <a:buNone/>
            </a:pPr>
            <a:endParaRPr lang="ar-SA" b="1" u="sng" dirty="0"/>
          </a:p>
          <a:p>
            <a:pPr marL="0" indent="0">
              <a:buNone/>
            </a:pPr>
            <a:r>
              <a:rPr lang="ar-SA" dirty="0" smtClean="0"/>
              <a:t> - سرنا في الصحراءِ </a:t>
            </a:r>
            <a:r>
              <a:rPr lang="ar-SA" dirty="0" smtClean="0">
                <a:solidFill>
                  <a:srgbClr val="7030A0"/>
                </a:solidFill>
              </a:rPr>
              <a:t>أميالا</a:t>
            </a:r>
            <a:r>
              <a:rPr lang="ar-SA" dirty="0" smtClean="0"/>
              <a:t>ً 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- توغّل زيدٌ في الصحراء </a:t>
            </a:r>
            <a:r>
              <a:rPr lang="ar-SA" dirty="0" smtClean="0">
                <a:solidFill>
                  <a:srgbClr val="7030A0"/>
                </a:solidFill>
              </a:rPr>
              <a:t>كيلو مترين </a:t>
            </a:r>
            <a:r>
              <a:rPr lang="ar-SA" dirty="0" smtClean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0818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sz="8600" dirty="0"/>
              <a:t> </a:t>
            </a:r>
            <a:r>
              <a:rPr lang="ar-SA" sz="8600" dirty="0" smtClean="0"/>
              <a:t>  </a:t>
            </a:r>
          </a:p>
          <a:p>
            <a:pPr marL="0" indent="0">
              <a:buNone/>
            </a:pPr>
            <a:r>
              <a:rPr lang="ar-SA" sz="8600" dirty="0"/>
              <a:t> </a:t>
            </a:r>
            <a:r>
              <a:rPr lang="ar-SA" sz="8600" dirty="0" smtClean="0"/>
              <a:t>            - </a:t>
            </a:r>
            <a:r>
              <a:rPr lang="ar-SA" sz="9300" dirty="0" smtClean="0"/>
              <a:t>صلّيت </a:t>
            </a:r>
            <a:r>
              <a:rPr lang="ar-SA" sz="9300" dirty="0" smtClean="0">
                <a:solidFill>
                  <a:srgbClr val="FF0000"/>
                </a:solidFill>
              </a:rPr>
              <a:t>بالمسجد</a:t>
            </a:r>
            <a:r>
              <a:rPr lang="ar-SA" sz="9300" dirty="0" smtClean="0"/>
              <a:t>ِ </a:t>
            </a:r>
            <a:r>
              <a:rPr lang="ar-SA" sz="8600" dirty="0" smtClean="0"/>
              <a:t>.</a:t>
            </a:r>
          </a:p>
          <a:p>
            <a:pPr marL="0" indent="0">
              <a:buNone/>
            </a:pPr>
            <a:r>
              <a:rPr lang="ar-SA" sz="5400" dirty="0"/>
              <a:t> </a:t>
            </a:r>
            <a:r>
              <a:rPr lang="ar-SA" sz="5400" dirty="0" smtClean="0"/>
              <a:t>                </a:t>
            </a:r>
            <a:endParaRPr lang="ar-SA" sz="3800" dirty="0" smtClean="0"/>
          </a:p>
          <a:p>
            <a:pPr marL="0" indent="0">
              <a:buNone/>
            </a:pPr>
            <a:r>
              <a:rPr lang="ar-SA" sz="3800" dirty="0"/>
              <a:t> </a:t>
            </a:r>
            <a:r>
              <a:rPr lang="ar-SA" sz="3800" dirty="0" smtClean="0"/>
              <a:t>                                                        اسم مجرور وعلامة جرّه الكسرة </a:t>
            </a:r>
          </a:p>
          <a:p>
            <a:pPr marL="0" indent="0">
              <a:buNone/>
            </a:pPr>
            <a:r>
              <a:rPr lang="ar-SA" sz="5400" dirty="0" smtClean="0"/>
              <a:t>   </a:t>
            </a:r>
          </a:p>
          <a:p>
            <a:pPr marL="0" indent="0">
              <a:buNone/>
            </a:pPr>
            <a:r>
              <a:rPr lang="ar-SA" sz="5400" dirty="0"/>
              <a:t> </a:t>
            </a:r>
            <a:r>
              <a:rPr lang="ar-SA" sz="5400" dirty="0" smtClean="0"/>
              <a:t>                 </a:t>
            </a:r>
            <a:r>
              <a:rPr lang="ar-SA" sz="8600" dirty="0" smtClean="0"/>
              <a:t>- اجتمعنا في </a:t>
            </a:r>
            <a:r>
              <a:rPr lang="ar-SA" sz="8600" dirty="0" smtClean="0">
                <a:solidFill>
                  <a:srgbClr val="FF0000"/>
                </a:solidFill>
              </a:rPr>
              <a:t>المنزل</a:t>
            </a:r>
            <a:r>
              <a:rPr lang="ar-SA" sz="8600" dirty="0" smtClean="0"/>
              <a:t> .</a:t>
            </a:r>
          </a:p>
          <a:p>
            <a:pPr marL="0" indent="0">
              <a:buNone/>
            </a:pPr>
            <a:endParaRPr lang="ar-SA" sz="1800" dirty="0"/>
          </a:p>
          <a:p>
            <a:pPr marL="0" indent="0">
              <a:buNone/>
            </a:pPr>
            <a:r>
              <a:rPr lang="ar-SA" sz="1800" dirty="0" smtClean="0"/>
              <a:t>                                                 </a:t>
            </a:r>
          </a:p>
          <a:p>
            <a:pPr marL="0" indent="0">
              <a:buNone/>
            </a:pPr>
            <a:endParaRPr lang="ar-SA" sz="1800" dirty="0"/>
          </a:p>
          <a:p>
            <a:pPr marL="0" indent="0">
              <a:buNone/>
            </a:pPr>
            <a:r>
              <a:rPr lang="ar-SA" sz="1800" dirty="0" smtClean="0"/>
              <a:t>                                                                  </a:t>
            </a:r>
          </a:p>
          <a:p>
            <a:pPr marL="0" indent="0">
              <a:buNone/>
            </a:pPr>
            <a:endParaRPr lang="ar-SA" sz="1800" dirty="0"/>
          </a:p>
          <a:p>
            <a:pPr marL="0" indent="0">
              <a:buNone/>
            </a:pPr>
            <a:endParaRPr lang="ar-SA" sz="1800" dirty="0" smtClean="0"/>
          </a:p>
          <a:p>
            <a:pPr marL="0" indent="0">
              <a:buNone/>
            </a:pPr>
            <a:r>
              <a:rPr lang="ar-SA" sz="3800" dirty="0" smtClean="0"/>
              <a:t>                                                      اسم مجرور وعلامة جرّه الكسرة </a:t>
            </a:r>
          </a:p>
          <a:p>
            <a:pPr marL="0" indent="0">
              <a:buNone/>
            </a:pPr>
            <a:r>
              <a:rPr lang="ar-SA" sz="5400" dirty="0"/>
              <a:t> </a:t>
            </a:r>
            <a:r>
              <a:rPr lang="ar-SA" sz="5400" dirty="0" smtClean="0"/>
              <a:t>  </a:t>
            </a:r>
          </a:p>
          <a:p>
            <a:pPr marL="0" indent="0">
              <a:buNone/>
            </a:pPr>
            <a:r>
              <a:rPr lang="ar-SA" sz="5400" dirty="0"/>
              <a:t> </a:t>
            </a:r>
            <a:r>
              <a:rPr lang="ar-SA" sz="5400" dirty="0" smtClean="0"/>
              <a:t>                 </a:t>
            </a:r>
            <a:r>
              <a:rPr lang="ar-SA" sz="8400" dirty="0" smtClean="0"/>
              <a:t>-  تقابلنا </a:t>
            </a:r>
            <a:r>
              <a:rPr lang="ar-SA" sz="8400" dirty="0" smtClean="0">
                <a:solidFill>
                  <a:srgbClr val="FF0000"/>
                </a:solidFill>
              </a:rPr>
              <a:t>بالنّادي</a:t>
            </a:r>
            <a:r>
              <a:rPr lang="ar-SA" sz="8400" dirty="0" smtClean="0"/>
              <a:t> </a:t>
            </a:r>
            <a:r>
              <a:rPr lang="ar-SA" sz="5400" dirty="0" smtClean="0"/>
              <a:t>.</a:t>
            </a:r>
          </a:p>
          <a:p>
            <a:pPr marL="0" indent="0">
              <a:buNone/>
            </a:pPr>
            <a:r>
              <a:rPr lang="ar-SA" sz="9600" dirty="0" smtClean="0"/>
              <a:t>                    </a:t>
            </a:r>
            <a:r>
              <a:rPr lang="ar-SA" sz="1800" dirty="0" smtClean="0"/>
              <a:t>اسم مجرور وعلامة جرّه الكسرة     </a:t>
            </a:r>
          </a:p>
          <a:p>
            <a:pPr marL="0" indent="0">
              <a:buNone/>
            </a:pPr>
            <a:r>
              <a:rPr lang="ar-SA" sz="4000" dirty="0"/>
              <a:t> </a:t>
            </a:r>
            <a:r>
              <a:rPr lang="ar-SA" sz="4000" dirty="0" smtClean="0"/>
              <a:t>                                                                                                                                              </a:t>
            </a:r>
            <a:r>
              <a:rPr lang="ar-SA" sz="5900" dirty="0" smtClean="0">
                <a:solidFill>
                  <a:srgbClr val="0070C0"/>
                </a:solidFill>
              </a:rPr>
              <a:t>نستنتج </a:t>
            </a:r>
            <a:endParaRPr lang="ar-SA" sz="5900" dirty="0">
              <a:solidFill>
                <a:srgbClr val="0070C0"/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436096" y="126876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5076056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5868144" y="522920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3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4800" dirty="0" smtClean="0">
                <a:solidFill>
                  <a:srgbClr val="FF0000"/>
                </a:solidFill>
              </a:rPr>
              <a:t>ظرف المكان المختّص </a:t>
            </a:r>
            <a:r>
              <a:rPr lang="ar-SA" dirty="0" smtClean="0"/>
              <a:t>: هو ما دلّ على مكان له حدود وشكل  ، مثل : البيت – المدرسة ....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ملحوظة </a:t>
            </a:r>
            <a:r>
              <a:rPr lang="ar-SA" dirty="0" smtClean="0"/>
              <a:t>: لا يجوز إعرابها ظرفاَ ، وإنّما هي جار ومجرور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7679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sz="6000" b="1" i="1" dirty="0" smtClean="0"/>
              <a:t>                 الظّرف</a:t>
            </a:r>
          </a:p>
          <a:p>
            <a:pPr marL="0" indent="0">
              <a:buNone/>
            </a:pPr>
            <a:endParaRPr lang="ar-SA" sz="6000" b="1" i="1" dirty="0"/>
          </a:p>
          <a:p>
            <a:pPr marL="0" indent="0">
              <a:buNone/>
            </a:pPr>
            <a:r>
              <a:rPr lang="ar-SA" sz="6000" b="1" i="1" dirty="0" smtClean="0"/>
              <a:t> متصرّف               غير متصرّف</a:t>
            </a:r>
            <a:endParaRPr lang="ar-SA" sz="6000" b="1" i="1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004048" y="1916832"/>
            <a:ext cx="2232248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2843808" y="1916832"/>
            <a:ext cx="216024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41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b="1" i="1" dirty="0" smtClean="0"/>
              <a:t>                             </a:t>
            </a:r>
            <a:r>
              <a:rPr lang="ar-SA" sz="5400" b="1" i="1" dirty="0" smtClean="0"/>
              <a:t>المتصرّف</a:t>
            </a:r>
          </a:p>
          <a:p>
            <a:pPr marL="0" indent="0">
              <a:buNone/>
            </a:pPr>
            <a:endParaRPr lang="ar-SA" sz="5400" b="1" i="1" dirty="0"/>
          </a:p>
          <a:p>
            <a:pPr marL="0" indent="0">
              <a:buNone/>
            </a:pPr>
            <a:r>
              <a:rPr lang="ar-SA" sz="5400" b="1" i="1" dirty="0" smtClean="0"/>
              <a:t>  ظرف الزمان              ظرف المكان</a:t>
            </a:r>
            <a:endParaRPr lang="ar-SA" sz="5400" b="1" i="1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148064" y="1844824"/>
            <a:ext cx="216024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2699792" y="1844824"/>
            <a:ext cx="2088232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10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   </a:t>
            </a:r>
            <a:r>
              <a:rPr lang="ar-SA" b="1" u="sng" dirty="0" smtClean="0">
                <a:solidFill>
                  <a:schemeClr val="accent4">
                    <a:lumMod val="75000"/>
                  </a:schemeClr>
                </a:solidFill>
              </a:rPr>
              <a:t>ظرف الزمان المتصرّف :</a:t>
            </a:r>
            <a:endParaRPr lang="ar-SA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ar-SA" dirty="0" smtClean="0">
                <a:solidFill>
                  <a:schemeClr val="tx1"/>
                </a:solidFill>
              </a:rPr>
              <a:t>هو الذي لا يلازم النّصب على الظرفيّة ، كأن يقع مبتدأ ، أو خبراً ، أو فاعلاً ، أو مفعولاً به ، أو مجروراً ، بالحرف (في) أو غيره .</a:t>
            </a:r>
          </a:p>
          <a:p>
            <a:pPr marL="0" indent="0">
              <a:buNone/>
            </a:pPr>
            <a:endParaRPr lang="ar-SA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ar-SA" u="sng" dirty="0" smtClean="0">
                <a:solidFill>
                  <a:schemeClr val="tx1"/>
                </a:solidFill>
              </a:rPr>
              <a:t>يومُكم </a:t>
            </a:r>
            <a:r>
              <a:rPr lang="ar-SA" dirty="0" smtClean="0">
                <a:solidFill>
                  <a:schemeClr val="tx1"/>
                </a:solidFill>
              </a:rPr>
              <a:t>مبارك .  (مبتدأ)</a:t>
            </a:r>
          </a:p>
          <a:p>
            <a:pPr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</a:rPr>
              <a:t>إنّ </a:t>
            </a:r>
            <a:r>
              <a:rPr lang="ar-SA" u="sng" dirty="0" smtClean="0">
                <a:solidFill>
                  <a:schemeClr val="tx1"/>
                </a:solidFill>
              </a:rPr>
              <a:t>يومَكم </a:t>
            </a:r>
            <a:r>
              <a:rPr lang="ar-SA" dirty="0" smtClean="0">
                <a:solidFill>
                  <a:schemeClr val="tx1"/>
                </a:solidFill>
              </a:rPr>
              <a:t>مباركٌ .(اسم إنّ)</a:t>
            </a:r>
          </a:p>
          <a:p>
            <a:pPr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</a:rPr>
              <a:t>جاءَ </a:t>
            </a:r>
            <a:r>
              <a:rPr lang="ar-SA" u="sng" dirty="0" smtClean="0">
                <a:solidFill>
                  <a:schemeClr val="tx1"/>
                </a:solidFill>
              </a:rPr>
              <a:t>اليومُ</a:t>
            </a:r>
            <a:r>
              <a:rPr lang="ar-SA" dirty="0" smtClean="0">
                <a:solidFill>
                  <a:schemeClr val="tx1"/>
                </a:solidFill>
              </a:rPr>
              <a:t> المبارك . (فاعل)</a:t>
            </a:r>
          </a:p>
          <a:p>
            <a:pPr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</a:rPr>
              <a:t>إنّا نرقب مجيء </a:t>
            </a:r>
            <a:r>
              <a:rPr lang="ar-SA" u="sng" dirty="0" smtClean="0">
                <a:solidFill>
                  <a:schemeClr val="tx1"/>
                </a:solidFill>
              </a:rPr>
              <a:t>اليومِ </a:t>
            </a:r>
            <a:r>
              <a:rPr lang="ar-SA" dirty="0" smtClean="0">
                <a:solidFill>
                  <a:schemeClr val="tx1"/>
                </a:solidFill>
              </a:rPr>
              <a:t>المبارك .(مضاف إليه)</a:t>
            </a:r>
          </a:p>
          <a:p>
            <a:pPr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</a:rPr>
              <a:t>في </a:t>
            </a:r>
            <a:r>
              <a:rPr lang="ar-SA" u="sng" dirty="0" smtClean="0">
                <a:solidFill>
                  <a:schemeClr val="tx1"/>
                </a:solidFill>
              </a:rPr>
              <a:t>يومِ</a:t>
            </a:r>
            <a:r>
              <a:rPr lang="ar-SA" dirty="0" smtClean="0">
                <a:solidFill>
                  <a:schemeClr val="tx1"/>
                </a:solidFill>
              </a:rPr>
              <a:t> العيد يتزاور الأهلُ والأصدقاء . (اسم مجرور)</a:t>
            </a:r>
          </a:p>
          <a:p>
            <a:pPr>
              <a:buFontTx/>
              <a:buChar char="-"/>
            </a:pPr>
            <a:endParaRPr lang="ar-SA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65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u="sng" dirty="0" smtClean="0">
                <a:solidFill>
                  <a:srgbClr val="7030A0"/>
                </a:solidFill>
              </a:rPr>
              <a:t>ظرف المكان المتصرّف : </a:t>
            </a:r>
            <a:endParaRPr lang="ar-SA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ar-SA" dirty="0" smtClean="0">
                <a:solidFill>
                  <a:schemeClr val="tx1"/>
                </a:solidFill>
              </a:rPr>
              <a:t>هو الذي لا يلازم النّصب على الظرفيّة ، كأن يقع : مبتدأ ، أو خبراً ، أو فاعلا ....</a:t>
            </a:r>
          </a:p>
          <a:p>
            <a:pPr marL="0" indent="0">
              <a:buNone/>
            </a:pPr>
            <a:endParaRPr lang="ar-SA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ar-SA" u="sng" dirty="0" smtClean="0">
                <a:solidFill>
                  <a:schemeClr val="tx1"/>
                </a:solidFill>
              </a:rPr>
              <a:t>يمينُكَ </a:t>
            </a:r>
            <a:r>
              <a:rPr lang="ar-SA" dirty="0" smtClean="0">
                <a:solidFill>
                  <a:schemeClr val="tx1"/>
                </a:solidFill>
              </a:rPr>
              <a:t>أوسعُ من </a:t>
            </a:r>
            <a:r>
              <a:rPr lang="ar-SA" u="sng" dirty="0" smtClean="0">
                <a:solidFill>
                  <a:schemeClr val="tx1"/>
                </a:solidFill>
              </a:rPr>
              <a:t>شِمالك</a:t>
            </a:r>
            <a:r>
              <a:rPr lang="ar-SA" dirty="0" smtClean="0">
                <a:solidFill>
                  <a:schemeClr val="tx1"/>
                </a:solidFill>
              </a:rPr>
              <a:t> .</a:t>
            </a:r>
          </a:p>
          <a:p>
            <a:pPr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</a:rPr>
              <a:t>العاقلُ لا ينظرُ إلى </a:t>
            </a:r>
            <a:r>
              <a:rPr lang="ar-SA" u="sng" dirty="0" smtClean="0">
                <a:solidFill>
                  <a:schemeClr val="tx1"/>
                </a:solidFill>
              </a:rPr>
              <a:t>الخلفِ</a:t>
            </a:r>
            <a:r>
              <a:rPr lang="ar-SA" dirty="0" smtClean="0">
                <a:solidFill>
                  <a:schemeClr val="tx1"/>
                </a:solidFill>
              </a:rPr>
              <a:t> إلا للعبرة وإنّما وجهتُهُ </a:t>
            </a:r>
            <a:r>
              <a:rPr lang="ar-SA" u="sng" dirty="0" smtClean="0">
                <a:solidFill>
                  <a:schemeClr val="tx1"/>
                </a:solidFill>
              </a:rPr>
              <a:t>الأمام</a:t>
            </a:r>
            <a:r>
              <a:rPr lang="ar-SA" dirty="0" smtClean="0">
                <a:solidFill>
                  <a:schemeClr val="tx1"/>
                </a:solidFill>
              </a:rPr>
              <a:t> .</a:t>
            </a:r>
          </a:p>
          <a:p>
            <a:pPr>
              <a:buFontTx/>
              <a:buChar char="-"/>
            </a:pPr>
            <a:endParaRPr lang="ar-SA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ar-SA" dirty="0" smtClean="0">
                <a:solidFill>
                  <a:schemeClr val="tx1"/>
                </a:solidFill>
              </a:rPr>
              <a:t> ( </a:t>
            </a:r>
            <a:r>
              <a:rPr lang="ar-SA" sz="1800" dirty="0" smtClean="0">
                <a:solidFill>
                  <a:schemeClr val="tx1"/>
                </a:solidFill>
              </a:rPr>
              <a:t>ظروف الزمان والمكان خرجا عن الظرفيّة ، واستعملت على حسب موقعها في الكلام </a:t>
            </a:r>
            <a:r>
              <a:rPr lang="ar-SA" dirty="0" smtClean="0">
                <a:solidFill>
                  <a:schemeClr val="tx1"/>
                </a:solidFill>
              </a:rPr>
              <a:t>.)</a:t>
            </a:r>
            <a:endParaRPr lang="ar-SA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0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dirty="0" smtClean="0"/>
              <a:t>                     </a:t>
            </a:r>
            <a:r>
              <a:rPr lang="ar-SA" sz="5400" b="1" i="1" dirty="0" smtClean="0"/>
              <a:t>غير المتصرّف</a:t>
            </a:r>
          </a:p>
          <a:p>
            <a:pPr marL="0" indent="0">
              <a:buNone/>
            </a:pPr>
            <a:r>
              <a:rPr lang="ar-SA" b="1" i="1" dirty="0" smtClean="0"/>
              <a:t>هو الذي يلازم الظرفيّة ، وقد يترك الظرفية ، ويجرّ بحرف الجرّ (من) .</a:t>
            </a:r>
          </a:p>
          <a:p>
            <a:pPr marL="0" indent="0">
              <a:buNone/>
            </a:pPr>
            <a:r>
              <a:rPr lang="ar-SA" b="1" i="1" dirty="0" smtClean="0"/>
              <a:t>  - ما لازم الظرفيّة (قطّ) :  ما خدعتُ أحداً قطُّ .</a:t>
            </a:r>
          </a:p>
          <a:p>
            <a:pPr marL="0" indent="0">
              <a:buNone/>
            </a:pPr>
            <a:endParaRPr lang="ar-SA" b="1" i="1" dirty="0"/>
          </a:p>
          <a:p>
            <a:pPr marL="0" indent="0">
              <a:buNone/>
            </a:pPr>
            <a:r>
              <a:rPr lang="ar-SA" b="1" i="1" dirty="0" smtClean="0"/>
              <a:t> - ما يترك الظرفيّة : ويُحلّى بـ ( من ) : ( عند ، لدن ، قبل ، بعد ،فوق ، تحت </a:t>
            </a:r>
          </a:p>
          <a:p>
            <a:pPr marL="0" indent="0">
              <a:buNone/>
            </a:pPr>
            <a:r>
              <a:rPr lang="ar-SA" b="1" i="1" dirty="0"/>
              <a:t> </a:t>
            </a:r>
            <a:r>
              <a:rPr lang="ar-SA" b="1" i="1" dirty="0" smtClean="0"/>
              <a:t>- قال تعالى : ( فخرّ عليهم السّقفُ من فوقهم )</a:t>
            </a:r>
          </a:p>
          <a:p>
            <a:pPr marL="0" indent="0">
              <a:buNone/>
            </a:pPr>
            <a:r>
              <a:rPr lang="ar-SA" b="1" i="1" dirty="0"/>
              <a:t> </a:t>
            </a:r>
            <a:r>
              <a:rPr lang="ar-SA" b="1" i="1" dirty="0" smtClean="0"/>
              <a:t>قال تعالى : ( فناداها من تحتِها ) </a:t>
            </a:r>
          </a:p>
          <a:p>
            <a:pPr marL="0" indent="0">
              <a:buNone/>
            </a:pPr>
            <a:r>
              <a:rPr lang="ar-SA" b="1" i="1" dirty="0"/>
              <a:t> </a:t>
            </a:r>
            <a:r>
              <a:rPr lang="ar-SA" b="1" i="1" dirty="0" smtClean="0"/>
              <a:t>- قال تعالى : ( قل كلٌّ من عند الله ) </a:t>
            </a:r>
          </a:p>
          <a:p>
            <a:pPr marL="0" indent="0">
              <a:buNone/>
            </a:pPr>
            <a:endParaRPr lang="ar-SA" sz="5400" b="1" i="1" dirty="0"/>
          </a:p>
          <a:p>
            <a:pPr marL="0" indent="0">
              <a:buNone/>
            </a:pPr>
            <a:endParaRPr lang="ar-SA" sz="5400" b="1" i="1" dirty="0"/>
          </a:p>
        </p:txBody>
      </p:sp>
    </p:spTree>
    <p:extLst>
      <p:ext uri="{BB962C8B-B14F-4D97-AF65-F5344CB8AC3E}">
        <p14:creationId xmlns:p14="http://schemas.microsoft.com/office/powerpoint/2010/main" val="49897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949</Words>
  <Application>Microsoft Office PowerPoint</Application>
  <PresentationFormat>عرض على الشاشة (3:4)‏</PresentationFormat>
  <Paragraphs>189</Paragraphs>
  <Slides>28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تعريف الظرف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Razah Yhya Khdam</dc:creator>
  <cp:lastModifiedBy>Razah Yhya Khdam</cp:lastModifiedBy>
  <cp:revision>36</cp:revision>
  <dcterms:created xsi:type="dcterms:W3CDTF">2014-03-01T15:48:35Z</dcterms:created>
  <dcterms:modified xsi:type="dcterms:W3CDTF">2015-04-04T12:32:21Z</dcterms:modified>
</cp:coreProperties>
</file>