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1" autoAdjust="0"/>
    <p:restoredTop sz="94660"/>
  </p:normalViewPr>
  <p:slideViewPr>
    <p:cSldViewPr>
      <p:cViewPr varScale="1">
        <p:scale>
          <a:sx n="66" d="100"/>
          <a:sy n="66" d="100"/>
        </p:scale>
        <p:origin x="-15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155902D-ABA6-4DA9-8CAA-9BA27ADBFC33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F7D2F6A-83B8-4D5F-BEE2-CF90F1884F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مبادئ علم الإجتماع 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962400"/>
            <a:ext cx="6400800" cy="17526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المحاضرة الثالثة </a:t>
            </a:r>
          </a:p>
          <a:p>
            <a:pPr rtl="1"/>
            <a:r>
              <a:rPr lang="ar-S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علاقة علم الإجتماع بالعلوم الإجتماعية الأخرى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indent="-742950" algn="r" rtl="1">
              <a:buFont typeface="+mj-lt"/>
              <a:buAutoNum type="arabicParenR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تختلف العلوم الإجتماعية 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social sciences </a:t>
            </a: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عن العلوم الطبيعية 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Physical sciences</a:t>
            </a:r>
          </a:p>
          <a:p>
            <a:pPr marL="742950" indent="-742950" algn="r" rtl="1">
              <a:buNone/>
            </a:pP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الأولى تحاول فهم أفعال الإنسان والنتائج المترتبة على نشاطه الفردي والإجتماعي .</a:t>
            </a:r>
          </a:p>
          <a:p>
            <a:pPr marL="742950" indent="-742950" algn="r" rtl="1">
              <a:buNone/>
            </a:pP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الثانية تتعامل مع مجهودات الإنسان لفهم ظواهر الكون .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2) تتفق العلوم الطبيعية والعلوم الإجتماعية في إستخدام كل 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منهما 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للمنهج أو الطريقة العلمية 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Scientific method 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الطريقة العلمية هي عملية إكتساب أو تنمية المعرفة بطريقة منظمة تعتمد على الآتي :-</a:t>
            </a:r>
          </a:p>
          <a:p>
            <a:pPr algn="r" rtl="1">
              <a:buFontTx/>
              <a:buChar char="-"/>
            </a:pP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تحديد مشكلة الدراسة .</a:t>
            </a:r>
          </a:p>
          <a:p>
            <a:pPr algn="r" rtl="1">
              <a:buFontTx/>
              <a:buChar char="-"/>
            </a:pPr>
            <a:r>
              <a:rPr lang="ar-SA" sz="4000" dirty="0"/>
              <a:t> </a:t>
            </a:r>
            <a:r>
              <a:rPr lang="ar-SA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صياغة الفروض حول كيفية تفسير المشكلة .</a:t>
            </a:r>
            <a:endParaRPr lang="ar-SA" sz="4000" dirty="0" smtClean="0"/>
          </a:p>
          <a:p>
            <a:pPr algn="r" rtl="1">
              <a:buFontTx/>
              <a:buChar char="-"/>
            </a:pPr>
            <a:r>
              <a:rPr lang="ar-SA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إختبار الفروض .</a:t>
            </a:r>
          </a:p>
          <a:p>
            <a:pPr algn="r" rtl="1">
              <a:buFontTx/>
              <a:buChar char="-"/>
            </a:pPr>
            <a:r>
              <a:rPr lang="ar-S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تحليل النتائج وإستخلاص التعميمات .</a:t>
            </a:r>
          </a:p>
          <a:p>
            <a:pPr algn="r" rtl="1">
              <a:buNone/>
            </a:pPr>
            <a:endParaRPr lang="ar-SA" sz="4000" dirty="0" smtClean="0"/>
          </a:p>
          <a:p>
            <a:pPr algn="r" rtl="1">
              <a:buFontTx/>
              <a:buChar char="-"/>
            </a:pP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SA" sz="4000" dirty="0" smtClean="0"/>
              <a:t>4) </a:t>
            </a: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هناك علوم تصنف على أنها علوم </a:t>
            </a:r>
            <a:r>
              <a:rPr lang="ar-SA" sz="4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إجتماعية</a:t>
            </a: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*علم </a:t>
            </a: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الإجتماع *علم النفس *الآنثربولوجيا *الإقتصاد *السياسة .</a:t>
            </a:r>
            <a:endParaRPr lang="ar-SA" sz="4000" dirty="0" smtClean="0"/>
          </a:p>
          <a:p>
            <a:pPr algn="r" rtl="1">
              <a:buNone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هناك تداخل كبير بين هذه العلوم لأنها تهتم بدراسة السلوك الإنساني من جوانبه المختلفة .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rtl="1"/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يعتبر علم الإجتماع من أكثر العلوم إرتباطاًبالعلوم الإجتماعية الأُخرى .</a:t>
            </a:r>
          </a:p>
          <a:p>
            <a:pPr algn="r" rtl="1"/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حتى إفترض أُوجست كونت لعلم الإجتماع مكانه وسط العلوم وجعله يتربع قمة العلوم من حيث التعقيد .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تصور اوجست كونت لتدرج العلوم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SA" sz="4000" dirty="0" smtClean="0"/>
              <a:t>                   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علم الإجتماع</a:t>
            </a:r>
          </a:p>
          <a:p>
            <a:pPr algn="r" rtl="1">
              <a:buNone/>
            </a:pP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البيولوجيا</a:t>
            </a:r>
          </a:p>
          <a:p>
            <a:pPr algn="r" rtl="1">
              <a:buNone/>
            </a:pP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الكيمياء</a:t>
            </a:r>
          </a:p>
          <a:p>
            <a:pPr algn="r" rtl="1">
              <a:buNone/>
            </a:pP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الطبيعة</a:t>
            </a:r>
          </a:p>
          <a:p>
            <a:pPr algn="r" rtl="1">
              <a:buNone/>
            </a:pP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الفلك</a:t>
            </a:r>
          </a:p>
          <a:p>
            <a:pPr algn="r" rtl="1">
              <a:buNone/>
            </a:pP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الرياضة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7391400" y="5334000"/>
            <a:ext cx="6096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6858000" y="4572000"/>
            <a:ext cx="685800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6705600" y="3810000"/>
            <a:ext cx="609600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>
            <a:off x="6553200" y="3048000"/>
            <a:ext cx="533400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 Arrow 7"/>
          <p:cNvSpPr/>
          <p:nvPr/>
        </p:nvSpPr>
        <p:spPr>
          <a:xfrm>
            <a:off x="6400800" y="2286000"/>
            <a:ext cx="457200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5943600" y="1676400"/>
            <a:ext cx="914400" cy="381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algn="r" rtl="1">
              <a:buFont typeface="Wingdings" pitchFamily="2" charset="2"/>
              <a:buChar char="Ø"/>
            </a:pPr>
            <a:r>
              <a:rPr lang="ar-SA" sz="123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تتداخل العلوم الإجتماعية مع بعضها لأنها تهتم بدراسة الإنسان.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123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ويرى موريس دوفرجر</a:t>
            </a:r>
          </a:p>
          <a:p>
            <a:pPr algn="r" rtl="1">
              <a:buNone/>
            </a:pPr>
            <a:r>
              <a:rPr lang="ar-SA" sz="123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أن الحدود الفاصلة بين العلوم الإجتماعية           </a:t>
            </a:r>
          </a:p>
          <a:p>
            <a:pPr algn="r" rtl="1">
              <a:buNone/>
            </a:pPr>
            <a:r>
              <a:rPr lang="ar-SA" sz="123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غير واضحة أو مصطنعة.</a:t>
            </a:r>
          </a:p>
          <a:p>
            <a:pPr algn="r" rtl="1">
              <a:buNone/>
            </a:pPr>
            <a:endParaRPr lang="ar-SA" sz="6400" dirty="0" smtClean="0"/>
          </a:p>
          <a:p>
            <a:pPr algn="r" rtl="1"/>
            <a:endParaRPr lang="ar-SA" sz="6400" dirty="0" smtClean="0"/>
          </a:p>
          <a:p>
            <a:pPr algn="r" rtl="1">
              <a:buNone/>
            </a:pPr>
            <a:r>
              <a:rPr lang="ar-SA" sz="6400" dirty="0" smtClean="0"/>
              <a:t>                           </a:t>
            </a:r>
            <a:r>
              <a:rPr lang="ar-SA" sz="4000" dirty="0" smtClean="0"/>
              <a:t>               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فا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لظواهر 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الإجتماعية لا توجد مستقلة او في عزلة بل تعتمد علي بعضها 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لذلك:</a:t>
            </a:r>
            <a:endParaRPr lang="ar-SA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 rtl="1">
              <a:buFont typeface="Wingdings" pitchFamily="2" charset="2"/>
              <a:buChar char="ü"/>
            </a:pPr>
            <a:r>
              <a:rPr lang="ar-S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من غير الممكن أن نميز بين علم الإجتماع وغيره من العلوم الإجتماعية من حيث الموضوع.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بل يمكن أن نميز بينها من حيث وجهة النظر.</a:t>
            </a:r>
          </a:p>
          <a:p>
            <a:pPr marL="742950" indent="-742950" algn="r" rtl="1">
              <a:buFont typeface="Wingdings" pitchFamily="2" charset="2"/>
              <a:buChar char="ü"/>
            </a:pP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وجهة نظر علم الإجتماع عامة</a:t>
            </a:r>
          </a:p>
          <a:p>
            <a:pPr algn="r" rtl="1">
              <a:buNone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فهو يدرس ألظواهر الإجتماعية ككل يؤثر ويتأثر ببعضه</a:t>
            </a:r>
          </a:p>
          <a:p>
            <a:pPr algn="r" rtl="1">
              <a:buNone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الهدف من هذه الدراسة{التوصل للقوانين التي تفسر ألظواهر الإجتماعية.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العلوم الإجتماعية الأخرى</a:t>
            </a:r>
          </a:p>
          <a:p>
            <a:pPr algn="r" rtl="1">
              <a:buNone/>
            </a:pPr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تهتم بجانب معين قد يكون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إقتصادي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سياسي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ديني</a:t>
            </a:r>
            <a:endParaRPr lang="en-US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علاقة علم الإجتماع بعلم النفس:</a:t>
            </a:r>
            <a:endParaRPr lang="en-US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يشترك كل من علم الإجتماع وعلم النفس فى الإهتمام بدراسة السلوك الإنساني</a:t>
            </a:r>
          </a:p>
          <a:p>
            <a:pPr algn="r" rtl="1">
              <a:buFont typeface="Wingdings" pitchFamily="2" charset="2"/>
              <a:buChar char="q"/>
            </a:pP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لكن علم النفس يهتم بدراسة الفردوبالعوامل النفسية لسلوك الفرد.</a:t>
            </a:r>
          </a:p>
          <a:p>
            <a:pPr algn="r" rtl="1">
              <a:buFont typeface="Wingdings" pitchFamily="2" charset="2"/>
              <a:buChar char="q"/>
            </a:pP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علم الإجتماع يهتم بدراسة السلوك الإجتماعي الناتج عن التفاعل داخل الجماعات الإجتماعية.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أيضاً يهتم كل من علم الإجتماع وعلم النفس بموضوع الشخصية</a:t>
            </a:r>
          </a:p>
          <a:p>
            <a:pPr algn="r" rtl="1"/>
            <a:endParaRPr lang="ar-SA" sz="4000" dirty="0" smtClean="0"/>
          </a:p>
          <a:p>
            <a:pPr algn="r" rtl="1">
              <a:buFont typeface="Wingdings" pitchFamily="2" charset="2"/>
              <a:buChar char="q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وهى مجموعة الخصائص التي تميز الفرد من حيث السلوك والإتجاهات والمعتقدات والقيم والميول.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علماء النفس يهتمون بالسلوك الفعلى وبعمليات بناء الشخصية .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علماء الإجتماع يهتمون بالمواقف الإجتماعية التي تؤدي لظهور انماط معينة من السلوك الإجتماعي.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buFont typeface="Wingdings" pitchFamily="2" charset="2"/>
              <a:buChar char="Ø"/>
            </a:pPr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اخيراً هناك تداخل بين علم الإجتماع وعلم النفس </a:t>
            </a:r>
          </a:p>
          <a:p>
            <a:pPr algn="r" rtl="1">
              <a:buFont typeface="Wingdings" pitchFamily="2" charset="2"/>
              <a:buChar char="q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علم النفس يركز اهتمامه حول </a:t>
            </a: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الفرد.</a:t>
            </a:r>
            <a:endParaRPr lang="ar-SA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r" rtl="1">
              <a:buFont typeface="Wingdings" pitchFamily="2" charset="2"/>
              <a:buChar char="q"/>
            </a:pP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علم الإجتماع يركز إهتمامه حول المجتمع والعلاقات الإجتماعية.</a:t>
            </a:r>
          </a:p>
          <a:p>
            <a:pPr algn="r" rtl="1">
              <a:buFont typeface="Wingdings" pitchFamily="2" charset="2"/>
              <a:buChar char="q"/>
            </a:pPr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الإجتماعي يوجه إهتمامه نحو دراسة التفاعل بين الفرد والشخصية والبناء الإجتماعي.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علاقة علم الإجتماع بالأنثربولوجيا :-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الأنثربولوجيا من العلوم الحديثة .</a:t>
            </a:r>
          </a:p>
          <a:p>
            <a:pPr algn="r" rtl="1"/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مصطلح الأنثربولوجيا 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Anthropology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مستمد من أصلين .</a:t>
            </a:r>
          </a:p>
          <a:p>
            <a:pPr algn="r" rtl="1">
              <a:buNone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الأول:-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Anthropos</a:t>
            </a: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بمعنى إنسان </a:t>
            </a:r>
            <a:r>
              <a:rPr lang="ar-SA" sz="4000" dirty="0" smtClean="0"/>
              <a:t>.</a:t>
            </a:r>
          </a:p>
          <a:p>
            <a:pPr algn="r" rtl="1">
              <a:buNone/>
            </a:pP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الثاني :- </a:t>
            </a:r>
            <a:r>
              <a:rPr lang="en-US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Logos</a:t>
            </a: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بمعنى علم.</a:t>
            </a:r>
          </a:p>
          <a:p>
            <a:pPr algn="r" rtl="1">
              <a:buNone/>
            </a:pPr>
            <a:r>
              <a:rPr lang="ar-SA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تعريف الأنثربولوجيا هي علم الإنسان </a:t>
            </a:r>
            <a:r>
              <a:rPr lang="ar-SA" sz="40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العالم الأمريكي ((كلايد كلوكهون)) 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Clyde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kluckhohn</a:t>
            </a:r>
            <a:endParaRPr lang="en-US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r" rtl="1"/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يرى أن الإهتمام الرئيسي للأنثربولوجيا يتركز حول: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مجرى التطور الانساني من الناحيتين </a:t>
            </a: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البيولوجية </a:t>
            </a: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والثقافية 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القوانين التي تحكم هذا التطور.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buNone/>
            </a:pPr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3) الإرتباط بين الجوانب الطبيعية وبين عادات الشعوب .</a:t>
            </a:r>
          </a:p>
          <a:p>
            <a:pPr algn="r" rtl="1">
              <a:buNone/>
            </a:pPr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4) تفسير تميز مجتمعات معينة بأنماط معينة من الشخصية .</a:t>
            </a:r>
          </a:p>
          <a:p>
            <a:pPr algn="r" rtl="1">
              <a:buNone/>
            </a:pP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إختلف المفكرون في أقسام الأنثربولوجيا </a:t>
            </a:r>
          </a:p>
          <a:p>
            <a:pPr algn="r" rtl="1"/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المدرسة الإنجليزية ترى أنها تنقسم إلى ثلاثة أقسام رئيسية </a:t>
            </a:r>
          </a:p>
          <a:p>
            <a:pPr algn="r" rtl="1">
              <a:buFontTx/>
              <a:buChar char="-"/>
            </a:pPr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الأنثربولوجيا الطبيعية .</a:t>
            </a:r>
          </a:p>
          <a:p>
            <a:pPr algn="r" rtl="1">
              <a:buFontTx/>
              <a:buChar char="-"/>
            </a:pP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الأنثربولوجيا الثقافية .</a:t>
            </a:r>
          </a:p>
          <a:p>
            <a:pPr algn="r" rtl="1">
              <a:buFontTx/>
              <a:buChar char="-"/>
            </a:pP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الأنثربولوجيا الإجتماعية .</a:t>
            </a:r>
          </a:p>
          <a:p>
            <a:pPr algn="r" rtl="1">
              <a:buFontTx/>
              <a:buChar char="-"/>
            </a:pPr>
            <a:endParaRPr lang="en-US" sz="4000" dirty="0" smtClean="0"/>
          </a:p>
          <a:p>
            <a:pPr algn="r" rtl="1">
              <a:buNone/>
            </a:pP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المدرسة الأمريكية :-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ترى أن الأنثربولوجيا تنقسم إلى قسمين رئيسيين: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الأنثربولوجيا الطبيعية .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الأنثربولوجيا الثقافية .</a:t>
            </a:r>
          </a:p>
          <a:p>
            <a:pPr algn="r" rtl="1">
              <a:buFont typeface="Wingdings" pitchFamily="2" charset="2"/>
              <a:buChar char="§"/>
            </a:pPr>
            <a:endParaRPr lang="ar-SA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r" rtl="1">
              <a:buFont typeface="Wingdings" pitchFamily="2" charset="2"/>
              <a:buChar char="§"/>
            </a:pPr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على </a:t>
            </a:r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أساس أن الأنثربولوجيا الإجتماعية هي من فروع الأنثربولوجيا الثقافية .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الأنثربولوجيا الطبيعية تختص بدراسة الجوانب الطبيعية للإنسان مثل :</a:t>
            </a:r>
          </a:p>
          <a:p>
            <a:pPr algn="r" rtl="1">
              <a:buFontTx/>
              <a:buChar char="-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تطور الجنس البشري .</a:t>
            </a:r>
          </a:p>
          <a:p>
            <a:pPr algn="r" rtl="1">
              <a:buFontTx/>
              <a:buChar char="-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خصائصه .</a:t>
            </a:r>
          </a:p>
          <a:p>
            <a:pPr algn="r" rtl="1">
              <a:buFontTx/>
              <a:buChar char="-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تصنيفاته </a:t>
            </a:r>
            <a:r>
              <a:rPr lang="ar-SA" sz="4000" dirty="0" smtClean="0"/>
              <a:t>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الأنثربولوجيا الثقافية تهتم بدراسة الثقافة أو طرق معيشة الإنسان .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إنقسمت الأنثربولوجيا الثقافية الى عدة فروع :-</a:t>
            </a: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الأثنوجرافيا .</a:t>
            </a:r>
          </a:p>
          <a:p>
            <a:pPr algn="r" rtl="1">
              <a:buNone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الإثنولوجيا .</a:t>
            </a:r>
          </a:p>
          <a:p>
            <a:pPr algn="r" rtl="1">
              <a:buFontTx/>
              <a:buChar char="-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علم الآثار .</a:t>
            </a:r>
          </a:p>
          <a:p>
            <a:pPr algn="r" rtl="1">
              <a:buFontTx/>
              <a:buChar char="-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علم اللغويات .</a:t>
            </a:r>
          </a:p>
          <a:p>
            <a:pPr algn="r" rtl="1">
              <a:buFontTx/>
              <a:buChar char="-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الأنثربولوجيا الثقافية .</a:t>
            </a:r>
            <a:endParaRPr lang="en-US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r" rtl="1">
              <a:buFontTx/>
              <a:buChar char="-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والأنثربولوجيا النفسية.</a:t>
            </a:r>
          </a:p>
          <a:p>
            <a:pPr algn="r" rtl="1">
              <a:buNone/>
            </a:pPr>
            <a:endParaRPr lang="ar-S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dirty="0" smtClean="0"/>
              <a:t>   </a:t>
            </a:r>
            <a:r>
              <a:rPr lang="ar-S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يختلف علم الإجتماع عن الأنثربولوجيا الثقافية في الآتي :-</a:t>
            </a:r>
            <a:endParaRPr lang="ar-SA" sz="4000" dirty="0" smtClean="0"/>
          </a:p>
          <a:p>
            <a:pPr algn="r" rtl="1">
              <a:buNone/>
            </a:pPr>
            <a:r>
              <a:rPr lang="ar-SA" sz="4000" dirty="0" smtClean="0"/>
              <a:t>     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أنماط المجتمعات التي تدرس{</a:t>
            </a:r>
            <a:endParaRPr lang="ar-SA" sz="4000" dirty="0" smtClean="0"/>
          </a:p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يميل علماء الأنثربولوجيا لدراسة الأنساق التقليدية أو المجتمعات البدائية .</a:t>
            </a:r>
          </a:p>
          <a:p>
            <a:pPr algn="r" rtl="1">
              <a:buFont typeface="Courier New" pitchFamily="49" charset="0"/>
              <a:buChar char="o"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يميل علماء الإجتماع لدراسة المجتمعات الحديثة.</a:t>
            </a:r>
          </a:p>
        </p:txBody>
      </p:sp>
      <p:sp>
        <p:nvSpPr>
          <p:cNvPr id="5" name="Double Wave 4"/>
          <p:cNvSpPr/>
          <p:nvPr/>
        </p:nvSpPr>
        <p:spPr>
          <a:xfrm>
            <a:off x="8001000" y="2971800"/>
            <a:ext cx="685800" cy="45720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SA" sz="4000" dirty="0" smtClean="0"/>
              <a:t>      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الموضوعات التي تدرس {</a:t>
            </a:r>
            <a:endParaRPr lang="ar-SA" sz="4000" dirty="0" smtClean="0"/>
          </a:p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الأنثربولوجيون يدرسون المجتمعات من جميع جوانبها دراسة شاملة .</a:t>
            </a:r>
          </a:p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علماء الإجتماع يميلون لدراسة قطاعات أو أجزاء من المجتمع .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Double Wave 3"/>
          <p:cNvSpPr/>
          <p:nvPr/>
        </p:nvSpPr>
        <p:spPr>
          <a:xfrm>
            <a:off x="8001000" y="1676400"/>
            <a:ext cx="609600" cy="53340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SA" sz="4000" dirty="0" smtClean="0"/>
              <a:t>      </a:t>
            </a:r>
            <a:r>
              <a:rPr lang="ar-SA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منهج الدراسة {</a:t>
            </a:r>
            <a:endParaRPr lang="ar-SA" sz="4000" dirty="0" smtClean="0"/>
          </a:p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الأنثربولوجيون يستخدمون الملاحظة بالمشاركة والمنهج الكيفي .</a:t>
            </a:r>
          </a:p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علماء الإجتماع يعتمدون على الإحصاءات والإستبيان ومنهجهم في الغالب كمي وكيفي .</a:t>
            </a:r>
            <a:endParaRPr lang="en-US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Double Wave 3"/>
          <p:cNvSpPr/>
          <p:nvPr/>
        </p:nvSpPr>
        <p:spPr>
          <a:xfrm>
            <a:off x="7924800" y="1676400"/>
            <a:ext cx="685800" cy="53340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SA" sz="4000" dirty="0" smtClean="0"/>
              <a:t>    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أخيراً</a:t>
            </a:r>
            <a:endParaRPr lang="ar-SA" sz="4000" dirty="0" smtClean="0"/>
          </a:p>
          <a:p>
            <a:pPr algn="r" rtl="1">
              <a:buNone/>
            </a:pPr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الأنثربولوجيا تدرس المجتمعات المحلية الصغيرة المكتفية بذاتها .</a:t>
            </a:r>
          </a:p>
          <a:p>
            <a:pPr algn="r" rtl="1">
              <a:buNone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علم الإجتماع يدرس المجتمات الكبيرة الحجم والعمليات الإجتماعية المعقدة .</a:t>
            </a:r>
            <a:endParaRPr lang="en-US" sz="4000" dirty="0"/>
          </a:p>
        </p:txBody>
      </p:sp>
      <p:sp>
        <p:nvSpPr>
          <p:cNvPr id="4" name="Double Wave 3"/>
          <p:cNvSpPr/>
          <p:nvPr/>
        </p:nvSpPr>
        <p:spPr>
          <a:xfrm>
            <a:off x="8001000" y="1676400"/>
            <a:ext cx="609600" cy="53340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SA" sz="4000" dirty="0" smtClean="0"/>
              <a:t>       </a:t>
            </a: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على الرغم من كل ذلك تعد الأنثربولوجيا من أقرب العلوم الإجتماعية لعلم </a:t>
            </a:r>
            <a:r>
              <a:rPr lang="ar-SA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الإجتماع</a:t>
            </a: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بسبب:</a:t>
            </a:r>
            <a:endParaRPr lang="ar-SA" sz="4000" dirty="0" smtClean="0"/>
          </a:p>
          <a:p>
            <a:pPr algn="r" rtl="1">
              <a:buFont typeface="Wingdings" pitchFamily="2" charset="2"/>
              <a:buChar char="ü"/>
            </a:pP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المفاهيم المشتركة بين العلمين .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التغيرات التي حدثت للأنثربولوجيا حديثاً.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miley Face 3"/>
          <p:cNvSpPr/>
          <p:nvPr/>
        </p:nvSpPr>
        <p:spPr>
          <a:xfrm>
            <a:off x="7772400" y="1828800"/>
            <a:ext cx="685800" cy="6096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أهم التغيرات التي حدثت للأنثربولوجيا :-</a:t>
            </a:r>
            <a:endParaRPr lang="en-US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SA" sz="4000" dirty="0" smtClean="0"/>
              <a:t> </a:t>
            </a: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الإنتقال من دراسة المجتمعات البدائية لدراسة المجتمعات المتمدينة .</a:t>
            </a:r>
            <a:endParaRPr lang="ar-SA" sz="4000" dirty="0" smtClean="0"/>
          </a:p>
          <a:p>
            <a:pPr algn="r" rtl="1">
              <a:buFont typeface="Wingdings" pitchFamily="2" charset="2"/>
              <a:buChar char="ü"/>
            </a:pP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فحدث 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تشابه في الموضوعات التي يدرسها كل من العلمين وهى{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العلاقات الإجتماعية وتحليل البناء الإجتماعي للمجتمعات الإنسانية </a:t>
            </a:r>
            <a:endParaRPr lang="en-US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نتيجةً لذلك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أطلق راد كليف براون </a:t>
            </a:r>
            <a:r>
              <a:rPr lang="en-US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Radcliffe Brown</a:t>
            </a:r>
            <a:endParaRPr lang="ar-SA" sz="40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r" rtl="1">
              <a:buNone/>
            </a:pPr>
            <a:r>
              <a:rPr lang="ar-SA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على الانثربولوجيا الإجتماعية اسم علم الإجتماع المقارن.</a:t>
            </a:r>
          </a:p>
          <a:p>
            <a:pPr algn="r" rtl="1">
              <a:buNone/>
            </a:pPr>
            <a:endParaRPr lang="en-US" sz="4000" dirty="0" smtClean="0"/>
          </a:p>
          <a:p>
            <a:pPr algn="r" rtl="1">
              <a:buNone/>
            </a:pPr>
            <a:endParaRPr lang="en-US" sz="4000" dirty="0"/>
          </a:p>
        </p:txBody>
      </p:sp>
      <p:sp>
        <p:nvSpPr>
          <p:cNvPr id="4" name="Lightning Bolt 3"/>
          <p:cNvSpPr/>
          <p:nvPr/>
        </p:nvSpPr>
        <p:spPr>
          <a:xfrm>
            <a:off x="8153400" y="2514600"/>
            <a:ext cx="457200" cy="3810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نتيجةً للعلاقة بين العلوم الثلاثة 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تنبأ رالف لينتون بظهور علم إجتماعي لدراسة السلوك الإنساني يجمع بين نتائج كل من علم النفس وعلم الإجتماع والأنثربولوجيا 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endParaRPr lang="ar-SA" sz="4000" i="1" dirty="0" smtClean="0"/>
          </a:p>
          <a:p>
            <a:pPr algn="r" rtl="1">
              <a:buNone/>
            </a:pPr>
            <a:endParaRPr lang="ar-SA" sz="4000" i="1" dirty="0" smtClean="0"/>
          </a:p>
          <a:p>
            <a:pPr algn="r" rtl="1">
              <a:buNone/>
            </a:pPr>
            <a:r>
              <a:rPr lang="ar-SA" sz="4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مع الأمنيات بالتوفيق</a:t>
            </a:r>
          </a:p>
          <a:p>
            <a:pPr algn="r" rtl="1">
              <a:buNone/>
            </a:pPr>
            <a:endParaRPr lang="en-US" sz="40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265</TotalTime>
  <Words>800</Words>
  <Application>Microsoft Office PowerPoint</Application>
  <PresentationFormat>عرض على الشاشة (3:4)‏</PresentationFormat>
  <Paragraphs>118</Paragraphs>
  <Slides>32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32</vt:i4>
      </vt:variant>
    </vt:vector>
  </HeadingPairs>
  <TitlesOfParts>
    <vt:vector size="33" baseType="lpstr">
      <vt:lpstr>انقلاب</vt:lpstr>
      <vt:lpstr>مبادئ علم الإجتماع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تصور اوجست كونت لتدرج العلوم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علاقة علم الإجتماع بعلم النفس:</vt:lpstr>
      <vt:lpstr>عرض تقديمي في PowerPoint</vt:lpstr>
      <vt:lpstr>.</vt:lpstr>
      <vt:lpstr>عرض تقديمي في PowerPoint</vt:lpstr>
      <vt:lpstr>علاقة علم الإجتماع بالأنثربولوجيا :-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إنقسمت الأنثربولوجيا الثقافية الى عدة فروع :-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أهم التغيرات التي حدثت للأنثربولوجيا :-</vt:lpstr>
      <vt:lpstr>نتيجةً لذلك</vt:lpstr>
      <vt:lpstr>نتيجةً للعلاقة بين العلوم الثلاثة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مبادئ علم الإجتماع</dc:title>
  <dc:creator>Ahmed_IT</dc:creator>
  <cp:lastModifiedBy>user</cp:lastModifiedBy>
  <cp:revision>31</cp:revision>
  <dcterms:created xsi:type="dcterms:W3CDTF">2014-09-14T13:43:47Z</dcterms:created>
  <dcterms:modified xsi:type="dcterms:W3CDTF">2014-09-16T10:33:23Z</dcterms:modified>
</cp:coreProperties>
</file>