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Lst>
  <p:sldIdLst>
    <p:sldId id="256" r:id="rId2"/>
    <p:sldId id="257" r:id="rId3"/>
    <p:sldId id="259" r:id="rId4"/>
    <p:sldId id="260" r:id="rId5"/>
    <p:sldId id="261" r:id="rId6"/>
    <p:sldId id="289"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90" r:id="rId31"/>
    <p:sldId id="300" r:id="rId32"/>
    <p:sldId id="292" r:id="rId33"/>
    <p:sldId id="301" r:id="rId34"/>
    <p:sldId id="303" r:id="rId35"/>
    <p:sldId id="304" r:id="rId36"/>
    <p:sldId id="305" r:id="rId37"/>
    <p:sldId id="306" r:id="rId38"/>
    <p:sldId id="307"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84722A-4AB6-4F4E-B9B7-67DA53A1051B}" type="doc">
      <dgm:prSet loTypeId="urn:microsoft.com/office/officeart/2005/8/layout/hierarchy3" loCatId="list" qsTypeId="urn:microsoft.com/office/officeart/2005/8/quickstyle/simple1" qsCatId="simple" csTypeId="urn:microsoft.com/office/officeart/2005/8/colors/accent6_3" csCatId="accent6" phldr="1"/>
      <dgm:spPr/>
      <dgm:t>
        <a:bodyPr/>
        <a:lstStyle/>
        <a:p>
          <a:pPr rtl="1"/>
          <a:endParaRPr lang="ar-SA"/>
        </a:p>
      </dgm:t>
    </dgm:pt>
    <dgm:pt modelId="{D8141624-296B-480F-9E87-A7A44360A0B5}">
      <dgm:prSet phldrT="[نص]"/>
      <dgm:spPr>
        <a:solidFill>
          <a:schemeClr val="accent2">
            <a:lumMod val="75000"/>
          </a:schemeClr>
        </a:solidFill>
      </dgm:spPr>
      <dgm:t>
        <a:bodyPr/>
        <a:lstStyle/>
        <a:p>
          <a:pPr rtl="1"/>
          <a:r>
            <a:rPr lang="ar-SA" b="1" dirty="0" smtClean="0">
              <a:cs typeface="Arabic Transparent" pitchFamily="2" charset="-78"/>
            </a:rPr>
            <a:t>مفهوم </a:t>
          </a:r>
          <a:r>
            <a:rPr lang="ar-SA" b="1" dirty="0" smtClean="0">
              <a:solidFill>
                <a:srgbClr val="002060"/>
              </a:solidFill>
              <a:cs typeface="Arabic Transparent" pitchFamily="2" charset="-78"/>
            </a:rPr>
            <a:t>ثقافة</a:t>
          </a:r>
          <a:r>
            <a:rPr lang="ar-SA" b="1" dirty="0" smtClean="0">
              <a:cs typeface="Arabic Transparent" pitchFamily="2" charset="-78"/>
            </a:rPr>
            <a:t> ما</a:t>
          </a:r>
          <a:endParaRPr lang="ar-SA" dirty="0"/>
        </a:p>
      </dgm:t>
    </dgm:pt>
    <dgm:pt modelId="{A039605B-EF80-4FC5-AE73-5954BA2DD47B}" type="parTrans" cxnId="{03EB381E-47F2-4C39-86B5-DBCAEBD9E444}">
      <dgm:prSet/>
      <dgm:spPr/>
      <dgm:t>
        <a:bodyPr/>
        <a:lstStyle/>
        <a:p>
          <a:pPr rtl="1"/>
          <a:endParaRPr lang="ar-SA"/>
        </a:p>
      </dgm:t>
    </dgm:pt>
    <dgm:pt modelId="{92CE7D3F-D6D1-463A-9138-BC847F2C0480}" type="sibTrans" cxnId="{03EB381E-47F2-4C39-86B5-DBCAEBD9E444}">
      <dgm:prSet/>
      <dgm:spPr/>
      <dgm:t>
        <a:bodyPr/>
        <a:lstStyle/>
        <a:p>
          <a:pPr rtl="1"/>
          <a:endParaRPr lang="ar-SA"/>
        </a:p>
      </dgm:t>
    </dgm:pt>
    <dgm:pt modelId="{C302A8A4-7D26-43B6-985F-EB32966C3E07}">
      <dgm:prSet phldrT="[نص]"/>
      <dgm:spPr/>
      <dgm:t>
        <a:bodyPr/>
        <a:lstStyle/>
        <a:p>
          <a:pPr rtl="1"/>
          <a:r>
            <a:rPr lang="ar-SA" b="1" dirty="0" smtClean="0">
              <a:cs typeface="Arabic Transparent" pitchFamily="2" charset="-78"/>
            </a:rPr>
            <a:t>طرق الحياة المميزة لهذا المجتمع</a:t>
          </a:r>
          <a:endParaRPr lang="ar-SA" dirty="0"/>
        </a:p>
      </dgm:t>
    </dgm:pt>
    <dgm:pt modelId="{569400D9-2FEE-449F-A56D-504A36582BC1}" type="parTrans" cxnId="{460F4789-5524-40F0-A766-D6EBA756D78F}">
      <dgm:prSet/>
      <dgm:spPr/>
      <dgm:t>
        <a:bodyPr/>
        <a:lstStyle/>
        <a:p>
          <a:pPr rtl="1"/>
          <a:endParaRPr lang="ar-SA"/>
        </a:p>
      </dgm:t>
    </dgm:pt>
    <dgm:pt modelId="{CD7CB223-5B11-4482-B79D-40AD12130625}" type="sibTrans" cxnId="{460F4789-5524-40F0-A766-D6EBA756D78F}">
      <dgm:prSet/>
      <dgm:spPr/>
      <dgm:t>
        <a:bodyPr/>
        <a:lstStyle/>
        <a:p>
          <a:pPr rtl="1"/>
          <a:endParaRPr lang="ar-SA"/>
        </a:p>
      </dgm:t>
    </dgm:pt>
    <dgm:pt modelId="{DA0678D4-D11E-47B0-A457-8A4AD006C0D3}">
      <dgm:prSet phldrT="[نص]"/>
      <dgm:spPr/>
      <dgm:t>
        <a:bodyPr/>
        <a:lstStyle/>
        <a:p>
          <a:pPr rtl="1"/>
          <a:r>
            <a:rPr lang="ar-SA" b="1" dirty="0" smtClean="0">
              <a:cs typeface="Arabic Transparent" pitchFamily="2" charset="-78"/>
            </a:rPr>
            <a:t>التراث الاجتماعي لمجتمع معين.</a:t>
          </a:r>
          <a:endParaRPr lang="ar-SA" dirty="0"/>
        </a:p>
      </dgm:t>
    </dgm:pt>
    <dgm:pt modelId="{A0E97932-D809-4E2D-8BFC-FE676E24B1F5}" type="parTrans" cxnId="{0C002AED-C24B-417F-8A7B-B296525E6AFA}">
      <dgm:prSet/>
      <dgm:spPr/>
      <dgm:t>
        <a:bodyPr/>
        <a:lstStyle/>
        <a:p>
          <a:pPr rtl="1"/>
          <a:endParaRPr lang="ar-SA"/>
        </a:p>
      </dgm:t>
    </dgm:pt>
    <dgm:pt modelId="{7213E9FD-D1C4-43DB-8CD6-27C119163609}" type="sibTrans" cxnId="{0C002AED-C24B-417F-8A7B-B296525E6AFA}">
      <dgm:prSet/>
      <dgm:spPr/>
      <dgm:t>
        <a:bodyPr/>
        <a:lstStyle/>
        <a:p>
          <a:pPr rtl="1"/>
          <a:endParaRPr lang="ar-SA"/>
        </a:p>
      </dgm:t>
    </dgm:pt>
    <dgm:pt modelId="{84DB6B68-0355-488B-8A9C-BF7D7F6DA7DF}">
      <dgm:prSet phldrT="[نص]"/>
      <dgm:spPr/>
      <dgm:t>
        <a:bodyPr/>
        <a:lstStyle/>
        <a:p>
          <a:pPr rtl="1"/>
          <a:r>
            <a:rPr lang="ar-SA" b="1" dirty="0" smtClean="0">
              <a:cs typeface="Arabic Transparent" pitchFamily="2" charset="-78"/>
            </a:rPr>
            <a:t>مفهوم </a:t>
          </a:r>
          <a:r>
            <a:rPr lang="ar-SA" b="1" dirty="0" smtClean="0">
              <a:solidFill>
                <a:srgbClr val="002060"/>
              </a:solidFill>
              <a:cs typeface="Arabic Transparent" pitchFamily="2" charset="-78"/>
            </a:rPr>
            <a:t>الثقافة</a:t>
          </a:r>
          <a:r>
            <a:rPr lang="ar-SA" b="1" dirty="0" smtClean="0">
              <a:cs typeface="Arabic Transparent" pitchFamily="2" charset="-78"/>
            </a:rPr>
            <a:t> </a:t>
          </a:r>
          <a:endParaRPr lang="ar-SA" dirty="0"/>
        </a:p>
      </dgm:t>
    </dgm:pt>
    <dgm:pt modelId="{DDDC6744-8042-415D-AA04-06FFF6D8806A}" type="parTrans" cxnId="{3DAFD18D-DBCD-4792-97D9-A24C213B2243}">
      <dgm:prSet/>
      <dgm:spPr/>
      <dgm:t>
        <a:bodyPr/>
        <a:lstStyle/>
        <a:p>
          <a:pPr rtl="1"/>
          <a:endParaRPr lang="ar-SA"/>
        </a:p>
      </dgm:t>
    </dgm:pt>
    <dgm:pt modelId="{D94895C4-5569-4141-9024-959DB59D32B4}" type="sibTrans" cxnId="{3DAFD18D-DBCD-4792-97D9-A24C213B2243}">
      <dgm:prSet/>
      <dgm:spPr/>
      <dgm:t>
        <a:bodyPr/>
        <a:lstStyle/>
        <a:p>
          <a:pPr rtl="1"/>
          <a:endParaRPr lang="ar-SA"/>
        </a:p>
      </dgm:t>
    </dgm:pt>
    <dgm:pt modelId="{A54F301E-A160-4D92-8C7E-3146B807DB69}">
      <dgm:prSet phldrT="[نص]"/>
      <dgm:spPr/>
      <dgm:t>
        <a:bodyPr/>
        <a:lstStyle/>
        <a:p>
          <a:pPr rtl="1"/>
          <a:r>
            <a:rPr lang="ar-SA" b="1" dirty="0" smtClean="0">
              <a:cs typeface="Arabic Transparent" pitchFamily="2" charset="-78"/>
            </a:rPr>
            <a:t>الجزء الذي نتعلمه من السلوك الإنساني</a:t>
          </a:r>
          <a:endParaRPr lang="ar-SA" dirty="0"/>
        </a:p>
      </dgm:t>
    </dgm:pt>
    <dgm:pt modelId="{68015467-E81A-4869-977A-A7239D57BDF8}" type="parTrans" cxnId="{9DD5090E-11A1-4A53-953B-92016BDEE23A}">
      <dgm:prSet/>
      <dgm:spPr/>
      <dgm:t>
        <a:bodyPr/>
        <a:lstStyle/>
        <a:p>
          <a:pPr rtl="1"/>
          <a:endParaRPr lang="ar-SA"/>
        </a:p>
      </dgm:t>
    </dgm:pt>
    <dgm:pt modelId="{2C2BF2D3-E694-4980-BA1E-0F4442A06586}" type="sibTrans" cxnId="{9DD5090E-11A1-4A53-953B-92016BDEE23A}">
      <dgm:prSet/>
      <dgm:spPr/>
      <dgm:t>
        <a:bodyPr/>
        <a:lstStyle/>
        <a:p>
          <a:pPr rtl="1"/>
          <a:endParaRPr lang="ar-SA"/>
        </a:p>
      </dgm:t>
    </dgm:pt>
    <dgm:pt modelId="{3A04D690-77BA-4D11-A785-AE7A6DDFB00D}">
      <dgm:prSet phldrT="[نص]"/>
      <dgm:spPr/>
      <dgm:t>
        <a:bodyPr/>
        <a:lstStyle/>
        <a:p>
          <a:pPr rtl="1"/>
          <a:r>
            <a:rPr lang="ar-SA" b="1" dirty="0" smtClean="0">
              <a:cs typeface="Arabic Transparent" pitchFamily="2" charset="-78"/>
            </a:rPr>
            <a:t>مجمل التراث الاجتماعي للبشرية</a:t>
          </a:r>
          <a:endParaRPr lang="ar-SA" dirty="0"/>
        </a:p>
      </dgm:t>
    </dgm:pt>
    <dgm:pt modelId="{7BC009C9-7A3C-437B-B201-DEE16BAE3216}" type="parTrans" cxnId="{35935916-A2AF-45EC-90CF-44FDA68A5175}">
      <dgm:prSet/>
      <dgm:spPr/>
      <dgm:t>
        <a:bodyPr/>
        <a:lstStyle/>
        <a:p>
          <a:pPr rtl="1"/>
          <a:endParaRPr lang="ar-SA"/>
        </a:p>
      </dgm:t>
    </dgm:pt>
    <dgm:pt modelId="{90240F4A-2594-40EA-8A57-D83207BE0D7C}" type="sibTrans" cxnId="{35935916-A2AF-45EC-90CF-44FDA68A5175}">
      <dgm:prSet/>
      <dgm:spPr/>
      <dgm:t>
        <a:bodyPr/>
        <a:lstStyle/>
        <a:p>
          <a:pPr rtl="1"/>
          <a:endParaRPr lang="ar-SA"/>
        </a:p>
      </dgm:t>
    </dgm:pt>
    <dgm:pt modelId="{AA0DA4F4-BF03-4AEA-ACBA-150FDC27FAA9}" type="pres">
      <dgm:prSet presAssocID="{9384722A-4AB6-4F4E-B9B7-67DA53A1051B}" presName="diagram" presStyleCnt="0">
        <dgm:presLayoutVars>
          <dgm:chPref val="1"/>
          <dgm:dir/>
          <dgm:animOne val="branch"/>
          <dgm:animLvl val="lvl"/>
          <dgm:resizeHandles/>
        </dgm:presLayoutVars>
      </dgm:prSet>
      <dgm:spPr/>
      <dgm:t>
        <a:bodyPr/>
        <a:lstStyle/>
        <a:p>
          <a:pPr rtl="1"/>
          <a:endParaRPr lang="ar-SA"/>
        </a:p>
      </dgm:t>
    </dgm:pt>
    <dgm:pt modelId="{C8182101-0DE1-4AA4-BE87-F28E003E08F4}" type="pres">
      <dgm:prSet presAssocID="{D8141624-296B-480F-9E87-A7A44360A0B5}" presName="root" presStyleCnt="0"/>
      <dgm:spPr/>
    </dgm:pt>
    <dgm:pt modelId="{0570AC03-00D6-4E16-8FA4-882A2ECC5F08}" type="pres">
      <dgm:prSet presAssocID="{D8141624-296B-480F-9E87-A7A44360A0B5}" presName="rootComposite" presStyleCnt="0"/>
      <dgm:spPr/>
    </dgm:pt>
    <dgm:pt modelId="{EA6DE150-37DB-4E84-BD92-F7D52D7E7B43}" type="pres">
      <dgm:prSet presAssocID="{D8141624-296B-480F-9E87-A7A44360A0B5}" presName="rootText" presStyleLbl="node1" presStyleIdx="0" presStyleCnt="2" custScaleX="153571"/>
      <dgm:spPr/>
      <dgm:t>
        <a:bodyPr/>
        <a:lstStyle/>
        <a:p>
          <a:pPr rtl="1"/>
          <a:endParaRPr lang="ar-SA"/>
        </a:p>
      </dgm:t>
    </dgm:pt>
    <dgm:pt modelId="{AF730D02-F6D2-4CD5-93D8-310AF2E32DE4}" type="pres">
      <dgm:prSet presAssocID="{D8141624-296B-480F-9E87-A7A44360A0B5}" presName="rootConnector" presStyleLbl="node1" presStyleIdx="0" presStyleCnt="2"/>
      <dgm:spPr/>
      <dgm:t>
        <a:bodyPr/>
        <a:lstStyle/>
        <a:p>
          <a:pPr rtl="1"/>
          <a:endParaRPr lang="ar-SA"/>
        </a:p>
      </dgm:t>
    </dgm:pt>
    <dgm:pt modelId="{35F118A6-CDEC-4F92-AC56-EBEA620705B7}" type="pres">
      <dgm:prSet presAssocID="{D8141624-296B-480F-9E87-A7A44360A0B5}" presName="childShape" presStyleCnt="0"/>
      <dgm:spPr/>
    </dgm:pt>
    <dgm:pt modelId="{10A1B726-D290-4697-B45A-F6500767DB76}" type="pres">
      <dgm:prSet presAssocID="{569400D9-2FEE-449F-A56D-504A36582BC1}" presName="Name13" presStyleLbl="parChTrans1D2" presStyleIdx="0" presStyleCnt="4"/>
      <dgm:spPr/>
      <dgm:t>
        <a:bodyPr/>
        <a:lstStyle/>
        <a:p>
          <a:pPr rtl="1"/>
          <a:endParaRPr lang="ar-SA"/>
        </a:p>
      </dgm:t>
    </dgm:pt>
    <dgm:pt modelId="{CBB9FBEF-8769-470D-B1AE-03DB84E2B62C}" type="pres">
      <dgm:prSet presAssocID="{C302A8A4-7D26-43B6-985F-EB32966C3E07}" presName="childText" presStyleLbl="bgAcc1" presStyleIdx="0" presStyleCnt="4">
        <dgm:presLayoutVars>
          <dgm:bulletEnabled val="1"/>
        </dgm:presLayoutVars>
      </dgm:prSet>
      <dgm:spPr/>
      <dgm:t>
        <a:bodyPr/>
        <a:lstStyle/>
        <a:p>
          <a:pPr rtl="1"/>
          <a:endParaRPr lang="ar-SA"/>
        </a:p>
      </dgm:t>
    </dgm:pt>
    <dgm:pt modelId="{5D22EE54-B3F7-42D8-8AD1-AA44045B7C8D}" type="pres">
      <dgm:prSet presAssocID="{A0E97932-D809-4E2D-8BFC-FE676E24B1F5}" presName="Name13" presStyleLbl="parChTrans1D2" presStyleIdx="1" presStyleCnt="4"/>
      <dgm:spPr/>
      <dgm:t>
        <a:bodyPr/>
        <a:lstStyle/>
        <a:p>
          <a:pPr rtl="1"/>
          <a:endParaRPr lang="ar-SA"/>
        </a:p>
      </dgm:t>
    </dgm:pt>
    <dgm:pt modelId="{974D8DB1-DAAB-4E29-A868-D5A7E6C580AF}" type="pres">
      <dgm:prSet presAssocID="{DA0678D4-D11E-47B0-A457-8A4AD006C0D3}" presName="childText" presStyleLbl="bgAcc1" presStyleIdx="1" presStyleCnt="4">
        <dgm:presLayoutVars>
          <dgm:bulletEnabled val="1"/>
        </dgm:presLayoutVars>
      </dgm:prSet>
      <dgm:spPr/>
      <dgm:t>
        <a:bodyPr/>
        <a:lstStyle/>
        <a:p>
          <a:pPr rtl="1"/>
          <a:endParaRPr lang="ar-SA"/>
        </a:p>
      </dgm:t>
    </dgm:pt>
    <dgm:pt modelId="{F87393E3-D8C3-46C9-934E-9F7CCB8406F5}" type="pres">
      <dgm:prSet presAssocID="{84DB6B68-0355-488B-8A9C-BF7D7F6DA7DF}" presName="root" presStyleCnt="0"/>
      <dgm:spPr/>
    </dgm:pt>
    <dgm:pt modelId="{85DCC902-86F9-4AC1-AADC-9A665972325E}" type="pres">
      <dgm:prSet presAssocID="{84DB6B68-0355-488B-8A9C-BF7D7F6DA7DF}" presName="rootComposite" presStyleCnt="0"/>
      <dgm:spPr/>
    </dgm:pt>
    <dgm:pt modelId="{B774437B-45EB-46E4-A4DE-50563D86CAFD}" type="pres">
      <dgm:prSet presAssocID="{84DB6B68-0355-488B-8A9C-BF7D7F6DA7DF}" presName="rootText" presStyleLbl="node1" presStyleIdx="1" presStyleCnt="2" custScaleX="124812"/>
      <dgm:spPr/>
      <dgm:t>
        <a:bodyPr/>
        <a:lstStyle/>
        <a:p>
          <a:pPr rtl="1"/>
          <a:endParaRPr lang="ar-SA"/>
        </a:p>
      </dgm:t>
    </dgm:pt>
    <dgm:pt modelId="{456003F2-844B-404B-B4E6-2C1ED2AAE1AE}" type="pres">
      <dgm:prSet presAssocID="{84DB6B68-0355-488B-8A9C-BF7D7F6DA7DF}" presName="rootConnector" presStyleLbl="node1" presStyleIdx="1" presStyleCnt="2"/>
      <dgm:spPr/>
      <dgm:t>
        <a:bodyPr/>
        <a:lstStyle/>
        <a:p>
          <a:pPr rtl="1"/>
          <a:endParaRPr lang="ar-SA"/>
        </a:p>
      </dgm:t>
    </dgm:pt>
    <dgm:pt modelId="{8B094165-F90E-4D59-857F-629C86614027}" type="pres">
      <dgm:prSet presAssocID="{84DB6B68-0355-488B-8A9C-BF7D7F6DA7DF}" presName="childShape" presStyleCnt="0"/>
      <dgm:spPr/>
    </dgm:pt>
    <dgm:pt modelId="{22C07FF9-C8D8-46D6-983B-52047BFF4463}" type="pres">
      <dgm:prSet presAssocID="{68015467-E81A-4869-977A-A7239D57BDF8}" presName="Name13" presStyleLbl="parChTrans1D2" presStyleIdx="2" presStyleCnt="4"/>
      <dgm:spPr/>
      <dgm:t>
        <a:bodyPr/>
        <a:lstStyle/>
        <a:p>
          <a:pPr rtl="1"/>
          <a:endParaRPr lang="ar-SA"/>
        </a:p>
      </dgm:t>
    </dgm:pt>
    <dgm:pt modelId="{89698796-E4B2-45C6-87E7-BAA02D702EF7}" type="pres">
      <dgm:prSet presAssocID="{A54F301E-A160-4D92-8C7E-3146B807DB69}" presName="childText" presStyleLbl="bgAcc1" presStyleIdx="2" presStyleCnt="4">
        <dgm:presLayoutVars>
          <dgm:bulletEnabled val="1"/>
        </dgm:presLayoutVars>
      </dgm:prSet>
      <dgm:spPr/>
      <dgm:t>
        <a:bodyPr/>
        <a:lstStyle/>
        <a:p>
          <a:pPr rtl="1"/>
          <a:endParaRPr lang="ar-SA"/>
        </a:p>
      </dgm:t>
    </dgm:pt>
    <dgm:pt modelId="{B8BD4920-146B-4C9C-A974-077905E494F3}" type="pres">
      <dgm:prSet presAssocID="{7BC009C9-7A3C-437B-B201-DEE16BAE3216}" presName="Name13" presStyleLbl="parChTrans1D2" presStyleIdx="3" presStyleCnt="4"/>
      <dgm:spPr/>
      <dgm:t>
        <a:bodyPr/>
        <a:lstStyle/>
        <a:p>
          <a:pPr rtl="1"/>
          <a:endParaRPr lang="ar-SA"/>
        </a:p>
      </dgm:t>
    </dgm:pt>
    <dgm:pt modelId="{C84ED247-182A-483E-99C2-2E54AC558C15}" type="pres">
      <dgm:prSet presAssocID="{3A04D690-77BA-4D11-A785-AE7A6DDFB00D}" presName="childText" presStyleLbl="bgAcc1" presStyleIdx="3" presStyleCnt="4">
        <dgm:presLayoutVars>
          <dgm:bulletEnabled val="1"/>
        </dgm:presLayoutVars>
      </dgm:prSet>
      <dgm:spPr/>
      <dgm:t>
        <a:bodyPr/>
        <a:lstStyle/>
        <a:p>
          <a:pPr rtl="1"/>
          <a:endParaRPr lang="ar-SA"/>
        </a:p>
      </dgm:t>
    </dgm:pt>
  </dgm:ptLst>
  <dgm:cxnLst>
    <dgm:cxn modelId="{C0745D10-B656-4081-827A-192F31C7110C}" type="presOf" srcId="{D8141624-296B-480F-9E87-A7A44360A0B5}" destId="{AF730D02-F6D2-4CD5-93D8-310AF2E32DE4}" srcOrd="1" destOrd="0" presId="urn:microsoft.com/office/officeart/2005/8/layout/hierarchy3"/>
    <dgm:cxn modelId="{35935916-A2AF-45EC-90CF-44FDA68A5175}" srcId="{84DB6B68-0355-488B-8A9C-BF7D7F6DA7DF}" destId="{3A04D690-77BA-4D11-A785-AE7A6DDFB00D}" srcOrd="1" destOrd="0" parTransId="{7BC009C9-7A3C-437B-B201-DEE16BAE3216}" sibTransId="{90240F4A-2594-40EA-8A57-D83207BE0D7C}"/>
    <dgm:cxn modelId="{460F4789-5524-40F0-A766-D6EBA756D78F}" srcId="{D8141624-296B-480F-9E87-A7A44360A0B5}" destId="{C302A8A4-7D26-43B6-985F-EB32966C3E07}" srcOrd="0" destOrd="0" parTransId="{569400D9-2FEE-449F-A56D-504A36582BC1}" sibTransId="{CD7CB223-5B11-4482-B79D-40AD12130625}"/>
    <dgm:cxn modelId="{56FCA745-EEDA-48E5-AFEF-19A65A21A24D}" type="presOf" srcId="{569400D9-2FEE-449F-A56D-504A36582BC1}" destId="{10A1B726-D290-4697-B45A-F6500767DB76}" srcOrd="0" destOrd="0" presId="urn:microsoft.com/office/officeart/2005/8/layout/hierarchy3"/>
    <dgm:cxn modelId="{684FB8FC-6BC6-44FB-A1C8-076F557E2221}" type="presOf" srcId="{84DB6B68-0355-488B-8A9C-BF7D7F6DA7DF}" destId="{B774437B-45EB-46E4-A4DE-50563D86CAFD}" srcOrd="0" destOrd="0" presId="urn:microsoft.com/office/officeart/2005/8/layout/hierarchy3"/>
    <dgm:cxn modelId="{0C002AED-C24B-417F-8A7B-B296525E6AFA}" srcId="{D8141624-296B-480F-9E87-A7A44360A0B5}" destId="{DA0678D4-D11E-47B0-A457-8A4AD006C0D3}" srcOrd="1" destOrd="0" parTransId="{A0E97932-D809-4E2D-8BFC-FE676E24B1F5}" sibTransId="{7213E9FD-D1C4-43DB-8CD6-27C119163609}"/>
    <dgm:cxn modelId="{9DEC5FAD-D828-4922-A502-DFB341CF633A}" type="presOf" srcId="{84DB6B68-0355-488B-8A9C-BF7D7F6DA7DF}" destId="{456003F2-844B-404B-B4E6-2C1ED2AAE1AE}" srcOrd="1" destOrd="0" presId="urn:microsoft.com/office/officeart/2005/8/layout/hierarchy3"/>
    <dgm:cxn modelId="{03EB381E-47F2-4C39-86B5-DBCAEBD9E444}" srcId="{9384722A-4AB6-4F4E-B9B7-67DA53A1051B}" destId="{D8141624-296B-480F-9E87-A7A44360A0B5}" srcOrd="0" destOrd="0" parTransId="{A039605B-EF80-4FC5-AE73-5954BA2DD47B}" sibTransId="{92CE7D3F-D6D1-463A-9138-BC847F2C0480}"/>
    <dgm:cxn modelId="{85B26BC5-6186-4FD6-A03D-673A680264C4}" type="presOf" srcId="{DA0678D4-D11E-47B0-A457-8A4AD006C0D3}" destId="{974D8DB1-DAAB-4E29-A868-D5A7E6C580AF}" srcOrd="0" destOrd="0" presId="urn:microsoft.com/office/officeart/2005/8/layout/hierarchy3"/>
    <dgm:cxn modelId="{63272351-A78B-4755-BAB4-6D227A4BA068}" type="presOf" srcId="{A54F301E-A160-4D92-8C7E-3146B807DB69}" destId="{89698796-E4B2-45C6-87E7-BAA02D702EF7}" srcOrd="0" destOrd="0" presId="urn:microsoft.com/office/officeart/2005/8/layout/hierarchy3"/>
    <dgm:cxn modelId="{3DAFD18D-DBCD-4792-97D9-A24C213B2243}" srcId="{9384722A-4AB6-4F4E-B9B7-67DA53A1051B}" destId="{84DB6B68-0355-488B-8A9C-BF7D7F6DA7DF}" srcOrd="1" destOrd="0" parTransId="{DDDC6744-8042-415D-AA04-06FFF6D8806A}" sibTransId="{D94895C4-5569-4141-9024-959DB59D32B4}"/>
    <dgm:cxn modelId="{9DD5090E-11A1-4A53-953B-92016BDEE23A}" srcId="{84DB6B68-0355-488B-8A9C-BF7D7F6DA7DF}" destId="{A54F301E-A160-4D92-8C7E-3146B807DB69}" srcOrd="0" destOrd="0" parTransId="{68015467-E81A-4869-977A-A7239D57BDF8}" sibTransId="{2C2BF2D3-E694-4980-BA1E-0F4442A06586}"/>
    <dgm:cxn modelId="{2C1C761A-F139-4091-B639-A2D3F6000A62}" type="presOf" srcId="{D8141624-296B-480F-9E87-A7A44360A0B5}" destId="{EA6DE150-37DB-4E84-BD92-F7D52D7E7B43}" srcOrd="0" destOrd="0" presId="urn:microsoft.com/office/officeart/2005/8/layout/hierarchy3"/>
    <dgm:cxn modelId="{BB2D03ED-3CFC-4C30-B8C8-7FAE32320011}" type="presOf" srcId="{A0E97932-D809-4E2D-8BFC-FE676E24B1F5}" destId="{5D22EE54-B3F7-42D8-8AD1-AA44045B7C8D}" srcOrd="0" destOrd="0" presId="urn:microsoft.com/office/officeart/2005/8/layout/hierarchy3"/>
    <dgm:cxn modelId="{BC53AC59-FEA9-4108-BE80-CD6E01D392D4}" type="presOf" srcId="{C302A8A4-7D26-43B6-985F-EB32966C3E07}" destId="{CBB9FBEF-8769-470D-B1AE-03DB84E2B62C}" srcOrd="0" destOrd="0" presId="urn:microsoft.com/office/officeart/2005/8/layout/hierarchy3"/>
    <dgm:cxn modelId="{30A091F3-8FAC-4C1F-8C48-920E5A4A1DE5}" type="presOf" srcId="{68015467-E81A-4869-977A-A7239D57BDF8}" destId="{22C07FF9-C8D8-46D6-983B-52047BFF4463}" srcOrd="0" destOrd="0" presId="urn:microsoft.com/office/officeart/2005/8/layout/hierarchy3"/>
    <dgm:cxn modelId="{7B1B4EA6-829E-40CA-9928-C5BB88A3CE30}" type="presOf" srcId="{7BC009C9-7A3C-437B-B201-DEE16BAE3216}" destId="{B8BD4920-146B-4C9C-A974-077905E494F3}" srcOrd="0" destOrd="0" presId="urn:microsoft.com/office/officeart/2005/8/layout/hierarchy3"/>
    <dgm:cxn modelId="{0B349E94-B8E3-4B4B-A50D-0EBCE10DE4D2}" type="presOf" srcId="{3A04D690-77BA-4D11-A785-AE7A6DDFB00D}" destId="{C84ED247-182A-483E-99C2-2E54AC558C15}" srcOrd="0" destOrd="0" presId="urn:microsoft.com/office/officeart/2005/8/layout/hierarchy3"/>
    <dgm:cxn modelId="{8E5F90B6-1669-41BD-B91A-A4E9A6DC0302}" type="presOf" srcId="{9384722A-4AB6-4F4E-B9B7-67DA53A1051B}" destId="{AA0DA4F4-BF03-4AEA-ACBA-150FDC27FAA9}" srcOrd="0" destOrd="0" presId="urn:microsoft.com/office/officeart/2005/8/layout/hierarchy3"/>
    <dgm:cxn modelId="{ADC2585E-9270-4F33-BF1E-918AA843B4B7}" type="presParOf" srcId="{AA0DA4F4-BF03-4AEA-ACBA-150FDC27FAA9}" destId="{C8182101-0DE1-4AA4-BE87-F28E003E08F4}" srcOrd="0" destOrd="0" presId="urn:microsoft.com/office/officeart/2005/8/layout/hierarchy3"/>
    <dgm:cxn modelId="{A67611CB-EC58-411E-A947-FB0AEE7938EC}" type="presParOf" srcId="{C8182101-0DE1-4AA4-BE87-F28E003E08F4}" destId="{0570AC03-00D6-4E16-8FA4-882A2ECC5F08}" srcOrd="0" destOrd="0" presId="urn:microsoft.com/office/officeart/2005/8/layout/hierarchy3"/>
    <dgm:cxn modelId="{5E2A5EF0-7E80-4719-BA2F-1BF89E01D8ED}" type="presParOf" srcId="{0570AC03-00D6-4E16-8FA4-882A2ECC5F08}" destId="{EA6DE150-37DB-4E84-BD92-F7D52D7E7B43}" srcOrd="0" destOrd="0" presId="urn:microsoft.com/office/officeart/2005/8/layout/hierarchy3"/>
    <dgm:cxn modelId="{EC6B93D6-ABD4-454B-B88B-3A30C62F76F6}" type="presParOf" srcId="{0570AC03-00D6-4E16-8FA4-882A2ECC5F08}" destId="{AF730D02-F6D2-4CD5-93D8-310AF2E32DE4}" srcOrd="1" destOrd="0" presId="urn:microsoft.com/office/officeart/2005/8/layout/hierarchy3"/>
    <dgm:cxn modelId="{A90C933E-2A59-472C-9EC3-4ECE4510FD5C}" type="presParOf" srcId="{C8182101-0DE1-4AA4-BE87-F28E003E08F4}" destId="{35F118A6-CDEC-4F92-AC56-EBEA620705B7}" srcOrd="1" destOrd="0" presId="urn:microsoft.com/office/officeart/2005/8/layout/hierarchy3"/>
    <dgm:cxn modelId="{C8F84A8E-5809-45E0-A00F-C75E032365B5}" type="presParOf" srcId="{35F118A6-CDEC-4F92-AC56-EBEA620705B7}" destId="{10A1B726-D290-4697-B45A-F6500767DB76}" srcOrd="0" destOrd="0" presId="urn:microsoft.com/office/officeart/2005/8/layout/hierarchy3"/>
    <dgm:cxn modelId="{AF202031-50BB-471B-8C92-117C006AF175}" type="presParOf" srcId="{35F118A6-CDEC-4F92-AC56-EBEA620705B7}" destId="{CBB9FBEF-8769-470D-B1AE-03DB84E2B62C}" srcOrd="1" destOrd="0" presId="urn:microsoft.com/office/officeart/2005/8/layout/hierarchy3"/>
    <dgm:cxn modelId="{324DE7A6-06C3-480F-9BBE-0F1A12C3BF51}" type="presParOf" srcId="{35F118A6-CDEC-4F92-AC56-EBEA620705B7}" destId="{5D22EE54-B3F7-42D8-8AD1-AA44045B7C8D}" srcOrd="2" destOrd="0" presId="urn:microsoft.com/office/officeart/2005/8/layout/hierarchy3"/>
    <dgm:cxn modelId="{26DEEA38-F0E9-4C45-B355-64D128BA1A25}" type="presParOf" srcId="{35F118A6-CDEC-4F92-AC56-EBEA620705B7}" destId="{974D8DB1-DAAB-4E29-A868-D5A7E6C580AF}" srcOrd="3" destOrd="0" presId="urn:microsoft.com/office/officeart/2005/8/layout/hierarchy3"/>
    <dgm:cxn modelId="{C72F3E09-72AF-49E4-B7DE-F4C6A39FEEE1}" type="presParOf" srcId="{AA0DA4F4-BF03-4AEA-ACBA-150FDC27FAA9}" destId="{F87393E3-D8C3-46C9-934E-9F7CCB8406F5}" srcOrd="1" destOrd="0" presId="urn:microsoft.com/office/officeart/2005/8/layout/hierarchy3"/>
    <dgm:cxn modelId="{BA26ED20-03B7-446E-95E7-EB85D860A206}" type="presParOf" srcId="{F87393E3-D8C3-46C9-934E-9F7CCB8406F5}" destId="{85DCC902-86F9-4AC1-AADC-9A665972325E}" srcOrd="0" destOrd="0" presId="urn:microsoft.com/office/officeart/2005/8/layout/hierarchy3"/>
    <dgm:cxn modelId="{2FA1553B-DC09-4F63-9A0C-4642511AC90D}" type="presParOf" srcId="{85DCC902-86F9-4AC1-AADC-9A665972325E}" destId="{B774437B-45EB-46E4-A4DE-50563D86CAFD}" srcOrd="0" destOrd="0" presId="urn:microsoft.com/office/officeart/2005/8/layout/hierarchy3"/>
    <dgm:cxn modelId="{9E82B928-6FA9-4FAF-99D5-EF4367783BC2}" type="presParOf" srcId="{85DCC902-86F9-4AC1-AADC-9A665972325E}" destId="{456003F2-844B-404B-B4E6-2C1ED2AAE1AE}" srcOrd="1" destOrd="0" presId="urn:microsoft.com/office/officeart/2005/8/layout/hierarchy3"/>
    <dgm:cxn modelId="{D744CBCF-CB34-4C29-8FE9-AC4F81FB175D}" type="presParOf" srcId="{F87393E3-D8C3-46C9-934E-9F7CCB8406F5}" destId="{8B094165-F90E-4D59-857F-629C86614027}" srcOrd="1" destOrd="0" presId="urn:microsoft.com/office/officeart/2005/8/layout/hierarchy3"/>
    <dgm:cxn modelId="{7F1CCBC5-9AFA-4484-9793-A44ECF3567E3}" type="presParOf" srcId="{8B094165-F90E-4D59-857F-629C86614027}" destId="{22C07FF9-C8D8-46D6-983B-52047BFF4463}" srcOrd="0" destOrd="0" presId="urn:microsoft.com/office/officeart/2005/8/layout/hierarchy3"/>
    <dgm:cxn modelId="{1FCEE3C3-6A87-47A1-979B-E8F733BB6C20}" type="presParOf" srcId="{8B094165-F90E-4D59-857F-629C86614027}" destId="{89698796-E4B2-45C6-87E7-BAA02D702EF7}" srcOrd="1" destOrd="0" presId="urn:microsoft.com/office/officeart/2005/8/layout/hierarchy3"/>
    <dgm:cxn modelId="{E5B13F66-E3E9-43DE-8CEA-6DC56D0667A7}" type="presParOf" srcId="{8B094165-F90E-4D59-857F-629C86614027}" destId="{B8BD4920-146B-4C9C-A974-077905E494F3}" srcOrd="2" destOrd="0" presId="urn:microsoft.com/office/officeart/2005/8/layout/hierarchy3"/>
    <dgm:cxn modelId="{3CB4EE2F-49E2-4F2F-BB0A-04606790B067}" type="presParOf" srcId="{8B094165-F90E-4D59-857F-629C86614027}" destId="{C84ED247-182A-483E-99C2-2E54AC558C15}"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C22BC9-2A71-4C2E-8E30-850738F1B99F}" type="doc">
      <dgm:prSet loTypeId="urn:microsoft.com/office/officeart/2005/8/layout/hList3" loCatId="list" qsTypeId="urn:microsoft.com/office/officeart/2005/8/quickstyle/simple1" qsCatId="simple" csTypeId="urn:microsoft.com/office/officeart/2005/8/colors/accent1_2" csCatId="accent1" phldr="1"/>
      <dgm:spPr/>
      <dgm:t>
        <a:bodyPr/>
        <a:lstStyle/>
        <a:p>
          <a:pPr rtl="1"/>
          <a:endParaRPr lang="ar-SA"/>
        </a:p>
      </dgm:t>
    </dgm:pt>
    <dgm:pt modelId="{FF75E4C3-98E8-4EE7-9887-2630912DE6A0}">
      <dgm:prSet phldrT="[نص]"/>
      <dgm:spPr>
        <a:solidFill>
          <a:schemeClr val="accent2">
            <a:lumMod val="20000"/>
            <a:lumOff val="80000"/>
          </a:schemeClr>
        </a:solidFill>
      </dgm:spPr>
      <dgm:t>
        <a:bodyPr/>
        <a:lstStyle/>
        <a:p>
          <a:pPr rtl="1"/>
          <a:r>
            <a:rPr lang="ar-SA" b="1" dirty="0" smtClean="0">
              <a:solidFill>
                <a:srgbClr val="002060"/>
              </a:solidFill>
              <a:cs typeface="Arabic Transparent" pitchFamily="2" charset="-78"/>
            </a:rPr>
            <a:t>ويتضح مما سبق، أن </a:t>
          </a:r>
          <a:r>
            <a:rPr lang="ar-SA" b="1" u="sng" dirty="0" smtClean="0">
              <a:solidFill>
                <a:srgbClr val="002060"/>
              </a:solidFill>
              <a:cs typeface="Arabic Transparent" pitchFamily="2" charset="-78"/>
            </a:rPr>
            <a:t>الاتجاهات المختلفة في تعريف الثقافة</a:t>
          </a:r>
          <a:r>
            <a:rPr lang="ar-SA" b="1" dirty="0" smtClean="0">
              <a:solidFill>
                <a:srgbClr val="002060"/>
              </a:solidFill>
              <a:cs typeface="Arabic Transparent" pitchFamily="2" charset="-78"/>
            </a:rPr>
            <a:t> </a:t>
          </a:r>
          <a:endParaRPr lang="ar-SA" dirty="0">
            <a:solidFill>
              <a:srgbClr val="002060"/>
            </a:solidFill>
          </a:endParaRPr>
        </a:p>
      </dgm:t>
    </dgm:pt>
    <dgm:pt modelId="{A3212CF4-9176-4169-881D-9C58BDDDB1A9}" type="parTrans" cxnId="{D0687BB4-B988-497C-B0C0-2931A14C32FB}">
      <dgm:prSet/>
      <dgm:spPr/>
      <dgm:t>
        <a:bodyPr/>
        <a:lstStyle/>
        <a:p>
          <a:pPr rtl="1"/>
          <a:endParaRPr lang="ar-SA"/>
        </a:p>
      </dgm:t>
    </dgm:pt>
    <dgm:pt modelId="{249ABE21-A04B-4431-9BBD-2555D4B0D013}" type="sibTrans" cxnId="{D0687BB4-B988-497C-B0C0-2931A14C32FB}">
      <dgm:prSet/>
      <dgm:spPr/>
      <dgm:t>
        <a:bodyPr/>
        <a:lstStyle/>
        <a:p>
          <a:pPr rtl="1"/>
          <a:endParaRPr lang="ar-SA"/>
        </a:p>
      </dgm:t>
    </dgm:pt>
    <dgm:pt modelId="{E717D294-EFD5-4092-AF3F-08ACE5AF24BE}">
      <dgm:prSet phldrT="[نص]"/>
      <dgm:spPr>
        <a:blipFill rotWithShape="0">
          <a:blip xmlns:r="http://schemas.openxmlformats.org/officeDocument/2006/relationships" r:embed="rId1"/>
          <a:tile tx="0" ty="0" sx="100000" sy="100000" flip="none" algn="tl"/>
        </a:blipFill>
      </dgm:spPr>
      <dgm:t>
        <a:bodyPr/>
        <a:lstStyle/>
        <a:p>
          <a:pPr rtl="1"/>
          <a:r>
            <a:rPr lang="ar-SA" b="1" dirty="0" smtClean="0">
              <a:cs typeface="Arabic Transparent" pitchFamily="2" charset="-78"/>
            </a:rPr>
            <a:t>اتجاه ثالث يهتم </a:t>
          </a:r>
          <a:r>
            <a:rPr lang="ar-SA" b="1" u="sng" dirty="0" smtClean="0">
              <a:cs typeface="Arabic Transparent" pitchFamily="2" charset="-78"/>
            </a:rPr>
            <a:t>بالجانب الرمزي</a:t>
          </a:r>
          <a:r>
            <a:rPr lang="ar-SA" b="1" dirty="0" smtClean="0">
              <a:cs typeface="Arabic Transparent" pitchFamily="2" charset="-78"/>
            </a:rPr>
            <a:t>. وهذا الاتجاه يعارض الاتجاه التجريدي ويأخذ بالاتجاه الواقعي على النحو الذي ذهب إليه (هوايت).</a:t>
          </a:r>
          <a:endParaRPr lang="ar-SA" dirty="0"/>
        </a:p>
      </dgm:t>
    </dgm:pt>
    <dgm:pt modelId="{5D3BF0A1-BA63-4938-9842-C4DE01C1E04F}" type="parTrans" cxnId="{D0B3E52D-798E-4396-A93C-93B85503272A}">
      <dgm:prSet/>
      <dgm:spPr/>
      <dgm:t>
        <a:bodyPr/>
        <a:lstStyle/>
        <a:p>
          <a:pPr rtl="1"/>
          <a:endParaRPr lang="ar-SA"/>
        </a:p>
      </dgm:t>
    </dgm:pt>
    <dgm:pt modelId="{DC852D08-D04A-44E6-9998-04EE5A4BCB21}" type="sibTrans" cxnId="{D0B3E52D-798E-4396-A93C-93B85503272A}">
      <dgm:prSet/>
      <dgm:spPr/>
      <dgm:t>
        <a:bodyPr/>
        <a:lstStyle/>
        <a:p>
          <a:pPr rtl="1"/>
          <a:endParaRPr lang="ar-SA"/>
        </a:p>
      </dgm:t>
    </dgm:pt>
    <dgm:pt modelId="{A41C5417-9F90-47CB-BE37-BABBBDD88F1D}">
      <dgm:prSet phldrT="[نص]"/>
      <dgm:spPr>
        <a:blipFill rotWithShape="0">
          <a:blip xmlns:r="http://schemas.openxmlformats.org/officeDocument/2006/relationships" r:embed="rId2"/>
          <a:tile tx="0" ty="0" sx="100000" sy="100000" flip="none" algn="tl"/>
        </a:blipFill>
      </dgm:spPr>
      <dgm:t>
        <a:bodyPr/>
        <a:lstStyle/>
        <a:p>
          <a:pPr rtl="1"/>
          <a:r>
            <a:rPr lang="ar-SA" b="1" u="sng" dirty="0" smtClean="0">
              <a:cs typeface="Arabic Transparent" pitchFamily="2" charset="-78"/>
            </a:rPr>
            <a:t>اتجاها تجريديا </a:t>
          </a:r>
          <a:r>
            <a:rPr lang="ar-SA" b="1" dirty="0" smtClean="0">
              <a:cs typeface="Arabic Transparent" pitchFamily="2" charset="-78"/>
            </a:rPr>
            <a:t>يرى الثقافة مجموعة أفكار يجردها العالم من ملاحظته للواقع المحسوس الذي يشمل على أشكال السلوك المكتسب الخاص بمجتمع أو بجماعة معينة.</a:t>
          </a:r>
          <a:endParaRPr lang="ar-SA" dirty="0"/>
        </a:p>
      </dgm:t>
    </dgm:pt>
    <dgm:pt modelId="{09FE8054-D3FE-4A8E-AD57-5009C3930BB0}" type="parTrans" cxnId="{6ED77252-D0D1-402A-8705-1772E2111929}">
      <dgm:prSet/>
      <dgm:spPr/>
      <dgm:t>
        <a:bodyPr/>
        <a:lstStyle/>
        <a:p>
          <a:pPr rtl="1"/>
          <a:endParaRPr lang="ar-SA"/>
        </a:p>
      </dgm:t>
    </dgm:pt>
    <dgm:pt modelId="{9C79C89D-C758-4D5E-86CB-E15110D2DAB8}" type="sibTrans" cxnId="{6ED77252-D0D1-402A-8705-1772E2111929}">
      <dgm:prSet/>
      <dgm:spPr/>
      <dgm:t>
        <a:bodyPr/>
        <a:lstStyle/>
        <a:p>
          <a:pPr rtl="1"/>
          <a:endParaRPr lang="ar-SA"/>
        </a:p>
      </dgm:t>
    </dgm:pt>
    <dgm:pt modelId="{182D10A5-628D-417F-964C-A70DC25DDE9E}">
      <dgm:prSet phldrT="[نص]"/>
      <dgm:spPr>
        <a:blipFill rotWithShape="0">
          <a:blip xmlns:r="http://schemas.openxmlformats.org/officeDocument/2006/relationships" r:embed="rId3"/>
          <a:tile tx="0" ty="0" sx="100000" sy="100000" flip="none" algn="tl"/>
        </a:blipFill>
      </dgm:spPr>
      <dgm:t>
        <a:bodyPr/>
        <a:lstStyle/>
        <a:p>
          <a:pPr rtl="1"/>
          <a:r>
            <a:rPr lang="ar-SA" b="1" u="sng" dirty="0" smtClean="0">
              <a:solidFill>
                <a:srgbClr val="002060"/>
              </a:solidFill>
              <a:cs typeface="Arabic Transparent" pitchFamily="2" charset="-78"/>
            </a:rPr>
            <a:t>اتجاها واقعيا </a:t>
          </a:r>
          <a:r>
            <a:rPr lang="ar-SA" b="1" dirty="0" smtClean="0">
              <a:solidFill>
                <a:srgbClr val="002060"/>
              </a:solidFill>
              <a:cs typeface="Arabic Transparent" pitchFamily="2" charset="-78"/>
            </a:rPr>
            <a:t>يرى أن الثقافة هي كل ما يتكون من أشكال السلوك المكتسب الخاص بمجتمع إنساني معين أو بجماعة معينة من البشر</a:t>
          </a:r>
          <a:endParaRPr lang="ar-SA" dirty="0">
            <a:solidFill>
              <a:srgbClr val="002060"/>
            </a:solidFill>
          </a:endParaRPr>
        </a:p>
      </dgm:t>
    </dgm:pt>
    <dgm:pt modelId="{9FB77918-0F1F-4AA0-A886-F70FAE630CE4}" type="parTrans" cxnId="{7A0650C1-0631-452C-83DE-64F309DA89E3}">
      <dgm:prSet/>
      <dgm:spPr/>
      <dgm:t>
        <a:bodyPr/>
        <a:lstStyle/>
        <a:p>
          <a:pPr rtl="1"/>
          <a:endParaRPr lang="ar-SA"/>
        </a:p>
      </dgm:t>
    </dgm:pt>
    <dgm:pt modelId="{C103B312-F14E-40C8-AF32-77A7FE64A7E7}" type="sibTrans" cxnId="{7A0650C1-0631-452C-83DE-64F309DA89E3}">
      <dgm:prSet/>
      <dgm:spPr/>
      <dgm:t>
        <a:bodyPr/>
        <a:lstStyle/>
        <a:p>
          <a:pPr rtl="1"/>
          <a:endParaRPr lang="ar-SA"/>
        </a:p>
      </dgm:t>
    </dgm:pt>
    <dgm:pt modelId="{552CE9E6-B014-4E19-92EC-17961BD3841E}" type="pres">
      <dgm:prSet presAssocID="{B0C22BC9-2A71-4C2E-8E30-850738F1B99F}" presName="composite" presStyleCnt="0">
        <dgm:presLayoutVars>
          <dgm:chMax val="1"/>
          <dgm:dir/>
          <dgm:resizeHandles val="exact"/>
        </dgm:presLayoutVars>
      </dgm:prSet>
      <dgm:spPr/>
      <dgm:t>
        <a:bodyPr/>
        <a:lstStyle/>
        <a:p>
          <a:pPr rtl="1"/>
          <a:endParaRPr lang="ar-SA"/>
        </a:p>
      </dgm:t>
    </dgm:pt>
    <dgm:pt modelId="{E28AA8E7-D17E-42D7-890C-9A55C6EDB2F0}" type="pres">
      <dgm:prSet presAssocID="{FF75E4C3-98E8-4EE7-9887-2630912DE6A0}" presName="roof" presStyleLbl="dkBgShp" presStyleIdx="0" presStyleCnt="2"/>
      <dgm:spPr/>
      <dgm:t>
        <a:bodyPr/>
        <a:lstStyle/>
        <a:p>
          <a:pPr rtl="1"/>
          <a:endParaRPr lang="ar-SA"/>
        </a:p>
      </dgm:t>
    </dgm:pt>
    <dgm:pt modelId="{A3EE2640-4156-4633-A50D-3487B548901A}" type="pres">
      <dgm:prSet presAssocID="{FF75E4C3-98E8-4EE7-9887-2630912DE6A0}" presName="pillars" presStyleCnt="0"/>
      <dgm:spPr/>
    </dgm:pt>
    <dgm:pt modelId="{4CAD33E4-D442-42EF-8E48-41D28C35B8B3}" type="pres">
      <dgm:prSet presAssocID="{FF75E4C3-98E8-4EE7-9887-2630912DE6A0}" presName="pillar1" presStyleLbl="node1" presStyleIdx="0" presStyleCnt="3">
        <dgm:presLayoutVars>
          <dgm:bulletEnabled val="1"/>
        </dgm:presLayoutVars>
      </dgm:prSet>
      <dgm:spPr/>
      <dgm:t>
        <a:bodyPr/>
        <a:lstStyle/>
        <a:p>
          <a:pPr rtl="1"/>
          <a:endParaRPr lang="ar-SA"/>
        </a:p>
      </dgm:t>
    </dgm:pt>
    <dgm:pt modelId="{F4D8C298-EF7B-456B-BFC4-55E3A28E09C6}" type="pres">
      <dgm:prSet presAssocID="{A41C5417-9F90-47CB-BE37-BABBBDD88F1D}" presName="pillarX" presStyleLbl="node1" presStyleIdx="1" presStyleCnt="3">
        <dgm:presLayoutVars>
          <dgm:bulletEnabled val="1"/>
        </dgm:presLayoutVars>
      </dgm:prSet>
      <dgm:spPr/>
      <dgm:t>
        <a:bodyPr/>
        <a:lstStyle/>
        <a:p>
          <a:pPr rtl="1"/>
          <a:endParaRPr lang="ar-SA"/>
        </a:p>
      </dgm:t>
    </dgm:pt>
    <dgm:pt modelId="{BEF5DAE5-0693-4373-86EF-F58790CD30C2}" type="pres">
      <dgm:prSet presAssocID="{182D10A5-628D-417F-964C-A70DC25DDE9E}" presName="pillarX" presStyleLbl="node1" presStyleIdx="2" presStyleCnt="3">
        <dgm:presLayoutVars>
          <dgm:bulletEnabled val="1"/>
        </dgm:presLayoutVars>
      </dgm:prSet>
      <dgm:spPr/>
      <dgm:t>
        <a:bodyPr/>
        <a:lstStyle/>
        <a:p>
          <a:pPr rtl="1"/>
          <a:endParaRPr lang="ar-SA"/>
        </a:p>
      </dgm:t>
    </dgm:pt>
    <dgm:pt modelId="{10363B50-B906-4C0E-91C4-2020716CD10F}" type="pres">
      <dgm:prSet presAssocID="{FF75E4C3-98E8-4EE7-9887-2630912DE6A0}" presName="base" presStyleLbl="dkBgShp" presStyleIdx="1" presStyleCnt="2"/>
      <dgm:spPr/>
    </dgm:pt>
  </dgm:ptLst>
  <dgm:cxnLst>
    <dgm:cxn modelId="{FC7CA193-3AB9-4CA1-BFDE-7CA831798C85}" type="presOf" srcId="{FF75E4C3-98E8-4EE7-9887-2630912DE6A0}" destId="{E28AA8E7-D17E-42D7-890C-9A55C6EDB2F0}" srcOrd="0" destOrd="0" presId="urn:microsoft.com/office/officeart/2005/8/layout/hList3"/>
    <dgm:cxn modelId="{D0687BB4-B988-497C-B0C0-2931A14C32FB}" srcId="{B0C22BC9-2A71-4C2E-8E30-850738F1B99F}" destId="{FF75E4C3-98E8-4EE7-9887-2630912DE6A0}" srcOrd="0" destOrd="0" parTransId="{A3212CF4-9176-4169-881D-9C58BDDDB1A9}" sibTransId="{249ABE21-A04B-4431-9BBD-2555D4B0D013}"/>
    <dgm:cxn modelId="{7A0650C1-0631-452C-83DE-64F309DA89E3}" srcId="{FF75E4C3-98E8-4EE7-9887-2630912DE6A0}" destId="{182D10A5-628D-417F-964C-A70DC25DDE9E}" srcOrd="2" destOrd="0" parTransId="{9FB77918-0F1F-4AA0-A886-F70FAE630CE4}" sibTransId="{C103B312-F14E-40C8-AF32-77A7FE64A7E7}"/>
    <dgm:cxn modelId="{15E35843-0575-471A-BC5F-5A57B1AC447A}" type="presOf" srcId="{A41C5417-9F90-47CB-BE37-BABBBDD88F1D}" destId="{F4D8C298-EF7B-456B-BFC4-55E3A28E09C6}" srcOrd="0" destOrd="0" presId="urn:microsoft.com/office/officeart/2005/8/layout/hList3"/>
    <dgm:cxn modelId="{6ED77252-D0D1-402A-8705-1772E2111929}" srcId="{FF75E4C3-98E8-4EE7-9887-2630912DE6A0}" destId="{A41C5417-9F90-47CB-BE37-BABBBDD88F1D}" srcOrd="1" destOrd="0" parTransId="{09FE8054-D3FE-4A8E-AD57-5009C3930BB0}" sibTransId="{9C79C89D-C758-4D5E-86CB-E15110D2DAB8}"/>
    <dgm:cxn modelId="{05EEF560-A5D3-40DD-8DEA-4586FF91CBD4}" type="presOf" srcId="{182D10A5-628D-417F-964C-A70DC25DDE9E}" destId="{BEF5DAE5-0693-4373-86EF-F58790CD30C2}" srcOrd="0" destOrd="0" presId="urn:microsoft.com/office/officeart/2005/8/layout/hList3"/>
    <dgm:cxn modelId="{00A545B8-9BA1-4FC3-B9BB-68D3D0C90F7A}" type="presOf" srcId="{B0C22BC9-2A71-4C2E-8E30-850738F1B99F}" destId="{552CE9E6-B014-4E19-92EC-17961BD3841E}" srcOrd="0" destOrd="0" presId="urn:microsoft.com/office/officeart/2005/8/layout/hList3"/>
    <dgm:cxn modelId="{D0B3E52D-798E-4396-A93C-93B85503272A}" srcId="{FF75E4C3-98E8-4EE7-9887-2630912DE6A0}" destId="{E717D294-EFD5-4092-AF3F-08ACE5AF24BE}" srcOrd="0" destOrd="0" parTransId="{5D3BF0A1-BA63-4938-9842-C4DE01C1E04F}" sibTransId="{DC852D08-D04A-44E6-9998-04EE5A4BCB21}"/>
    <dgm:cxn modelId="{4228CBE6-9F0C-4A24-BDF4-B854E50DED00}" type="presOf" srcId="{E717D294-EFD5-4092-AF3F-08ACE5AF24BE}" destId="{4CAD33E4-D442-42EF-8E48-41D28C35B8B3}" srcOrd="0" destOrd="0" presId="urn:microsoft.com/office/officeart/2005/8/layout/hList3"/>
    <dgm:cxn modelId="{E9174CC3-4BAB-481A-ADEE-40479EF8EA6B}" type="presParOf" srcId="{552CE9E6-B014-4E19-92EC-17961BD3841E}" destId="{E28AA8E7-D17E-42D7-890C-9A55C6EDB2F0}" srcOrd="0" destOrd="0" presId="urn:microsoft.com/office/officeart/2005/8/layout/hList3"/>
    <dgm:cxn modelId="{106996F7-008A-4141-B942-40F27621EE6B}" type="presParOf" srcId="{552CE9E6-B014-4E19-92EC-17961BD3841E}" destId="{A3EE2640-4156-4633-A50D-3487B548901A}" srcOrd="1" destOrd="0" presId="urn:microsoft.com/office/officeart/2005/8/layout/hList3"/>
    <dgm:cxn modelId="{F4F25467-2D1F-4D69-8BC5-811FC6A65E60}" type="presParOf" srcId="{A3EE2640-4156-4633-A50D-3487B548901A}" destId="{4CAD33E4-D442-42EF-8E48-41D28C35B8B3}" srcOrd="0" destOrd="0" presId="urn:microsoft.com/office/officeart/2005/8/layout/hList3"/>
    <dgm:cxn modelId="{3273E15C-8E65-4AB1-A2DE-BDF9B8882341}" type="presParOf" srcId="{A3EE2640-4156-4633-A50D-3487B548901A}" destId="{F4D8C298-EF7B-456B-BFC4-55E3A28E09C6}" srcOrd="1" destOrd="0" presId="urn:microsoft.com/office/officeart/2005/8/layout/hList3"/>
    <dgm:cxn modelId="{4B7DB881-16B9-49DE-AE0F-737D36F91465}" type="presParOf" srcId="{A3EE2640-4156-4633-A50D-3487B548901A}" destId="{BEF5DAE5-0693-4373-86EF-F58790CD30C2}" srcOrd="2" destOrd="0" presId="urn:microsoft.com/office/officeart/2005/8/layout/hList3"/>
    <dgm:cxn modelId="{7A408546-CFFF-4E2C-9C94-4271ABB0FE25}" type="presParOf" srcId="{552CE9E6-B014-4E19-92EC-17961BD3841E}" destId="{10363B50-B906-4C0E-91C4-2020716CD10F}"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45DD96-F50B-4DE5-A8AE-09AB8C4110E6}" type="doc">
      <dgm:prSet loTypeId="urn:microsoft.com/office/officeart/2005/8/layout/hList3" loCatId="list" qsTypeId="urn:microsoft.com/office/officeart/2005/8/quickstyle/simple1" qsCatId="simple" csTypeId="urn:microsoft.com/office/officeart/2005/8/colors/colorful1#1" csCatId="colorful" phldr="1"/>
      <dgm:spPr/>
      <dgm:t>
        <a:bodyPr/>
        <a:lstStyle/>
        <a:p>
          <a:pPr rtl="1"/>
          <a:endParaRPr lang="ar-SA"/>
        </a:p>
      </dgm:t>
    </dgm:pt>
    <dgm:pt modelId="{8A57CBE2-5593-4EE8-9996-2B62387EAE9F}">
      <dgm:prSet phldrT="[نص]" custT="1"/>
      <dgm:spPr/>
      <dgm:t>
        <a:bodyPr/>
        <a:lstStyle/>
        <a:p>
          <a:pPr rtl="1"/>
          <a:r>
            <a:rPr lang="ar-SA" sz="4800" b="1" dirty="0" smtClean="0">
              <a:cs typeface="Arabic Transparent" pitchFamily="2" charset="-78"/>
            </a:rPr>
            <a:t>(هـ) أن الثقافة نسق، بمعنى أنها كل معقد، تتكون من ثلاثة قطاعات أو وحدات أو جوانب أساسية </a:t>
          </a:r>
          <a:endParaRPr lang="ar-SA" sz="4800" dirty="0">
            <a:cs typeface="Arabic Transparent" pitchFamily="2" charset="-78"/>
          </a:endParaRPr>
        </a:p>
      </dgm:t>
    </dgm:pt>
    <dgm:pt modelId="{D4376ACF-0F54-4506-98F5-124D024FBC90}" type="parTrans" cxnId="{35778B56-6BCD-4CED-9E73-98BA4C6AD381}">
      <dgm:prSet/>
      <dgm:spPr/>
      <dgm:t>
        <a:bodyPr/>
        <a:lstStyle/>
        <a:p>
          <a:pPr rtl="1"/>
          <a:endParaRPr lang="ar-SA"/>
        </a:p>
      </dgm:t>
    </dgm:pt>
    <dgm:pt modelId="{BD868ED1-8A87-435C-BCE3-9BBA03E3644A}" type="sibTrans" cxnId="{35778B56-6BCD-4CED-9E73-98BA4C6AD381}">
      <dgm:prSet/>
      <dgm:spPr/>
      <dgm:t>
        <a:bodyPr/>
        <a:lstStyle/>
        <a:p>
          <a:pPr rtl="1"/>
          <a:endParaRPr lang="ar-SA"/>
        </a:p>
      </dgm:t>
    </dgm:pt>
    <dgm:pt modelId="{5AC84BFC-4DBA-4D52-89E4-550D9DC005AE}">
      <dgm:prSet phldrT="[نص]" custT="1"/>
      <dgm:spPr/>
      <dgm:t>
        <a:bodyPr/>
        <a:lstStyle/>
        <a:p>
          <a:pPr rtl="1"/>
          <a:r>
            <a:rPr lang="ar-SA" sz="2400" b="1" u="sng" dirty="0" smtClean="0">
              <a:solidFill>
                <a:srgbClr val="002060"/>
              </a:solidFill>
              <a:cs typeface="Arabic Transparent" pitchFamily="2" charset="-78"/>
            </a:rPr>
            <a:t>الجوانب المعيارية، </a:t>
          </a:r>
          <a:r>
            <a:rPr lang="ar-SA" sz="2400" b="1" dirty="0" smtClean="0">
              <a:cs typeface="Arabic Transparent" pitchFamily="2" charset="-78"/>
            </a:rPr>
            <a:t>وتتضمن المعايير أو القواعد التي تنظم السلوك. كما تتضمن القيم أو الأفكار النهائية المجردة حول ما هو صواب وما هو خطأ. بالإضافة إلى أنها تتضمن الجزاءات أي المكافآت التي تطبق بطريقة رسمية أو غير رسمية لفرض الامتثال للمعايير ولضبط السلوك المنحرف.</a:t>
          </a:r>
          <a:endParaRPr lang="ar-SA" sz="2400" dirty="0">
            <a:cs typeface="Arabic Transparent" pitchFamily="2" charset="-78"/>
          </a:endParaRPr>
        </a:p>
      </dgm:t>
    </dgm:pt>
    <dgm:pt modelId="{84DF975C-D85C-4BAB-8805-D90A063501A7}" type="parTrans" cxnId="{27E18A92-B0B0-4479-B6B2-A762A6BB0491}">
      <dgm:prSet/>
      <dgm:spPr/>
      <dgm:t>
        <a:bodyPr/>
        <a:lstStyle/>
        <a:p>
          <a:pPr rtl="1"/>
          <a:endParaRPr lang="ar-SA"/>
        </a:p>
      </dgm:t>
    </dgm:pt>
    <dgm:pt modelId="{8557B551-A58F-4BF1-A55E-82885F9AABD5}" type="sibTrans" cxnId="{27E18A92-B0B0-4479-B6B2-A762A6BB0491}">
      <dgm:prSet/>
      <dgm:spPr/>
      <dgm:t>
        <a:bodyPr/>
        <a:lstStyle/>
        <a:p>
          <a:pPr rtl="1"/>
          <a:endParaRPr lang="ar-SA"/>
        </a:p>
      </dgm:t>
    </dgm:pt>
    <dgm:pt modelId="{065400ED-CB46-42D6-8F07-BBE91D299FAF}">
      <dgm:prSet phldrT="[نص]"/>
      <dgm:spPr/>
      <dgm:t>
        <a:bodyPr/>
        <a:lstStyle/>
        <a:p>
          <a:pPr rtl="1"/>
          <a:r>
            <a:rPr lang="ar-SA" b="1" u="sng" dirty="0" smtClean="0">
              <a:solidFill>
                <a:srgbClr val="002060"/>
              </a:solidFill>
              <a:cs typeface="Arabic Transparent" pitchFamily="2" charset="-78"/>
            </a:rPr>
            <a:t>الجوانب المادية: </a:t>
          </a:r>
          <a:r>
            <a:rPr lang="ar-SA" b="1" dirty="0" smtClean="0">
              <a:cs typeface="Arabic Transparent" pitchFamily="2" charset="-78"/>
            </a:rPr>
            <a:t>وتشمل الأدوات والآلات واللعب والسيارات وغيرها من الأشياء المادية التي تستخدم في تشكيل وتغيير البيئة.</a:t>
          </a:r>
          <a:endParaRPr lang="ar-SA" dirty="0">
            <a:cs typeface="Arabic Transparent" pitchFamily="2" charset="-78"/>
          </a:endParaRPr>
        </a:p>
      </dgm:t>
    </dgm:pt>
    <dgm:pt modelId="{DC1D24DB-D5F0-44ED-B935-AD396E8182A0}" type="parTrans" cxnId="{1747755C-1638-4BB5-BB9A-B7B41D3AF0EC}">
      <dgm:prSet/>
      <dgm:spPr/>
      <dgm:t>
        <a:bodyPr/>
        <a:lstStyle/>
        <a:p>
          <a:pPr rtl="1"/>
          <a:endParaRPr lang="ar-SA"/>
        </a:p>
      </dgm:t>
    </dgm:pt>
    <dgm:pt modelId="{D585A18D-4831-44C9-8AE1-30CE588F7403}" type="sibTrans" cxnId="{1747755C-1638-4BB5-BB9A-B7B41D3AF0EC}">
      <dgm:prSet/>
      <dgm:spPr/>
      <dgm:t>
        <a:bodyPr/>
        <a:lstStyle/>
        <a:p>
          <a:pPr rtl="1"/>
          <a:endParaRPr lang="ar-SA"/>
        </a:p>
      </dgm:t>
    </dgm:pt>
    <dgm:pt modelId="{0C3F7B62-114A-4D8C-84C3-BE51B02F2C61}">
      <dgm:prSet phldrT="[نص]"/>
      <dgm:spPr/>
      <dgm:t>
        <a:bodyPr/>
        <a:lstStyle/>
        <a:p>
          <a:pPr rtl="1"/>
          <a:r>
            <a:rPr lang="ar-SA" b="1" u="sng" dirty="0" smtClean="0">
              <a:solidFill>
                <a:srgbClr val="002060"/>
              </a:solidFill>
              <a:cs typeface="Arabic Transparent" pitchFamily="2" charset="-78"/>
            </a:rPr>
            <a:t>الجوانب الإدراكية</a:t>
          </a:r>
          <a:r>
            <a:rPr lang="ar-SA" b="1" dirty="0" smtClean="0">
              <a:cs typeface="Arabic Transparent" pitchFamily="2" charset="-78"/>
            </a:rPr>
            <a:t>، وتشمل نسق المعرفة الذي يتدرج من المعتقدات إلى التكنولوجيا. وعلى سبيل المثال، عن طريق هذا الجانب من الثقافة نتمكن من معرفة طريقة استخدام آلة معينة في الإنتاج.</a:t>
          </a:r>
          <a:endParaRPr lang="ar-SA" dirty="0">
            <a:cs typeface="Arabic Transparent" pitchFamily="2" charset="-78"/>
          </a:endParaRPr>
        </a:p>
      </dgm:t>
    </dgm:pt>
    <dgm:pt modelId="{C8C84B16-7AB3-4F09-9902-9287093B3955}" type="parTrans" cxnId="{7E9A1B00-D414-4C99-ADD6-421CD3735E23}">
      <dgm:prSet/>
      <dgm:spPr/>
      <dgm:t>
        <a:bodyPr/>
        <a:lstStyle/>
        <a:p>
          <a:pPr rtl="1"/>
          <a:endParaRPr lang="ar-SA"/>
        </a:p>
      </dgm:t>
    </dgm:pt>
    <dgm:pt modelId="{7F12CE3F-F836-49B2-999F-4CC60984095B}" type="sibTrans" cxnId="{7E9A1B00-D414-4C99-ADD6-421CD3735E23}">
      <dgm:prSet/>
      <dgm:spPr/>
      <dgm:t>
        <a:bodyPr/>
        <a:lstStyle/>
        <a:p>
          <a:pPr rtl="1"/>
          <a:endParaRPr lang="ar-SA"/>
        </a:p>
      </dgm:t>
    </dgm:pt>
    <dgm:pt modelId="{7BEB02BC-5672-4A61-AFDC-62E561054925}" type="pres">
      <dgm:prSet presAssocID="{0145DD96-F50B-4DE5-A8AE-09AB8C4110E6}" presName="composite" presStyleCnt="0">
        <dgm:presLayoutVars>
          <dgm:chMax val="1"/>
          <dgm:dir/>
          <dgm:resizeHandles val="exact"/>
        </dgm:presLayoutVars>
      </dgm:prSet>
      <dgm:spPr/>
      <dgm:t>
        <a:bodyPr/>
        <a:lstStyle/>
        <a:p>
          <a:pPr rtl="1"/>
          <a:endParaRPr lang="ar-SA"/>
        </a:p>
      </dgm:t>
    </dgm:pt>
    <dgm:pt modelId="{B8DE400F-7CFA-4A5C-A496-C29C19073B2B}" type="pres">
      <dgm:prSet presAssocID="{8A57CBE2-5593-4EE8-9996-2B62387EAE9F}" presName="roof" presStyleLbl="dkBgShp" presStyleIdx="0" presStyleCnt="2"/>
      <dgm:spPr/>
      <dgm:t>
        <a:bodyPr/>
        <a:lstStyle/>
        <a:p>
          <a:pPr rtl="1"/>
          <a:endParaRPr lang="ar-SA"/>
        </a:p>
      </dgm:t>
    </dgm:pt>
    <dgm:pt modelId="{5C493FA1-E701-49CA-8D16-A07134031E55}" type="pres">
      <dgm:prSet presAssocID="{8A57CBE2-5593-4EE8-9996-2B62387EAE9F}" presName="pillars" presStyleCnt="0"/>
      <dgm:spPr/>
    </dgm:pt>
    <dgm:pt modelId="{F02DF856-BE0A-42AE-B3E7-16EE2AA24FC0}" type="pres">
      <dgm:prSet presAssocID="{8A57CBE2-5593-4EE8-9996-2B62387EAE9F}" presName="pillar1" presStyleLbl="node1" presStyleIdx="0" presStyleCnt="3" custScaleY="103174">
        <dgm:presLayoutVars>
          <dgm:bulletEnabled val="1"/>
        </dgm:presLayoutVars>
      </dgm:prSet>
      <dgm:spPr/>
      <dgm:t>
        <a:bodyPr/>
        <a:lstStyle/>
        <a:p>
          <a:pPr rtl="1"/>
          <a:endParaRPr lang="ar-SA"/>
        </a:p>
      </dgm:t>
    </dgm:pt>
    <dgm:pt modelId="{BD16F104-D957-4A80-A489-86905A32DB0B}" type="pres">
      <dgm:prSet presAssocID="{065400ED-CB46-42D6-8F07-BBE91D299FAF}" presName="pillarX" presStyleLbl="node1" presStyleIdx="1" presStyleCnt="3" custScaleY="103490">
        <dgm:presLayoutVars>
          <dgm:bulletEnabled val="1"/>
        </dgm:presLayoutVars>
      </dgm:prSet>
      <dgm:spPr/>
      <dgm:t>
        <a:bodyPr/>
        <a:lstStyle/>
        <a:p>
          <a:pPr rtl="1"/>
          <a:endParaRPr lang="ar-SA"/>
        </a:p>
      </dgm:t>
    </dgm:pt>
    <dgm:pt modelId="{94E253F5-15C7-4C8E-B8F8-2C8D5C8D2B4D}" type="pres">
      <dgm:prSet presAssocID="{0C3F7B62-114A-4D8C-84C3-BE51B02F2C61}" presName="pillarX" presStyleLbl="node1" presStyleIdx="2" presStyleCnt="3" custScaleY="103174">
        <dgm:presLayoutVars>
          <dgm:bulletEnabled val="1"/>
        </dgm:presLayoutVars>
      </dgm:prSet>
      <dgm:spPr/>
      <dgm:t>
        <a:bodyPr/>
        <a:lstStyle/>
        <a:p>
          <a:pPr rtl="1"/>
          <a:endParaRPr lang="ar-SA"/>
        </a:p>
      </dgm:t>
    </dgm:pt>
    <dgm:pt modelId="{7DEC64DE-3D85-427D-BC92-A728F9E12292}" type="pres">
      <dgm:prSet presAssocID="{8A57CBE2-5593-4EE8-9996-2B62387EAE9F}" presName="base" presStyleLbl="dkBgShp" presStyleIdx="1" presStyleCnt="2"/>
      <dgm:spPr/>
    </dgm:pt>
  </dgm:ptLst>
  <dgm:cxnLst>
    <dgm:cxn modelId="{7E9A1B00-D414-4C99-ADD6-421CD3735E23}" srcId="{8A57CBE2-5593-4EE8-9996-2B62387EAE9F}" destId="{0C3F7B62-114A-4D8C-84C3-BE51B02F2C61}" srcOrd="2" destOrd="0" parTransId="{C8C84B16-7AB3-4F09-9902-9287093B3955}" sibTransId="{7F12CE3F-F836-49B2-999F-4CC60984095B}"/>
    <dgm:cxn modelId="{1747755C-1638-4BB5-BB9A-B7B41D3AF0EC}" srcId="{8A57CBE2-5593-4EE8-9996-2B62387EAE9F}" destId="{065400ED-CB46-42D6-8F07-BBE91D299FAF}" srcOrd="1" destOrd="0" parTransId="{DC1D24DB-D5F0-44ED-B935-AD396E8182A0}" sibTransId="{D585A18D-4831-44C9-8AE1-30CE588F7403}"/>
    <dgm:cxn modelId="{27E18A92-B0B0-4479-B6B2-A762A6BB0491}" srcId="{8A57CBE2-5593-4EE8-9996-2B62387EAE9F}" destId="{5AC84BFC-4DBA-4D52-89E4-550D9DC005AE}" srcOrd="0" destOrd="0" parTransId="{84DF975C-D85C-4BAB-8805-D90A063501A7}" sibTransId="{8557B551-A58F-4BF1-A55E-82885F9AABD5}"/>
    <dgm:cxn modelId="{35778B56-6BCD-4CED-9E73-98BA4C6AD381}" srcId="{0145DD96-F50B-4DE5-A8AE-09AB8C4110E6}" destId="{8A57CBE2-5593-4EE8-9996-2B62387EAE9F}" srcOrd="0" destOrd="0" parTransId="{D4376ACF-0F54-4506-98F5-124D024FBC90}" sibTransId="{BD868ED1-8A87-435C-BCE3-9BBA03E3644A}"/>
    <dgm:cxn modelId="{625BC0F4-BE04-450E-A60B-F5F4C03C4B99}" type="presOf" srcId="{065400ED-CB46-42D6-8F07-BBE91D299FAF}" destId="{BD16F104-D957-4A80-A489-86905A32DB0B}" srcOrd="0" destOrd="0" presId="urn:microsoft.com/office/officeart/2005/8/layout/hList3"/>
    <dgm:cxn modelId="{A50F3F89-869B-4E30-9036-F45EA01C3399}" type="presOf" srcId="{5AC84BFC-4DBA-4D52-89E4-550D9DC005AE}" destId="{F02DF856-BE0A-42AE-B3E7-16EE2AA24FC0}" srcOrd="0" destOrd="0" presId="urn:microsoft.com/office/officeart/2005/8/layout/hList3"/>
    <dgm:cxn modelId="{609C741F-148D-452C-82B2-85496C45533F}" type="presOf" srcId="{0145DD96-F50B-4DE5-A8AE-09AB8C4110E6}" destId="{7BEB02BC-5672-4A61-AFDC-62E561054925}" srcOrd="0" destOrd="0" presId="urn:microsoft.com/office/officeart/2005/8/layout/hList3"/>
    <dgm:cxn modelId="{6AF85A85-51ED-432B-9998-25A011D206A8}" type="presOf" srcId="{8A57CBE2-5593-4EE8-9996-2B62387EAE9F}" destId="{B8DE400F-7CFA-4A5C-A496-C29C19073B2B}" srcOrd="0" destOrd="0" presId="urn:microsoft.com/office/officeart/2005/8/layout/hList3"/>
    <dgm:cxn modelId="{77537906-3FDC-4FF2-BA1D-BB3253C9C8C5}" type="presOf" srcId="{0C3F7B62-114A-4D8C-84C3-BE51B02F2C61}" destId="{94E253F5-15C7-4C8E-B8F8-2C8D5C8D2B4D}" srcOrd="0" destOrd="0" presId="urn:microsoft.com/office/officeart/2005/8/layout/hList3"/>
    <dgm:cxn modelId="{ADA08C12-7B75-464A-B2D4-89E46690186D}" type="presParOf" srcId="{7BEB02BC-5672-4A61-AFDC-62E561054925}" destId="{B8DE400F-7CFA-4A5C-A496-C29C19073B2B}" srcOrd="0" destOrd="0" presId="urn:microsoft.com/office/officeart/2005/8/layout/hList3"/>
    <dgm:cxn modelId="{472607C8-270F-4564-8FFB-33BDFA3D58A9}" type="presParOf" srcId="{7BEB02BC-5672-4A61-AFDC-62E561054925}" destId="{5C493FA1-E701-49CA-8D16-A07134031E55}" srcOrd="1" destOrd="0" presId="urn:microsoft.com/office/officeart/2005/8/layout/hList3"/>
    <dgm:cxn modelId="{6AD79F20-797B-4D87-AA4C-25DE8F0623B2}" type="presParOf" srcId="{5C493FA1-E701-49CA-8D16-A07134031E55}" destId="{F02DF856-BE0A-42AE-B3E7-16EE2AA24FC0}" srcOrd="0" destOrd="0" presId="urn:microsoft.com/office/officeart/2005/8/layout/hList3"/>
    <dgm:cxn modelId="{D66DAD12-A047-4E96-88F7-BED66EF0E984}" type="presParOf" srcId="{5C493FA1-E701-49CA-8D16-A07134031E55}" destId="{BD16F104-D957-4A80-A489-86905A32DB0B}" srcOrd="1" destOrd="0" presId="urn:microsoft.com/office/officeart/2005/8/layout/hList3"/>
    <dgm:cxn modelId="{D2DD1AFC-7E18-42D3-8420-BE778329E8FE}" type="presParOf" srcId="{5C493FA1-E701-49CA-8D16-A07134031E55}" destId="{94E253F5-15C7-4C8E-B8F8-2C8D5C8D2B4D}" srcOrd="2" destOrd="0" presId="urn:microsoft.com/office/officeart/2005/8/layout/hList3"/>
    <dgm:cxn modelId="{4FBD7EAC-6254-4485-A3D8-13CF57665EEA}" type="presParOf" srcId="{7BEB02BC-5672-4A61-AFDC-62E561054925}" destId="{7DEC64DE-3D85-427D-BC92-A728F9E12292}"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DE150-37DB-4E84-BD92-F7D52D7E7B43}">
      <dsp:nvSpPr>
        <dsp:cNvPr id="0" name=""/>
        <dsp:cNvSpPr/>
      </dsp:nvSpPr>
      <dsp:spPr>
        <a:xfrm>
          <a:off x="101959" y="148"/>
          <a:ext cx="4525425" cy="1473398"/>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205" tIns="77470" rIns="116205" bIns="77470" numCol="1" spcCol="1270" anchor="ctr" anchorCtr="0">
          <a:noAutofit/>
        </a:bodyPr>
        <a:lstStyle/>
        <a:p>
          <a:pPr lvl="0" algn="ctr" defTabSz="2711450" rtl="1">
            <a:lnSpc>
              <a:spcPct val="90000"/>
            </a:lnSpc>
            <a:spcBef>
              <a:spcPct val="0"/>
            </a:spcBef>
            <a:spcAft>
              <a:spcPct val="35000"/>
            </a:spcAft>
          </a:pPr>
          <a:r>
            <a:rPr lang="ar-SA" sz="6100" b="1" kern="1200" dirty="0" smtClean="0">
              <a:cs typeface="Arabic Transparent" pitchFamily="2" charset="-78"/>
            </a:rPr>
            <a:t>مفهوم </a:t>
          </a:r>
          <a:r>
            <a:rPr lang="ar-SA" sz="6100" b="1" kern="1200" dirty="0" smtClean="0">
              <a:solidFill>
                <a:srgbClr val="002060"/>
              </a:solidFill>
              <a:cs typeface="Arabic Transparent" pitchFamily="2" charset="-78"/>
            </a:rPr>
            <a:t>ثقافة</a:t>
          </a:r>
          <a:r>
            <a:rPr lang="ar-SA" sz="6100" b="1" kern="1200" dirty="0" smtClean="0">
              <a:cs typeface="Arabic Transparent" pitchFamily="2" charset="-78"/>
            </a:rPr>
            <a:t> ما</a:t>
          </a:r>
          <a:endParaRPr lang="ar-SA" sz="6100" kern="1200" dirty="0"/>
        </a:p>
      </dsp:txBody>
      <dsp:txXfrm>
        <a:off x="145113" y="43302"/>
        <a:ext cx="4439117" cy="1387090"/>
      </dsp:txXfrm>
    </dsp:sp>
    <dsp:sp modelId="{10A1B726-D290-4697-B45A-F6500767DB76}">
      <dsp:nvSpPr>
        <dsp:cNvPr id="0" name=""/>
        <dsp:cNvSpPr/>
      </dsp:nvSpPr>
      <dsp:spPr>
        <a:xfrm>
          <a:off x="554502" y="1473547"/>
          <a:ext cx="452542" cy="1105048"/>
        </a:xfrm>
        <a:custGeom>
          <a:avLst/>
          <a:gdLst/>
          <a:ahLst/>
          <a:cxnLst/>
          <a:rect l="0" t="0" r="0" b="0"/>
          <a:pathLst>
            <a:path>
              <a:moveTo>
                <a:pt x="0" y="0"/>
              </a:moveTo>
              <a:lnTo>
                <a:pt x="0" y="1105048"/>
              </a:lnTo>
              <a:lnTo>
                <a:pt x="452542" y="1105048"/>
              </a:lnTo>
            </a:path>
          </a:pathLst>
        </a:custGeom>
        <a:noFill/>
        <a:ln w="25400" cap="flat" cmpd="sng" algn="ctr">
          <a:solidFill>
            <a:schemeClr val="accent6">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B9FBEF-8769-470D-B1AE-03DB84E2B62C}">
      <dsp:nvSpPr>
        <dsp:cNvPr id="0" name=""/>
        <dsp:cNvSpPr/>
      </dsp:nvSpPr>
      <dsp:spPr>
        <a:xfrm>
          <a:off x="1007044" y="1841896"/>
          <a:ext cx="2357437" cy="1473398"/>
        </a:xfrm>
        <a:prstGeom prst="roundRect">
          <a:avLst>
            <a:gd name="adj" fmla="val 10000"/>
          </a:avLst>
        </a:prstGeom>
        <a:solidFill>
          <a:schemeClr val="lt1">
            <a:alpha val="90000"/>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b="1" kern="1200" dirty="0" smtClean="0">
              <a:cs typeface="Arabic Transparent" pitchFamily="2" charset="-78"/>
            </a:rPr>
            <a:t>طرق الحياة المميزة لهذا المجتمع</a:t>
          </a:r>
          <a:endParaRPr lang="ar-SA" sz="3200" kern="1200" dirty="0"/>
        </a:p>
      </dsp:txBody>
      <dsp:txXfrm>
        <a:off x="1050198" y="1885050"/>
        <a:ext cx="2271129" cy="1387090"/>
      </dsp:txXfrm>
    </dsp:sp>
    <dsp:sp modelId="{5D22EE54-B3F7-42D8-8AD1-AA44045B7C8D}">
      <dsp:nvSpPr>
        <dsp:cNvPr id="0" name=""/>
        <dsp:cNvSpPr/>
      </dsp:nvSpPr>
      <dsp:spPr>
        <a:xfrm>
          <a:off x="554502" y="1473547"/>
          <a:ext cx="452542" cy="2946796"/>
        </a:xfrm>
        <a:custGeom>
          <a:avLst/>
          <a:gdLst/>
          <a:ahLst/>
          <a:cxnLst/>
          <a:rect l="0" t="0" r="0" b="0"/>
          <a:pathLst>
            <a:path>
              <a:moveTo>
                <a:pt x="0" y="0"/>
              </a:moveTo>
              <a:lnTo>
                <a:pt x="0" y="2946796"/>
              </a:lnTo>
              <a:lnTo>
                <a:pt x="452542" y="2946796"/>
              </a:lnTo>
            </a:path>
          </a:pathLst>
        </a:custGeom>
        <a:noFill/>
        <a:ln w="25400" cap="flat" cmpd="sng" algn="ctr">
          <a:solidFill>
            <a:schemeClr val="accent6">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4D8DB1-DAAB-4E29-A868-D5A7E6C580AF}">
      <dsp:nvSpPr>
        <dsp:cNvPr id="0" name=""/>
        <dsp:cNvSpPr/>
      </dsp:nvSpPr>
      <dsp:spPr>
        <a:xfrm>
          <a:off x="1007044" y="3683644"/>
          <a:ext cx="2357437" cy="1473398"/>
        </a:xfrm>
        <a:prstGeom prst="roundRect">
          <a:avLst>
            <a:gd name="adj" fmla="val 10000"/>
          </a:avLst>
        </a:prstGeom>
        <a:solidFill>
          <a:schemeClr val="lt1">
            <a:alpha val="90000"/>
            <a:hueOff val="0"/>
            <a:satOff val="0"/>
            <a:lumOff val="0"/>
            <a:alphaOff val="0"/>
          </a:schemeClr>
        </a:solidFill>
        <a:ln w="25400" cap="flat" cmpd="sng" algn="ctr">
          <a:solidFill>
            <a:schemeClr val="accent6">
              <a:shade val="80000"/>
              <a:hueOff val="77082"/>
              <a:satOff val="-1627"/>
              <a:lumOff val="86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b="1" kern="1200" dirty="0" smtClean="0">
              <a:cs typeface="Arabic Transparent" pitchFamily="2" charset="-78"/>
            </a:rPr>
            <a:t>التراث الاجتماعي لمجتمع معين.</a:t>
          </a:r>
          <a:endParaRPr lang="ar-SA" sz="3200" kern="1200" dirty="0"/>
        </a:p>
      </dsp:txBody>
      <dsp:txXfrm>
        <a:off x="1050198" y="3726798"/>
        <a:ext cx="2271129" cy="1387090"/>
      </dsp:txXfrm>
    </dsp:sp>
    <dsp:sp modelId="{B774437B-45EB-46E4-A4DE-50563D86CAFD}">
      <dsp:nvSpPr>
        <dsp:cNvPr id="0" name=""/>
        <dsp:cNvSpPr/>
      </dsp:nvSpPr>
      <dsp:spPr>
        <a:xfrm>
          <a:off x="5364084" y="148"/>
          <a:ext cx="3677956" cy="1473398"/>
        </a:xfrm>
        <a:prstGeom prst="roundRect">
          <a:avLst>
            <a:gd name="adj" fmla="val 10000"/>
          </a:avLst>
        </a:prstGeom>
        <a:solidFill>
          <a:schemeClr val="accent6">
            <a:shade val="80000"/>
            <a:hueOff val="231245"/>
            <a:satOff val="-4882"/>
            <a:lumOff val="260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205" tIns="77470" rIns="116205" bIns="77470" numCol="1" spcCol="1270" anchor="ctr" anchorCtr="0">
          <a:noAutofit/>
        </a:bodyPr>
        <a:lstStyle/>
        <a:p>
          <a:pPr lvl="0" algn="ctr" defTabSz="2711450" rtl="1">
            <a:lnSpc>
              <a:spcPct val="90000"/>
            </a:lnSpc>
            <a:spcBef>
              <a:spcPct val="0"/>
            </a:spcBef>
            <a:spcAft>
              <a:spcPct val="35000"/>
            </a:spcAft>
          </a:pPr>
          <a:r>
            <a:rPr lang="ar-SA" sz="6100" b="1" kern="1200" dirty="0" smtClean="0">
              <a:cs typeface="Arabic Transparent" pitchFamily="2" charset="-78"/>
            </a:rPr>
            <a:t>مفهوم </a:t>
          </a:r>
          <a:r>
            <a:rPr lang="ar-SA" sz="6100" b="1" kern="1200" dirty="0" smtClean="0">
              <a:solidFill>
                <a:srgbClr val="002060"/>
              </a:solidFill>
              <a:cs typeface="Arabic Transparent" pitchFamily="2" charset="-78"/>
            </a:rPr>
            <a:t>الثقافة</a:t>
          </a:r>
          <a:r>
            <a:rPr lang="ar-SA" sz="6100" b="1" kern="1200" dirty="0" smtClean="0">
              <a:cs typeface="Arabic Transparent" pitchFamily="2" charset="-78"/>
            </a:rPr>
            <a:t> </a:t>
          </a:r>
          <a:endParaRPr lang="ar-SA" sz="6100" kern="1200" dirty="0"/>
        </a:p>
      </dsp:txBody>
      <dsp:txXfrm>
        <a:off x="5407238" y="43302"/>
        <a:ext cx="3591648" cy="1387090"/>
      </dsp:txXfrm>
    </dsp:sp>
    <dsp:sp modelId="{22C07FF9-C8D8-46D6-983B-52047BFF4463}">
      <dsp:nvSpPr>
        <dsp:cNvPr id="0" name=""/>
        <dsp:cNvSpPr/>
      </dsp:nvSpPr>
      <dsp:spPr>
        <a:xfrm>
          <a:off x="5731879" y="1473547"/>
          <a:ext cx="367795" cy="1105048"/>
        </a:xfrm>
        <a:custGeom>
          <a:avLst/>
          <a:gdLst/>
          <a:ahLst/>
          <a:cxnLst/>
          <a:rect l="0" t="0" r="0" b="0"/>
          <a:pathLst>
            <a:path>
              <a:moveTo>
                <a:pt x="0" y="0"/>
              </a:moveTo>
              <a:lnTo>
                <a:pt x="0" y="1105048"/>
              </a:lnTo>
              <a:lnTo>
                <a:pt x="367795" y="1105048"/>
              </a:lnTo>
            </a:path>
          </a:pathLst>
        </a:custGeom>
        <a:noFill/>
        <a:ln w="25400" cap="flat" cmpd="sng" algn="ctr">
          <a:solidFill>
            <a:schemeClr val="accent6">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698796-E4B2-45C6-87E7-BAA02D702EF7}">
      <dsp:nvSpPr>
        <dsp:cNvPr id="0" name=""/>
        <dsp:cNvSpPr/>
      </dsp:nvSpPr>
      <dsp:spPr>
        <a:xfrm>
          <a:off x="6099675" y="1841896"/>
          <a:ext cx="2357437" cy="1473398"/>
        </a:xfrm>
        <a:prstGeom prst="roundRect">
          <a:avLst>
            <a:gd name="adj" fmla="val 10000"/>
          </a:avLst>
        </a:prstGeom>
        <a:solidFill>
          <a:schemeClr val="lt1">
            <a:alpha val="90000"/>
            <a:hueOff val="0"/>
            <a:satOff val="0"/>
            <a:lumOff val="0"/>
            <a:alphaOff val="0"/>
          </a:schemeClr>
        </a:solidFill>
        <a:ln w="25400" cap="flat" cmpd="sng" algn="ctr">
          <a:solidFill>
            <a:schemeClr val="accent6">
              <a:shade val="80000"/>
              <a:hueOff val="154163"/>
              <a:satOff val="-3255"/>
              <a:lumOff val="173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b="1" kern="1200" dirty="0" smtClean="0">
              <a:cs typeface="Arabic Transparent" pitchFamily="2" charset="-78"/>
            </a:rPr>
            <a:t>الجزء الذي نتعلمه من السلوك الإنساني</a:t>
          </a:r>
          <a:endParaRPr lang="ar-SA" sz="3200" kern="1200" dirty="0"/>
        </a:p>
      </dsp:txBody>
      <dsp:txXfrm>
        <a:off x="6142829" y="1885050"/>
        <a:ext cx="2271129" cy="1387090"/>
      </dsp:txXfrm>
    </dsp:sp>
    <dsp:sp modelId="{B8BD4920-146B-4C9C-A974-077905E494F3}">
      <dsp:nvSpPr>
        <dsp:cNvPr id="0" name=""/>
        <dsp:cNvSpPr/>
      </dsp:nvSpPr>
      <dsp:spPr>
        <a:xfrm>
          <a:off x="5731879" y="1473547"/>
          <a:ext cx="367795" cy="2946796"/>
        </a:xfrm>
        <a:custGeom>
          <a:avLst/>
          <a:gdLst/>
          <a:ahLst/>
          <a:cxnLst/>
          <a:rect l="0" t="0" r="0" b="0"/>
          <a:pathLst>
            <a:path>
              <a:moveTo>
                <a:pt x="0" y="0"/>
              </a:moveTo>
              <a:lnTo>
                <a:pt x="0" y="2946796"/>
              </a:lnTo>
              <a:lnTo>
                <a:pt x="367795" y="2946796"/>
              </a:lnTo>
            </a:path>
          </a:pathLst>
        </a:custGeom>
        <a:noFill/>
        <a:ln w="25400" cap="flat" cmpd="sng" algn="ctr">
          <a:solidFill>
            <a:schemeClr val="accent6">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4ED247-182A-483E-99C2-2E54AC558C15}">
      <dsp:nvSpPr>
        <dsp:cNvPr id="0" name=""/>
        <dsp:cNvSpPr/>
      </dsp:nvSpPr>
      <dsp:spPr>
        <a:xfrm>
          <a:off x="6099675" y="3683644"/>
          <a:ext cx="2357437" cy="1473398"/>
        </a:xfrm>
        <a:prstGeom prst="roundRect">
          <a:avLst>
            <a:gd name="adj" fmla="val 10000"/>
          </a:avLst>
        </a:prstGeom>
        <a:solidFill>
          <a:schemeClr val="lt1">
            <a:alpha val="90000"/>
            <a:hueOff val="0"/>
            <a:satOff val="0"/>
            <a:lumOff val="0"/>
            <a:alphaOff val="0"/>
          </a:schemeClr>
        </a:solidFill>
        <a:ln w="25400" cap="flat" cmpd="sng" algn="ctr">
          <a:solidFill>
            <a:schemeClr val="accent6">
              <a:shade val="80000"/>
              <a:hueOff val="231245"/>
              <a:satOff val="-4882"/>
              <a:lumOff val="260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ctr" defTabSz="1422400" rtl="1">
            <a:lnSpc>
              <a:spcPct val="90000"/>
            </a:lnSpc>
            <a:spcBef>
              <a:spcPct val="0"/>
            </a:spcBef>
            <a:spcAft>
              <a:spcPct val="35000"/>
            </a:spcAft>
          </a:pPr>
          <a:r>
            <a:rPr lang="ar-SA" sz="3200" b="1" kern="1200" dirty="0" smtClean="0">
              <a:cs typeface="Arabic Transparent" pitchFamily="2" charset="-78"/>
            </a:rPr>
            <a:t>مجمل التراث الاجتماعي للبشرية</a:t>
          </a:r>
          <a:endParaRPr lang="ar-SA" sz="3200" kern="1200" dirty="0"/>
        </a:p>
      </dsp:txBody>
      <dsp:txXfrm>
        <a:off x="6142829" y="3726798"/>
        <a:ext cx="2271129" cy="13870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AA8E7-D17E-42D7-890C-9A55C6EDB2F0}">
      <dsp:nvSpPr>
        <dsp:cNvPr id="0" name=""/>
        <dsp:cNvSpPr/>
      </dsp:nvSpPr>
      <dsp:spPr>
        <a:xfrm>
          <a:off x="0" y="0"/>
          <a:ext cx="8991600" cy="2057400"/>
        </a:xfrm>
        <a:prstGeom prst="rect">
          <a:avLst/>
        </a:prstGeom>
        <a:solidFill>
          <a:schemeClr val="accent2">
            <a:lumMod val="20000"/>
            <a:lumOff val="8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lvl="0" algn="ctr" defTabSz="2667000" rtl="1">
            <a:lnSpc>
              <a:spcPct val="90000"/>
            </a:lnSpc>
            <a:spcBef>
              <a:spcPct val="0"/>
            </a:spcBef>
            <a:spcAft>
              <a:spcPct val="35000"/>
            </a:spcAft>
          </a:pPr>
          <a:r>
            <a:rPr lang="ar-SA" sz="6000" b="1" kern="1200" dirty="0" smtClean="0">
              <a:solidFill>
                <a:srgbClr val="002060"/>
              </a:solidFill>
              <a:cs typeface="Arabic Transparent" pitchFamily="2" charset="-78"/>
            </a:rPr>
            <a:t>ويتضح مما سبق، أن </a:t>
          </a:r>
          <a:r>
            <a:rPr lang="ar-SA" sz="6000" b="1" u="sng" kern="1200" dirty="0" smtClean="0">
              <a:solidFill>
                <a:srgbClr val="002060"/>
              </a:solidFill>
              <a:cs typeface="Arabic Transparent" pitchFamily="2" charset="-78"/>
            </a:rPr>
            <a:t>الاتجاهات المختلفة في تعريف الثقافة</a:t>
          </a:r>
          <a:r>
            <a:rPr lang="ar-SA" sz="6000" b="1" kern="1200" dirty="0" smtClean="0">
              <a:solidFill>
                <a:srgbClr val="002060"/>
              </a:solidFill>
              <a:cs typeface="Arabic Transparent" pitchFamily="2" charset="-78"/>
            </a:rPr>
            <a:t> </a:t>
          </a:r>
          <a:endParaRPr lang="ar-SA" sz="6000" kern="1200" dirty="0">
            <a:solidFill>
              <a:srgbClr val="002060"/>
            </a:solidFill>
          </a:endParaRPr>
        </a:p>
      </dsp:txBody>
      <dsp:txXfrm>
        <a:off x="0" y="0"/>
        <a:ext cx="8991600" cy="2057400"/>
      </dsp:txXfrm>
    </dsp:sp>
    <dsp:sp modelId="{4CAD33E4-D442-42EF-8E48-41D28C35B8B3}">
      <dsp:nvSpPr>
        <dsp:cNvPr id="0" name=""/>
        <dsp:cNvSpPr/>
      </dsp:nvSpPr>
      <dsp:spPr>
        <a:xfrm>
          <a:off x="4390" y="2057400"/>
          <a:ext cx="2994273" cy="4320540"/>
        </a:xfrm>
        <a:prstGeom prst="rect">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b="1" kern="1200" dirty="0" smtClean="0">
              <a:cs typeface="Arabic Transparent" pitchFamily="2" charset="-78"/>
            </a:rPr>
            <a:t>اتجاه ثالث يهتم </a:t>
          </a:r>
          <a:r>
            <a:rPr lang="ar-SA" sz="3400" b="1" u="sng" kern="1200" dirty="0" smtClean="0">
              <a:cs typeface="Arabic Transparent" pitchFamily="2" charset="-78"/>
            </a:rPr>
            <a:t>بالجانب الرمزي</a:t>
          </a:r>
          <a:r>
            <a:rPr lang="ar-SA" sz="3400" b="1" kern="1200" dirty="0" smtClean="0">
              <a:cs typeface="Arabic Transparent" pitchFamily="2" charset="-78"/>
            </a:rPr>
            <a:t>. وهذا الاتجاه يعارض الاتجاه التجريدي ويأخذ بالاتجاه الواقعي على النحو الذي ذهب إليه (هوايت).</a:t>
          </a:r>
          <a:endParaRPr lang="ar-SA" sz="3400" kern="1200" dirty="0"/>
        </a:p>
      </dsp:txBody>
      <dsp:txXfrm>
        <a:off x="4390" y="2057400"/>
        <a:ext cx="2994273" cy="4320540"/>
      </dsp:txXfrm>
    </dsp:sp>
    <dsp:sp modelId="{F4D8C298-EF7B-456B-BFC4-55E3A28E09C6}">
      <dsp:nvSpPr>
        <dsp:cNvPr id="0" name=""/>
        <dsp:cNvSpPr/>
      </dsp:nvSpPr>
      <dsp:spPr>
        <a:xfrm>
          <a:off x="2998663" y="2057400"/>
          <a:ext cx="2994273" cy="4320540"/>
        </a:xfrm>
        <a:prstGeom prst="rect">
          <a:avLst/>
        </a:prstGeom>
        <a:blipFill rotWithShape="0">
          <a:blip xmlns:r="http://schemas.openxmlformats.org/officeDocument/2006/relationships" r:embed="rId2"/>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b="1" u="sng" kern="1200" dirty="0" smtClean="0">
              <a:cs typeface="Arabic Transparent" pitchFamily="2" charset="-78"/>
            </a:rPr>
            <a:t>اتجاها تجريديا </a:t>
          </a:r>
          <a:r>
            <a:rPr lang="ar-SA" sz="3400" b="1" kern="1200" dirty="0" smtClean="0">
              <a:cs typeface="Arabic Transparent" pitchFamily="2" charset="-78"/>
            </a:rPr>
            <a:t>يرى الثقافة مجموعة أفكار يجردها العالم من ملاحظته للواقع المحسوس الذي يشمل على أشكال السلوك المكتسب الخاص بمجتمع أو بجماعة معينة.</a:t>
          </a:r>
          <a:endParaRPr lang="ar-SA" sz="3400" kern="1200" dirty="0"/>
        </a:p>
      </dsp:txBody>
      <dsp:txXfrm>
        <a:off x="2998663" y="2057400"/>
        <a:ext cx="2994273" cy="4320540"/>
      </dsp:txXfrm>
    </dsp:sp>
    <dsp:sp modelId="{BEF5DAE5-0693-4373-86EF-F58790CD30C2}">
      <dsp:nvSpPr>
        <dsp:cNvPr id="0" name=""/>
        <dsp:cNvSpPr/>
      </dsp:nvSpPr>
      <dsp:spPr>
        <a:xfrm>
          <a:off x="5992936" y="2057400"/>
          <a:ext cx="2994273" cy="4320540"/>
        </a:xfrm>
        <a:prstGeom prst="rect">
          <a:avLst/>
        </a:prstGeom>
        <a:blipFill rotWithShape="0">
          <a:blip xmlns:r="http://schemas.openxmlformats.org/officeDocument/2006/relationships" r:embed="rId3"/>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b="1" u="sng" kern="1200" dirty="0" smtClean="0">
              <a:solidFill>
                <a:srgbClr val="002060"/>
              </a:solidFill>
              <a:cs typeface="Arabic Transparent" pitchFamily="2" charset="-78"/>
            </a:rPr>
            <a:t>اتجاها واقعيا </a:t>
          </a:r>
          <a:r>
            <a:rPr lang="ar-SA" sz="3400" b="1" kern="1200" dirty="0" smtClean="0">
              <a:solidFill>
                <a:srgbClr val="002060"/>
              </a:solidFill>
              <a:cs typeface="Arabic Transparent" pitchFamily="2" charset="-78"/>
            </a:rPr>
            <a:t>يرى أن الثقافة هي كل ما يتكون من أشكال السلوك المكتسب الخاص بمجتمع إنساني معين أو بجماعة معينة من البشر</a:t>
          </a:r>
          <a:endParaRPr lang="ar-SA" sz="3400" kern="1200" dirty="0">
            <a:solidFill>
              <a:srgbClr val="002060"/>
            </a:solidFill>
          </a:endParaRPr>
        </a:p>
      </dsp:txBody>
      <dsp:txXfrm>
        <a:off x="5992936" y="2057400"/>
        <a:ext cx="2994273" cy="4320540"/>
      </dsp:txXfrm>
    </dsp:sp>
    <dsp:sp modelId="{10363B50-B906-4C0E-91C4-2020716CD10F}">
      <dsp:nvSpPr>
        <dsp:cNvPr id="0" name=""/>
        <dsp:cNvSpPr/>
      </dsp:nvSpPr>
      <dsp:spPr>
        <a:xfrm>
          <a:off x="0" y="6377940"/>
          <a:ext cx="8991600" cy="4800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DE400F-7CFA-4A5C-A496-C29C19073B2B}">
      <dsp:nvSpPr>
        <dsp:cNvPr id="0" name=""/>
        <dsp:cNvSpPr/>
      </dsp:nvSpPr>
      <dsp:spPr>
        <a:xfrm>
          <a:off x="0" y="0"/>
          <a:ext cx="8991600" cy="205740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kern="1200" dirty="0" smtClean="0">
              <a:cs typeface="Arabic Transparent" pitchFamily="2" charset="-78"/>
            </a:rPr>
            <a:t>(هـ) أن الثقافة نسق، بمعنى أنها كل معقد، تتكون من ثلاثة قطاعات أو وحدات أو جوانب أساسية </a:t>
          </a:r>
          <a:endParaRPr lang="ar-SA" sz="4800" kern="1200" dirty="0">
            <a:cs typeface="Arabic Transparent" pitchFamily="2" charset="-78"/>
          </a:endParaRPr>
        </a:p>
      </dsp:txBody>
      <dsp:txXfrm>
        <a:off x="0" y="0"/>
        <a:ext cx="8991600" cy="2057400"/>
      </dsp:txXfrm>
    </dsp:sp>
    <dsp:sp modelId="{F02DF856-BE0A-42AE-B3E7-16EE2AA24FC0}">
      <dsp:nvSpPr>
        <dsp:cNvPr id="0" name=""/>
        <dsp:cNvSpPr/>
      </dsp:nvSpPr>
      <dsp:spPr>
        <a:xfrm>
          <a:off x="4390" y="1988833"/>
          <a:ext cx="2994273" cy="44576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u="sng" kern="1200" dirty="0" smtClean="0">
              <a:solidFill>
                <a:srgbClr val="002060"/>
              </a:solidFill>
              <a:cs typeface="Arabic Transparent" pitchFamily="2" charset="-78"/>
            </a:rPr>
            <a:t>الجوانب المعيارية، </a:t>
          </a:r>
          <a:r>
            <a:rPr lang="ar-SA" sz="2400" b="1" kern="1200" dirty="0" smtClean="0">
              <a:cs typeface="Arabic Transparent" pitchFamily="2" charset="-78"/>
            </a:rPr>
            <a:t>وتتضمن المعايير أو القواعد التي تنظم السلوك. كما تتضمن القيم أو الأفكار النهائية المجردة حول ما هو صواب وما هو خطأ. بالإضافة إلى أنها تتضمن الجزاءات أي المكافآت التي تطبق بطريقة رسمية أو غير رسمية لفرض الامتثال للمعايير ولضبط السلوك المنحرف.</a:t>
          </a:r>
          <a:endParaRPr lang="ar-SA" sz="2400" kern="1200" dirty="0">
            <a:cs typeface="Arabic Transparent" pitchFamily="2" charset="-78"/>
          </a:endParaRPr>
        </a:p>
      </dsp:txBody>
      <dsp:txXfrm>
        <a:off x="4390" y="1988833"/>
        <a:ext cx="2994273" cy="4457673"/>
      </dsp:txXfrm>
    </dsp:sp>
    <dsp:sp modelId="{BD16F104-D957-4A80-A489-86905A32DB0B}">
      <dsp:nvSpPr>
        <dsp:cNvPr id="0" name=""/>
        <dsp:cNvSpPr/>
      </dsp:nvSpPr>
      <dsp:spPr>
        <a:xfrm>
          <a:off x="2998663" y="1982006"/>
          <a:ext cx="2994273" cy="447132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u="sng" kern="1200" dirty="0" smtClean="0">
              <a:solidFill>
                <a:srgbClr val="002060"/>
              </a:solidFill>
              <a:cs typeface="Arabic Transparent" pitchFamily="2" charset="-78"/>
            </a:rPr>
            <a:t>الجوانب المادية: </a:t>
          </a:r>
          <a:r>
            <a:rPr lang="ar-SA" sz="3100" b="1" kern="1200" dirty="0" smtClean="0">
              <a:cs typeface="Arabic Transparent" pitchFamily="2" charset="-78"/>
            </a:rPr>
            <a:t>وتشمل الأدوات والآلات واللعب والسيارات وغيرها من الأشياء المادية التي تستخدم في تشكيل وتغيير البيئة.</a:t>
          </a:r>
          <a:endParaRPr lang="ar-SA" sz="3100" kern="1200" dirty="0">
            <a:cs typeface="Arabic Transparent" pitchFamily="2" charset="-78"/>
          </a:endParaRPr>
        </a:p>
      </dsp:txBody>
      <dsp:txXfrm>
        <a:off x="2998663" y="1982006"/>
        <a:ext cx="2994273" cy="4471326"/>
      </dsp:txXfrm>
    </dsp:sp>
    <dsp:sp modelId="{94E253F5-15C7-4C8E-B8F8-2C8D5C8D2B4D}">
      <dsp:nvSpPr>
        <dsp:cNvPr id="0" name=""/>
        <dsp:cNvSpPr/>
      </dsp:nvSpPr>
      <dsp:spPr>
        <a:xfrm>
          <a:off x="5992936" y="1988833"/>
          <a:ext cx="2994273" cy="445767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SA" sz="3100" b="1" u="sng" kern="1200" dirty="0" smtClean="0">
              <a:solidFill>
                <a:srgbClr val="002060"/>
              </a:solidFill>
              <a:cs typeface="Arabic Transparent" pitchFamily="2" charset="-78"/>
            </a:rPr>
            <a:t>الجوانب الإدراكية</a:t>
          </a:r>
          <a:r>
            <a:rPr lang="ar-SA" sz="3100" b="1" kern="1200" dirty="0" smtClean="0">
              <a:cs typeface="Arabic Transparent" pitchFamily="2" charset="-78"/>
            </a:rPr>
            <a:t>، وتشمل نسق المعرفة الذي يتدرج من المعتقدات إلى التكنولوجيا. وعلى سبيل المثال، عن طريق هذا الجانب من الثقافة نتمكن من معرفة طريقة استخدام آلة معينة في الإنتاج.</a:t>
          </a:r>
          <a:endParaRPr lang="ar-SA" sz="3100" kern="1200" dirty="0">
            <a:cs typeface="Arabic Transparent" pitchFamily="2" charset="-78"/>
          </a:endParaRPr>
        </a:p>
      </dsp:txBody>
      <dsp:txXfrm>
        <a:off x="5992936" y="1988833"/>
        <a:ext cx="2994273" cy="4457673"/>
      </dsp:txXfrm>
    </dsp:sp>
    <dsp:sp modelId="{7DEC64DE-3D85-427D-BC92-A728F9E12292}">
      <dsp:nvSpPr>
        <dsp:cNvPr id="0" name=""/>
        <dsp:cNvSpPr/>
      </dsp:nvSpPr>
      <dsp:spPr>
        <a:xfrm>
          <a:off x="0" y="6377940"/>
          <a:ext cx="8991600" cy="48006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8F841F64-EB42-4C19-901A-72634F7AFFCA}" type="datetimeFigureOut">
              <a:rPr lang="ar-SA" smtClean="0"/>
              <a:pPr/>
              <a:t>17/05/36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F841F64-EB42-4C19-901A-72634F7AFFCA}"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F841F64-EB42-4C19-901A-72634F7AFFCA}"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F841F64-EB42-4C19-901A-72634F7AFFCA}"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8F841F64-EB42-4C19-901A-72634F7AFFCA}" type="datetimeFigureOut">
              <a:rPr lang="ar-SA" smtClean="0"/>
              <a:pPr/>
              <a:t>17/05/36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8F841F64-EB42-4C19-901A-72634F7AFFCA}" type="datetimeFigureOut">
              <a:rPr lang="ar-SA" smtClean="0"/>
              <a:pPr/>
              <a:t>17/05/36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F841F64-EB42-4C19-901A-72634F7AFFCA}" type="datetimeFigureOut">
              <a:rPr lang="ar-SA" smtClean="0"/>
              <a:pPr/>
              <a:t>17/05/36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F841F64-EB42-4C19-901A-72634F7AFFCA}"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F841F64-EB42-4C19-901A-72634F7AFFCA}"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61DAD10D-E9DC-4FF8-9279-ED1FA34B2AE0}"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F841F64-EB42-4C19-901A-72634F7AFFCA}"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F841F64-EB42-4C19-901A-72634F7AFFCA}"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1DAD10D-E9DC-4FF8-9279-ED1FA34B2AE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841F64-EB42-4C19-901A-72634F7AFFCA}" type="datetimeFigureOut">
              <a:rPr lang="ar-SA" smtClean="0"/>
              <a:pPr/>
              <a:t>17/05/36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DAD10D-E9DC-4FF8-9279-ED1FA34B2AE0}"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SA" dirty="0" smtClean="0"/>
              <a:t/>
            </a:r>
            <a:br>
              <a:rPr lang="ar-SA" dirty="0" smtClean="0"/>
            </a:br>
            <a:endParaRPr lang="ar-SA" dirty="0"/>
          </a:p>
        </p:txBody>
      </p:sp>
      <p:sp>
        <p:nvSpPr>
          <p:cNvPr id="4" name="مستطيل 3"/>
          <p:cNvSpPr/>
          <p:nvPr/>
        </p:nvSpPr>
        <p:spPr>
          <a:xfrm>
            <a:off x="2473508" y="2715885"/>
            <a:ext cx="4196982" cy="2585323"/>
          </a:xfrm>
          <a:prstGeom prst="rect">
            <a:avLst/>
          </a:prstGeom>
          <a:noFill/>
        </p:spPr>
        <p:txBody>
          <a:bodyPr wrap="none" lIns="91440" tIns="45720" rIns="91440" bIns="45720">
            <a:spAutoFit/>
          </a:bodyPr>
          <a:lstStyle/>
          <a:p>
            <a:pPr algn="ctr"/>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الثقافة</a:t>
            </a:r>
          </a:p>
          <a:p>
            <a:pPr algn="ctr"/>
            <a:endPar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الفصل الرابع</a:t>
            </a:r>
            <a:endPar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38200"/>
          </a:xfrm>
        </p:spPr>
        <p:txBody>
          <a:bodyPr>
            <a:noAutofit/>
          </a:bodyPr>
          <a:lstStyle/>
          <a:p>
            <a:pPr algn="ctr"/>
            <a:r>
              <a:rPr lang="ar-SA" sz="5400" b="1" dirty="0" smtClean="0">
                <a:latin typeface="Arial" pitchFamily="34" charset="0"/>
                <a:cs typeface="Arial" pitchFamily="34" charset="0"/>
              </a:rPr>
              <a:t>الثقافة</a:t>
            </a:r>
            <a:endParaRPr lang="ar-SA" sz="5400" b="1" dirty="0">
              <a:latin typeface="Arial" pitchFamily="34" charset="0"/>
              <a:cs typeface="Arial" pitchFamily="34" charset="0"/>
            </a:endParaRPr>
          </a:p>
        </p:txBody>
      </p:sp>
      <p:sp>
        <p:nvSpPr>
          <p:cNvPr id="3" name="عنصر نائب للمحتوى 2"/>
          <p:cNvSpPr>
            <a:spLocks noGrp="1"/>
          </p:cNvSpPr>
          <p:nvPr>
            <p:ph idx="1"/>
          </p:nvPr>
        </p:nvSpPr>
        <p:spPr>
          <a:xfrm>
            <a:off x="35496" y="908720"/>
            <a:ext cx="8991600" cy="5949280"/>
          </a:xfrm>
          <a:noFill/>
        </p:spPr>
        <p:txBody>
          <a:bodyPr>
            <a:normAutofit fontScale="85000" lnSpcReduction="20000"/>
          </a:bodyPr>
          <a:lstStyle/>
          <a:p>
            <a:pPr>
              <a:buNone/>
            </a:pPr>
            <a:r>
              <a:rPr lang="ar-SA" sz="4400" b="1" u="sng" dirty="0" smtClean="0">
                <a:latin typeface="Arial" pitchFamily="34" charset="0"/>
                <a:cs typeface="Arabic Transparent" pitchFamily="2" charset="-78"/>
              </a:rPr>
              <a:t>مقدمة:</a:t>
            </a:r>
          </a:p>
          <a:p>
            <a:pPr marL="0" indent="0" algn="just">
              <a:lnSpc>
                <a:spcPct val="120000"/>
              </a:lnSpc>
              <a:spcBef>
                <a:spcPts val="0"/>
              </a:spcBef>
              <a:buNone/>
            </a:pPr>
            <a:r>
              <a:rPr lang="ar-SA" sz="4400" b="1" dirty="0" smtClean="0">
                <a:cs typeface="Arabic Transparent" pitchFamily="2" charset="-78"/>
              </a:rPr>
              <a:t>يذكر (تيماشيف) أن اختبار النظريات الاجتماعية في الماضي والحاضر، يثبت أنها دارت حول عدد قليل من المسائل أهمها:</a:t>
            </a:r>
            <a:endParaRPr lang="en-US" sz="4400" dirty="0" smtClean="0">
              <a:cs typeface="Arabic Transparent" pitchFamily="2" charset="-78"/>
            </a:endParaRPr>
          </a:p>
          <a:p>
            <a:pPr algn="just">
              <a:buNone/>
            </a:pPr>
            <a:r>
              <a:rPr lang="ar-SA" sz="4400" b="1" dirty="0" smtClean="0">
                <a:cs typeface="Arabic Transparent" pitchFamily="2" charset="-78"/>
              </a:rPr>
              <a:t>أ- ما الثقافة وما المجتمع؟</a:t>
            </a:r>
            <a:endParaRPr lang="en-US" sz="4400" dirty="0" smtClean="0">
              <a:cs typeface="Arabic Transparent" pitchFamily="2" charset="-78"/>
            </a:endParaRPr>
          </a:p>
          <a:p>
            <a:pPr algn="just">
              <a:buNone/>
            </a:pPr>
            <a:r>
              <a:rPr lang="ar-SA" sz="4400" b="1" dirty="0" smtClean="0">
                <a:cs typeface="Arabic Transparent" pitchFamily="2" charset="-78"/>
              </a:rPr>
              <a:t>ب- ما الوحدات الأساسية التي يمكن أن نحلل على أساسها كل من الثقافة والمجتمع؟</a:t>
            </a:r>
            <a:endParaRPr lang="en-US" sz="4400" dirty="0" smtClean="0">
              <a:cs typeface="Arabic Transparent" pitchFamily="2" charset="-78"/>
            </a:endParaRPr>
          </a:p>
          <a:p>
            <a:pPr algn="just">
              <a:buNone/>
            </a:pPr>
            <a:r>
              <a:rPr lang="ar-SA" sz="4400" b="1" dirty="0" smtClean="0">
                <a:cs typeface="Arabic Transparent" pitchFamily="2" charset="-78"/>
              </a:rPr>
              <a:t>ج- ما العلاقة بين الثقافة والمجتمع والشخصية؟</a:t>
            </a:r>
            <a:endParaRPr lang="en-US" sz="4400" dirty="0" smtClean="0">
              <a:cs typeface="Arabic Transparent" pitchFamily="2" charset="-78"/>
            </a:endParaRPr>
          </a:p>
          <a:p>
            <a:pPr algn="just">
              <a:buNone/>
            </a:pPr>
            <a:r>
              <a:rPr lang="ar-SA" sz="4400" b="1" dirty="0" smtClean="0">
                <a:cs typeface="Arabic Transparent" pitchFamily="2" charset="-78"/>
              </a:rPr>
              <a:t>د- ما العوامل التي تحدد حالة الثقافة وحالة المجتمع أو التغير في كل منهما.</a:t>
            </a:r>
            <a:endParaRPr lang="en-US" sz="4400" dirty="0" smtClean="0">
              <a:cs typeface="Arabic Transparent" pitchFamily="2" charset="-78"/>
            </a:endParaRPr>
          </a:p>
          <a:p>
            <a:pPr>
              <a:buNone/>
            </a:pPr>
            <a:endParaRPr lang="ar-SA" sz="4400" b="1" dirty="0">
              <a:latin typeface="Arial" pitchFamily="34" charset="0"/>
              <a:cs typeface="Arabic Transparent" pitchFamily="2"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4624"/>
            <a:ext cx="9144000" cy="838200"/>
          </a:xfrm>
        </p:spPr>
        <p:txBody>
          <a:bodyPr>
            <a:noAutofit/>
          </a:bodyPr>
          <a:lstStyle/>
          <a:p>
            <a:pPr algn="ctr"/>
            <a:r>
              <a:rPr lang="ar-SA" sz="5400" b="1" dirty="0" smtClean="0">
                <a:latin typeface="Arial" pitchFamily="34" charset="0"/>
                <a:cs typeface="Arial" pitchFamily="34" charset="0"/>
              </a:rPr>
              <a:t>أهمية دراسة الثقافة:</a:t>
            </a:r>
            <a:endParaRPr lang="ar-SA" sz="5400" b="1" dirty="0">
              <a:latin typeface="Arial" pitchFamily="34" charset="0"/>
              <a:cs typeface="Arial" pitchFamily="34" charset="0"/>
            </a:endParaRPr>
          </a:p>
        </p:txBody>
      </p:sp>
      <p:sp>
        <p:nvSpPr>
          <p:cNvPr id="3" name="عنصر نائب للمحتوى 2"/>
          <p:cNvSpPr>
            <a:spLocks noGrp="1"/>
          </p:cNvSpPr>
          <p:nvPr>
            <p:ph idx="1"/>
          </p:nvPr>
        </p:nvSpPr>
        <p:spPr>
          <a:xfrm>
            <a:off x="35496" y="836712"/>
            <a:ext cx="8991600" cy="5949280"/>
          </a:xfrm>
          <a:noFill/>
        </p:spPr>
        <p:txBody>
          <a:bodyPr>
            <a:noAutofit/>
          </a:bodyPr>
          <a:lstStyle/>
          <a:p>
            <a:pPr marL="0" indent="0" algn="just">
              <a:spcBef>
                <a:spcPts val="0"/>
              </a:spcBef>
              <a:buNone/>
            </a:pPr>
            <a:r>
              <a:rPr lang="ar-SA" sz="4400" b="1" dirty="0" smtClean="0">
                <a:cs typeface="Arabic Transparent" pitchFamily="2" charset="-78"/>
              </a:rPr>
              <a:t>ويتضح أهمية دراسة موضوع الثقافة بالنسبة لعالم الاجتماع، إذا علمنا أننا </a:t>
            </a:r>
            <a:r>
              <a:rPr lang="ar-SA" sz="4400" b="1" u="sng" dirty="0" smtClean="0">
                <a:solidFill>
                  <a:srgbClr val="002060"/>
                </a:solidFill>
                <a:cs typeface="Arabic Transparent" pitchFamily="2" charset="-78"/>
              </a:rPr>
              <a:t>لا يمكن أن نفهم اختلاف سلوك الجماعات التي تنتمي إلى مجتمعات مختلفة، دون دراسة ثقافة هذه المجتمعات.</a:t>
            </a:r>
            <a:r>
              <a:rPr lang="ar-SA" sz="4400" b="1" dirty="0" smtClean="0">
                <a:cs typeface="Arabic Transparent" pitchFamily="2" charset="-78"/>
              </a:rPr>
              <a:t> فالثقافة لها تأثير كبير في توجيه وضبط سلوك الأفراد داخل المجتمع بالإضافة إلى أنها تساعدهم على التكيف مع البيئة أو تغير هذه البيئة بحيث تؤدي إلى إشباع احتياجاتهم.</a:t>
            </a:r>
            <a:endParaRPr lang="en-US" sz="4400" dirty="0" smtClean="0">
              <a:cs typeface="Arabic Transparent" pitchFamily="2" charset="-78"/>
            </a:endParaRPr>
          </a:p>
          <a:p>
            <a:pPr algn="just"/>
            <a:endParaRPr lang="ar-SA" sz="4400" b="1" dirty="0">
              <a:latin typeface="Arial" pitchFamily="34" charset="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496" y="0"/>
            <a:ext cx="8991600" cy="6858000"/>
          </a:xfrm>
          <a:noFill/>
        </p:spPr>
        <p:txBody>
          <a:bodyPr>
            <a:normAutofit/>
          </a:bodyPr>
          <a:lstStyle/>
          <a:p>
            <a:pPr marL="0" indent="0" algn="just">
              <a:spcBef>
                <a:spcPts val="0"/>
              </a:spcBef>
              <a:buNone/>
            </a:pPr>
            <a:r>
              <a:rPr lang="ar-SA" sz="4400" b="1" dirty="0" smtClean="0">
                <a:cs typeface="Arabic Transparent" pitchFamily="2" charset="-78"/>
              </a:rPr>
              <a:t>ومع هذه الأهمية التي يوليها علماء الاجتماع لدراسة موضوع الثقافة، إلا أنه يجب مراعاة أن عالم الاجتماع لا يدرس الثقافة لذاتها، إذ أنها تشكل الموضوع الأساسي للدراسة في </a:t>
            </a:r>
            <a:r>
              <a:rPr lang="ar-SA" sz="4400" b="1" dirty="0" err="1" smtClean="0">
                <a:cs typeface="Arabic Transparent" pitchFamily="2" charset="-78"/>
              </a:rPr>
              <a:t>الأنثروبولوجيا</a:t>
            </a:r>
            <a:r>
              <a:rPr lang="ar-SA" sz="4400" b="1" dirty="0" smtClean="0">
                <a:cs typeface="Arabic Transparent" pitchFamily="2" charset="-78"/>
              </a:rPr>
              <a:t> الثقافية. </a:t>
            </a:r>
          </a:p>
          <a:p>
            <a:pPr marL="0" indent="0" algn="just">
              <a:spcBef>
                <a:spcPts val="0"/>
              </a:spcBef>
              <a:buNone/>
            </a:pPr>
            <a:r>
              <a:rPr lang="ar-SA" sz="4400" b="1" dirty="0" smtClean="0">
                <a:cs typeface="Arabic Transparent" pitchFamily="2" charset="-78"/>
              </a:rPr>
              <a:t>ولكن علم الاجتماع يهتم غالبا بدراسة هذا الموضوع نظراً لما تلقيه الثقافة من ضوء على العلاقات الاجتماعية التي تمثل الموضوع الأساسي في علم الاجتماع.</a:t>
            </a:r>
            <a:endParaRPr lang="en-US" sz="4400" dirty="0" smtClean="0">
              <a:cs typeface="Arabic Transparent" pitchFamily="2" charset="-78"/>
            </a:endParaRPr>
          </a:p>
          <a:p>
            <a:pPr algn="just"/>
            <a:endParaRPr lang="ar-SA" sz="4400" b="1" dirty="0">
              <a:latin typeface="Arial" pitchFamily="34" charset="0"/>
              <a:cs typeface="Arabic Transparen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85000" lnSpcReduction="10000"/>
          </a:bodyPr>
          <a:lstStyle/>
          <a:p>
            <a:pPr algn="just">
              <a:buNone/>
            </a:pPr>
            <a:r>
              <a:rPr lang="ar-SA" sz="4400" b="1" dirty="0" smtClean="0">
                <a:cs typeface="Arabic Transparent" pitchFamily="2" charset="-78"/>
              </a:rPr>
              <a:t>مفهوم الثقافة: </a:t>
            </a:r>
          </a:p>
          <a:p>
            <a:pPr marL="0" indent="0" algn="just">
              <a:lnSpc>
                <a:spcPct val="120000"/>
              </a:lnSpc>
              <a:spcBef>
                <a:spcPts val="0"/>
              </a:spcBef>
              <a:buNone/>
            </a:pPr>
            <a:r>
              <a:rPr lang="ar-SA" sz="4400" b="1" dirty="0" smtClean="0">
                <a:cs typeface="Arabic Transparent" pitchFamily="2" charset="-78"/>
              </a:rPr>
              <a:t>يستخدم </a:t>
            </a:r>
            <a:r>
              <a:rPr lang="ar-SA" sz="4400" b="1" u="sng" dirty="0" smtClean="0">
                <a:cs typeface="Arabic Transparent" pitchFamily="2" charset="-78"/>
              </a:rPr>
              <a:t>الناس</a:t>
            </a:r>
            <a:r>
              <a:rPr lang="ar-SA" sz="4400" b="1" dirty="0" smtClean="0">
                <a:cs typeface="Arabic Transparent" pitchFamily="2" charset="-78"/>
              </a:rPr>
              <a:t> مفهوم ثقافة في حياتهم اليومية للإشارة إلى </a:t>
            </a:r>
            <a:r>
              <a:rPr lang="ar-SA" sz="4400" b="1" u="sng" dirty="0" smtClean="0">
                <a:cs typeface="Arabic Transparent" pitchFamily="2" charset="-78"/>
              </a:rPr>
              <a:t>المعرفة أو قراءة الصحف والمجلات، أو ممارسة بعض الفنون كالموسيقى</a:t>
            </a:r>
            <a:r>
              <a:rPr lang="ar-SA" sz="4400" b="1" dirty="0" smtClean="0">
                <a:cs typeface="Arabic Transparent" pitchFamily="2" charset="-78"/>
              </a:rPr>
              <a:t>، وغير ذلك. ومن ثم فإن هذا المفهوم الشائع لدى عامة الناس يقسم المجتمع إلى صفوة مثقفة وجمهور أقل ثقافة. </a:t>
            </a:r>
          </a:p>
          <a:p>
            <a:pPr marL="0" indent="0" algn="just">
              <a:lnSpc>
                <a:spcPct val="120000"/>
              </a:lnSpc>
              <a:spcBef>
                <a:spcPts val="0"/>
              </a:spcBef>
              <a:buNone/>
            </a:pPr>
            <a:r>
              <a:rPr lang="ar-SA" sz="4400" b="1" dirty="0" smtClean="0">
                <a:cs typeface="Arabic Transparent" pitchFamily="2" charset="-78"/>
              </a:rPr>
              <a:t>ويستخدم </a:t>
            </a:r>
            <a:r>
              <a:rPr lang="ar-SA" sz="4400" b="1" u="sng" dirty="0" smtClean="0">
                <a:cs typeface="Arabic Transparent" pitchFamily="2" charset="-78"/>
              </a:rPr>
              <a:t>علماء الاجتماع </a:t>
            </a:r>
            <a:r>
              <a:rPr lang="ar-SA" sz="4400" b="1" dirty="0" smtClean="0">
                <a:cs typeface="Arabic Transparent" pitchFamily="2" charset="-78"/>
              </a:rPr>
              <a:t>مفهوم الثقافة بطريقة مختلفة تماما، فكل أعضاء المجتمع الذين يتحدثون بلغته قد اكتسبوا الثقافة. فاكتساب الثقافة – من وجهة نظر علم الاجتماع – يتطلب مجرد </a:t>
            </a:r>
            <a:r>
              <a:rPr lang="ar-SA" sz="4400" b="1" u="sng" dirty="0" smtClean="0">
                <a:cs typeface="Arabic Transparent" pitchFamily="2" charset="-78"/>
              </a:rPr>
              <a:t>مشاركة الأفراد في حياة المجتمع،</a:t>
            </a:r>
            <a:r>
              <a:rPr lang="ar-SA" sz="4400" b="1" dirty="0" smtClean="0">
                <a:cs typeface="Arabic Transparent" pitchFamily="2" charset="-78"/>
              </a:rPr>
              <a:t> وليس بالضرورة المشاركة في حياة الصفوة المثقفة.</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lnSpc>
                <a:spcPct val="110000"/>
              </a:lnSpc>
              <a:spcBef>
                <a:spcPts val="0"/>
              </a:spcBef>
              <a:buNone/>
            </a:pPr>
            <a:r>
              <a:rPr lang="ar-SA" sz="4400" b="1" dirty="0" smtClean="0">
                <a:cs typeface="Arabic Transparent" pitchFamily="2" charset="-78"/>
              </a:rPr>
              <a:t>وقد وضع علماء الاجتماع </a:t>
            </a:r>
            <a:r>
              <a:rPr lang="ar-SA" sz="4400" b="1" dirty="0" err="1" smtClean="0">
                <a:cs typeface="Arabic Transparent" pitchFamily="2" charset="-78"/>
              </a:rPr>
              <a:t>والأنثروبولوجيا</a:t>
            </a:r>
            <a:r>
              <a:rPr lang="ar-SA" sz="4400" b="1" dirty="0" smtClean="0">
                <a:cs typeface="Arabic Transparent" pitchFamily="2" charset="-78"/>
              </a:rPr>
              <a:t> عدة </a:t>
            </a:r>
            <a:r>
              <a:rPr lang="ar-SA" sz="4400" b="1" u="sng" dirty="0" err="1" smtClean="0">
                <a:solidFill>
                  <a:srgbClr val="002060"/>
                </a:solidFill>
                <a:cs typeface="Arabic Transparent" pitchFamily="2" charset="-78"/>
              </a:rPr>
              <a:t>تعاريف</a:t>
            </a:r>
            <a:r>
              <a:rPr lang="ar-SA" sz="4400" b="1" u="sng" dirty="0" smtClean="0">
                <a:solidFill>
                  <a:srgbClr val="002060"/>
                </a:solidFill>
                <a:cs typeface="Arabic Transparent" pitchFamily="2" charset="-78"/>
              </a:rPr>
              <a:t> لمفهوم الثقافة</a:t>
            </a:r>
            <a:r>
              <a:rPr lang="ar-SA" sz="4400" b="1" dirty="0" smtClean="0">
                <a:cs typeface="Arabic Transparent" pitchFamily="2" charset="-78"/>
              </a:rPr>
              <a:t>. ومن هذه </a:t>
            </a:r>
            <a:r>
              <a:rPr lang="ar-SA" sz="4400" b="1" dirty="0" err="1" smtClean="0">
                <a:cs typeface="Arabic Transparent" pitchFamily="2" charset="-78"/>
              </a:rPr>
              <a:t>التعاريف</a:t>
            </a:r>
            <a:r>
              <a:rPr lang="ar-SA" sz="4400" b="1" dirty="0" smtClean="0">
                <a:cs typeface="Arabic Transparent" pitchFamily="2" charset="-78"/>
              </a:rPr>
              <a:t>: (أ)</a:t>
            </a:r>
            <a:endParaRPr lang="en-US" sz="4400" dirty="0" smtClean="0">
              <a:cs typeface="Arabic Transparent" pitchFamily="2" charset="-78"/>
            </a:endParaRPr>
          </a:p>
          <a:p>
            <a:pPr marL="0" indent="0" algn="just">
              <a:lnSpc>
                <a:spcPct val="110000"/>
              </a:lnSpc>
              <a:spcBef>
                <a:spcPts val="0"/>
              </a:spcBef>
              <a:buNone/>
            </a:pPr>
            <a:endParaRPr lang="en-US" sz="4400" dirty="0" smtClean="0">
              <a:cs typeface="Arabic Transparent" pitchFamily="2" charset="-78"/>
            </a:endParaRPr>
          </a:p>
          <a:p>
            <a:pPr marL="0" indent="0" algn="just">
              <a:lnSpc>
                <a:spcPct val="110000"/>
              </a:lnSpc>
              <a:spcBef>
                <a:spcPts val="0"/>
              </a:spcBef>
              <a:buNone/>
            </a:pPr>
            <a:endParaRPr lang="ar-SA" sz="4400" b="1" dirty="0">
              <a:solidFill>
                <a:schemeClr val="tx1"/>
              </a:solidFill>
              <a:cs typeface="Arabic Transparent" pitchFamily="2" charset="-78"/>
            </a:endParaRPr>
          </a:p>
        </p:txBody>
      </p:sp>
      <p:graphicFrame>
        <p:nvGraphicFramePr>
          <p:cNvPr id="4" name="رسم تخطيطي 3"/>
          <p:cNvGraphicFramePr/>
          <p:nvPr/>
        </p:nvGraphicFramePr>
        <p:xfrm>
          <a:off x="0" y="1700808"/>
          <a:ext cx="9144000" cy="5157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92500"/>
          </a:bodyPr>
          <a:lstStyle/>
          <a:p>
            <a:pPr marL="0" indent="0" algn="just">
              <a:lnSpc>
                <a:spcPct val="150000"/>
              </a:lnSpc>
              <a:spcBef>
                <a:spcPts val="0"/>
              </a:spcBef>
              <a:buNone/>
            </a:pPr>
            <a:r>
              <a:rPr lang="ar-SA" sz="4400" b="1" dirty="0" smtClean="0">
                <a:cs typeface="Arabic Transparent" pitchFamily="2" charset="-78"/>
              </a:rPr>
              <a:t>(ب) قد يقتصر مفهوم الثقافة على </a:t>
            </a:r>
            <a:r>
              <a:rPr lang="ar-SA" sz="4400" b="1" u="sng" dirty="0" smtClean="0">
                <a:cs typeface="Arabic Transparent" pitchFamily="2" charset="-78"/>
              </a:rPr>
              <a:t>الأفكار وأنماط السلوك دون الأشياء المادية مثل الأدوات والآلات</a:t>
            </a:r>
            <a:r>
              <a:rPr lang="ar-SA" sz="4400" b="1" dirty="0" smtClean="0">
                <a:cs typeface="Arabic Transparent" pitchFamily="2" charset="-78"/>
              </a:rPr>
              <a:t>. وقد يتبين ذلك من تعريف (فيليبس) للثقافة على أنها </a:t>
            </a:r>
            <a:r>
              <a:rPr lang="ar-SA" sz="4400" b="1" dirty="0" smtClean="0">
                <a:solidFill>
                  <a:srgbClr val="002060"/>
                </a:solidFill>
                <a:cs typeface="Arabic Transparent" pitchFamily="2" charset="-78"/>
              </a:rPr>
              <a:t>نسق من المعايير والقيم</a:t>
            </a:r>
            <a:r>
              <a:rPr lang="ar-SA" sz="4400" b="1" dirty="0" smtClean="0">
                <a:cs typeface="Arabic Transparent" pitchFamily="2" charset="-78"/>
              </a:rPr>
              <a:t>. وكذلك تعريف (هوبل) للثقافة بأنها </a:t>
            </a:r>
            <a:r>
              <a:rPr lang="ar-SA" sz="4400" b="1" dirty="0" smtClean="0">
                <a:solidFill>
                  <a:srgbClr val="002060"/>
                </a:solidFill>
                <a:cs typeface="Arabic Transparent" pitchFamily="2" charset="-78"/>
              </a:rPr>
              <a:t>ذلك الكل المتكامل من أنماط السلوك المتعلمة التي تميز أفراد المجتمع والتي لا تنتج عن العوامل الوراثية البيولوجية</a:t>
            </a:r>
            <a:r>
              <a:rPr lang="ar-SA" sz="4400" b="1" dirty="0" smtClean="0">
                <a:cs typeface="Arabic Transparent" pitchFamily="2" charset="-78"/>
              </a:rPr>
              <a:t>. </a:t>
            </a:r>
            <a:endParaRPr lang="en-US" sz="4400" dirty="0" smtClean="0">
              <a:cs typeface="Arabic Transparent" pitchFamily="2" charset="-78"/>
            </a:endParaRPr>
          </a:p>
          <a:p>
            <a:pPr marL="0" indent="0" algn="just">
              <a:lnSpc>
                <a:spcPct val="150000"/>
              </a:lnSpc>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(ج) وفي أوائل </a:t>
            </a:r>
            <a:r>
              <a:rPr lang="ar-SA" sz="4400" b="1" dirty="0" smtClean="0">
                <a:solidFill>
                  <a:srgbClr val="002060"/>
                </a:solidFill>
                <a:cs typeface="Arabic Transparent" pitchFamily="2" charset="-78"/>
              </a:rPr>
              <a:t>القرن العشرين </a:t>
            </a:r>
            <a:r>
              <a:rPr lang="ar-SA" sz="4400" b="1" dirty="0" smtClean="0">
                <a:cs typeface="Arabic Transparent" pitchFamily="2" charset="-78"/>
              </a:rPr>
              <a:t>اتسع مفهوم الثقافة، بحيث أصبح يدل على كل الجوانب المادية وغير المادية في الحياة البشرية. ويتضح ذلك من التعريف الكلاسيكي البسيط الذي وضعه </a:t>
            </a:r>
            <a:r>
              <a:rPr lang="ar-SA" sz="4400" b="1" dirty="0" smtClean="0">
                <a:solidFill>
                  <a:srgbClr val="FF0000"/>
                </a:solidFill>
                <a:cs typeface="Arabic Transparent" pitchFamily="2" charset="-78"/>
              </a:rPr>
              <a:t>(تايلور) </a:t>
            </a:r>
            <a:r>
              <a:rPr lang="ar-SA" sz="4400" b="1" dirty="0" smtClean="0">
                <a:cs typeface="Arabic Transparent" pitchFamily="2" charset="-78"/>
              </a:rPr>
              <a:t>في مطلع كتابه عن </a:t>
            </a:r>
            <a:r>
              <a:rPr lang="ar-SA" sz="4400" b="1" dirty="0" smtClean="0">
                <a:solidFill>
                  <a:srgbClr val="FF0000"/>
                </a:solidFill>
                <a:cs typeface="Arabic Transparent" pitchFamily="2" charset="-78"/>
              </a:rPr>
              <a:t>الثقافة البدائية </a:t>
            </a:r>
            <a:r>
              <a:rPr lang="ar-SA" sz="4400" b="1" dirty="0" smtClean="0">
                <a:cs typeface="Arabic Transparent" pitchFamily="2" charset="-78"/>
              </a:rPr>
              <a:t>حيث يقول: </a:t>
            </a:r>
            <a:r>
              <a:rPr lang="ar-SA" sz="4400" b="1" dirty="0" smtClean="0">
                <a:solidFill>
                  <a:srgbClr val="002060"/>
                </a:solidFill>
                <a:cs typeface="Arabic Transparent" pitchFamily="2" charset="-78"/>
              </a:rPr>
              <a:t>(إن الثقافة أو الحضارة هي ذلك الكل المركب الذي يشمل المعرفة والعقائد والفن والأخلاق والقانون والعرف وكل القدرات والعادات الأخرى التي يكتسبها الإنسان من حيث هو عضو في المجتمع).</a:t>
            </a:r>
            <a:endParaRPr lang="en-US" sz="4400" dirty="0" smtClean="0">
              <a:solidFill>
                <a:srgbClr val="002060"/>
              </a:solidFill>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وقد يستخدم بعض علماء الاجتماع هذا المفهوم الواسع الذي ذهب إليه (تايلور) للإشارة إلى </a:t>
            </a:r>
            <a:r>
              <a:rPr lang="ar-SA" sz="4400" b="1" dirty="0" smtClean="0">
                <a:solidFill>
                  <a:srgbClr val="002060"/>
                </a:solidFill>
                <a:cs typeface="Arabic Transparent" pitchFamily="2" charset="-78"/>
              </a:rPr>
              <a:t>خصائص السكان</a:t>
            </a:r>
            <a:r>
              <a:rPr lang="ar-SA" sz="4400" b="1" dirty="0" smtClean="0">
                <a:cs typeface="Arabic Transparent" pitchFamily="2" charset="-78"/>
              </a:rPr>
              <a:t>. وفي هذا الصدد ، يذكر (رونالد فيدريكو) أن مفهوم الثقافة قد يستخدم للإشارة إلى بعض الخصائص السكانية مثل: </a:t>
            </a:r>
            <a:r>
              <a:rPr lang="ar-SA" sz="4400" b="1" dirty="0" smtClean="0">
                <a:solidFill>
                  <a:srgbClr val="002060"/>
                </a:solidFill>
                <a:cs typeface="Arabic Transparent" pitchFamily="2" charset="-78"/>
              </a:rPr>
              <a:t>القيم، والمعتقدات، والسلوك، والأدوات، التي يحافظ عليها المجتمع، وتنتقل من جيل إلى جيل.</a:t>
            </a:r>
            <a:r>
              <a:rPr lang="ar-SA" sz="4400" b="1" dirty="0" smtClean="0">
                <a:cs typeface="Arabic Transparent" pitchFamily="2" charset="-78"/>
              </a:rPr>
              <a:t> ومن ثم فإن </a:t>
            </a:r>
            <a:r>
              <a:rPr lang="ar-SA" sz="4400" b="1" u="sng" dirty="0" smtClean="0">
                <a:cs typeface="Arabic Transparent" pitchFamily="2" charset="-78"/>
              </a:rPr>
              <a:t>مفهوم الثقافة يتضمن كل جوانب الحياة الإنسانية من مادية وغير مادية التي يتعلمها ويشارك فيها أعضاء المجتمع.</a:t>
            </a:r>
            <a:endParaRPr lang="en-US" sz="4400" b="1" u="sng"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(د) وبالإضافة إلى الاتجاهات السابقة في تفسير مفهوم الثقافة، فإننا نجد أن هناك اتجاه يرى أن </a:t>
            </a:r>
            <a:r>
              <a:rPr lang="ar-SA" sz="4400" b="1" u="sng" dirty="0" smtClean="0">
                <a:solidFill>
                  <a:srgbClr val="000000"/>
                </a:solidFill>
                <a:cs typeface="Arabic Transparent" pitchFamily="2" charset="-78"/>
              </a:rPr>
              <a:t>الثقافة تجريد معنوي للسلوك</a:t>
            </a:r>
            <a:r>
              <a:rPr lang="ar-SA" sz="4400" b="1" dirty="0" smtClean="0">
                <a:cs typeface="Arabic Transparent" pitchFamily="2" charset="-78"/>
              </a:rPr>
              <a:t>. بمعنى أن </a:t>
            </a:r>
            <a:r>
              <a:rPr lang="ar-SA" sz="4400" b="1" dirty="0" smtClean="0">
                <a:solidFill>
                  <a:srgbClr val="002060"/>
                </a:solidFill>
                <a:cs typeface="Arabic Transparent" pitchFamily="2" charset="-78"/>
              </a:rPr>
              <a:t>الثقافة مجموعة من الأفكار يجردها العالم من ملاحظته للواقع المحسوس الذي </a:t>
            </a:r>
            <a:r>
              <a:rPr lang="ar-SA" sz="4400" b="1" dirty="0" err="1" smtClean="0">
                <a:solidFill>
                  <a:srgbClr val="002060"/>
                </a:solidFill>
                <a:cs typeface="Arabic Transparent" pitchFamily="2" charset="-78"/>
              </a:rPr>
              <a:t>يشتمل</a:t>
            </a:r>
            <a:r>
              <a:rPr lang="ar-SA" sz="4400" b="1" dirty="0" smtClean="0">
                <a:solidFill>
                  <a:srgbClr val="002060"/>
                </a:solidFill>
                <a:cs typeface="Arabic Transparent" pitchFamily="2" charset="-78"/>
              </a:rPr>
              <a:t> على أشكال السلوك المكتسب الخاص بمجتمع أو بجماعة معينة. </a:t>
            </a:r>
          </a:p>
          <a:p>
            <a:pPr marL="0" indent="0" algn="just">
              <a:spcBef>
                <a:spcPts val="0"/>
              </a:spcBef>
              <a:buNone/>
            </a:pPr>
            <a:r>
              <a:rPr lang="ar-SA" sz="4400" b="1" dirty="0" smtClean="0">
                <a:cs typeface="Arabic Transparent" pitchFamily="2" charset="-78"/>
              </a:rPr>
              <a:t>ويوضح (ردفيلد) هذا الاتجاه بقوله أن الثقافة تبدو في طريقة العمل والصناعة ولكنها لا تتكون من العمل والصناعة. </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هـ) وأخيرا نجد أن بعض التعريفات التي ظهرت لمفهوم الثقافة، تهتم </a:t>
            </a:r>
            <a:r>
              <a:rPr lang="ar-SA" sz="4400" b="1" u="sng" dirty="0" smtClean="0">
                <a:cs typeface="Arabic Transparent" pitchFamily="2" charset="-78"/>
              </a:rPr>
              <a:t>بالجانب الرمزي </a:t>
            </a:r>
            <a:r>
              <a:rPr lang="ar-SA" sz="4400" b="1" dirty="0" smtClean="0">
                <a:cs typeface="Arabic Transparent" pitchFamily="2" charset="-78"/>
              </a:rPr>
              <a:t>وبتعلم الرموز. ويؤكد ذلك ما ذهب إليه (تيرنر) من حيث أن الثقافة يمكن النظر إليها على أنها </a:t>
            </a:r>
            <a:r>
              <a:rPr lang="ar-SA" sz="4400" b="1" dirty="0" smtClean="0">
                <a:solidFill>
                  <a:srgbClr val="002060"/>
                </a:solidFill>
                <a:cs typeface="Arabic Transparent" pitchFamily="2" charset="-78"/>
              </a:rPr>
              <a:t>نسق من الرموز التي لها دلالة أو معنى ، التي يكونها ويحافظ عليها أفراد المجتمع من أجل تنظيم شئون حياتهم. </a:t>
            </a:r>
          </a:p>
          <a:p>
            <a:pPr marL="0" indent="0" algn="just">
              <a:spcBef>
                <a:spcPts val="0"/>
              </a:spcBef>
              <a:buNone/>
            </a:pPr>
            <a:r>
              <a:rPr lang="ar-SA" sz="4400" b="1" dirty="0" smtClean="0">
                <a:cs typeface="Arabic Transparent" pitchFamily="2" charset="-78"/>
              </a:rPr>
              <a:t>وكذلك تعريف (هوايت) للثقافة على أنها الأشياء والأفعال ذات المعاني والتي تدرس في إطار غير شخصي.</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4450" y="0"/>
          <a:ext cx="8991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85000" lnSpcReduction="20000"/>
          </a:bodyPr>
          <a:lstStyle/>
          <a:p>
            <a:pPr marL="0" indent="0" algn="just">
              <a:lnSpc>
                <a:spcPct val="120000"/>
              </a:lnSpc>
              <a:spcBef>
                <a:spcPts val="0"/>
              </a:spcBef>
              <a:buNone/>
            </a:pPr>
            <a:r>
              <a:rPr lang="ar-SA" sz="4400" b="1" dirty="0" smtClean="0">
                <a:cs typeface="Arabic Transparent" pitchFamily="2" charset="-78"/>
              </a:rPr>
              <a:t>كما يتضح من </a:t>
            </a:r>
            <a:r>
              <a:rPr lang="ar-SA" sz="4400" b="1" dirty="0" err="1" smtClean="0">
                <a:cs typeface="Arabic Transparent" pitchFamily="2" charset="-78"/>
              </a:rPr>
              <a:t>التعاريف</a:t>
            </a:r>
            <a:r>
              <a:rPr lang="ar-SA" sz="4400" b="1" dirty="0" smtClean="0">
                <a:cs typeface="Arabic Transparent" pitchFamily="2" charset="-78"/>
              </a:rPr>
              <a:t> السالفة الذكر أن بعضها يهتم بتوضيح </a:t>
            </a:r>
            <a:r>
              <a:rPr lang="ar-SA" sz="4400" b="1" u="sng" dirty="0" smtClean="0">
                <a:cs typeface="Arabic Transparent" pitchFamily="2" charset="-78"/>
              </a:rPr>
              <a:t>مكونات الثقافة من جوانب مادية أو غير مادية،</a:t>
            </a:r>
            <a:r>
              <a:rPr lang="ar-SA" sz="4400" b="1" dirty="0" smtClean="0">
                <a:cs typeface="Arabic Transparent" pitchFamily="2" charset="-78"/>
              </a:rPr>
              <a:t> ويأخذ بعضها </a:t>
            </a:r>
            <a:r>
              <a:rPr lang="ar-SA" sz="4400" b="1" dirty="0" smtClean="0">
                <a:solidFill>
                  <a:srgbClr val="002060"/>
                </a:solidFill>
                <a:cs typeface="Arabic Transparent" pitchFamily="2" charset="-78"/>
              </a:rPr>
              <a:t>اتجاها بنائيا يهتم بالصيغ العامة وأنماط الفعل والسلوك</a:t>
            </a:r>
            <a:r>
              <a:rPr lang="ar-SA" sz="4400" b="1" dirty="0" smtClean="0">
                <a:cs typeface="Arabic Transparent" pitchFamily="2" charset="-78"/>
              </a:rPr>
              <a:t>. بالإضافة إلى أن هناك بعض </a:t>
            </a:r>
            <a:r>
              <a:rPr lang="ar-SA" sz="4400" b="1" dirty="0" err="1" smtClean="0">
                <a:cs typeface="Arabic Transparent" pitchFamily="2" charset="-78"/>
              </a:rPr>
              <a:t>التعاريف</a:t>
            </a:r>
            <a:r>
              <a:rPr lang="ar-SA" sz="4400" b="1" dirty="0" smtClean="0">
                <a:cs typeface="Arabic Transparent" pitchFamily="2" charset="-78"/>
              </a:rPr>
              <a:t> التي تهتم </a:t>
            </a:r>
            <a:r>
              <a:rPr lang="ar-SA" sz="4400" b="1" dirty="0" smtClean="0">
                <a:solidFill>
                  <a:srgbClr val="002060"/>
                </a:solidFill>
                <a:cs typeface="Arabic Transparent" pitchFamily="2" charset="-78"/>
              </a:rPr>
              <a:t>بالجانب الرمزي</a:t>
            </a:r>
            <a:r>
              <a:rPr lang="ar-SA" sz="4400" b="1" dirty="0" smtClean="0">
                <a:cs typeface="Arabic Transparent" pitchFamily="2" charset="-78"/>
              </a:rPr>
              <a:t>.</a:t>
            </a:r>
            <a:endParaRPr lang="en-US" sz="4400" dirty="0" smtClean="0">
              <a:cs typeface="Arabic Transparent" pitchFamily="2" charset="-78"/>
            </a:endParaRPr>
          </a:p>
          <a:p>
            <a:pPr marL="0" indent="0" algn="just">
              <a:lnSpc>
                <a:spcPct val="120000"/>
              </a:lnSpc>
              <a:spcBef>
                <a:spcPts val="0"/>
              </a:spcBef>
              <a:buNone/>
            </a:pPr>
            <a:r>
              <a:rPr lang="ar-SA" sz="4400" b="1" dirty="0" smtClean="0">
                <a:cs typeface="Arabic Transparent" pitchFamily="2" charset="-78"/>
              </a:rPr>
              <a:t>وعلى الرغم من هذه الاختلافات التي تبدو بين العلماء حول تعريفهم للثقافة. إلا أنه مما لاشك فيه أن </a:t>
            </a:r>
            <a:r>
              <a:rPr lang="ar-SA" sz="4400" b="1" u="sng" dirty="0" smtClean="0">
                <a:solidFill>
                  <a:srgbClr val="002060"/>
                </a:solidFill>
                <a:cs typeface="Arabic Transparent" pitchFamily="2" charset="-78"/>
              </a:rPr>
              <a:t>الثقافة ظاهرة عامة توجد في جميع المجتمعات الإنسانية وتؤثر في عملية التفاعل الاجتماعي والعلاقات الاجتماعية التي تحدث بين الأفراد داخل هذه المجتمعات</a:t>
            </a:r>
            <a:r>
              <a:rPr lang="ar-SA" sz="4400" b="1" dirty="0" smtClean="0">
                <a:cs typeface="Arabic Transparent" pitchFamily="2" charset="-78"/>
              </a:rPr>
              <a:t>. مما يوضح أهمية الثقافة بالنسبة لعالم الاجتماع.</a:t>
            </a:r>
            <a:endParaRPr lang="en-US" sz="4400" dirty="0" smtClean="0">
              <a:cs typeface="Arabic Transparent" pitchFamily="2" charset="-78"/>
            </a:endParaRPr>
          </a:p>
          <a:p>
            <a:pPr marL="0" indent="0" algn="just">
              <a:lnSpc>
                <a:spcPct val="120000"/>
              </a:lnSpc>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وعند دراستنا لثقافة المجتمعات المختلفة، يجب أن نتجنب </a:t>
            </a:r>
            <a:r>
              <a:rPr lang="ar-SA" sz="4400" b="1" dirty="0" smtClean="0">
                <a:solidFill>
                  <a:srgbClr val="002060"/>
                </a:solidFill>
                <a:cs typeface="Arabic Transparent" pitchFamily="2" charset="-78"/>
              </a:rPr>
              <a:t>الميل نحو الحكم على هذه الثقافات أو تقييمها بمصطلحات تتفق مع قيمنا ومعاييرنا ولا تتفق مع هذه الثقافات.</a:t>
            </a:r>
            <a:r>
              <a:rPr lang="ar-SA" sz="4400" b="1" dirty="0" smtClean="0">
                <a:cs typeface="Arabic Transparent" pitchFamily="2" charset="-78"/>
              </a:rPr>
              <a:t> مما قد يؤدي إلى رؤيتنا لهذه الثقافات على أن لها مكانة أدنى من ثقافتنا. </a:t>
            </a:r>
          </a:p>
          <a:p>
            <a:pPr marL="0" indent="0" algn="just">
              <a:spcBef>
                <a:spcPts val="0"/>
              </a:spcBef>
              <a:buNone/>
            </a:pPr>
            <a:r>
              <a:rPr lang="ar-SA" sz="4400" b="1" dirty="0" smtClean="0">
                <a:cs typeface="Arabic Transparent" pitchFamily="2" charset="-78"/>
              </a:rPr>
              <a:t>يجب على عالم الاجتماع أن يكون </a:t>
            </a:r>
            <a:r>
              <a:rPr lang="ar-SA" sz="4400" b="1" u="sng" dirty="0" smtClean="0">
                <a:cs typeface="Arabic Transparent" pitchFamily="2" charset="-78"/>
              </a:rPr>
              <a:t>موضوعيا</a:t>
            </a:r>
            <a:r>
              <a:rPr lang="ar-SA" sz="4400" b="1" dirty="0" smtClean="0">
                <a:cs typeface="Arabic Transparent" pitchFamily="2" charset="-78"/>
              </a:rPr>
              <a:t> وأن يتخذ وضعا يتسم بالنسبية الثقافية، وأن يحاول </a:t>
            </a:r>
            <a:r>
              <a:rPr lang="ar-SA" sz="4400" b="1" u="sng" dirty="0" smtClean="0">
                <a:cs typeface="Arabic Transparent" pitchFamily="2" charset="-78"/>
              </a:rPr>
              <a:t>فهم الثقافات الأخرى في ضوء </a:t>
            </a:r>
            <a:r>
              <a:rPr lang="ar-SA" sz="4400" b="1" u="sng" dirty="0" err="1" smtClean="0">
                <a:cs typeface="Arabic Transparent" pitchFamily="2" charset="-78"/>
              </a:rPr>
              <a:t>مصطلحاتها</a:t>
            </a:r>
            <a:r>
              <a:rPr lang="ar-SA" sz="4400" b="1" u="sng" dirty="0" smtClean="0">
                <a:cs typeface="Arabic Transparent" pitchFamily="2" charset="-78"/>
              </a:rPr>
              <a:t> الخاصة</a:t>
            </a:r>
            <a:r>
              <a:rPr lang="ar-SA" sz="4400" b="1" dirty="0" smtClean="0">
                <a:cs typeface="Arabic Transparent" pitchFamily="2" charset="-78"/>
              </a:rPr>
              <a:t>.</a:t>
            </a:r>
            <a:endParaRPr lang="ar-SA" sz="4400" b="1" dirty="0">
              <a:solidFill>
                <a:schemeClr val="tx1"/>
              </a:solidFill>
              <a:cs typeface="Arabic Transparent"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وفي هذا الصدد يذكر (مالينوفسكي) أنه عند دراسة القيم والمعايير الأساسية للثقافة وتحديد أثرها على السلوك الاجتماعي، فإن كلا من علماء الاجتماع والأنثروبولوجيا يقومون بدراسة ثقافة المجتمعات المختلفة باستخدام الملاحظة والمشاركة في حياة سكان هذه المجتمعات، مع تجنب الوقوع في ما يطلق عليه:</a:t>
            </a:r>
          </a:p>
          <a:p>
            <a:pPr marL="0" indent="0" algn="just">
              <a:spcBef>
                <a:spcPts val="0"/>
              </a:spcBef>
              <a:buNone/>
            </a:pPr>
            <a:r>
              <a:rPr lang="ar-SA" sz="4400" b="1" dirty="0" smtClean="0">
                <a:cs typeface="Arabic Transparent" pitchFamily="2" charset="-78"/>
              </a:rPr>
              <a:t> </a:t>
            </a:r>
            <a:r>
              <a:rPr lang="ar-SA" sz="4400" b="1" u="sng" dirty="0" smtClean="0">
                <a:solidFill>
                  <a:srgbClr val="002060"/>
                </a:solidFill>
                <a:cs typeface="Arabic Transparent" pitchFamily="2" charset="-78"/>
              </a:rPr>
              <a:t>(التعصب السلالي) </a:t>
            </a:r>
            <a:r>
              <a:rPr lang="ar-SA" sz="4400" b="1" dirty="0" smtClean="0">
                <a:solidFill>
                  <a:srgbClr val="FF0000"/>
                </a:solidFill>
                <a:cs typeface="Arabic Transparent" pitchFamily="2" charset="-78"/>
              </a:rPr>
              <a:t>وهي الميل نحو تقييم الثقافات الأخرى بمصطلحاتنا التي قد لا تتفق مع هذه الثقافات. </a:t>
            </a:r>
            <a:endParaRPr lang="en-US" sz="4400" dirty="0" smtClean="0">
              <a:solidFill>
                <a:srgbClr val="FF0000"/>
              </a:solidFill>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وتتطلب </a:t>
            </a:r>
            <a:r>
              <a:rPr lang="ar-SA" sz="4400" b="1" dirty="0" smtClean="0">
                <a:solidFill>
                  <a:srgbClr val="002060"/>
                </a:solidFill>
                <a:cs typeface="Arabic Transparent" pitchFamily="2" charset="-78"/>
              </a:rPr>
              <a:t>الموضوعية العلمية درجة كبيرة من النسبية الثقافية التي تتجنب تقييم الثقافات وفقا </a:t>
            </a:r>
            <a:r>
              <a:rPr lang="ar-SA" sz="4400" b="1" dirty="0" err="1" smtClean="0">
                <a:solidFill>
                  <a:srgbClr val="002060"/>
                </a:solidFill>
                <a:cs typeface="Arabic Transparent" pitchFamily="2" charset="-78"/>
              </a:rPr>
              <a:t>لمصطلحاتنا</a:t>
            </a:r>
            <a:r>
              <a:rPr lang="ar-SA" sz="4400" b="1" dirty="0" smtClean="0">
                <a:solidFill>
                  <a:srgbClr val="002060"/>
                </a:solidFill>
                <a:cs typeface="Arabic Transparent" pitchFamily="2" charset="-78"/>
              </a:rPr>
              <a:t> الخاصة.</a:t>
            </a:r>
          </a:p>
          <a:p>
            <a:pPr marL="0" indent="0" algn="just">
              <a:spcBef>
                <a:spcPts val="0"/>
              </a:spcBef>
              <a:buNone/>
            </a:pPr>
            <a:r>
              <a:rPr lang="ar-SA" sz="4400" b="1" dirty="0" smtClean="0">
                <a:cs typeface="Arabic Transparent" pitchFamily="2" charset="-78"/>
              </a:rPr>
              <a:t> ولاشك أن عالم الاجتماع يهتم بدراسة القيم والمعايير السائدة في المجتمعات المختلفة، كما يهتم بالتقييم الموضوعي لهذه القيم والمعايير، نظرا لما تلقيه من ضوء على العلاقات الاجتماعية ويمكن من فهم سلوك الجماعات التي تنتمي إلى المجتمعات المختلفة</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6600" b="1" dirty="0" smtClean="0">
                <a:cs typeface="Arabic Transparent" pitchFamily="2" charset="-78"/>
              </a:rPr>
              <a:t>خصائص الثقافة </a:t>
            </a:r>
            <a:endParaRPr lang="en-US" sz="6600" dirty="0" smtClean="0">
              <a:cs typeface="Arabic Transparent" pitchFamily="2" charset="-78"/>
            </a:endParaRPr>
          </a:p>
          <a:p>
            <a:pPr marL="0" indent="0" algn="just">
              <a:spcBef>
                <a:spcPts val="0"/>
              </a:spcBef>
              <a:buNone/>
            </a:pPr>
            <a:endParaRPr lang="ar-SA" sz="4400" b="1" dirty="0" smtClean="0">
              <a:cs typeface="Arabic Transparent" pitchFamily="2" charset="-78"/>
            </a:endParaRPr>
          </a:p>
          <a:p>
            <a:pPr marL="0" indent="0" algn="just">
              <a:spcBef>
                <a:spcPts val="0"/>
              </a:spcBef>
              <a:buNone/>
            </a:pPr>
            <a:r>
              <a:rPr lang="ar-SA" sz="4400" b="1" dirty="0" smtClean="0">
                <a:cs typeface="Arabic Transparent" pitchFamily="2" charset="-78"/>
              </a:rPr>
              <a:t>من التعريفات المختلفة التي وضعها علماء الاجتماع </a:t>
            </a:r>
            <a:r>
              <a:rPr lang="ar-SA" sz="4400" b="1" dirty="0" err="1" smtClean="0">
                <a:cs typeface="Arabic Transparent" pitchFamily="2" charset="-78"/>
              </a:rPr>
              <a:t>والأنثروبولوجيا</a:t>
            </a:r>
            <a:r>
              <a:rPr lang="ar-SA" sz="4400" b="1" dirty="0" smtClean="0">
                <a:cs typeface="Arabic Transparent" pitchFamily="2" charset="-78"/>
              </a:rPr>
              <a:t> لمفهوم الثقافة، ومن المناقشات العلمية التي دارت حول هذه التعريفات. يمكن أن نستدل على أن الثقافة لها خصائص كثيرة متنوعة، لعل </a:t>
            </a:r>
            <a:r>
              <a:rPr lang="ar-SA" sz="4400" b="1" u="sng" dirty="0" smtClean="0">
                <a:cs typeface="Arabic Transparent" pitchFamily="2" charset="-78"/>
              </a:rPr>
              <a:t>أهم هذه الخصائص:</a:t>
            </a:r>
            <a:endParaRPr lang="ar-SA" sz="4400" b="1" u="sng" dirty="0">
              <a:solidFill>
                <a:schemeClr val="tx1"/>
              </a:solidFill>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92500" lnSpcReduction="20000"/>
          </a:bodyPr>
          <a:lstStyle/>
          <a:p>
            <a:pPr marL="0" indent="0" algn="just">
              <a:lnSpc>
                <a:spcPct val="110000"/>
              </a:lnSpc>
              <a:spcBef>
                <a:spcPts val="0"/>
              </a:spcBef>
              <a:buNone/>
            </a:pPr>
            <a:r>
              <a:rPr lang="ar-SA" sz="4400" b="1" dirty="0" smtClean="0">
                <a:cs typeface="Arabic Transparent" pitchFamily="2" charset="-78"/>
              </a:rPr>
              <a:t>(أ) على الرغم من أن </a:t>
            </a:r>
            <a:r>
              <a:rPr lang="ar-SA" sz="4400" b="1" u="sng" dirty="0" smtClean="0">
                <a:cs typeface="Arabic Transparent" pitchFamily="2" charset="-78"/>
              </a:rPr>
              <a:t>الثقافة تعد ظاهرة اجتماعية توجد في جميع المجتمعات الإنسانية</a:t>
            </a:r>
            <a:r>
              <a:rPr lang="ar-SA" sz="4400" b="1" dirty="0" smtClean="0">
                <a:cs typeface="Arabic Transparent" pitchFamily="2" charset="-78"/>
              </a:rPr>
              <a:t>، إلا أن لكل مجتمع ثقافته الفريدة التي توضح طريقته في الحياة. </a:t>
            </a:r>
            <a:r>
              <a:rPr lang="ar-SA" sz="4400" b="1" dirty="0" smtClean="0">
                <a:solidFill>
                  <a:srgbClr val="002060"/>
                </a:solidFill>
                <a:cs typeface="Arabic Transparent" pitchFamily="2" charset="-78"/>
              </a:rPr>
              <a:t>ولفهم الثقافات يجب أن ندرك أن هناك نسبية ثقافية ويجب رؤية الثقافات في ضوء قيمها ومعاييرها </a:t>
            </a:r>
            <a:r>
              <a:rPr lang="ar-SA" sz="4400" b="1" dirty="0" err="1" smtClean="0">
                <a:solidFill>
                  <a:srgbClr val="002060"/>
                </a:solidFill>
                <a:cs typeface="Arabic Transparent" pitchFamily="2" charset="-78"/>
              </a:rPr>
              <a:t>وبمصطلحاتها</a:t>
            </a:r>
            <a:r>
              <a:rPr lang="ar-SA" sz="4400" b="1" dirty="0" smtClean="0">
                <a:solidFill>
                  <a:srgbClr val="002060"/>
                </a:solidFill>
                <a:cs typeface="Arabic Transparent" pitchFamily="2" charset="-78"/>
              </a:rPr>
              <a:t> أكثر من رؤيتها </a:t>
            </a:r>
            <a:r>
              <a:rPr lang="ar-SA" sz="4400" b="1" dirty="0" err="1" smtClean="0">
                <a:solidFill>
                  <a:srgbClr val="002060"/>
                </a:solidFill>
                <a:cs typeface="Arabic Transparent" pitchFamily="2" charset="-78"/>
              </a:rPr>
              <a:t>بمصطلحاتنا</a:t>
            </a:r>
            <a:r>
              <a:rPr lang="ar-SA" sz="4400" b="1" dirty="0" smtClean="0">
                <a:cs typeface="Arabic Transparent" pitchFamily="2" charset="-78"/>
              </a:rPr>
              <a:t>. </a:t>
            </a:r>
            <a:endParaRPr lang="en-US" sz="4400" dirty="0" smtClean="0">
              <a:cs typeface="Arabic Transparent" pitchFamily="2" charset="-78"/>
            </a:endParaRPr>
          </a:p>
          <a:p>
            <a:pPr marL="0" indent="0" algn="just">
              <a:lnSpc>
                <a:spcPct val="110000"/>
              </a:lnSpc>
              <a:spcBef>
                <a:spcPts val="0"/>
              </a:spcBef>
              <a:buNone/>
            </a:pPr>
            <a:r>
              <a:rPr lang="ar-SA" sz="4400" b="1" u="sng" dirty="0" smtClean="0">
                <a:cs typeface="Arabic Transparent" pitchFamily="2" charset="-78"/>
              </a:rPr>
              <a:t>ويؤدي الفشل </a:t>
            </a:r>
            <a:r>
              <a:rPr lang="ar-SA" sz="4400" b="1" dirty="0" smtClean="0">
                <a:cs typeface="Arabic Transparent" pitchFamily="2" charset="-78"/>
              </a:rPr>
              <a:t>في القيام بهذه الوظيفة إلى الحكم على الآخرين من منظور نسقنا الثقافي، وتقييم الثقافات </a:t>
            </a:r>
            <a:r>
              <a:rPr lang="ar-SA" sz="4400" b="1" dirty="0" err="1" smtClean="0">
                <a:cs typeface="Arabic Transparent" pitchFamily="2" charset="-78"/>
              </a:rPr>
              <a:t>بمصطلحاتنا</a:t>
            </a:r>
            <a:r>
              <a:rPr lang="ar-SA" sz="4400" b="1" dirty="0" smtClean="0">
                <a:cs typeface="Arabic Transparent" pitchFamily="2" charset="-78"/>
              </a:rPr>
              <a:t> التي لا تتفق مع هذه الثقافات وحدوث تلك الظاهرة التي يطلق عليها </a:t>
            </a:r>
            <a:r>
              <a:rPr lang="ar-SA" sz="4400" b="1" dirty="0" smtClean="0">
                <a:solidFill>
                  <a:srgbClr val="002060"/>
                </a:solidFill>
                <a:cs typeface="Arabic Transparent" pitchFamily="2" charset="-78"/>
              </a:rPr>
              <a:t>التعصب </a:t>
            </a:r>
            <a:r>
              <a:rPr lang="ar-SA" sz="4400" b="1" dirty="0" err="1" smtClean="0">
                <a:solidFill>
                  <a:srgbClr val="002060"/>
                </a:solidFill>
                <a:cs typeface="Arabic Transparent" pitchFamily="2" charset="-78"/>
              </a:rPr>
              <a:t>السلالي</a:t>
            </a:r>
            <a:r>
              <a:rPr lang="ar-SA" sz="4400" b="1" dirty="0" smtClean="0">
                <a:solidFill>
                  <a:srgbClr val="002060"/>
                </a:solidFill>
                <a:cs typeface="Arabic Transparent" pitchFamily="2" charset="-78"/>
              </a:rPr>
              <a:t>. والتي تجعلنا نرى الثقافات الأخرى على أنها تشغل مكانة أقل من المكانة التي تشغلها ثقافتنا.</a:t>
            </a:r>
            <a:endParaRPr lang="ar-SA" sz="4400" b="1" dirty="0">
              <a:solidFill>
                <a:srgbClr val="002060"/>
              </a:solidFill>
              <a:cs typeface="Arabic Transparent"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92500" lnSpcReduction="10000"/>
          </a:bodyPr>
          <a:lstStyle/>
          <a:p>
            <a:pPr marL="0" indent="0" algn="just">
              <a:spcBef>
                <a:spcPts val="0"/>
              </a:spcBef>
              <a:buNone/>
            </a:pPr>
            <a:r>
              <a:rPr lang="ar-SA" sz="4400" b="1" dirty="0" smtClean="0">
                <a:cs typeface="Arabic Transparent" pitchFamily="2" charset="-78"/>
              </a:rPr>
              <a:t>(ب) </a:t>
            </a:r>
            <a:r>
              <a:rPr lang="ar-SA" sz="4400" b="1" dirty="0" smtClean="0">
                <a:solidFill>
                  <a:srgbClr val="002060"/>
                </a:solidFill>
                <a:cs typeface="Arabic Transparent" pitchFamily="2" charset="-78"/>
              </a:rPr>
              <a:t>تتميز الثقافة بالاستمرار فللسمات الثقافية قدرة كبيرة على الانتقال عبر الزمن</a:t>
            </a:r>
            <a:r>
              <a:rPr lang="ar-SA" sz="4400" b="1" dirty="0" smtClean="0">
                <a:cs typeface="Arabic Transparent" pitchFamily="2" charset="-78"/>
              </a:rPr>
              <a:t>.</a:t>
            </a:r>
          </a:p>
          <a:p>
            <a:pPr marL="0" indent="0" algn="just">
              <a:spcBef>
                <a:spcPts val="0"/>
              </a:spcBef>
              <a:buNone/>
            </a:pPr>
            <a:r>
              <a:rPr lang="ar-SA" sz="4400" b="1" dirty="0" smtClean="0">
                <a:cs typeface="Arabic Transparent" pitchFamily="2" charset="-78"/>
              </a:rPr>
              <a:t> بل إن كثيرا من هذه الملامح والسمات التي تتمثل بوجه خاص في العادات والتقاليد والعقائد والخرافات والأساطير تحتفظ بكيانها لعدة أجيال لا لشيء إلا أنها وجدت في وقت من الأوقات في المجتمع، فتظل موجودة حتى بعد أن يزول السبب الذي أدى إلى ظهورها في أول الأمر. وقد يتعرض المجتمع كله لبعض عوامل التغير التي تبدل الظروف العامة التقليدية ومع ذلك تفلح بعض هذه السمات في البقاء والاستمرار مع احتفاظها بصورتها الأصلية.</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ونجد أن </a:t>
            </a:r>
            <a:r>
              <a:rPr lang="ar-SA" sz="4400" b="1" u="sng" dirty="0" smtClean="0">
                <a:solidFill>
                  <a:srgbClr val="002060"/>
                </a:solidFill>
                <a:cs typeface="Arabic Transparent" pitchFamily="2" charset="-78"/>
              </a:rPr>
              <a:t>انتقال الثقافة عبر الزمن وبين الأجيال المختلفة من شأنه أن يؤدي إلى التراكم الثقافي </a:t>
            </a:r>
            <a:r>
              <a:rPr lang="ar-SA" sz="4400" b="1" dirty="0" smtClean="0">
                <a:cs typeface="Arabic Transparent" pitchFamily="2" charset="-78"/>
              </a:rPr>
              <a:t>الذي يساعد الأفراد على التكيف مع البيئة فالثقافة تساعد الأفراد الذين يعيشون في فترة زمنية معينة أو في مكان معين، على أن يتكيفوا مع مشكلاتهم باستخدام الحلول التي يتم التوصل إليها في أوقات أو أماكن أخرى.</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(ج) تعتمد </a:t>
            </a:r>
            <a:r>
              <a:rPr lang="ar-SA" sz="4400" b="1" u="sng" dirty="0" smtClean="0">
                <a:solidFill>
                  <a:srgbClr val="002060"/>
                </a:solidFill>
                <a:cs typeface="Arabic Transparent" pitchFamily="2" charset="-78"/>
              </a:rPr>
              <a:t>الثقافة على وجود الرموز مثل اللغة، التي تعد من أهم هذه الرموز التي اخترعها الإنسان. </a:t>
            </a:r>
            <a:r>
              <a:rPr lang="ar-SA" sz="4400" b="1" dirty="0" smtClean="0">
                <a:cs typeface="Arabic Transparent" pitchFamily="2" charset="-78"/>
              </a:rPr>
              <a:t>ويستطيع الإنسان أن يتعلم الثقافة وأن يكتسبها من خلال استخدامه لهذه الرموز. وتعد </a:t>
            </a:r>
            <a:r>
              <a:rPr lang="ar-SA" sz="4400" b="1" dirty="0" smtClean="0">
                <a:solidFill>
                  <a:srgbClr val="FF0000"/>
                </a:solidFill>
                <a:cs typeface="Arabic Transparent" pitchFamily="2" charset="-78"/>
              </a:rPr>
              <a:t>اللغة هي الأداة الجوهرية التي نستخدمها في التقاط المعلومات حول الظواهر الثقافية المختلفة، وهي الأداة الرئيسية في تنمية الثقافة. </a:t>
            </a:r>
            <a:r>
              <a:rPr lang="ar-SA" sz="4400" b="1" dirty="0" smtClean="0">
                <a:cs typeface="Arabic Transparent" pitchFamily="2" charset="-78"/>
              </a:rPr>
              <a:t>وعن طريق مساعدة اللغة، يستطيع الإنسان أن يؤدي وظيفته داخل المجتمع، ويتمكن من تطبيق خبراته المختلفة في حل المشكلات التي تواجهه.</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u="sng" dirty="0" smtClean="0">
                <a:solidFill>
                  <a:srgbClr val="002060"/>
                </a:solidFill>
                <a:cs typeface="Arabic Transparent" pitchFamily="2" charset="-78"/>
              </a:rPr>
              <a:t>(د) أن الثقافة يتم تعلمها، بمعنى أنها مكتسبة. </a:t>
            </a:r>
          </a:p>
          <a:p>
            <a:pPr marL="0" indent="0" algn="just">
              <a:spcBef>
                <a:spcPts val="0"/>
              </a:spcBef>
              <a:buNone/>
            </a:pPr>
            <a:r>
              <a:rPr lang="ar-SA" sz="4400" b="1" dirty="0" smtClean="0">
                <a:cs typeface="Arabic Transparent" pitchFamily="2" charset="-78"/>
              </a:rPr>
              <a:t>إذ أن الإنسان يكتسب عناصر الثقافة بالتعليم من المجتمع الذي يعيش فيه. بالإضافة إلى أنه يمكن نقل عناصر الثقافة عبر الأجيال المختلفة. وهذا ما يميز الإنسان عن الحيوان. وتتميز الثقافة بتمايزها واستقلالها عن الأفراد الذين يحملونها ويمارسونها في حياتهم اليومية. </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ونجد أن العلماء الذين تعرضوا لمشكلة تعريف الثقافة يعطون أهمية كبيرة لموضوع التعليم أو </a:t>
            </a:r>
            <a:r>
              <a:rPr lang="ar-SA" sz="4400" b="1" dirty="0" smtClean="0">
                <a:solidFill>
                  <a:srgbClr val="002060"/>
                </a:solidFill>
                <a:cs typeface="Arabic Transparent" pitchFamily="2" charset="-78"/>
              </a:rPr>
              <a:t>الاكتساب ويبعدون عنها بالتالي كل ما هو غريزي أو فطري أو موروث بيولوجيا</a:t>
            </a:r>
            <a:r>
              <a:rPr lang="ar-SA" sz="4400" b="1" dirty="0" smtClean="0">
                <a:cs typeface="Arabic Transparent" pitchFamily="2" charset="-78"/>
              </a:rPr>
              <a:t>. وعلى ذلك فإن معظم التعريفات تؤكد أن </a:t>
            </a:r>
            <a:r>
              <a:rPr lang="ar-SA" sz="4400" b="1" dirty="0" smtClean="0">
                <a:solidFill>
                  <a:srgbClr val="FF0000"/>
                </a:solidFill>
                <a:cs typeface="Arabic Transparent" pitchFamily="2" charset="-78"/>
              </a:rPr>
              <a:t>الثقافة هي حصيلة العمل والاختراع والابتكار الاجتماعي، أو أنها حصيلة النشاط البشري، وأن وجودها بذلك غير مرتبط بوجود الأفراد من حيث هم أفراد</a:t>
            </a:r>
            <a:r>
              <a:rPr lang="ar-SA" sz="4400" b="1" dirty="0" smtClean="0">
                <a:cs typeface="Arabic Transparent" pitchFamily="2" charset="-78"/>
              </a:rPr>
              <a:t>.</a:t>
            </a:r>
            <a:endParaRPr lang="ar-SA" sz="4400" b="1" dirty="0">
              <a:solidFill>
                <a:schemeClr val="tx1"/>
              </a:solidFill>
              <a:cs typeface="Arabic Transparent"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fontScale="92500" lnSpcReduction="10000"/>
          </a:bodyPr>
          <a:lstStyle/>
          <a:p>
            <a:pPr marL="0" indent="0" algn="just">
              <a:lnSpc>
                <a:spcPct val="110000"/>
              </a:lnSpc>
              <a:spcBef>
                <a:spcPts val="0"/>
              </a:spcBef>
              <a:buNone/>
            </a:pPr>
            <a:r>
              <a:rPr lang="ar-SA" sz="4400" b="1" dirty="0" smtClean="0">
                <a:cs typeface="Arabic Transparent" pitchFamily="2" charset="-78"/>
              </a:rPr>
              <a:t>وحينما يتكلم علماء الاجتماع عن </a:t>
            </a:r>
            <a:r>
              <a:rPr lang="ar-SA" sz="4400" b="1" u="sng" dirty="0" smtClean="0">
                <a:cs typeface="Arabic Transparent" pitchFamily="2" charset="-78"/>
              </a:rPr>
              <a:t>ثقافة شعب </a:t>
            </a:r>
            <a:r>
              <a:rPr lang="ar-SA" sz="4400" b="1" dirty="0" smtClean="0">
                <a:cs typeface="Arabic Transparent" pitchFamily="2" charset="-78"/>
              </a:rPr>
              <a:t>من الشعوب فإنهم يقصدون على العموم </a:t>
            </a:r>
            <a:r>
              <a:rPr lang="ar-SA" sz="4400" b="1" dirty="0" smtClean="0">
                <a:solidFill>
                  <a:srgbClr val="002060"/>
                </a:solidFill>
                <a:cs typeface="Arabic Transparent" pitchFamily="2" charset="-78"/>
              </a:rPr>
              <a:t>طرائق المعيشة وأنماط الحياة وقواعد العرف والتقاليد والفنون والتكنولوجيا السائدة في ذلك المجتمع والتي يكتسبها أعضاؤه ويلتزمون </a:t>
            </a:r>
            <a:r>
              <a:rPr lang="ar-SA" sz="4400" b="1" dirty="0" err="1" smtClean="0">
                <a:solidFill>
                  <a:srgbClr val="002060"/>
                </a:solidFill>
                <a:cs typeface="Arabic Transparent" pitchFamily="2" charset="-78"/>
              </a:rPr>
              <a:t>بها</a:t>
            </a:r>
            <a:r>
              <a:rPr lang="ar-SA" sz="4400" b="1" dirty="0" smtClean="0">
                <a:solidFill>
                  <a:srgbClr val="002060"/>
                </a:solidFill>
                <a:cs typeface="Arabic Transparent" pitchFamily="2" charset="-78"/>
              </a:rPr>
              <a:t> في سلوكهم وفي حياتهم</a:t>
            </a:r>
            <a:r>
              <a:rPr lang="ar-SA" sz="4400" b="1" dirty="0" smtClean="0">
                <a:cs typeface="Arabic Transparent" pitchFamily="2" charset="-78"/>
              </a:rPr>
              <a:t>.</a:t>
            </a:r>
            <a:endParaRPr lang="en-US" sz="4400" dirty="0" smtClean="0">
              <a:cs typeface="Arabic Transparent" pitchFamily="2" charset="-78"/>
            </a:endParaRPr>
          </a:p>
          <a:p>
            <a:pPr marL="0" indent="0" algn="just">
              <a:lnSpc>
                <a:spcPct val="110000"/>
              </a:lnSpc>
              <a:spcBef>
                <a:spcPts val="0"/>
              </a:spcBef>
              <a:buNone/>
            </a:pPr>
            <a:r>
              <a:rPr lang="ar-SA" sz="4400" b="1" dirty="0" smtClean="0">
                <a:cs typeface="Arabic Transparent" pitchFamily="2" charset="-78"/>
              </a:rPr>
              <a:t>وغالبا ما يميل الشخص العادي إلى الاعتقاد بأنه يرث العادات السائدة في مجتمعه، لأنه وجدها كذلك منذ نشأته وسبق أن كانت سائدة في عصر آبائه ولكن الأدلة كثيرة على أن </a:t>
            </a:r>
            <a:r>
              <a:rPr lang="ar-SA" sz="4400" b="1" dirty="0" smtClean="0">
                <a:solidFill>
                  <a:srgbClr val="002060"/>
                </a:solidFill>
                <a:cs typeface="Arabic Transparent" pitchFamily="2" charset="-78"/>
              </a:rPr>
              <a:t>عادات الجنس البشري وما يتفرع منها كلها أمور مكتسبة</a:t>
            </a:r>
            <a:r>
              <a:rPr lang="ar-SA" sz="4400" b="1" dirty="0" smtClean="0">
                <a:cs typeface="Arabic Transparent" pitchFamily="2" charset="-78"/>
              </a:rPr>
              <a:t>.</a:t>
            </a:r>
            <a:endParaRPr lang="en-US" sz="4400" dirty="0" smtClean="0">
              <a:cs typeface="Arabic Transparent" pitchFamily="2" charset="-78"/>
            </a:endParaRPr>
          </a:p>
          <a:p>
            <a:pPr marL="0" indent="0" algn="just">
              <a:lnSpc>
                <a:spcPct val="110000"/>
              </a:lnSpc>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4450" y="0"/>
          <a:ext cx="8991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وتعد </a:t>
            </a:r>
            <a:r>
              <a:rPr lang="ar-SA" sz="4400" b="1" u="sng" dirty="0" smtClean="0">
                <a:solidFill>
                  <a:srgbClr val="002060"/>
                </a:solidFill>
                <a:cs typeface="Arabic Transparent" pitchFamily="2" charset="-78"/>
              </a:rPr>
              <a:t>الثقافة كل معقد </a:t>
            </a:r>
            <a:r>
              <a:rPr lang="ar-SA" sz="4400" b="1" dirty="0" smtClean="0">
                <a:cs typeface="Arabic Transparent" pitchFamily="2" charset="-78"/>
              </a:rPr>
              <a:t>إلى أبعد حدود التعقيد نظرا لاشتمالها على عدد كبير جدا من السمات والملامح والعناصر التي حاولت بعض التعريفات أن تذكر جانبا منها كما هو الحال في تعريف (تايلور)  مثلا، </a:t>
            </a:r>
            <a:r>
              <a:rPr lang="ar-SA" sz="4400" b="1" u="sng" dirty="0" smtClean="0">
                <a:solidFill>
                  <a:srgbClr val="002060"/>
                </a:solidFill>
                <a:cs typeface="Arabic Transparent" pitchFamily="2" charset="-78"/>
              </a:rPr>
              <a:t>ويرجع ذلك التعقيد إلى حد كبير إلى:</a:t>
            </a:r>
          </a:p>
          <a:p>
            <a:pPr marL="0" indent="0" algn="just">
              <a:spcBef>
                <a:spcPts val="0"/>
              </a:spcBef>
              <a:buFont typeface="Wingdings" pitchFamily="2" charset="2"/>
              <a:buChar char="§"/>
            </a:pPr>
            <a:r>
              <a:rPr lang="ar-SA" sz="4400" b="1" dirty="0" smtClean="0">
                <a:solidFill>
                  <a:srgbClr val="C00000"/>
                </a:solidFill>
                <a:cs typeface="Arabic Transparent" pitchFamily="2" charset="-78"/>
              </a:rPr>
              <a:t>1- تراكم التراث الاجتماعي خلال عصور طويلة من الزمن.</a:t>
            </a:r>
          </a:p>
          <a:p>
            <a:pPr marL="0" indent="0" algn="just">
              <a:spcBef>
                <a:spcPts val="0"/>
              </a:spcBef>
              <a:buFont typeface="Wingdings" pitchFamily="2" charset="2"/>
              <a:buChar char="§"/>
            </a:pPr>
            <a:r>
              <a:rPr lang="ar-SA" sz="4400" b="1" dirty="0" smtClean="0">
                <a:solidFill>
                  <a:srgbClr val="C00000"/>
                </a:solidFill>
                <a:cs typeface="Arabic Transparent" pitchFamily="2" charset="-78"/>
              </a:rPr>
              <a:t>2- استعارة كثير من السمات الثقافية من خارج المجتمع نفسه.</a:t>
            </a:r>
            <a:endParaRPr lang="en-US" sz="4400" dirty="0" smtClean="0">
              <a:solidFill>
                <a:srgbClr val="C00000"/>
              </a:solidFill>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ويبدو تعقد الثقافة، عندما نحلل ثقافة المجتمع. فعلى الرغم من أن المجتمع كله تسوده ثقافة واحدة ذات طابع موحد فليس من الضروري بحال أن توجد كل السمات التي تؤلف تلك الثقافة الموحدة، في كل قطاعات ذلك المجتمع.</a:t>
            </a:r>
          </a:p>
          <a:p>
            <a:pPr marL="0" indent="0" algn="just">
              <a:spcBef>
                <a:spcPts val="0"/>
              </a:spcBef>
              <a:buNone/>
            </a:pPr>
            <a:r>
              <a:rPr lang="ar-SA" sz="4400" b="1" dirty="0" smtClean="0">
                <a:cs typeface="Arabic Transparent" pitchFamily="2" charset="-78"/>
              </a:rPr>
              <a:t> بل كثيرا ما يقتصر وجود بعضها على قطاع منها أو على مجتمع محلي معين بالذات دون بقية القطاعات أو المجتمعات المحلية التي تؤلفه.</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lnSpcReduction="10000"/>
          </a:bodyPr>
          <a:lstStyle/>
          <a:p>
            <a:pPr marL="0" indent="0" algn="just">
              <a:spcBef>
                <a:spcPts val="0"/>
              </a:spcBef>
              <a:buNone/>
            </a:pPr>
            <a:r>
              <a:rPr lang="ar-SA" sz="4400" b="1" dirty="0" smtClean="0">
                <a:cs typeface="Arabic Transparent" pitchFamily="2" charset="-78"/>
              </a:rPr>
              <a:t>والمعروف أن الذي يعطي </a:t>
            </a:r>
            <a:r>
              <a:rPr lang="ar-SA" sz="4400" b="1" dirty="0" smtClean="0">
                <a:solidFill>
                  <a:srgbClr val="002060"/>
                </a:solidFill>
                <a:cs typeface="Arabic Transparent" pitchFamily="2" charset="-78"/>
              </a:rPr>
              <a:t>الثقافة طابعها المميز ومقوماتها الخاصة هو وجود طائفة من السمات الرئيسية العامة التي تسود المجتمع كله وتفرض نفسها عليه والتي تعرف باسم العموميات</a:t>
            </a:r>
            <a:r>
              <a:rPr lang="ar-SA" sz="4400" b="1" dirty="0" smtClean="0">
                <a:cs typeface="Arabic Transparent" pitchFamily="2" charset="-78"/>
              </a:rPr>
              <a:t>. وتتمثل هذه </a:t>
            </a:r>
            <a:r>
              <a:rPr lang="ar-SA" sz="4400" b="1" u="sng" dirty="0" smtClean="0">
                <a:solidFill>
                  <a:srgbClr val="FF0000"/>
                </a:solidFill>
                <a:cs typeface="Arabic Transparent" pitchFamily="2" charset="-78"/>
              </a:rPr>
              <a:t>العموميات الثقافية في:</a:t>
            </a:r>
          </a:p>
          <a:p>
            <a:pPr marL="0" indent="0" algn="just">
              <a:spcBef>
                <a:spcPts val="0"/>
              </a:spcBef>
              <a:buNone/>
            </a:pPr>
            <a:r>
              <a:rPr lang="ar-SA" sz="4400" b="1" dirty="0" smtClean="0">
                <a:solidFill>
                  <a:srgbClr val="0070C0"/>
                </a:solidFill>
                <a:cs typeface="Arabic Transparent" pitchFamily="2" charset="-78"/>
              </a:rPr>
              <a:t>وحدة المشاعر ووحدة التقاليد والعادات والممارسات التي يشترك فيها كل أعضاء المجتمع، كالشعائر والمعتقدات الدينية واللغة وما إليها من السمات التي تعتبر أسسا جوهرية في تكوين المجتمع، والتي تحرص الجماعة عليها أشد الحرص وتعاقب على الخروج عليها</a:t>
            </a:r>
            <a:r>
              <a:rPr lang="ar-SA" sz="4400" b="1" dirty="0" smtClean="0">
                <a:cs typeface="Arabic Transparent" pitchFamily="2" charset="-78"/>
              </a:rPr>
              <a:t>.</a:t>
            </a:r>
            <a:endParaRPr lang="ar-SA" sz="4400" b="1" dirty="0">
              <a:solidFill>
                <a:schemeClr val="tx1"/>
              </a:solidFill>
              <a:cs typeface="Arabic Transparent"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ومع ذلك فإن هذا لا يمنع من أن توجد في كل قطاع من قطاعات المجتمع أو </a:t>
            </a:r>
            <a:r>
              <a:rPr lang="ar-SA" sz="4400" b="1" dirty="0" smtClean="0">
                <a:solidFill>
                  <a:srgbClr val="002060"/>
                </a:solidFill>
                <a:cs typeface="Arabic Transparent" pitchFamily="2" charset="-78"/>
              </a:rPr>
              <a:t>في كل جماعة محلية فيه، ثقافته الجزئية الخاصة</a:t>
            </a:r>
            <a:r>
              <a:rPr lang="ar-SA" sz="4400" b="1" dirty="0" smtClean="0">
                <a:cs typeface="Arabic Transparent" pitchFamily="2" charset="-78"/>
              </a:rPr>
              <a:t>. فعلى الرغم من وحدة السمات الثقافية الأساسية أو العموميات، فقد ينفرد الرجال ببعض قواعد السلوك وبعض الممارسات من دون النساء، كما قد يكون للمتزوجين أو الآباء عادات اجتماعية تميزهم عن العزاب وعن الأبناء.</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u="sng" dirty="0" smtClean="0">
                <a:solidFill>
                  <a:srgbClr val="FF0000"/>
                </a:solidFill>
                <a:cs typeface="Arabic Transparent" pitchFamily="2" charset="-78"/>
              </a:rPr>
              <a:t>العموميات إذن :</a:t>
            </a:r>
          </a:p>
          <a:p>
            <a:pPr marL="0" indent="0" algn="just">
              <a:spcBef>
                <a:spcPts val="0"/>
              </a:spcBef>
              <a:buNone/>
            </a:pPr>
            <a:r>
              <a:rPr lang="ar-SA" sz="4400" b="1" dirty="0" smtClean="0">
                <a:cs typeface="Arabic Transparent" pitchFamily="2" charset="-78"/>
              </a:rPr>
              <a:t>هي التي تعطي المجتمع </a:t>
            </a:r>
            <a:r>
              <a:rPr lang="ar-SA" sz="4400" b="1" dirty="0" smtClean="0">
                <a:solidFill>
                  <a:srgbClr val="002060"/>
                </a:solidFill>
                <a:cs typeface="Arabic Transparent" pitchFamily="2" charset="-78"/>
              </a:rPr>
              <a:t>وحدته الثقافية </a:t>
            </a:r>
            <a:r>
              <a:rPr lang="ar-SA" sz="4400" b="1" dirty="0" smtClean="0">
                <a:cs typeface="Arabic Transparent" pitchFamily="2" charset="-78"/>
              </a:rPr>
              <a:t>وتعبر في نفس الوقت عن تلك الوحدة، وبذلك تعتبر </a:t>
            </a:r>
            <a:r>
              <a:rPr lang="ar-SA" sz="4400" b="1" dirty="0" smtClean="0">
                <a:solidFill>
                  <a:srgbClr val="002060"/>
                </a:solidFill>
                <a:cs typeface="Arabic Transparent" pitchFamily="2" charset="-78"/>
              </a:rPr>
              <a:t>عاملا من عوامل التكامل والتماسك في المجتمع</a:t>
            </a:r>
            <a:r>
              <a:rPr lang="ar-SA" sz="4400" b="1" dirty="0" smtClean="0">
                <a:cs typeface="Arabic Transparent" pitchFamily="2" charset="-78"/>
              </a:rPr>
              <a:t>، </a:t>
            </a:r>
            <a:r>
              <a:rPr lang="ar-SA" sz="4400" b="1" dirty="0" smtClean="0">
                <a:solidFill>
                  <a:srgbClr val="FF0000"/>
                </a:solidFill>
                <a:cs typeface="Arabic Transparent" pitchFamily="2" charset="-78"/>
              </a:rPr>
              <a:t>أما </a:t>
            </a:r>
            <a:r>
              <a:rPr lang="ar-SA" sz="4400" b="1" u="sng" dirty="0" smtClean="0">
                <a:solidFill>
                  <a:srgbClr val="FF0000"/>
                </a:solidFill>
                <a:cs typeface="Arabic Transparent" pitchFamily="2" charset="-78"/>
              </a:rPr>
              <a:t>الخصوصيات:</a:t>
            </a:r>
          </a:p>
          <a:p>
            <a:pPr marL="0" indent="0" algn="just">
              <a:spcBef>
                <a:spcPts val="0"/>
              </a:spcBef>
              <a:buNone/>
            </a:pPr>
            <a:r>
              <a:rPr lang="ar-SA" sz="4400" b="1" dirty="0" smtClean="0">
                <a:cs typeface="Arabic Transparent" pitchFamily="2" charset="-78"/>
              </a:rPr>
              <a:t>فهي تؤدي إلى </a:t>
            </a:r>
            <a:r>
              <a:rPr lang="ar-SA" sz="4400" b="1" dirty="0" smtClean="0">
                <a:solidFill>
                  <a:srgbClr val="002060"/>
                </a:solidFill>
                <a:cs typeface="Arabic Transparent" pitchFamily="2" charset="-78"/>
              </a:rPr>
              <a:t>ظهور التمايز والتفاوت </a:t>
            </a:r>
            <a:r>
              <a:rPr lang="ar-SA" sz="4400" b="1" dirty="0" smtClean="0">
                <a:cs typeface="Arabic Transparent" pitchFamily="2" charset="-78"/>
              </a:rPr>
              <a:t>داخل نطاق المجتمع، </a:t>
            </a:r>
            <a:r>
              <a:rPr lang="ar-SA" sz="4400" b="1" dirty="0" smtClean="0">
                <a:solidFill>
                  <a:srgbClr val="002060"/>
                </a:solidFill>
                <a:cs typeface="Arabic Transparent" pitchFamily="2" charset="-78"/>
              </a:rPr>
              <a:t>دون أن يتعارض ذلك مع التجانس الثقافي العام. </a:t>
            </a:r>
            <a:endParaRPr lang="en-US" sz="4400" dirty="0" smtClean="0">
              <a:solidFill>
                <a:srgbClr val="002060"/>
              </a:solidFill>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4400" b="1" dirty="0" smtClean="0">
                <a:cs typeface="Arabic Transparent" pitchFamily="2" charset="-78"/>
              </a:rPr>
              <a:t>والواقع أن </a:t>
            </a:r>
            <a:r>
              <a:rPr lang="ar-SA" sz="4400" b="1" dirty="0" smtClean="0">
                <a:solidFill>
                  <a:srgbClr val="002060"/>
                </a:solidFill>
                <a:cs typeface="Arabic Transparent" pitchFamily="2" charset="-78"/>
              </a:rPr>
              <a:t>التجانس الثقافي </a:t>
            </a:r>
            <a:r>
              <a:rPr lang="ar-SA" sz="4400" b="1" dirty="0" smtClean="0">
                <a:cs typeface="Arabic Transparent" pitchFamily="2" charset="-78"/>
              </a:rPr>
              <a:t>يتوقف إلى حد كبير على مدى </a:t>
            </a:r>
            <a:r>
              <a:rPr lang="ar-SA" sz="4400" b="1" dirty="0" smtClean="0">
                <a:solidFill>
                  <a:srgbClr val="002060"/>
                </a:solidFill>
                <a:cs typeface="Arabic Transparent" pitchFamily="2" charset="-78"/>
              </a:rPr>
              <a:t>التناسب بين العموميات والخصوصيات:</a:t>
            </a:r>
          </a:p>
          <a:p>
            <a:pPr marL="0" indent="0" algn="just">
              <a:spcBef>
                <a:spcPts val="0"/>
              </a:spcBef>
              <a:buNone/>
            </a:pPr>
            <a:r>
              <a:rPr lang="ar-SA" sz="4400" b="1" dirty="0" smtClean="0">
                <a:cs typeface="Arabic Transparent" pitchFamily="2" charset="-78"/>
              </a:rPr>
              <a:t> بمعنى أنه </a:t>
            </a:r>
            <a:r>
              <a:rPr lang="ar-SA" sz="4400" b="1" u="sng" dirty="0" smtClean="0">
                <a:solidFill>
                  <a:srgbClr val="C00000"/>
                </a:solidFill>
                <a:cs typeface="Arabic Transparent" pitchFamily="2" charset="-78"/>
              </a:rPr>
              <a:t>كلما زادت العموميات ظهر المجتمع كوحدة ثقافية متجانسة</a:t>
            </a:r>
            <a:r>
              <a:rPr lang="ar-SA" sz="4400" b="1" dirty="0" smtClean="0">
                <a:cs typeface="Arabic Transparent" pitchFamily="2" charset="-78"/>
              </a:rPr>
              <a:t>، كما هو الشأن في المجتمعات الصغيرة والمجتمعات شبه المنعزلة. ولكن هذا لا يمنع من القول أن العموميات أقل في العدد دائما من الخصوصيات رغم أنها تسود المجتمع كله.</a:t>
            </a:r>
            <a:endParaRPr lang="en-US" sz="4400" dirty="0" smtClean="0">
              <a:cs typeface="Arabic Transparent" pitchFamily="2" charset="-78"/>
            </a:endParaRPr>
          </a:p>
          <a:p>
            <a:pPr marL="0" indent="0" algn="just">
              <a:spcBef>
                <a:spcPts val="0"/>
              </a:spcBef>
              <a:buNone/>
            </a:pPr>
            <a:endParaRPr lang="ar-SA" sz="4400" b="1" dirty="0">
              <a:solidFill>
                <a:schemeClr val="tx1"/>
              </a:solidFill>
              <a:cs typeface="Arabic Transparent"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4896" y="0"/>
            <a:ext cx="8991600" cy="6858000"/>
          </a:xfrm>
        </p:spPr>
        <p:txBody>
          <a:bodyPr>
            <a:normAutofit/>
          </a:bodyPr>
          <a:lstStyle/>
          <a:p>
            <a:pPr marL="0" indent="0" algn="just">
              <a:spcBef>
                <a:spcPts val="0"/>
              </a:spcBef>
              <a:buNone/>
            </a:pPr>
            <a:r>
              <a:rPr lang="ar-SA" sz="5400" b="1" dirty="0" smtClean="0">
                <a:solidFill>
                  <a:srgbClr val="002060"/>
                </a:solidFill>
                <a:cs typeface="Arabic Transparent" pitchFamily="2" charset="-78"/>
              </a:rPr>
              <a:t>وقد توحي كلمة العموميات بأن السمة الثقافية العامة تمارس بحذافيرها في كل المجتمع وتفرض نفسها على جميع أفراده بغير استثناء وهو أمر غير صحيح تماما. فالموقف الواحد كثيرا ما يمكن معالجته بطرق مختلفة وبأساليب ثقافية متنوعة. </a:t>
            </a:r>
            <a:endParaRPr lang="en-US" sz="5400" dirty="0" smtClean="0">
              <a:cs typeface="Arabic Transparent" pitchFamily="2" charset="-78"/>
            </a:endParaRPr>
          </a:p>
          <a:p>
            <a:pPr marL="0" indent="0" algn="just">
              <a:spcBef>
                <a:spcPts val="0"/>
              </a:spcBef>
              <a:buNone/>
            </a:pPr>
            <a:endParaRPr lang="ar-SA" sz="5400" b="1" dirty="0">
              <a:solidFill>
                <a:schemeClr val="tx1"/>
              </a:solidFill>
              <a:cs typeface="Arabic Transparent" pitchFamily="2"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SA" dirty="0" smtClean="0"/>
              <a:t/>
            </a:r>
            <a:br>
              <a:rPr lang="ar-SA" dirty="0" smtClean="0"/>
            </a:br>
            <a:endParaRPr lang="ar-SA" dirty="0"/>
          </a:p>
        </p:txBody>
      </p:sp>
      <p:sp>
        <p:nvSpPr>
          <p:cNvPr id="4" name="مستطيل 3"/>
          <p:cNvSpPr/>
          <p:nvPr/>
        </p:nvSpPr>
        <p:spPr>
          <a:xfrm>
            <a:off x="395536" y="1484784"/>
            <a:ext cx="8064896" cy="4247317"/>
          </a:xfrm>
          <a:prstGeom prst="rect">
            <a:avLst/>
          </a:prstGeom>
          <a:noFill/>
        </p:spPr>
        <p:txBody>
          <a:bodyPr wrap="square" lIns="91440" tIns="45720" rIns="91440" bIns="45720">
            <a:spAutoFit/>
          </a:bodyPr>
          <a:lstStyle/>
          <a:p>
            <a:r>
              <a:rPr lang="ar-SA"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ويقصد بالتكامل الثقافي </a:t>
            </a:r>
          </a:p>
          <a:p>
            <a:r>
              <a:rPr lang="ar-SA" sz="5400" b="1" cap="all" dirty="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وجود </a:t>
            </a:r>
            <a:r>
              <a:rPr lang="ar-SA" sz="5400" b="1" cap="all" dirty="0" smtClean="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قدر </a:t>
            </a:r>
            <a:r>
              <a:rPr lang="ar-SA" sz="5400" b="1" cap="all" dirty="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معين من </a:t>
            </a:r>
            <a:r>
              <a:rPr lang="ar-SA" sz="5400" b="1" cap="all" dirty="0" smtClean="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الانسجام </a:t>
            </a:r>
            <a:r>
              <a:rPr lang="ar-SA" sz="5400" b="1" cap="all" dirty="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الداخلي </a:t>
            </a:r>
            <a:r>
              <a:rPr lang="ar-SA" sz="5400" b="1" cap="all" dirty="0" smtClean="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والارتباط </a:t>
            </a:r>
            <a:r>
              <a:rPr lang="ar-SA" sz="5400" b="1" cap="all" dirty="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الوظيفي بين عناصر المجتمع </a:t>
            </a:r>
            <a:r>
              <a:rPr lang="ar-SA" sz="5400" b="1" cap="all" dirty="0" smtClean="0">
                <a:ln w="9000" cmpd="sng">
                  <a:solidFill>
                    <a:schemeClr val="accent4">
                      <a:shade val="50000"/>
                      <a:satMod val="120000"/>
                    </a:schemeClr>
                  </a:solidFill>
                  <a:prstDash val="solid"/>
                </a:ln>
                <a:effectLst>
                  <a:outerShdw blurRad="38100" dist="38100" dir="2700000" algn="tl">
                    <a:srgbClr val="000000">
                      <a:alpha val="43137"/>
                    </a:srgbClr>
                  </a:outerShdw>
                  <a:reflection blurRad="12700" stA="28000" endPos="45000" dist="1000" dir="5400000" sy="-100000" algn="bl" rotWithShape="0"/>
                </a:effectLst>
              </a:rPr>
              <a:t>المختلفة.</a:t>
            </a:r>
          </a:p>
          <a:p>
            <a:endPar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0" y="836712"/>
            <a:ext cx="6534472" cy="5016758"/>
          </a:xfrm>
          <a:prstGeom prst="rect">
            <a:avLst/>
          </a:prstGeom>
        </p:spPr>
        <p:txBody>
          <a:bodyPr wrap="square">
            <a:spAutoFit/>
          </a:bodyPr>
          <a:lstStyle/>
          <a:p>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وجود التكامل في الثقافة يضمن للثقافة عدم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إنحلالها</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p>
          <a:p>
            <a:r>
              <a:rPr lang="ar-SA" sz="4000" b="1" dirty="0">
                <a:ln w="17780" cmpd="sng">
                  <a:solidFill>
                    <a:srgbClr val="FFFFFF"/>
                  </a:solidFill>
                  <a:prstDash val="solid"/>
                  <a:miter lim="800000"/>
                </a:ln>
                <a:effectLst>
                  <a:outerShdw blurRad="50800" algn="tl" rotWithShape="0">
                    <a:srgbClr val="000000"/>
                  </a:outerShdw>
                </a:effectLst>
              </a:rPr>
              <a:t>عدم وجود التكامل في الثقافة </a:t>
            </a:r>
          </a:p>
          <a:p>
            <a:pPr>
              <a:buFont typeface="Wingdings" pitchFamily="2" charset="2"/>
              <a:buChar char="ü"/>
            </a:pPr>
            <a:r>
              <a:rPr lang="ar-SA" sz="4000" b="1" dirty="0">
                <a:ln w="1905"/>
                <a:effectLst>
                  <a:innerShdw blurRad="69850" dist="43180" dir="5400000">
                    <a:srgbClr val="000000">
                      <a:alpha val="65000"/>
                    </a:srgbClr>
                  </a:innerShdw>
                </a:effectLst>
              </a:rPr>
              <a:t>يسبب </a:t>
            </a:r>
            <a:r>
              <a:rPr lang="ar-SA" sz="4000" b="1" dirty="0" smtClean="0">
                <a:ln w="1905"/>
                <a:effectLst>
                  <a:innerShdw blurRad="69850" dist="43180" dir="5400000">
                    <a:srgbClr val="000000">
                      <a:alpha val="65000"/>
                    </a:srgbClr>
                  </a:innerShdw>
                </a:effectLst>
              </a:rPr>
              <a:t>اضطرابا </a:t>
            </a:r>
            <a:r>
              <a:rPr lang="ar-SA" sz="4000" b="1" dirty="0">
                <a:ln w="1905"/>
                <a:effectLst>
                  <a:innerShdw blurRad="69850" dist="43180" dir="5400000">
                    <a:srgbClr val="000000">
                      <a:alpha val="65000"/>
                    </a:srgbClr>
                  </a:innerShdw>
                </a:effectLst>
              </a:rPr>
              <a:t>للفرد</a:t>
            </a:r>
          </a:p>
          <a:p>
            <a:pPr>
              <a:buFont typeface="Wingdings" pitchFamily="2" charset="2"/>
              <a:buChar char="ü"/>
            </a:pPr>
            <a:r>
              <a:rPr lang="ar-SA" sz="4000" b="1" dirty="0">
                <a:ln w="1905"/>
                <a:effectLst>
                  <a:innerShdw blurRad="69850" dist="43180" dir="5400000">
                    <a:srgbClr val="000000">
                      <a:alpha val="65000"/>
                    </a:srgbClr>
                  </a:innerShdw>
                </a:effectLst>
              </a:rPr>
              <a:t>ويفقد المجتمع كفاءته</a:t>
            </a:r>
          </a:p>
          <a:p>
            <a:pPr>
              <a:buFont typeface="Wingdings" pitchFamily="2" charset="2"/>
              <a:buChar char="ü"/>
            </a:pPr>
            <a:r>
              <a:rPr lang="ar-SA" sz="4000" b="1" dirty="0">
                <a:ln w="1905"/>
                <a:effectLst>
                  <a:innerShdw blurRad="69850" dist="43180" dir="5400000">
                    <a:srgbClr val="000000">
                      <a:alpha val="65000"/>
                    </a:srgbClr>
                  </a:innerShdw>
                </a:effectLst>
              </a:rPr>
              <a:t>وتظهر انواع من الصراع قد تؤدى لفقد التكيف </a:t>
            </a:r>
            <a:r>
              <a:rPr lang="ar-SA" sz="4000" b="1" dirty="0" smtClean="0">
                <a:ln w="1905"/>
                <a:effectLst>
                  <a:innerShdw blurRad="69850" dist="43180" dir="5400000">
                    <a:srgbClr val="000000">
                      <a:alpha val="65000"/>
                    </a:srgbClr>
                  </a:innerShdw>
                </a:effectLst>
              </a:rPr>
              <a:t>.</a:t>
            </a:r>
          </a:p>
          <a:p>
            <a:endParaRPr lang="en-US" sz="40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946618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764704"/>
            <a:ext cx="7200800" cy="3970318"/>
          </a:xfrm>
          <a:prstGeom prst="rect">
            <a:avLst/>
          </a:prstGeom>
        </p:spPr>
        <p:txBody>
          <a:bodyPr wrap="square">
            <a:spAutoFit/>
          </a:bodyPr>
          <a:lstStyle/>
          <a:p>
            <a:pPr>
              <a:buFont typeface="Courier New" pitchFamily="49" charset="0"/>
              <a:buChar char="o"/>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ففي المجتمعات التقليدية (غير الصناعية )</a:t>
            </a:r>
          </a:p>
          <a:p>
            <a:r>
              <a:rPr lang="ar-SA" sz="3600" dirty="0"/>
              <a:t>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تكون الثقافة متكاملة الى درجة كبيرة وذلك للآتي </a:t>
            </a:r>
            <a:endParaRPr lang="ar-SA" sz="3600" dirty="0"/>
          </a:p>
          <a:p>
            <a:pPr>
              <a:buFontTx/>
              <a:buChar char="-"/>
            </a:pP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rPr>
              <a:t>أن هذه المجتمعات صغيرة الحجم نسبياً .</a:t>
            </a:r>
          </a:p>
          <a:p>
            <a:pPr>
              <a:buFontTx/>
              <a:buChar char="-"/>
            </a:pP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rPr>
              <a:t>تتشابه القيم بين أعضائها .</a:t>
            </a:r>
          </a:p>
          <a:p>
            <a:pPr>
              <a:buFontTx/>
              <a:buChar char="-"/>
            </a:pP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rPr>
              <a:t>تكون الثقافة متجانسة بشكل عام .</a:t>
            </a:r>
          </a:p>
          <a:p>
            <a:pPr>
              <a:buFontTx/>
              <a:buChar char="-"/>
            </a:pP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rPr>
              <a:t>درجة التغير الثقافي تكون ضعيفة </a:t>
            </a: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rPr>
              <a:t>.</a:t>
            </a:r>
            <a:endParaRPr lang="en-US" sz="3600" b="1" dirty="0">
              <a:ln w="31550" cmpd="sng">
                <a:gradFill>
                  <a:gsLst>
                    <a:gs pos="70000">
                      <a:schemeClr val="accent6">
                        <a:shade val="50000"/>
                        <a:satMod val="190000"/>
                      </a:schemeClr>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400589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1628800"/>
            <a:ext cx="7560840" cy="3416320"/>
          </a:xfrm>
          <a:prstGeom prst="rect">
            <a:avLst/>
          </a:prstGeom>
        </p:spPr>
        <p:txBody>
          <a:bodyPr wrap="square">
            <a:spAutoFit/>
          </a:bodyPr>
          <a:lstStyle/>
          <a:p>
            <a:pPr>
              <a:buFont typeface="Courier New" pitchFamily="49" charset="0"/>
              <a:buChar char="o"/>
            </a:pPr>
            <a:r>
              <a:rPr lang="ar-SA" sz="3600" b="1" cap="all" dirty="0">
                <a:ln w="9000" cmpd="sng">
                  <a:solidFill>
                    <a:schemeClr val="accent4">
                      <a:shade val="50000"/>
                      <a:satMod val="120000"/>
                    </a:schemeClr>
                  </a:solidFill>
                  <a:prstDash val="solid"/>
                </a:ln>
                <a:effectLst>
                  <a:reflection blurRad="12700" stA="28000" endPos="45000" dist="1000" dir="5400000" sy="-100000" algn="bl" rotWithShape="0"/>
                </a:effectLst>
              </a:rPr>
              <a:t>أما في المجتمعات الصناعية الحديثة</a:t>
            </a:r>
          </a:p>
          <a:p>
            <a:r>
              <a:rPr lang="en-US" sz="3600" b="1" cap="all" dirty="0">
                <a:ln w="9000" cmpd="sng">
                  <a:solidFill>
                    <a:schemeClr val="accent4">
                      <a:shade val="50000"/>
                      <a:satMod val="120000"/>
                    </a:schemeClr>
                  </a:solidFill>
                  <a:prstDash val="solid"/>
                </a:ln>
                <a:effectLst>
                  <a:reflection blurRad="12700" stA="28000" endPos="45000" dist="1000" dir="5400000" sy="-100000" algn="bl" rotWithShape="0"/>
                </a:effectLst>
              </a:rPr>
              <a:t>     </a:t>
            </a:r>
            <a:r>
              <a:rPr lang="ar-SA" sz="3600" b="1" cap="all" dirty="0">
                <a:ln w="9000" cmpd="sng">
                  <a:solidFill>
                    <a:schemeClr val="accent4">
                      <a:shade val="50000"/>
                      <a:satMod val="120000"/>
                    </a:schemeClr>
                  </a:solidFill>
                  <a:prstDash val="solid"/>
                </a:ln>
                <a:effectLst>
                  <a:reflection blurRad="12700" stA="28000" endPos="45000" dist="1000" dir="5400000" sy="-100000" algn="bl" rotWithShape="0"/>
                </a:effectLst>
              </a:rPr>
              <a:t>لا يوجد تكامل في العناصر الثقافية . </a:t>
            </a:r>
          </a:p>
          <a:p>
            <a:pPr>
              <a:buFontTx/>
              <a:buChar char="-"/>
            </a:pPr>
            <a:r>
              <a:rPr lang="ar-SA"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هي مجتمعات كبيرة الحجم .</a:t>
            </a:r>
          </a:p>
          <a:p>
            <a:pPr>
              <a:buFontTx/>
              <a:buChar char="-"/>
            </a:pPr>
            <a:r>
              <a:rPr lang="ar-SA"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تتضمن جماعات كثيرة متباينة.</a:t>
            </a:r>
          </a:p>
          <a:p>
            <a:pPr>
              <a:buFontTx/>
              <a:buChar char="-"/>
            </a:pPr>
            <a:r>
              <a:rPr lang="ar-SA"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ثقافاتها غير متجانسة .</a:t>
            </a:r>
          </a:p>
          <a:p>
            <a:pPr>
              <a:buFontTx/>
              <a:buChar char="-"/>
            </a:pPr>
            <a:r>
              <a:rPr lang="ar-SA"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تتميز هذه الجماعات بسرعة عمليات التغير .</a:t>
            </a:r>
            <a:endParaRPr lang="en-US"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3059850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980728"/>
            <a:ext cx="7560840" cy="4031873"/>
          </a:xfrm>
          <a:prstGeom prst="rect">
            <a:avLst/>
          </a:prstGeom>
        </p:spPr>
        <p:txBody>
          <a:bodyPr wrap="square">
            <a:spAutoFit/>
          </a:bodyPr>
          <a:lstStyle/>
          <a:p>
            <a:r>
              <a:rPr lang="ar-SA" sz="32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كلايد</a:t>
            </a: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ar-SA" sz="32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كلوكهون</a:t>
            </a: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عالم </a:t>
            </a:r>
            <a:r>
              <a:rPr lang="ar-SA" sz="32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الأنثروبولوجيا </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الأمريكي )</a:t>
            </a:r>
            <a:endParaRPr lang="ar-SA" sz="3200" dirty="0"/>
          </a:p>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ميز بين نمطين للتصرف الثقافي </a:t>
            </a:r>
          </a:p>
          <a:p>
            <a:pPr>
              <a:buFont typeface="Wingdings" pitchFamily="2" charset="2"/>
              <a:buChar char="§"/>
            </a:pPr>
            <a:r>
              <a:rPr lang="ar-SA" sz="3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المثالي: </a:t>
            </a:r>
            <a:r>
              <a:rPr lang="ar-SA" sz="3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وهو يعبر عما يفعله أو يقوله الأفراد في مجتمع معين اذا تمسكوا تماماً بالقيم الموجهة لتصرفاتهم </a:t>
            </a:r>
          </a:p>
          <a:p>
            <a:endParaRPr lang="ar-SA" sz="3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a:p>
            <a:r>
              <a:rPr lang="ar-SA" sz="3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الواقعي وهو التصرفات الفعلية للأفراد في المواقف المختلفة.</a:t>
            </a:r>
            <a:endParaRPr lang="ar-SA" sz="3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a:p>
            <a:endParaRPr lang="ar-SA" sz="3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2764112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196752"/>
            <a:ext cx="8280920" cy="5201424"/>
          </a:xfrm>
          <a:prstGeom prst="rect">
            <a:avLst/>
          </a:prstGeom>
        </p:spPr>
        <p:txBody>
          <a:bodyPr wrap="square">
            <a:spAutoFit/>
          </a:bodyPr>
          <a:lstStyle/>
          <a:p>
            <a:pPr>
              <a:buFont typeface="Wingdings" pitchFamily="2" charset="2"/>
              <a:buChar char="v"/>
            </a:pPr>
            <a:r>
              <a:rPr lang="ar-SA" sz="3600" b="1"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الثقافة الفرعية:</a:t>
            </a:r>
          </a:p>
          <a:p>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هي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جماعات تشارك في الثقافة الكلية للمجتمع لكن لها قيمها الخاصة ومعاييرها واسلوب حياتها.</a:t>
            </a:r>
          </a:p>
          <a:p>
            <a:pPr>
              <a:buFont typeface="Wingdings" pitchFamily="2" charset="2"/>
              <a:buChar char="v"/>
            </a:pPr>
            <a:r>
              <a:rPr lang="ar-SA" sz="36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تؤدى حدة </a:t>
            </a:r>
            <a:r>
              <a:rPr lang="ar-SA" sz="3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الاختلافات </a:t>
            </a:r>
            <a:r>
              <a:rPr lang="ar-SA" sz="36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بين الثقافة الفرعية لحدوث ظاهرة صراع القيم </a:t>
            </a:r>
            <a:endParaRPr lang="ar-SA" sz="3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pPr>
              <a:buFont typeface="Wingdings" pitchFamily="2" charset="2"/>
              <a:buChar char="v"/>
            </a:pPr>
            <a:r>
              <a:rPr lang="ar-SA" sz="3600" b="1" u="sng" dirty="0" smtClean="0">
                <a:ln w="17780" cmpd="sng">
                  <a:solidFill>
                    <a:schemeClr val="accent1">
                      <a:tint val="3000"/>
                    </a:schemeClr>
                  </a:solidFill>
                  <a:prstDash val="solid"/>
                  <a:miter lim="800000"/>
                </a:ln>
                <a:effectLst>
                  <a:outerShdw blurRad="55000" dist="50800" dir="5400000" algn="tl">
                    <a:srgbClr val="000000">
                      <a:alpha val="33000"/>
                    </a:srgbClr>
                  </a:outerShdw>
                </a:effectLst>
              </a:rPr>
              <a:t>الثقافة المضادة:</a:t>
            </a:r>
            <a:endParaRPr lang="ar-SA" sz="3600" b="1" u="sng" dirty="0">
              <a:ln w="17780" cmpd="sng">
                <a:solidFill>
                  <a:schemeClr val="accent1">
                    <a:tint val="3000"/>
                  </a:schemeClr>
                </a:solidFill>
                <a:prstDash val="solid"/>
                <a:miter lim="800000"/>
              </a:ln>
              <a:effectLst>
                <a:outerShdw blurRad="55000" dist="50800" dir="5400000" algn="tl">
                  <a:srgbClr val="000000">
                    <a:alpha val="33000"/>
                  </a:srgbClr>
                </a:outerShdw>
              </a:effectLst>
            </a:endParaRPr>
          </a:p>
          <a:p>
            <a:pPr>
              <a:buFont typeface="Wingdings" pitchFamily="2" charset="2"/>
              <a:buChar char="v"/>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هي ثقافات </a:t>
            </a:r>
            <a:r>
              <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فرعية لكن تتميز بوجود التعارض الشديد بينها وبين الثقافة السائدة في المجتمع .</a:t>
            </a:r>
            <a:endPar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Wingdings" pitchFamily="2" charset="2"/>
              <a:buChar char="v"/>
            </a:pPr>
            <a:endParaRPr lang="en-US" sz="360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1346900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192</TotalTime>
  <Words>2336</Words>
  <Application>Microsoft Office PowerPoint</Application>
  <PresentationFormat>عرض على الشاشة (3:4)‏</PresentationFormat>
  <Paragraphs>106</Paragraphs>
  <Slides>38</Slides>
  <Notes>0</Notes>
  <HiddenSlides>0</HiddenSlides>
  <MMClips>0</MMClips>
  <ScaleCrop>false</ScaleCrop>
  <HeadingPairs>
    <vt:vector size="4" baseType="variant">
      <vt:variant>
        <vt:lpstr>نسق</vt:lpstr>
      </vt:variant>
      <vt:variant>
        <vt:i4>1</vt:i4>
      </vt:variant>
      <vt:variant>
        <vt:lpstr>عناوين الشرائح</vt:lpstr>
      </vt:variant>
      <vt:variant>
        <vt:i4>38</vt:i4>
      </vt:variant>
    </vt:vector>
  </HeadingPairs>
  <TitlesOfParts>
    <vt:vector size="39" baseType="lpstr">
      <vt:lpstr>تدفق</vt:lpstr>
      <vt:lpstr> </vt:lpstr>
      <vt:lpstr>الثقافة</vt:lpstr>
      <vt:lpstr>أهمية دراسة الثقافة: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الالثقافة</dc:title>
  <dc:creator>Prof. Sawsan AlBitar</dc:creator>
  <cp:lastModifiedBy>user</cp:lastModifiedBy>
  <cp:revision>130</cp:revision>
  <dcterms:created xsi:type="dcterms:W3CDTF">2012-10-16T17:23:25Z</dcterms:created>
  <dcterms:modified xsi:type="dcterms:W3CDTF">2015-03-07T19:06:09Z</dcterms:modified>
</cp:coreProperties>
</file>