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81" r:id="rId2"/>
    <p:sldId id="259" r:id="rId3"/>
    <p:sldId id="328" r:id="rId4"/>
    <p:sldId id="282" r:id="rId5"/>
    <p:sldId id="307" r:id="rId6"/>
    <p:sldId id="308" r:id="rId7"/>
    <p:sldId id="309" r:id="rId8"/>
    <p:sldId id="323" r:id="rId9"/>
    <p:sldId id="312" r:id="rId10"/>
    <p:sldId id="310" r:id="rId11"/>
    <p:sldId id="324" r:id="rId12"/>
    <p:sldId id="311" r:id="rId13"/>
    <p:sldId id="313" r:id="rId14"/>
    <p:sldId id="325" r:id="rId15"/>
    <p:sldId id="315" r:id="rId16"/>
    <p:sldId id="316" r:id="rId17"/>
    <p:sldId id="317" r:id="rId18"/>
    <p:sldId id="318" r:id="rId19"/>
    <p:sldId id="319" r:id="rId20"/>
    <p:sldId id="320" r:id="rId21"/>
    <p:sldId id="326" r:id="rId22"/>
    <p:sldId id="321" r:id="rId23"/>
    <p:sldId id="327" r:id="rId24"/>
    <p:sldId id="322"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76FD7A-DA08-4244-BBD3-E043B34AE02B}" type="doc">
      <dgm:prSet loTypeId="urn:microsoft.com/office/officeart/2005/8/layout/default#1" loCatId="list" qsTypeId="urn:microsoft.com/office/officeart/2005/8/quickstyle/simple1" qsCatId="simple" csTypeId="urn:microsoft.com/office/officeart/2005/8/colors/accent2_2" csCatId="accent2" phldr="1"/>
      <dgm:spPr/>
      <dgm:t>
        <a:bodyPr/>
        <a:lstStyle/>
        <a:p>
          <a:pPr rtl="1"/>
          <a:endParaRPr lang="ar-SA"/>
        </a:p>
      </dgm:t>
    </dgm:pt>
    <dgm:pt modelId="{C3C9AF18-9324-457C-A7D2-6C04B2D1B657}">
      <dgm:prSet phldrT="[نص]"/>
      <dgm:spPr/>
      <dgm:t>
        <a:bodyPr/>
        <a:lstStyle/>
        <a:p>
          <a:pPr rtl="1"/>
          <a:r>
            <a:rPr lang="ar-SA" b="1" smtClean="0"/>
            <a:t>التكنولوجيا</a:t>
          </a:r>
          <a:endParaRPr lang="ar-SA" dirty="0"/>
        </a:p>
      </dgm:t>
    </dgm:pt>
    <dgm:pt modelId="{3D11B728-5CCF-4433-A455-3A979B7F5BAA}" type="parTrans" cxnId="{4DDA54C0-4488-4739-91D5-391C37CC6F3D}">
      <dgm:prSet/>
      <dgm:spPr/>
      <dgm:t>
        <a:bodyPr/>
        <a:lstStyle/>
        <a:p>
          <a:pPr rtl="1"/>
          <a:endParaRPr lang="ar-SA"/>
        </a:p>
      </dgm:t>
    </dgm:pt>
    <dgm:pt modelId="{7770DE7F-F8F7-4766-B9F1-32F8DC49F533}" type="sibTrans" cxnId="{4DDA54C0-4488-4739-91D5-391C37CC6F3D}">
      <dgm:prSet/>
      <dgm:spPr/>
      <dgm:t>
        <a:bodyPr/>
        <a:lstStyle/>
        <a:p>
          <a:pPr rtl="1"/>
          <a:endParaRPr lang="ar-SA"/>
        </a:p>
      </dgm:t>
    </dgm:pt>
    <dgm:pt modelId="{D746AF99-729A-472A-9A5E-AAD32893616B}">
      <dgm:prSet phldrT="[نص]"/>
      <dgm:spPr/>
      <dgm:t>
        <a:bodyPr/>
        <a:lstStyle/>
        <a:p>
          <a:pPr rtl="1"/>
          <a:r>
            <a:rPr lang="ar-SA" b="1" smtClean="0"/>
            <a:t>الأفكار</a:t>
          </a:r>
          <a:endParaRPr lang="ar-SA" dirty="0"/>
        </a:p>
      </dgm:t>
    </dgm:pt>
    <dgm:pt modelId="{CCC4FE95-0DD9-4855-97CE-813DB9F8430E}" type="parTrans" cxnId="{44F824D8-4E56-4F82-BB14-372F153AB7FC}">
      <dgm:prSet/>
      <dgm:spPr/>
      <dgm:t>
        <a:bodyPr/>
        <a:lstStyle/>
        <a:p>
          <a:pPr rtl="1"/>
          <a:endParaRPr lang="ar-SA"/>
        </a:p>
      </dgm:t>
    </dgm:pt>
    <dgm:pt modelId="{FFF6FCCE-5AC1-4164-9182-FF61FDC7B562}" type="sibTrans" cxnId="{44F824D8-4E56-4F82-BB14-372F153AB7FC}">
      <dgm:prSet/>
      <dgm:spPr/>
      <dgm:t>
        <a:bodyPr/>
        <a:lstStyle/>
        <a:p>
          <a:pPr rtl="1"/>
          <a:endParaRPr lang="ar-SA"/>
        </a:p>
      </dgm:t>
    </dgm:pt>
    <dgm:pt modelId="{EBA8D97B-CC88-4269-9BC1-E9B68C923D47}">
      <dgm:prSet phldrT="[نص]"/>
      <dgm:spPr/>
      <dgm:t>
        <a:bodyPr/>
        <a:lstStyle/>
        <a:p>
          <a:pPr rtl="1"/>
          <a:r>
            <a:rPr lang="ar-SA" b="1" smtClean="0"/>
            <a:t>البيئة الجغرافية</a:t>
          </a:r>
          <a:endParaRPr lang="ar-SA" dirty="0"/>
        </a:p>
      </dgm:t>
    </dgm:pt>
    <dgm:pt modelId="{C54CF73B-E734-4792-A6C1-3783345F4CC7}" type="parTrans" cxnId="{91E3B4AC-7E39-4AF3-9B98-F1F3AC372CCC}">
      <dgm:prSet/>
      <dgm:spPr/>
      <dgm:t>
        <a:bodyPr/>
        <a:lstStyle/>
        <a:p>
          <a:pPr rtl="1"/>
          <a:endParaRPr lang="ar-SA"/>
        </a:p>
      </dgm:t>
    </dgm:pt>
    <dgm:pt modelId="{D23AD851-0041-426D-B6AE-53B757530DF8}" type="sibTrans" cxnId="{91E3B4AC-7E39-4AF3-9B98-F1F3AC372CCC}">
      <dgm:prSet/>
      <dgm:spPr/>
      <dgm:t>
        <a:bodyPr/>
        <a:lstStyle/>
        <a:p>
          <a:pPr rtl="1"/>
          <a:endParaRPr lang="ar-SA"/>
        </a:p>
      </dgm:t>
    </dgm:pt>
    <dgm:pt modelId="{D90D1247-1495-4596-8F50-728390BFC8C4}">
      <dgm:prSet phldrT="[نص]"/>
      <dgm:spPr/>
      <dgm:t>
        <a:bodyPr/>
        <a:lstStyle/>
        <a:p>
          <a:pPr rtl="1"/>
          <a:r>
            <a:rPr lang="ar-SA" b="1" smtClean="0"/>
            <a:t>الفعل الإنساني</a:t>
          </a:r>
          <a:endParaRPr lang="ar-SA" dirty="0"/>
        </a:p>
      </dgm:t>
    </dgm:pt>
    <dgm:pt modelId="{6E7FFCFD-91EB-4E97-8D73-01A14ADA0849}" type="parTrans" cxnId="{6B406311-86A6-48B4-8571-C15D21B12703}">
      <dgm:prSet/>
      <dgm:spPr/>
      <dgm:t>
        <a:bodyPr/>
        <a:lstStyle/>
        <a:p>
          <a:pPr rtl="1"/>
          <a:endParaRPr lang="ar-SA"/>
        </a:p>
      </dgm:t>
    </dgm:pt>
    <dgm:pt modelId="{238C5DC7-7361-441F-A4A2-CFE3917F4D93}" type="sibTrans" cxnId="{6B406311-86A6-48B4-8571-C15D21B12703}">
      <dgm:prSet/>
      <dgm:spPr/>
      <dgm:t>
        <a:bodyPr/>
        <a:lstStyle/>
        <a:p>
          <a:pPr rtl="1"/>
          <a:endParaRPr lang="ar-SA"/>
        </a:p>
      </dgm:t>
    </dgm:pt>
    <dgm:pt modelId="{A67A6577-A1AE-4F4B-87A0-8EE56F3FDECC}">
      <dgm:prSet phldrT="[نص]"/>
      <dgm:spPr/>
      <dgm:t>
        <a:bodyPr/>
        <a:lstStyle/>
        <a:p>
          <a:pPr rtl="1"/>
          <a:r>
            <a:rPr lang="ar-SA" b="1" smtClean="0"/>
            <a:t>التجديد الثقافي</a:t>
          </a:r>
          <a:endParaRPr lang="ar-SA" dirty="0"/>
        </a:p>
      </dgm:t>
    </dgm:pt>
    <dgm:pt modelId="{D2A45F14-602F-4CB3-9278-B27B45B6F442}" type="parTrans" cxnId="{507BDC21-77C9-4363-86FB-B8C00F8972D9}">
      <dgm:prSet/>
      <dgm:spPr/>
      <dgm:t>
        <a:bodyPr/>
        <a:lstStyle/>
        <a:p>
          <a:pPr rtl="1"/>
          <a:endParaRPr lang="ar-SA"/>
        </a:p>
      </dgm:t>
    </dgm:pt>
    <dgm:pt modelId="{0B0BDD48-D6ED-40C8-831D-C2E1499640F5}" type="sibTrans" cxnId="{507BDC21-77C9-4363-86FB-B8C00F8972D9}">
      <dgm:prSet/>
      <dgm:spPr/>
      <dgm:t>
        <a:bodyPr/>
        <a:lstStyle/>
        <a:p>
          <a:pPr rtl="1"/>
          <a:endParaRPr lang="ar-SA"/>
        </a:p>
      </dgm:t>
    </dgm:pt>
    <dgm:pt modelId="{09A3BAA9-220D-47BF-9573-6A77685E1732}" type="pres">
      <dgm:prSet presAssocID="{E276FD7A-DA08-4244-BBD3-E043B34AE02B}" presName="diagram" presStyleCnt="0">
        <dgm:presLayoutVars>
          <dgm:dir/>
          <dgm:resizeHandles val="exact"/>
        </dgm:presLayoutVars>
      </dgm:prSet>
      <dgm:spPr/>
      <dgm:t>
        <a:bodyPr/>
        <a:lstStyle/>
        <a:p>
          <a:pPr rtl="1"/>
          <a:endParaRPr lang="ar-SA"/>
        </a:p>
      </dgm:t>
    </dgm:pt>
    <dgm:pt modelId="{643B4640-739D-42EE-87D5-531F5FF84AAC}" type="pres">
      <dgm:prSet presAssocID="{C3C9AF18-9324-457C-A7D2-6C04B2D1B657}" presName="node" presStyleLbl="node1" presStyleIdx="0" presStyleCnt="5">
        <dgm:presLayoutVars>
          <dgm:bulletEnabled val="1"/>
        </dgm:presLayoutVars>
      </dgm:prSet>
      <dgm:spPr/>
      <dgm:t>
        <a:bodyPr/>
        <a:lstStyle/>
        <a:p>
          <a:pPr rtl="1"/>
          <a:endParaRPr lang="ar-SA"/>
        </a:p>
      </dgm:t>
    </dgm:pt>
    <dgm:pt modelId="{AD05F3FE-B195-4D61-9552-EB42F3D64B5B}" type="pres">
      <dgm:prSet presAssocID="{7770DE7F-F8F7-4766-B9F1-32F8DC49F533}" presName="sibTrans" presStyleCnt="0"/>
      <dgm:spPr/>
      <dgm:t>
        <a:bodyPr/>
        <a:lstStyle/>
        <a:p>
          <a:pPr rtl="1"/>
          <a:endParaRPr lang="ar-SA"/>
        </a:p>
      </dgm:t>
    </dgm:pt>
    <dgm:pt modelId="{130E9A5D-6DD1-4EA2-9B14-5F3F819DB366}" type="pres">
      <dgm:prSet presAssocID="{D746AF99-729A-472A-9A5E-AAD32893616B}" presName="node" presStyleLbl="node1" presStyleIdx="1" presStyleCnt="5">
        <dgm:presLayoutVars>
          <dgm:bulletEnabled val="1"/>
        </dgm:presLayoutVars>
      </dgm:prSet>
      <dgm:spPr/>
      <dgm:t>
        <a:bodyPr/>
        <a:lstStyle/>
        <a:p>
          <a:pPr rtl="1"/>
          <a:endParaRPr lang="ar-SA"/>
        </a:p>
      </dgm:t>
    </dgm:pt>
    <dgm:pt modelId="{1C3A2107-B6A2-484E-A026-53527B68C67B}" type="pres">
      <dgm:prSet presAssocID="{FFF6FCCE-5AC1-4164-9182-FF61FDC7B562}" presName="sibTrans" presStyleCnt="0"/>
      <dgm:spPr/>
      <dgm:t>
        <a:bodyPr/>
        <a:lstStyle/>
        <a:p>
          <a:pPr rtl="1"/>
          <a:endParaRPr lang="ar-SA"/>
        </a:p>
      </dgm:t>
    </dgm:pt>
    <dgm:pt modelId="{0BD2CE44-A598-4923-B3EB-D024F96B6CAE}" type="pres">
      <dgm:prSet presAssocID="{EBA8D97B-CC88-4269-9BC1-E9B68C923D47}" presName="node" presStyleLbl="node1" presStyleIdx="2" presStyleCnt="5">
        <dgm:presLayoutVars>
          <dgm:bulletEnabled val="1"/>
        </dgm:presLayoutVars>
      </dgm:prSet>
      <dgm:spPr/>
      <dgm:t>
        <a:bodyPr/>
        <a:lstStyle/>
        <a:p>
          <a:pPr rtl="1"/>
          <a:endParaRPr lang="ar-SA"/>
        </a:p>
      </dgm:t>
    </dgm:pt>
    <dgm:pt modelId="{E7E6B535-E707-442C-9E90-E41DA9E2FFE1}" type="pres">
      <dgm:prSet presAssocID="{D23AD851-0041-426D-B6AE-53B757530DF8}" presName="sibTrans" presStyleCnt="0"/>
      <dgm:spPr/>
      <dgm:t>
        <a:bodyPr/>
        <a:lstStyle/>
        <a:p>
          <a:pPr rtl="1"/>
          <a:endParaRPr lang="ar-SA"/>
        </a:p>
      </dgm:t>
    </dgm:pt>
    <dgm:pt modelId="{E7ECA334-B9EC-4CE3-967A-0CFF8AC92F19}" type="pres">
      <dgm:prSet presAssocID="{D90D1247-1495-4596-8F50-728390BFC8C4}" presName="node" presStyleLbl="node1" presStyleIdx="3" presStyleCnt="5">
        <dgm:presLayoutVars>
          <dgm:bulletEnabled val="1"/>
        </dgm:presLayoutVars>
      </dgm:prSet>
      <dgm:spPr/>
      <dgm:t>
        <a:bodyPr/>
        <a:lstStyle/>
        <a:p>
          <a:pPr rtl="1"/>
          <a:endParaRPr lang="ar-SA"/>
        </a:p>
      </dgm:t>
    </dgm:pt>
    <dgm:pt modelId="{37361F64-E4D4-42DD-B435-3B97E304AFE9}" type="pres">
      <dgm:prSet presAssocID="{238C5DC7-7361-441F-A4A2-CFE3917F4D93}" presName="sibTrans" presStyleCnt="0"/>
      <dgm:spPr/>
      <dgm:t>
        <a:bodyPr/>
        <a:lstStyle/>
        <a:p>
          <a:pPr rtl="1"/>
          <a:endParaRPr lang="ar-SA"/>
        </a:p>
      </dgm:t>
    </dgm:pt>
    <dgm:pt modelId="{5C837E8C-F9C6-4C25-B27B-7FEF107FAB01}" type="pres">
      <dgm:prSet presAssocID="{A67A6577-A1AE-4F4B-87A0-8EE56F3FDECC}" presName="node" presStyleLbl="node1" presStyleIdx="4" presStyleCnt="5">
        <dgm:presLayoutVars>
          <dgm:bulletEnabled val="1"/>
        </dgm:presLayoutVars>
      </dgm:prSet>
      <dgm:spPr/>
      <dgm:t>
        <a:bodyPr/>
        <a:lstStyle/>
        <a:p>
          <a:pPr rtl="1"/>
          <a:endParaRPr lang="ar-SA"/>
        </a:p>
      </dgm:t>
    </dgm:pt>
  </dgm:ptLst>
  <dgm:cxnLst>
    <dgm:cxn modelId="{20C036C8-37F3-45C7-AC04-6633BF87F5A8}" type="presOf" srcId="{EBA8D97B-CC88-4269-9BC1-E9B68C923D47}" destId="{0BD2CE44-A598-4923-B3EB-D024F96B6CAE}" srcOrd="0" destOrd="0" presId="urn:microsoft.com/office/officeart/2005/8/layout/default#1"/>
    <dgm:cxn modelId="{507BDC21-77C9-4363-86FB-B8C00F8972D9}" srcId="{E276FD7A-DA08-4244-BBD3-E043B34AE02B}" destId="{A67A6577-A1AE-4F4B-87A0-8EE56F3FDECC}" srcOrd="4" destOrd="0" parTransId="{D2A45F14-602F-4CB3-9278-B27B45B6F442}" sibTransId="{0B0BDD48-D6ED-40C8-831D-C2E1499640F5}"/>
    <dgm:cxn modelId="{5231269E-61B9-491B-85E1-245025479269}" type="presOf" srcId="{E276FD7A-DA08-4244-BBD3-E043B34AE02B}" destId="{09A3BAA9-220D-47BF-9573-6A77685E1732}" srcOrd="0" destOrd="0" presId="urn:microsoft.com/office/officeart/2005/8/layout/default#1"/>
    <dgm:cxn modelId="{6E34631A-9035-413F-B96E-90040FDB6900}" type="presOf" srcId="{D746AF99-729A-472A-9A5E-AAD32893616B}" destId="{130E9A5D-6DD1-4EA2-9B14-5F3F819DB366}" srcOrd="0" destOrd="0" presId="urn:microsoft.com/office/officeart/2005/8/layout/default#1"/>
    <dgm:cxn modelId="{4DDA54C0-4488-4739-91D5-391C37CC6F3D}" srcId="{E276FD7A-DA08-4244-BBD3-E043B34AE02B}" destId="{C3C9AF18-9324-457C-A7D2-6C04B2D1B657}" srcOrd="0" destOrd="0" parTransId="{3D11B728-5CCF-4433-A455-3A979B7F5BAA}" sibTransId="{7770DE7F-F8F7-4766-B9F1-32F8DC49F533}"/>
    <dgm:cxn modelId="{EA628BC1-199D-4B5A-B49D-037B3AB5E14A}" type="presOf" srcId="{C3C9AF18-9324-457C-A7D2-6C04B2D1B657}" destId="{643B4640-739D-42EE-87D5-531F5FF84AAC}" srcOrd="0" destOrd="0" presId="urn:microsoft.com/office/officeart/2005/8/layout/default#1"/>
    <dgm:cxn modelId="{F35F2CB2-088D-4A92-ABAE-066B00DF2125}" type="presOf" srcId="{D90D1247-1495-4596-8F50-728390BFC8C4}" destId="{E7ECA334-B9EC-4CE3-967A-0CFF8AC92F19}" srcOrd="0" destOrd="0" presId="urn:microsoft.com/office/officeart/2005/8/layout/default#1"/>
    <dgm:cxn modelId="{91E3B4AC-7E39-4AF3-9B98-F1F3AC372CCC}" srcId="{E276FD7A-DA08-4244-BBD3-E043B34AE02B}" destId="{EBA8D97B-CC88-4269-9BC1-E9B68C923D47}" srcOrd="2" destOrd="0" parTransId="{C54CF73B-E734-4792-A6C1-3783345F4CC7}" sibTransId="{D23AD851-0041-426D-B6AE-53B757530DF8}"/>
    <dgm:cxn modelId="{44F824D8-4E56-4F82-BB14-372F153AB7FC}" srcId="{E276FD7A-DA08-4244-BBD3-E043B34AE02B}" destId="{D746AF99-729A-472A-9A5E-AAD32893616B}" srcOrd="1" destOrd="0" parTransId="{CCC4FE95-0DD9-4855-97CE-813DB9F8430E}" sibTransId="{FFF6FCCE-5AC1-4164-9182-FF61FDC7B562}"/>
    <dgm:cxn modelId="{E6A67F2F-E61E-40C1-9530-A7A7830C2D14}" type="presOf" srcId="{A67A6577-A1AE-4F4B-87A0-8EE56F3FDECC}" destId="{5C837E8C-F9C6-4C25-B27B-7FEF107FAB01}" srcOrd="0" destOrd="0" presId="urn:microsoft.com/office/officeart/2005/8/layout/default#1"/>
    <dgm:cxn modelId="{6B406311-86A6-48B4-8571-C15D21B12703}" srcId="{E276FD7A-DA08-4244-BBD3-E043B34AE02B}" destId="{D90D1247-1495-4596-8F50-728390BFC8C4}" srcOrd="3" destOrd="0" parTransId="{6E7FFCFD-91EB-4E97-8D73-01A14ADA0849}" sibTransId="{238C5DC7-7361-441F-A4A2-CFE3917F4D93}"/>
    <dgm:cxn modelId="{1BBB720F-F601-48E9-B453-6823514A6121}" type="presParOf" srcId="{09A3BAA9-220D-47BF-9573-6A77685E1732}" destId="{643B4640-739D-42EE-87D5-531F5FF84AAC}" srcOrd="0" destOrd="0" presId="urn:microsoft.com/office/officeart/2005/8/layout/default#1"/>
    <dgm:cxn modelId="{E7E0D38E-51E5-4A22-B43A-AE397B2629C5}" type="presParOf" srcId="{09A3BAA9-220D-47BF-9573-6A77685E1732}" destId="{AD05F3FE-B195-4D61-9552-EB42F3D64B5B}" srcOrd="1" destOrd="0" presId="urn:microsoft.com/office/officeart/2005/8/layout/default#1"/>
    <dgm:cxn modelId="{D362E880-C26C-4758-A122-F067258C981C}" type="presParOf" srcId="{09A3BAA9-220D-47BF-9573-6A77685E1732}" destId="{130E9A5D-6DD1-4EA2-9B14-5F3F819DB366}" srcOrd="2" destOrd="0" presId="urn:microsoft.com/office/officeart/2005/8/layout/default#1"/>
    <dgm:cxn modelId="{262C5D75-30CC-418D-9B65-30B176C17621}" type="presParOf" srcId="{09A3BAA9-220D-47BF-9573-6A77685E1732}" destId="{1C3A2107-B6A2-484E-A026-53527B68C67B}" srcOrd="3" destOrd="0" presId="urn:microsoft.com/office/officeart/2005/8/layout/default#1"/>
    <dgm:cxn modelId="{C6EB837E-DFCA-4685-859E-EB81D50968A9}" type="presParOf" srcId="{09A3BAA9-220D-47BF-9573-6A77685E1732}" destId="{0BD2CE44-A598-4923-B3EB-D024F96B6CAE}" srcOrd="4" destOrd="0" presId="urn:microsoft.com/office/officeart/2005/8/layout/default#1"/>
    <dgm:cxn modelId="{95355EE5-2B26-4609-90C4-581FDCC643E4}" type="presParOf" srcId="{09A3BAA9-220D-47BF-9573-6A77685E1732}" destId="{E7E6B535-E707-442C-9E90-E41DA9E2FFE1}" srcOrd="5" destOrd="0" presId="urn:microsoft.com/office/officeart/2005/8/layout/default#1"/>
    <dgm:cxn modelId="{70468168-6FEE-4EB5-93F3-F87F6B432903}" type="presParOf" srcId="{09A3BAA9-220D-47BF-9573-6A77685E1732}" destId="{E7ECA334-B9EC-4CE3-967A-0CFF8AC92F19}" srcOrd="6" destOrd="0" presId="urn:microsoft.com/office/officeart/2005/8/layout/default#1"/>
    <dgm:cxn modelId="{0FDC557C-CAD6-45D6-B6A8-38A4448576E2}" type="presParOf" srcId="{09A3BAA9-220D-47BF-9573-6A77685E1732}" destId="{37361F64-E4D4-42DD-B435-3B97E304AFE9}" srcOrd="7" destOrd="0" presId="urn:microsoft.com/office/officeart/2005/8/layout/default#1"/>
    <dgm:cxn modelId="{9898427B-94B8-4B48-9401-4836FE080454}" type="presParOf" srcId="{09A3BAA9-220D-47BF-9573-6A77685E1732}" destId="{5C837E8C-F9C6-4C25-B27B-7FEF107FAB01}" srcOrd="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CDBADB-D6CE-4CEA-BFA4-ABE25EE311FA}" type="doc">
      <dgm:prSet loTypeId="urn:microsoft.com/office/officeart/2005/8/layout/radial5" loCatId="cycle" qsTypeId="urn:microsoft.com/office/officeart/2005/8/quickstyle/simple1" qsCatId="simple" csTypeId="urn:microsoft.com/office/officeart/2005/8/colors/accent2_3" csCatId="accent2" phldr="1"/>
      <dgm:spPr/>
      <dgm:t>
        <a:bodyPr/>
        <a:lstStyle/>
        <a:p>
          <a:pPr rtl="1"/>
          <a:endParaRPr lang="ar-SA"/>
        </a:p>
      </dgm:t>
    </dgm:pt>
    <dgm:pt modelId="{9B361111-597D-4CD4-B54A-84B885EC5F32}">
      <dgm:prSet phldrT="[نص]"/>
      <dgm:spPr/>
      <dgm:t>
        <a:bodyPr/>
        <a:lstStyle/>
        <a:p>
          <a:pPr rtl="1"/>
          <a:r>
            <a:rPr lang="ar-SA" b="1" dirty="0" smtClean="0"/>
            <a:t>أهم العمليات الثقافية</a:t>
          </a:r>
          <a:endParaRPr lang="ar-SA" b="1" dirty="0"/>
        </a:p>
      </dgm:t>
    </dgm:pt>
    <dgm:pt modelId="{F6332C82-CB1B-4952-A1B9-FDA0E7602AC2}" type="parTrans" cxnId="{BC7D3656-E527-4687-B3FD-44A2FCA8320E}">
      <dgm:prSet/>
      <dgm:spPr/>
      <dgm:t>
        <a:bodyPr/>
        <a:lstStyle/>
        <a:p>
          <a:pPr rtl="1"/>
          <a:endParaRPr lang="ar-SA"/>
        </a:p>
      </dgm:t>
    </dgm:pt>
    <dgm:pt modelId="{D79F8419-64CF-4B82-A1E6-6F4CD836D0F9}" type="sibTrans" cxnId="{BC7D3656-E527-4687-B3FD-44A2FCA8320E}">
      <dgm:prSet/>
      <dgm:spPr/>
      <dgm:t>
        <a:bodyPr/>
        <a:lstStyle/>
        <a:p>
          <a:pPr rtl="1"/>
          <a:endParaRPr lang="ar-SA"/>
        </a:p>
      </dgm:t>
    </dgm:pt>
    <dgm:pt modelId="{42845426-3DD8-411A-8DCA-AEE3D48D5112}">
      <dgm:prSet phldrT="[نص]"/>
      <dgm:spPr/>
      <dgm:t>
        <a:bodyPr/>
        <a:lstStyle/>
        <a:p>
          <a:pPr rtl="1"/>
          <a:r>
            <a:rPr lang="ar-SA" b="1" smtClean="0"/>
            <a:t>التجديد</a:t>
          </a:r>
          <a:endParaRPr lang="ar-SA" b="1" dirty="0"/>
        </a:p>
      </dgm:t>
    </dgm:pt>
    <dgm:pt modelId="{374A26A9-186F-4A36-844F-100D3C61D2DB}" type="parTrans" cxnId="{9424035F-F9B6-4733-B73B-F18598F998BD}">
      <dgm:prSet/>
      <dgm:spPr/>
      <dgm:t>
        <a:bodyPr/>
        <a:lstStyle/>
        <a:p>
          <a:pPr rtl="1"/>
          <a:endParaRPr lang="ar-SA" b="1"/>
        </a:p>
      </dgm:t>
    </dgm:pt>
    <dgm:pt modelId="{759ABBD3-7CD3-40FD-A789-C6649A9DF738}" type="sibTrans" cxnId="{9424035F-F9B6-4733-B73B-F18598F998BD}">
      <dgm:prSet/>
      <dgm:spPr/>
      <dgm:t>
        <a:bodyPr/>
        <a:lstStyle/>
        <a:p>
          <a:pPr rtl="1"/>
          <a:endParaRPr lang="ar-SA"/>
        </a:p>
      </dgm:t>
    </dgm:pt>
    <dgm:pt modelId="{3BB2B693-9172-4D50-8C2D-D2F493904CFB}">
      <dgm:prSet phldrT="[نص]"/>
      <dgm:spPr/>
      <dgm:t>
        <a:bodyPr/>
        <a:lstStyle/>
        <a:p>
          <a:pPr rtl="1"/>
          <a:r>
            <a:rPr lang="ar-SA" b="1" smtClean="0"/>
            <a:t>الانتشار</a:t>
          </a:r>
          <a:endParaRPr lang="ar-SA" b="1" dirty="0"/>
        </a:p>
      </dgm:t>
    </dgm:pt>
    <dgm:pt modelId="{B9A07DBD-6DC7-49B7-AD5E-8864D0028B74}" type="parTrans" cxnId="{AD221236-EF09-4D21-B107-49E1FADDEE12}">
      <dgm:prSet/>
      <dgm:spPr/>
      <dgm:t>
        <a:bodyPr/>
        <a:lstStyle/>
        <a:p>
          <a:pPr rtl="1"/>
          <a:endParaRPr lang="ar-SA" b="1"/>
        </a:p>
      </dgm:t>
    </dgm:pt>
    <dgm:pt modelId="{56AA7C5D-39F4-4D36-9218-F46040145E4C}" type="sibTrans" cxnId="{AD221236-EF09-4D21-B107-49E1FADDEE12}">
      <dgm:prSet/>
      <dgm:spPr/>
      <dgm:t>
        <a:bodyPr/>
        <a:lstStyle/>
        <a:p>
          <a:pPr rtl="1"/>
          <a:endParaRPr lang="ar-SA"/>
        </a:p>
      </dgm:t>
    </dgm:pt>
    <dgm:pt modelId="{0427F843-5DF5-4959-9AE5-16A10BF5BCC3}">
      <dgm:prSet phldrT="[نص]"/>
      <dgm:spPr/>
      <dgm:t>
        <a:bodyPr/>
        <a:lstStyle/>
        <a:p>
          <a:pPr rtl="1"/>
          <a:r>
            <a:rPr lang="ar-SA" b="1" smtClean="0"/>
            <a:t>التمثل الثقافي</a:t>
          </a:r>
          <a:endParaRPr lang="ar-SA" b="1" dirty="0"/>
        </a:p>
      </dgm:t>
    </dgm:pt>
    <dgm:pt modelId="{3DA4527E-C97D-4A19-8EC4-481635987D7C}" type="parTrans" cxnId="{B89B421C-0671-41FC-AED2-3E424A4EA7DD}">
      <dgm:prSet/>
      <dgm:spPr/>
      <dgm:t>
        <a:bodyPr/>
        <a:lstStyle/>
        <a:p>
          <a:pPr rtl="1"/>
          <a:endParaRPr lang="ar-SA" b="1"/>
        </a:p>
      </dgm:t>
    </dgm:pt>
    <dgm:pt modelId="{E2E7C557-C74C-46C3-B289-446467F5DE3A}" type="sibTrans" cxnId="{B89B421C-0671-41FC-AED2-3E424A4EA7DD}">
      <dgm:prSet/>
      <dgm:spPr/>
      <dgm:t>
        <a:bodyPr/>
        <a:lstStyle/>
        <a:p>
          <a:pPr rtl="1"/>
          <a:endParaRPr lang="ar-SA"/>
        </a:p>
      </dgm:t>
    </dgm:pt>
    <dgm:pt modelId="{5099F548-51A9-44D2-8592-28CA5A9F271F}">
      <dgm:prSet phldrT="[نص]"/>
      <dgm:spPr/>
      <dgm:t>
        <a:bodyPr/>
        <a:lstStyle/>
        <a:p>
          <a:pPr rtl="1"/>
          <a:r>
            <a:rPr lang="ar-SA" b="1" smtClean="0"/>
            <a:t>التخلف الثقافي أو الهوة الثقافية</a:t>
          </a:r>
          <a:endParaRPr lang="ar-SA" b="1" dirty="0"/>
        </a:p>
      </dgm:t>
    </dgm:pt>
    <dgm:pt modelId="{BEB8CE1F-BAF1-438B-B045-49D80DDCDC72}" type="parTrans" cxnId="{AD6264B2-4430-47DB-A966-D6D589752910}">
      <dgm:prSet/>
      <dgm:spPr/>
      <dgm:t>
        <a:bodyPr/>
        <a:lstStyle/>
        <a:p>
          <a:pPr rtl="1"/>
          <a:endParaRPr lang="ar-SA" b="1"/>
        </a:p>
      </dgm:t>
    </dgm:pt>
    <dgm:pt modelId="{A540F3D8-25D6-4AD9-BD9E-BF0970C16E17}" type="sibTrans" cxnId="{AD6264B2-4430-47DB-A966-D6D589752910}">
      <dgm:prSet/>
      <dgm:spPr/>
      <dgm:t>
        <a:bodyPr/>
        <a:lstStyle/>
        <a:p>
          <a:pPr rtl="1"/>
          <a:endParaRPr lang="ar-SA"/>
        </a:p>
      </dgm:t>
    </dgm:pt>
    <dgm:pt modelId="{C1678A37-4025-4102-83EA-32EA8A6FBBA8}">
      <dgm:prSet/>
      <dgm:spPr/>
      <dgm:t>
        <a:bodyPr/>
        <a:lstStyle/>
        <a:p>
          <a:pPr rtl="1"/>
          <a:r>
            <a:rPr lang="ar-SA" b="1" dirty="0" smtClean="0"/>
            <a:t>المزج الثقافي</a:t>
          </a:r>
          <a:endParaRPr lang="ar-SA" b="1" dirty="0"/>
        </a:p>
      </dgm:t>
    </dgm:pt>
    <dgm:pt modelId="{C716457F-C0FE-412D-956A-2E034117801D}" type="parTrans" cxnId="{E0A0F2FE-32D7-4D60-8B3E-C82BCD244A9D}">
      <dgm:prSet/>
      <dgm:spPr/>
      <dgm:t>
        <a:bodyPr/>
        <a:lstStyle/>
        <a:p>
          <a:pPr rtl="1"/>
          <a:endParaRPr lang="ar-SA" b="1"/>
        </a:p>
      </dgm:t>
    </dgm:pt>
    <dgm:pt modelId="{8E40CD65-CEAE-435A-8DDD-6146FEDC4842}" type="sibTrans" cxnId="{E0A0F2FE-32D7-4D60-8B3E-C82BCD244A9D}">
      <dgm:prSet/>
      <dgm:spPr/>
      <dgm:t>
        <a:bodyPr/>
        <a:lstStyle/>
        <a:p>
          <a:pPr rtl="1"/>
          <a:endParaRPr lang="ar-SA"/>
        </a:p>
      </dgm:t>
    </dgm:pt>
    <dgm:pt modelId="{80002DF2-62BB-4D63-AA7D-259A6361883D}" type="pres">
      <dgm:prSet presAssocID="{0DCDBADB-D6CE-4CEA-BFA4-ABE25EE311FA}" presName="Name0" presStyleCnt="0">
        <dgm:presLayoutVars>
          <dgm:chMax val="1"/>
          <dgm:dir/>
          <dgm:animLvl val="ctr"/>
          <dgm:resizeHandles val="exact"/>
        </dgm:presLayoutVars>
      </dgm:prSet>
      <dgm:spPr/>
      <dgm:t>
        <a:bodyPr/>
        <a:lstStyle/>
        <a:p>
          <a:pPr rtl="1"/>
          <a:endParaRPr lang="ar-SA"/>
        </a:p>
      </dgm:t>
    </dgm:pt>
    <dgm:pt modelId="{0E7F6527-2E83-42E7-BEF8-CFADE2EC408C}" type="pres">
      <dgm:prSet presAssocID="{9B361111-597D-4CD4-B54A-84B885EC5F32}" presName="centerShape" presStyleLbl="node0" presStyleIdx="0" presStyleCnt="1"/>
      <dgm:spPr/>
      <dgm:t>
        <a:bodyPr/>
        <a:lstStyle/>
        <a:p>
          <a:pPr rtl="1"/>
          <a:endParaRPr lang="ar-SA"/>
        </a:p>
      </dgm:t>
    </dgm:pt>
    <dgm:pt modelId="{8D0376A2-57BD-4970-A45C-B3FD98D5DCC0}" type="pres">
      <dgm:prSet presAssocID="{374A26A9-186F-4A36-844F-100D3C61D2DB}" presName="parTrans" presStyleLbl="sibTrans2D1" presStyleIdx="0" presStyleCnt="5"/>
      <dgm:spPr/>
      <dgm:t>
        <a:bodyPr/>
        <a:lstStyle/>
        <a:p>
          <a:pPr rtl="1"/>
          <a:endParaRPr lang="ar-SA"/>
        </a:p>
      </dgm:t>
    </dgm:pt>
    <dgm:pt modelId="{86D7A4CA-0C13-403C-A91D-A7E764A50B30}" type="pres">
      <dgm:prSet presAssocID="{374A26A9-186F-4A36-844F-100D3C61D2DB}" presName="connectorText" presStyleLbl="sibTrans2D1" presStyleIdx="0" presStyleCnt="5"/>
      <dgm:spPr/>
      <dgm:t>
        <a:bodyPr/>
        <a:lstStyle/>
        <a:p>
          <a:pPr rtl="1"/>
          <a:endParaRPr lang="ar-SA"/>
        </a:p>
      </dgm:t>
    </dgm:pt>
    <dgm:pt modelId="{A744795C-2BF4-4E68-A580-8F80658012F9}" type="pres">
      <dgm:prSet presAssocID="{42845426-3DD8-411A-8DCA-AEE3D48D5112}" presName="node" presStyleLbl="node1" presStyleIdx="0" presStyleCnt="5">
        <dgm:presLayoutVars>
          <dgm:bulletEnabled val="1"/>
        </dgm:presLayoutVars>
      </dgm:prSet>
      <dgm:spPr/>
      <dgm:t>
        <a:bodyPr/>
        <a:lstStyle/>
        <a:p>
          <a:pPr rtl="1"/>
          <a:endParaRPr lang="ar-SA"/>
        </a:p>
      </dgm:t>
    </dgm:pt>
    <dgm:pt modelId="{6D70C3F7-298D-4C32-8F81-02350C0F6B46}" type="pres">
      <dgm:prSet presAssocID="{B9A07DBD-6DC7-49B7-AD5E-8864D0028B74}" presName="parTrans" presStyleLbl="sibTrans2D1" presStyleIdx="1" presStyleCnt="5"/>
      <dgm:spPr/>
      <dgm:t>
        <a:bodyPr/>
        <a:lstStyle/>
        <a:p>
          <a:pPr rtl="1"/>
          <a:endParaRPr lang="ar-SA"/>
        </a:p>
      </dgm:t>
    </dgm:pt>
    <dgm:pt modelId="{D37D33C3-3798-4E28-919D-A7C03D093D81}" type="pres">
      <dgm:prSet presAssocID="{B9A07DBD-6DC7-49B7-AD5E-8864D0028B74}" presName="connectorText" presStyleLbl="sibTrans2D1" presStyleIdx="1" presStyleCnt="5"/>
      <dgm:spPr/>
      <dgm:t>
        <a:bodyPr/>
        <a:lstStyle/>
        <a:p>
          <a:pPr rtl="1"/>
          <a:endParaRPr lang="ar-SA"/>
        </a:p>
      </dgm:t>
    </dgm:pt>
    <dgm:pt modelId="{16EC1CC6-6DDA-4554-B18A-C4DEF4519046}" type="pres">
      <dgm:prSet presAssocID="{3BB2B693-9172-4D50-8C2D-D2F493904CFB}" presName="node" presStyleLbl="node1" presStyleIdx="1" presStyleCnt="5">
        <dgm:presLayoutVars>
          <dgm:bulletEnabled val="1"/>
        </dgm:presLayoutVars>
      </dgm:prSet>
      <dgm:spPr/>
      <dgm:t>
        <a:bodyPr/>
        <a:lstStyle/>
        <a:p>
          <a:pPr rtl="1"/>
          <a:endParaRPr lang="ar-SA"/>
        </a:p>
      </dgm:t>
    </dgm:pt>
    <dgm:pt modelId="{19B47FAD-0AB7-4E53-ACD1-99BCD056D137}" type="pres">
      <dgm:prSet presAssocID="{3DA4527E-C97D-4A19-8EC4-481635987D7C}" presName="parTrans" presStyleLbl="sibTrans2D1" presStyleIdx="2" presStyleCnt="5"/>
      <dgm:spPr/>
      <dgm:t>
        <a:bodyPr/>
        <a:lstStyle/>
        <a:p>
          <a:pPr rtl="1"/>
          <a:endParaRPr lang="ar-SA"/>
        </a:p>
      </dgm:t>
    </dgm:pt>
    <dgm:pt modelId="{5E64BE22-2323-4610-9368-C0B182EE9BA2}" type="pres">
      <dgm:prSet presAssocID="{3DA4527E-C97D-4A19-8EC4-481635987D7C}" presName="connectorText" presStyleLbl="sibTrans2D1" presStyleIdx="2" presStyleCnt="5"/>
      <dgm:spPr/>
      <dgm:t>
        <a:bodyPr/>
        <a:lstStyle/>
        <a:p>
          <a:pPr rtl="1"/>
          <a:endParaRPr lang="ar-SA"/>
        </a:p>
      </dgm:t>
    </dgm:pt>
    <dgm:pt modelId="{1EC5217B-D62E-4ADC-A633-E5606EF2631E}" type="pres">
      <dgm:prSet presAssocID="{0427F843-5DF5-4959-9AE5-16A10BF5BCC3}" presName="node" presStyleLbl="node1" presStyleIdx="2" presStyleCnt="5">
        <dgm:presLayoutVars>
          <dgm:bulletEnabled val="1"/>
        </dgm:presLayoutVars>
      </dgm:prSet>
      <dgm:spPr/>
      <dgm:t>
        <a:bodyPr/>
        <a:lstStyle/>
        <a:p>
          <a:pPr rtl="1"/>
          <a:endParaRPr lang="ar-SA"/>
        </a:p>
      </dgm:t>
    </dgm:pt>
    <dgm:pt modelId="{B73FE4F8-2AE7-408E-8832-F91C50B83192}" type="pres">
      <dgm:prSet presAssocID="{BEB8CE1F-BAF1-438B-B045-49D80DDCDC72}" presName="parTrans" presStyleLbl="sibTrans2D1" presStyleIdx="3" presStyleCnt="5"/>
      <dgm:spPr/>
      <dgm:t>
        <a:bodyPr/>
        <a:lstStyle/>
        <a:p>
          <a:pPr rtl="1"/>
          <a:endParaRPr lang="ar-SA"/>
        </a:p>
      </dgm:t>
    </dgm:pt>
    <dgm:pt modelId="{777A3096-50DE-43D0-83AF-AA5B688DC4F0}" type="pres">
      <dgm:prSet presAssocID="{BEB8CE1F-BAF1-438B-B045-49D80DDCDC72}" presName="connectorText" presStyleLbl="sibTrans2D1" presStyleIdx="3" presStyleCnt="5"/>
      <dgm:spPr/>
      <dgm:t>
        <a:bodyPr/>
        <a:lstStyle/>
        <a:p>
          <a:pPr rtl="1"/>
          <a:endParaRPr lang="ar-SA"/>
        </a:p>
      </dgm:t>
    </dgm:pt>
    <dgm:pt modelId="{4843368D-C5A1-44C0-BC83-D30EE156667D}" type="pres">
      <dgm:prSet presAssocID="{5099F548-51A9-44D2-8592-28CA5A9F271F}" presName="node" presStyleLbl="node1" presStyleIdx="3" presStyleCnt="5">
        <dgm:presLayoutVars>
          <dgm:bulletEnabled val="1"/>
        </dgm:presLayoutVars>
      </dgm:prSet>
      <dgm:spPr/>
      <dgm:t>
        <a:bodyPr/>
        <a:lstStyle/>
        <a:p>
          <a:pPr rtl="1"/>
          <a:endParaRPr lang="ar-SA"/>
        </a:p>
      </dgm:t>
    </dgm:pt>
    <dgm:pt modelId="{87399E8D-0845-4755-A41F-35B5320A7C61}" type="pres">
      <dgm:prSet presAssocID="{C716457F-C0FE-412D-956A-2E034117801D}" presName="parTrans" presStyleLbl="sibTrans2D1" presStyleIdx="4" presStyleCnt="5"/>
      <dgm:spPr/>
      <dgm:t>
        <a:bodyPr/>
        <a:lstStyle/>
        <a:p>
          <a:pPr rtl="1"/>
          <a:endParaRPr lang="ar-SA"/>
        </a:p>
      </dgm:t>
    </dgm:pt>
    <dgm:pt modelId="{7B4CA90A-9CC0-4477-87EE-E2ADE8104C22}" type="pres">
      <dgm:prSet presAssocID="{C716457F-C0FE-412D-956A-2E034117801D}" presName="connectorText" presStyleLbl="sibTrans2D1" presStyleIdx="4" presStyleCnt="5"/>
      <dgm:spPr/>
      <dgm:t>
        <a:bodyPr/>
        <a:lstStyle/>
        <a:p>
          <a:pPr rtl="1"/>
          <a:endParaRPr lang="ar-SA"/>
        </a:p>
      </dgm:t>
    </dgm:pt>
    <dgm:pt modelId="{A9B2141E-BFFB-42D3-9829-33F81D031932}" type="pres">
      <dgm:prSet presAssocID="{C1678A37-4025-4102-83EA-32EA8A6FBBA8}" presName="node" presStyleLbl="node1" presStyleIdx="4" presStyleCnt="5">
        <dgm:presLayoutVars>
          <dgm:bulletEnabled val="1"/>
        </dgm:presLayoutVars>
      </dgm:prSet>
      <dgm:spPr/>
      <dgm:t>
        <a:bodyPr/>
        <a:lstStyle/>
        <a:p>
          <a:pPr rtl="1"/>
          <a:endParaRPr lang="ar-SA"/>
        </a:p>
      </dgm:t>
    </dgm:pt>
  </dgm:ptLst>
  <dgm:cxnLst>
    <dgm:cxn modelId="{273761F4-5B9C-4D1E-B1BF-4D93F4B3F21E}" type="presOf" srcId="{5099F548-51A9-44D2-8592-28CA5A9F271F}" destId="{4843368D-C5A1-44C0-BC83-D30EE156667D}" srcOrd="0" destOrd="0" presId="urn:microsoft.com/office/officeart/2005/8/layout/radial5"/>
    <dgm:cxn modelId="{FB2057FB-828B-45F4-B119-4603A4AC5786}" type="presOf" srcId="{42845426-3DD8-411A-8DCA-AEE3D48D5112}" destId="{A744795C-2BF4-4E68-A580-8F80658012F9}" srcOrd="0" destOrd="0" presId="urn:microsoft.com/office/officeart/2005/8/layout/radial5"/>
    <dgm:cxn modelId="{B90C7727-B7A2-4C09-AF41-DF714B5D8468}" type="presOf" srcId="{C716457F-C0FE-412D-956A-2E034117801D}" destId="{7B4CA90A-9CC0-4477-87EE-E2ADE8104C22}" srcOrd="1" destOrd="0" presId="urn:microsoft.com/office/officeart/2005/8/layout/radial5"/>
    <dgm:cxn modelId="{7E7C0994-BA08-4FE0-8B83-1DB8ABD35E96}" type="presOf" srcId="{3DA4527E-C97D-4A19-8EC4-481635987D7C}" destId="{19B47FAD-0AB7-4E53-ACD1-99BCD056D137}" srcOrd="0" destOrd="0" presId="urn:microsoft.com/office/officeart/2005/8/layout/radial5"/>
    <dgm:cxn modelId="{BC7D3656-E527-4687-B3FD-44A2FCA8320E}" srcId="{0DCDBADB-D6CE-4CEA-BFA4-ABE25EE311FA}" destId="{9B361111-597D-4CD4-B54A-84B885EC5F32}" srcOrd="0" destOrd="0" parTransId="{F6332C82-CB1B-4952-A1B9-FDA0E7602AC2}" sibTransId="{D79F8419-64CF-4B82-A1E6-6F4CD836D0F9}"/>
    <dgm:cxn modelId="{9CF98F9E-FC80-4FD8-87EE-70B78E75E476}" type="presOf" srcId="{3DA4527E-C97D-4A19-8EC4-481635987D7C}" destId="{5E64BE22-2323-4610-9368-C0B182EE9BA2}" srcOrd="1" destOrd="0" presId="urn:microsoft.com/office/officeart/2005/8/layout/radial5"/>
    <dgm:cxn modelId="{38CD8D33-B586-46A6-B7DA-ED1E0787DFE2}" type="presOf" srcId="{374A26A9-186F-4A36-844F-100D3C61D2DB}" destId="{8D0376A2-57BD-4970-A45C-B3FD98D5DCC0}" srcOrd="0" destOrd="0" presId="urn:microsoft.com/office/officeart/2005/8/layout/radial5"/>
    <dgm:cxn modelId="{C59D0977-A993-40AF-92EE-4991F8850C46}" type="presOf" srcId="{374A26A9-186F-4A36-844F-100D3C61D2DB}" destId="{86D7A4CA-0C13-403C-A91D-A7E764A50B30}" srcOrd="1" destOrd="0" presId="urn:microsoft.com/office/officeart/2005/8/layout/radial5"/>
    <dgm:cxn modelId="{AD221236-EF09-4D21-B107-49E1FADDEE12}" srcId="{9B361111-597D-4CD4-B54A-84B885EC5F32}" destId="{3BB2B693-9172-4D50-8C2D-D2F493904CFB}" srcOrd="1" destOrd="0" parTransId="{B9A07DBD-6DC7-49B7-AD5E-8864D0028B74}" sibTransId="{56AA7C5D-39F4-4D36-9218-F46040145E4C}"/>
    <dgm:cxn modelId="{AD6264B2-4430-47DB-A966-D6D589752910}" srcId="{9B361111-597D-4CD4-B54A-84B885EC5F32}" destId="{5099F548-51A9-44D2-8592-28CA5A9F271F}" srcOrd="3" destOrd="0" parTransId="{BEB8CE1F-BAF1-438B-B045-49D80DDCDC72}" sibTransId="{A540F3D8-25D6-4AD9-BD9E-BF0970C16E17}"/>
    <dgm:cxn modelId="{676CA1B1-5F25-4335-BB61-D34B5D46AC18}" type="presOf" srcId="{B9A07DBD-6DC7-49B7-AD5E-8864D0028B74}" destId="{D37D33C3-3798-4E28-919D-A7C03D093D81}" srcOrd="1" destOrd="0" presId="urn:microsoft.com/office/officeart/2005/8/layout/radial5"/>
    <dgm:cxn modelId="{8ACE0C9C-92F0-433E-B8ED-047337EC8A7F}" type="presOf" srcId="{0427F843-5DF5-4959-9AE5-16A10BF5BCC3}" destId="{1EC5217B-D62E-4ADC-A633-E5606EF2631E}" srcOrd="0" destOrd="0" presId="urn:microsoft.com/office/officeart/2005/8/layout/radial5"/>
    <dgm:cxn modelId="{899FCCCC-FA41-435D-8073-3866317C9497}" type="presOf" srcId="{0DCDBADB-D6CE-4CEA-BFA4-ABE25EE311FA}" destId="{80002DF2-62BB-4D63-AA7D-259A6361883D}" srcOrd="0" destOrd="0" presId="urn:microsoft.com/office/officeart/2005/8/layout/radial5"/>
    <dgm:cxn modelId="{722662CF-5F9F-4F0B-975A-65114F5B4828}" type="presOf" srcId="{B9A07DBD-6DC7-49B7-AD5E-8864D0028B74}" destId="{6D70C3F7-298D-4C32-8F81-02350C0F6B46}" srcOrd="0" destOrd="0" presId="urn:microsoft.com/office/officeart/2005/8/layout/radial5"/>
    <dgm:cxn modelId="{2FD8B5F3-C842-495D-8972-C5D4222F9E48}" type="presOf" srcId="{BEB8CE1F-BAF1-438B-B045-49D80DDCDC72}" destId="{777A3096-50DE-43D0-83AF-AA5B688DC4F0}" srcOrd="1" destOrd="0" presId="urn:microsoft.com/office/officeart/2005/8/layout/radial5"/>
    <dgm:cxn modelId="{549C047F-F550-42F6-9A05-4EF6BF37A2EF}" type="presOf" srcId="{BEB8CE1F-BAF1-438B-B045-49D80DDCDC72}" destId="{B73FE4F8-2AE7-408E-8832-F91C50B83192}" srcOrd="0" destOrd="0" presId="urn:microsoft.com/office/officeart/2005/8/layout/radial5"/>
    <dgm:cxn modelId="{ABA3B9D6-22F2-4EA5-8558-CDA7E850F865}" type="presOf" srcId="{3BB2B693-9172-4D50-8C2D-D2F493904CFB}" destId="{16EC1CC6-6DDA-4554-B18A-C4DEF4519046}" srcOrd="0" destOrd="0" presId="urn:microsoft.com/office/officeart/2005/8/layout/radial5"/>
    <dgm:cxn modelId="{B89B421C-0671-41FC-AED2-3E424A4EA7DD}" srcId="{9B361111-597D-4CD4-B54A-84B885EC5F32}" destId="{0427F843-5DF5-4959-9AE5-16A10BF5BCC3}" srcOrd="2" destOrd="0" parTransId="{3DA4527E-C97D-4A19-8EC4-481635987D7C}" sibTransId="{E2E7C557-C74C-46C3-B289-446467F5DE3A}"/>
    <dgm:cxn modelId="{B8D0F8E0-B02B-4997-925B-2D11D0B20494}" type="presOf" srcId="{C1678A37-4025-4102-83EA-32EA8A6FBBA8}" destId="{A9B2141E-BFFB-42D3-9829-33F81D031932}" srcOrd="0" destOrd="0" presId="urn:microsoft.com/office/officeart/2005/8/layout/radial5"/>
    <dgm:cxn modelId="{36A4AEF5-1A3A-4D35-8854-C78DB0D7572C}" type="presOf" srcId="{C716457F-C0FE-412D-956A-2E034117801D}" destId="{87399E8D-0845-4755-A41F-35B5320A7C61}" srcOrd="0" destOrd="0" presId="urn:microsoft.com/office/officeart/2005/8/layout/radial5"/>
    <dgm:cxn modelId="{0AFBCB4E-6796-45D3-844A-896B121A8454}" type="presOf" srcId="{9B361111-597D-4CD4-B54A-84B885EC5F32}" destId="{0E7F6527-2E83-42E7-BEF8-CFADE2EC408C}" srcOrd="0" destOrd="0" presId="urn:microsoft.com/office/officeart/2005/8/layout/radial5"/>
    <dgm:cxn modelId="{E0A0F2FE-32D7-4D60-8B3E-C82BCD244A9D}" srcId="{9B361111-597D-4CD4-B54A-84B885EC5F32}" destId="{C1678A37-4025-4102-83EA-32EA8A6FBBA8}" srcOrd="4" destOrd="0" parTransId="{C716457F-C0FE-412D-956A-2E034117801D}" sibTransId="{8E40CD65-CEAE-435A-8DDD-6146FEDC4842}"/>
    <dgm:cxn modelId="{9424035F-F9B6-4733-B73B-F18598F998BD}" srcId="{9B361111-597D-4CD4-B54A-84B885EC5F32}" destId="{42845426-3DD8-411A-8DCA-AEE3D48D5112}" srcOrd="0" destOrd="0" parTransId="{374A26A9-186F-4A36-844F-100D3C61D2DB}" sibTransId="{759ABBD3-7CD3-40FD-A789-C6649A9DF738}"/>
    <dgm:cxn modelId="{26FE4365-58CF-45EB-B67F-469C79C272FE}" type="presParOf" srcId="{80002DF2-62BB-4D63-AA7D-259A6361883D}" destId="{0E7F6527-2E83-42E7-BEF8-CFADE2EC408C}" srcOrd="0" destOrd="0" presId="urn:microsoft.com/office/officeart/2005/8/layout/radial5"/>
    <dgm:cxn modelId="{FC01A930-D65B-44E4-A9E1-2007295E4F5D}" type="presParOf" srcId="{80002DF2-62BB-4D63-AA7D-259A6361883D}" destId="{8D0376A2-57BD-4970-A45C-B3FD98D5DCC0}" srcOrd="1" destOrd="0" presId="urn:microsoft.com/office/officeart/2005/8/layout/radial5"/>
    <dgm:cxn modelId="{FB1F852C-4E5F-4A41-84C1-DC8DF8B737CE}" type="presParOf" srcId="{8D0376A2-57BD-4970-A45C-B3FD98D5DCC0}" destId="{86D7A4CA-0C13-403C-A91D-A7E764A50B30}" srcOrd="0" destOrd="0" presId="urn:microsoft.com/office/officeart/2005/8/layout/radial5"/>
    <dgm:cxn modelId="{739D0FD7-EC89-40FA-9103-B8AF5AB22A29}" type="presParOf" srcId="{80002DF2-62BB-4D63-AA7D-259A6361883D}" destId="{A744795C-2BF4-4E68-A580-8F80658012F9}" srcOrd="2" destOrd="0" presId="urn:microsoft.com/office/officeart/2005/8/layout/radial5"/>
    <dgm:cxn modelId="{14E0B0F6-51AD-4043-ACB7-6FB0A120FE2D}" type="presParOf" srcId="{80002DF2-62BB-4D63-AA7D-259A6361883D}" destId="{6D70C3F7-298D-4C32-8F81-02350C0F6B46}" srcOrd="3" destOrd="0" presId="urn:microsoft.com/office/officeart/2005/8/layout/radial5"/>
    <dgm:cxn modelId="{0CA33219-2754-4210-BFA8-C3BCC5AB06BC}" type="presParOf" srcId="{6D70C3F7-298D-4C32-8F81-02350C0F6B46}" destId="{D37D33C3-3798-4E28-919D-A7C03D093D81}" srcOrd="0" destOrd="0" presId="urn:microsoft.com/office/officeart/2005/8/layout/radial5"/>
    <dgm:cxn modelId="{153F4D1F-889B-4EB8-B5E7-D0720D88BABD}" type="presParOf" srcId="{80002DF2-62BB-4D63-AA7D-259A6361883D}" destId="{16EC1CC6-6DDA-4554-B18A-C4DEF4519046}" srcOrd="4" destOrd="0" presId="urn:microsoft.com/office/officeart/2005/8/layout/radial5"/>
    <dgm:cxn modelId="{E7A4B319-8B8B-452B-8A82-BE6B660F5359}" type="presParOf" srcId="{80002DF2-62BB-4D63-AA7D-259A6361883D}" destId="{19B47FAD-0AB7-4E53-ACD1-99BCD056D137}" srcOrd="5" destOrd="0" presId="urn:microsoft.com/office/officeart/2005/8/layout/radial5"/>
    <dgm:cxn modelId="{7C1809BB-4A54-4B2A-8FCB-AE5D1C0CE5B9}" type="presParOf" srcId="{19B47FAD-0AB7-4E53-ACD1-99BCD056D137}" destId="{5E64BE22-2323-4610-9368-C0B182EE9BA2}" srcOrd="0" destOrd="0" presId="urn:microsoft.com/office/officeart/2005/8/layout/radial5"/>
    <dgm:cxn modelId="{8C3528F1-EA83-4D20-A0A5-935F2CB57A43}" type="presParOf" srcId="{80002DF2-62BB-4D63-AA7D-259A6361883D}" destId="{1EC5217B-D62E-4ADC-A633-E5606EF2631E}" srcOrd="6" destOrd="0" presId="urn:microsoft.com/office/officeart/2005/8/layout/radial5"/>
    <dgm:cxn modelId="{8D4B2EE1-E770-4085-93EC-51C38261812D}" type="presParOf" srcId="{80002DF2-62BB-4D63-AA7D-259A6361883D}" destId="{B73FE4F8-2AE7-408E-8832-F91C50B83192}" srcOrd="7" destOrd="0" presId="urn:microsoft.com/office/officeart/2005/8/layout/radial5"/>
    <dgm:cxn modelId="{11486025-4C79-4483-86D6-586A252A73F7}" type="presParOf" srcId="{B73FE4F8-2AE7-408E-8832-F91C50B83192}" destId="{777A3096-50DE-43D0-83AF-AA5B688DC4F0}" srcOrd="0" destOrd="0" presId="urn:microsoft.com/office/officeart/2005/8/layout/radial5"/>
    <dgm:cxn modelId="{5D8C833E-1DB9-4698-9B75-C0A26B1B0028}" type="presParOf" srcId="{80002DF2-62BB-4D63-AA7D-259A6361883D}" destId="{4843368D-C5A1-44C0-BC83-D30EE156667D}" srcOrd="8" destOrd="0" presId="urn:microsoft.com/office/officeart/2005/8/layout/radial5"/>
    <dgm:cxn modelId="{9F4514E0-1E85-4889-853C-15F044D40E1F}" type="presParOf" srcId="{80002DF2-62BB-4D63-AA7D-259A6361883D}" destId="{87399E8D-0845-4755-A41F-35B5320A7C61}" srcOrd="9" destOrd="0" presId="urn:microsoft.com/office/officeart/2005/8/layout/radial5"/>
    <dgm:cxn modelId="{52EF899A-AD1D-44B0-92B8-D0C819952EBF}" type="presParOf" srcId="{87399E8D-0845-4755-A41F-35B5320A7C61}" destId="{7B4CA90A-9CC0-4477-87EE-E2ADE8104C22}" srcOrd="0" destOrd="0" presId="urn:microsoft.com/office/officeart/2005/8/layout/radial5"/>
    <dgm:cxn modelId="{58E98134-8F9E-42C6-A13C-05711AA50A43}" type="presParOf" srcId="{80002DF2-62BB-4D63-AA7D-259A6361883D}" destId="{A9B2141E-BFFB-42D3-9829-33F81D031932}" srcOrd="10" destOrd="0" presId="urn:microsoft.com/office/officeart/2005/8/layout/radial5"/>
  </dgm:cxnLst>
  <dgm:bg>
    <a:solidFill>
      <a:schemeClr val="accent2">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3B4640-739D-42EE-87D5-531F5FF84AAC}">
      <dsp:nvSpPr>
        <dsp:cNvPr id="0" name=""/>
        <dsp:cNvSpPr/>
      </dsp:nvSpPr>
      <dsp:spPr>
        <a:xfrm>
          <a:off x="0" y="174624"/>
          <a:ext cx="2857499" cy="17145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ctr" defTabSz="2222500" rtl="1">
            <a:lnSpc>
              <a:spcPct val="90000"/>
            </a:lnSpc>
            <a:spcBef>
              <a:spcPct val="0"/>
            </a:spcBef>
            <a:spcAft>
              <a:spcPct val="35000"/>
            </a:spcAft>
          </a:pPr>
          <a:r>
            <a:rPr lang="ar-SA" sz="5000" b="1" kern="1200" smtClean="0"/>
            <a:t>التكنولوجيا</a:t>
          </a:r>
          <a:endParaRPr lang="ar-SA" sz="5000" kern="1200" dirty="0"/>
        </a:p>
      </dsp:txBody>
      <dsp:txXfrm>
        <a:off x="0" y="174624"/>
        <a:ext cx="2857499" cy="1714500"/>
      </dsp:txXfrm>
    </dsp:sp>
    <dsp:sp modelId="{130E9A5D-6DD1-4EA2-9B14-5F3F819DB366}">
      <dsp:nvSpPr>
        <dsp:cNvPr id="0" name=""/>
        <dsp:cNvSpPr/>
      </dsp:nvSpPr>
      <dsp:spPr>
        <a:xfrm>
          <a:off x="3143250" y="174624"/>
          <a:ext cx="2857499" cy="17145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ctr" defTabSz="2222500" rtl="1">
            <a:lnSpc>
              <a:spcPct val="90000"/>
            </a:lnSpc>
            <a:spcBef>
              <a:spcPct val="0"/>
            </a:spcBef>
            <a:spcAft>
              <a:spcPct val="35000"/>
            </a:spcAft>
          </a:pPr>
          <a:r>
            <a:rPr lang="ar-SA" sz="5000" b="1" kern="1200" smtClean="0"/>
            <a:t>الأفكار</a:t>
          </a:r>
          <a:endParaRPr lang="ar-SA" sz="5000" kern="1200" dirty="0"/>
        </a:p>
      </dsp:txBody>
      <dsp:txXfrm>
        <a:off x="3143250" y="174624"/>
        <a:ext cx="2857499" cy="1714500"/>
      </dsp:txXfrm>
    </dsp:sp>
    <dsp:sp modelId="{0BD2CE44-A598-4923-B3EB-D024F96B6CAE}">
      <dsp:nvSpPr>
        <dsp:cNvPr id="0" name=""/>
        <dsp:cNvSpPr/>
      </dsp:nvSpPr>
      <dsp:spPr>
        <a:xfrm>
          <a:off x="6286500" y="174624"/>
          <a:ext cx="2857499" cy="17145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ctr" defTabSz="2222500" rtl="1">
            <a:lnSpc>
              <a:spcPct val="90000"/>
            </a:lnSpc>
            <a:spcBef>
              <a:spcPct val="0"/>
            </a:spcBef>
            <a:spcAft>
              <a:spcPct val="35000"/>
            </a:spcAft>
          </a:pPr>
          <a:r>
            <a:rPr lang="ar-SA" sz="5000" b="1" kern="1200" smtClean="0"/>
            <a:t>البيئة الجغرافية</a:t>
          </a:r>
          <a:endParaRPr lang="ar-SA" sz="5000" kern="1200" dirty="0"/>
        </a:p>
      </dsp:txBody>
      <dsp:txXfrm>
        <a:off x="6286500" y="174624"/>
        <a:ext cx="2857499" cy="1714500"/>
      </dsp:txXfrm>
    </dsp:sp>
    <dsp:sp modelId="{E7ECA334-B9EC-4CE3-967A-0CFF8AC92F19}">
      <dsp:nvSpPr>
        <dsp:cNvPr id="0" name=""/>
        <dsp:cNvSpPr/>
      </dsp:nvSpPr>
      <dsp:spPr>
        <a:xfrm>
          <a:off x="1571625" y="2174875"/>
          <a:ext cx="2857499" cy="17145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ctr" defTabSz="2222500" rtl="1">
            <a:lnSpc>
              <a:spcPct val="90000"/>
            </a:lnSpc>
            <a:spcBef>
              <a:spcPct val="0"/>
            </a:spcBef>
            <a:spcAft>
              <a:spcPct val="35000"/>
            </a:spcAft>
          </a:pPr>
          <a:r>
            <a:rPr lang="ar-SA" sz="5000" b="1" kern="1200" smtClean="0"/>
            <a:t>الفعل الإنساني</a:t>
          </a:r>
          <a:endParaRPr lang="ar-SA" sz="5000" kern="1200" dirty="0"/>
        </a:p>
      </dsp:txBody>
      <dsp:txXfrm>
        <a:off x="1571625" y="2174875"/>
        <a:ext cx="2857499" cy="1714500"/>
      </dsp:txXfrm>
    </dsp:sp>
    <dsp:sp modelId="{5C837E8C-F9C6-4C25-B27B-7FEF107FAB01}">
      <dsp:nvSpPr>
        <dsp:cNvPr id="0" name=""/>
        <dsp:cNvSpPr/>
      </dsp:nvSpPr>
      <dsp:spPr>
        <a:xfrm>
          <a:off x="4714875" y="2174874"/>
          <a:ext cx="2857499" cy="17145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ctr" defTabSz="2222500" rtl="1">
            <a:lnSpc>
              <a:spcPct val="90000"/>
            </a:lnSpc>
            <a:spcBef>
              <a:spcPct val="0"/>
            </a:spcBef>
            <a:spcAft>
              <a:spcPct val="35000"/>
            </a:spcAft>
          </a:pPr>
          <a:r>
            <a:rPr lang="ar-SA" sz="5000" b="1" kern="1200" smtClean="0"/>
            <a:t>التجديد الثقافي</a:t>
          </a:r>
          <a:endParaRPr lang="ar-SA" sz="5000" kern="1200" dirty="0"/>
        </a:p>
      </dsp:txBody>
      <dsp:txXfrm>
        <a:off x="4714875" y="2174874"/>
        <a:ext cx="2857499" cy="1714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7F6527-2E83-42E7-BEF8-CFADE2EC408C}">
      <dsp:nvSpPr>
        <dsp:cNvPr id="0" name=""/>
        <dsp:cNvSpPr/>
      </dsp:nvSpPr>
      <dsp:spPr>
        <a:xfrm>
          <a:off x="3823022" y="2101630"/>
          <a:ext cx="1497955" cy="1497955"/>
        </a:xfrm>
        <a:prstGeom prst="ellipse">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rtl="1">
            <a:lnSpc>
              <a:spcPct val="90000"/>
            </a:lnSpc>
            <a:spcBef>
              <a:spcPct val="0"/>
            </a:spcBef>
            <a:spcAft>
              <a:spcPct val="35000"/>
            </a:spcAft>
          </a:pPr>
          <a:r>
            <a:rPr lang="ar-SA" sz="2500" b="1" kern="1200" dirty="0" smtClean="0"/>
            <a:t>أهم العمليات الثقافية</a:t>
          </a:r>
          <a:endParaRPr lang="ar-SA" sz="2500" b="1" kern="1200" dirty="0"/>
        </a:p>
      </dsp:txBody>
      <dsp:txXfrm>
        <a:off x="4042392" y="2321000"/>
        <a:ext cx="1059215" cy="1059215"/>
      </dsp:txXfrm>
    </dsp:sp>
    <dsp:sp modelId="{8D0376A2-57BD-4970-A45C-B3FD98D5DCC0}">
      <dsp:nvSpPr>
        <dsp:cNvPr id="0" name=""/>
        <dsp:cNvSpPr/>
      </dsp:nvSpPr>
      <dsp:spPr>
        <a:xfrm rot="16200000">
          <a:off x="4413166" y="1556283"/>
          <a:ext cx="317666" cy="509304"/>
        </a:xfrm>
        <a:prstGeom prst="rightArrow">
          <a:avLst>
            <a:gd name="adj1" fmla="val 60000"/>
            <a:gd name="adj2" fmla="val 50000"/>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SA" sz="1900" b="1" kern="1200"/>
        </a:p>
      </dsp:txBody>
      <dsp:txXfrm>
        <a:off x="4460816" y="1705794"/>
        <a:ext cx="222366" cy="305582"/>
      </dsp:txXfrm>
    </dsp:sp>
    <dsp:sp modelId="{A744795C-2BF4-4E68-A580-8F80658012F9}">
      <dsp:nvSpPr>
        <dsp:cNvPr id="0" name=""/>
        <dsp:cNvSpPr/>
      </dsp:nvSpPr>
      <dsp:spPr>
        <a:xfrm>
          <a:off x="3823022" y="4305"/>
          <a:ext cx="1497955" cy="1497955"/>
        </a:xfrm>
        <a:prstGeom prst="ellipse">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rtl="1">
            <a:lnSpc>
              <a:spcPct val="90000"/>
            </a:lnSpc>
            <a:spcBef>
              <a:spcPct val="0"/>
            </a:spcBef>
            <a:spcAft>
              <a:spcPct val="35000"/>
            </a:spcAft>
          </a:pPr>
          <a:r>
            <a:rPr lang="ar-SA" sz="1900" b="1" kern="1200" smtClean="0"/>
            <a:t>التجديد</a:t>
          </a:r>
          <a:endParaRPr lang="ar-SA" sz="1900" b="1" kern="1200" dirty="0"/>
        </a:p>
      </dsp:txBody>
      <dsp:txXfrm>
        <a:off x="4042392" y="223675"/>
        <a:ext cx="1059215" cy="1059215"/>
      </dsp:txXfrm>
    </dsp:sp>
    <dsp:sp modelId="{6D70C3F7-298D-4C32-8F81-02350C0F6B46}">
      <dsp:nvSpPr>
        <dsp:cNvPr id="0" name=""/>
        <dsp:cNvSpPr/>
      </dsp:nvSpPr>
      <dsp:spPr>
        <a:xfrm rot="20520000">
          <a:off x="5401953" y="2274679"/>
          <a:ext cx="317666" cy="509304"/>
        </a:xfrm>
        <a:prstGeom prst="rightArrow">
          <a:avLst>
            <a:gd name="adj1" fmla="val 60000"/>
            <a:gd name="adj2" fmla="val 50000"/>
          </a:avLst>
        </a:prstGeom>
        <a:solidFill>
          <a:schemeClr val="accent2">
            <a:shade val="90000"/>
            <a:hueOff val="0"/>
            <a:satOff val="-6913"/>
            <a:lumOff val="741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SA" sz="1900" b="1" kern="1200"/>
        </a:p>
      </dsp:txBody>
      <dsp:txXfrm>
        <a:off x="5404285" y="2391265"/>
        <a:ext cx="222366" cy="305582"/>
      </dsp:txXfrm>
    </dsp:sp>
    <dsp:sp modelId="{16EC1CC6-6DDA-4554-B18A-C4DEF4519046}">
      <dsp:nvSpPr>
        <dsp:cNvPr id="0" name=""/>
        <dsp:cNvSpPr/>
      </dsp:nvSpPr>
      <dsp:spPr>
        <a:xfrm>
          <a:off x="5817697" y="1453521"/>
          <a:ext cx="1497955" cy="1497955"/>
        </a:xfrm>
        <a:prstGeom prst="ellipse">
          <a:avLst/>
        </a:prstGeom>
        <a:solidFill>
          <a:schemeClr val="accent2">
            <a:shade val="80000"/>
            <a:hueOff val="0"/>
            <a:satOff val="-7005"/>
            <a:lumOff val="79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rtl="1">
            <a:lnSpc>
              <a:spcPct val="90000"/>
            </a:lnSpc>
            <a:spcBef>
              <a:spcPct val="0"/>
            </a:spcBef>
            <a:spcAft>
              <a:spcPct val="35000"/>
            </a:spcAft>
          </a:pPr>
          <a:r>
            <a:rPr lang="ar-SA" sz="1900" b="1" kern="1200" smtClean="0"/>
            <a:t>الانتشار</a:t>
          </a:r>
          <a:endParaRPr lang="ar-SA" sz="1900" b="1" kern="1200" dirty="0"/>
        </a:p>
      </dsp:txBody>
      <dsp:txXfrm>
        <a:off x="6037067" y="1672891"/>
        <a:ext cx="1059215" cy="1059215"/>
      </dsp:txXfrm>
    </dsp:sp>
    <dsp:sp modelId="{19B47FAD-0AB7-4E53-ACD1-99BCD056D137}">
      <dsp:nvSpPr>
        <dsp:cNvPr id="0" name=""/>
        <dsp:cNvSpPr/>
      </dsp:nvSpPr>
      <dsp:spPr>
        <a:xfrm rot="3240000">
          <a:off x="5024270" y="3437067"/>
          <a:ext cx="317666" cy="509304"/>
        </a:xfrm>
        <a:prstGeom prst="rightArrow">
          <a:avLst>
            <a:gd name="adj1" fmla="val 60000"/>
            <a:gd name="adj2" fmla="val 50000"/>
          </a:avLst>
        </a:prstGeom>
        <a:solidFill>
          <a:schemeClr val="accent2">
            <a:shade val="90000"/>
            <a:hueOff val="0"/>
            <a:satOff val="-13825"/>
            <a:lumOff val="1483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SA" sz="1900" b="1" kern="1200"/>
        </a:p>
      </dsp:txBody>
      <dsp:txXfrm>
        <a:off x="5043912" y="3500378"/>
        <a:ext cx="222366" cy="305582"/>
      </dsp:txXfrm>
    </dsp:sp>
    <dsp:sp modelId="{1EC5217B-D62E-4ADC-A633-E5606EF2631E}">
      <dsp:nvSpPr>
        <dsp:cNvPr id="0" name=""/>
        <dsp:cNvSpPr/>
      </dsp:nvSpPr>
      <dsp:spPr>
        <a:xfrm>
          <a:off x="5055799" y="3798401"/>
          <a:ext cx="1497955" cy="1497955"/>
        </a:xfrm>
        <a:prstGeom prst="ellipse">
          <a:avLst/>
        </a:prstGeom>
        <a:solidFill>
          <a:schemeClr val="accent2">
            <a:shade val="80000"/>
            <a:hueOff val="0"/>
            <a:satOff val="-14010"/>
            <a:lumOff val="15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rtl="1">
            <a:lnSpc>
              <a:spcPct val="90000"/>
            </a:lnSpc>
            <a:spcBef>
              <a:spcPct val="0"/>
            </a:spcBef>
            <a:spcAft>
              <a:spcPct val="35000"/>
            </a:spcAft>
          </a:pPr>
          <a:r>
            <a:rPr lang="ar-SA" sz="1900" b="1" kern="1200" smtClean="0"/>
            <a:t>التمثل الثقافي</a:t>
          </a:r>
          <a:endParaRPr lang="ar-SA" sz="1900" b="1" kern="1200" dirty="0"/>
        </a:p>
      </dsp:txBody>
      <dsp:txXfrm>
        <a:off x="5275169" y="4017771"/>
        <a:ext cx="1059215" cy="1059215"/>
      </dsp:txXfrm>
    </dsp:sp>
    <dsp:sp modelId="{B73FE4F8-2AE7-408E-8832-F91C50B83192}">
      <dsp:nvSpPr>
        <dsp:cNvPr id="0" name=""/>
        <dsp:cNvSpPr/>
      </dsp:nvSpPr>
      <dsp:spPr>
        <a:xfrm rot="7560000">
          <a:off x="3802063" y="3437067"/>
          <a:ext cx="317666" cy="509304"/>
        </a:xfrm>
        <a:prstGeom prst="rightArrow">
          <a:avLst>
            <a:gd name="adj1" fmla="val 60000"/>
            <a:gd name="adj2" fmla="val 50000"/>
          </a:avLst>
        </a:prstGeom>
        <a:solidFill>
          <a:schemeClr val="accent2">
            <a:shade val="90000"/>
            <a:hueOff val="0"/>
            <a:satOff val="-20738"/>
            <a:lumOff val="2225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SA" sz="1900" b="1" kern="1200"/>
        </a:p>
      </dsp:txBody>
      <dsp:txXfrm rot="10800000">
        <a:off x="3877721" y="3500378"/>
        <a:ext cx="222366" cy="305582"/>
      </dsp:txXfrm>
    </dsp:sp>
    <dsp:sp modelId="{4843368D-C5A1-44C0-BC83-D30EE156667D}">
      <dsp:nvSpPr>
        <dsp:cNvPr id="0" name=""/>
        <dsp:cNvSpPr/>
      </dsp:nvSpPr>
      <dsp:spPr>
        <a:xfrm>
          <a:off x="2590245" y="3798401"/>
          <a:ext cx="1497955" cy="1497955"/>
        </a:xfrm>
        <a:prstGeom prst="ellipse">
          <a:avLst/>
        </a:prstGeom>
        <a:solidFill>
          <a:schemeClr val="accent2">
            <a:shade val="80000"/>
            <a:hueOff val="0"/>
            <a:satOff val="-21014"/>
            <a:lumOff val="238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rtl="1">
            <a:lnSpc>
              <a:spcPct val="90000"/>
            </a:lnSpc>
            <a:spcBef>
              <a:spcPct val="0"/>
            </a:spcBef>
            <a:spcAft>
              <a:spcPct val="35000"/>
            </a:spcAft>
          </a:pPr>
          <a:r>
            <a:rPr lang="ar-SA" sz="1900" b="1" kern="1200" smtClean="0"/>
            <a:t>التخلف الثقافي أو الهوة الثقافية</a:t>
          </a:r>
          <a:endParaRPr lang="ar-SA" sz="1900" b="1" kern="1200" dirty="0"/>
        </a:p>
      </dsp:txBody>
      <dsp:txXfrm>
        <a:off x="2809615" y="4017771"/>
        <a:ext cx="1059215" cy="1059215"/>
      </dsp:txXfrm>
    </dsp:sp>
    <dsp:sp modelId="{87399E8D-0845-4755-A41F-35B5320A7C61}">
      <dsp:nvSpPr>
        <dsp:cNvPr id="0" name=""/>
        <dsp:cNvSpPr/>
      </dsp:nvSpPr>
      <dsp:spPr>
        <a:xfrm rot="11880000">
          <a:off x="3424380" y="2274679"/>
          <a:ext cx="317666" cy="509304"/>
        </a:xfrm>
        <a:prstGeom prst="rightArrow">
          <a:avLst>
            <a:gd name="adj1" fmla="val 60000"/>
            <a:gd name="adj2" fmla="val 50000"/>
          </a:avLst>
        </a:prstGeom>
        <a:solidFill>
          <a:schemeClr val="accent2">
            <a:shade val="90000"/>
            <a:hueOff val="0"/>
            <a:satOff val="-27650"/>
            <a:lumOff val="2966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SA" sz="1900" b="1" kern="1200"/>
        </a:p>
      </dsp:txBody>
      <dsp:txXfrm rot="10800000">
        <a:off x="3517348" y="2391265"/>
        <a:ext cx="222366" cy="305582"/>
      </dsp:txXfrm>
    </dsp:sp>
    <dsp:sp modelId="{A9B2141E-BFFB-42D3-9829-33F81D031932}">
      <dsp:nvSpPr>
        <dsp:cNvPr id="0" name=""/>
        <dsp:cNvSpPr/>
      </dsp:nvSpPr>
      <dsp:spPr>
        <a:xfrm>
          <a:off x="1828347" y="1453521"/>
          <a:ext cx="1497955" cy="1497955"/>
        </a:xfrm>
        <a:prstGeom prst="ellipse">
          <a:avLst/>
        </a:prstGeom>
        <a:solidFill>
          <a:schemeClr val="accent2">
            <a:shade val="80000"/>
            <a:hueOff val="0"/>
            <a:satOff val="-28019"/>
            <a:lumOff val="31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rtl="1">
            <a:lnSpc>
              <a:spcPct val="90000"/>
            </a:lnSpc>
            <a:spcBef>
              <a:spcPct val="0"/>
            </a:spcBef>
            <a:spcAft>
              <a:spcPct val="35000"/>
            </a:spcAft>
          </a:pPr>
          <a:r>
            <a:rPr lang="ar-SA" sz="1900" b="1" kern="1200" dirty="0" smtClean="0"/>
            <a:t>المزج الثقافي</a:t>
          </a:r>
          <a:endParaRPr lang="ar-SA" sz="1900" b="1" kern="1200" dirty="0"/>
        </a:p>
      </dsp:txBody>
      <dsp:txXfrm>
        <a:off x="2047717" y="1672891"/>
        <a:ext cx="1059215" cy="1059215"/>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en-US" smtClean="0"/>
              <a:t>Click to edit Master title style</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05C36416-D797-481A-AF75-3EE06484A648}" type="slidenum">
              <a:rPr lang="ar-SA"/>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mtClean="0"/>
              <a:t>Click to edit Master title style</a:t>
            </a:r>
            <a:endParaRPr lang="ar-EG"/>
          </a:p>
        </p:txBody>
      </p:sp>
      <p:sp>
        <p:nvSpPr>
          <p:cNvPr id="3" name="عنصر نائب للمحتوى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61236814-78C5-4761-AF06-AB1AA6909842}" type="slidenum">
              <a:rPr lang="ar-SA"/>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D2D7A5AA-726D-40F7-B16D-FEBA5AC2D49E}" type="slidenum">
              <a:rPr lang="ar-SA"/>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mtClean="0"/>
              <a:t>Click to edit Master title style</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D9BF4931-03A1-4CA7-BFD8-06A947CE4687}" type="slidenum">
              <a:rPr lang="ar-SA"/>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en-US" smtClean="0"/>
              <a:t>Click to edit Master title style</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0AFD697B-AF83-4674-B087-6198A45177D0}" type="slidenum">
              <a:rPr lang="ar-SA"/>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mtClean="0"/>
              <a:t>Click to edit Master title style</a:t>
            </a:r>
            <a:endParaRPr lang="ar-EG"/>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483C88A5-322B-48B0-B9F3-E4CBAEA37009}" type="slidenum">
              <a:rPr lang="ar-SA"/>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5E595FDA-704E-42E6-9CC0-DC05CCDF50A4}" type="slidenum">
              <a:rPr lang="ar-SA"/>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5FD2F57D-A8FD-4691-9E61-060660D3B9DD}" type="slidenum">
              <a:rPr lang="ar-SA"/>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B9474261-7178-480F-90D2-3A13506AA62C}" type="slidenum">
              <a:rPr lang="ar-SA"/>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mtClean="0"/>
              <a:t>Click to edit Master title style</a:t>
            </a:r>
            <a:endParaRPr lang="ar-EG"/>
          </a:p>
        </p:txBody>
      </p:sp>
      <p:sp>
        <p:nvSpPr>
          <p:cNvPr id="3" name="عنصر نائب للعنوان العمودي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27EAFE61-CEBE-498A-8F48-FD2D72C3575E}" type="slidenum">
              <a:rPr lang="ar-SA"/>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en-US" smtClean="0"/>
              <a:t>Click to edit Master title style</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727589C3-D926-4C29-BF13-18A2616C96DD}" type="slidenum">
              <a:rPr lang="ar-SA"/>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51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400"/>
            </a:lvl1pPr>
          </a:lstStyle>
          <a:p>
            <a:endParaRPr lang="en-US"/>
          </a:p>
        </p:txBody>
      </p:sp>
      <p:sp>
        <p:nvSpPr>
          <p:cNvPr id="51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a:defRPr sz="1400"/>
            </a:lvl1pPr>
          </a:lstStyle>
          <a:p>
            <a:endParaRPr lang="en-US"/>
          </a:p>
        </p:txBody>
      </p:sp>
      <p:sp>
        <p:nvSpPr>
          <p:cNvPr id="51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400"/>
            </a:lvl1pPr>
          </a:lstStyle>
          <a:p>
            <a:fld id="{AFBE22CA-E5C3-404E-81D9-479C772BF892}" type="slidenum">
              <a:rPr lang="ar-SA"/>
              <a:pPr/>
              <a:t>‹#›</a:t>
            </a:fld>
            <a:endParaRPr lang="en-US"/>
          </a:p>
        </p:txBody>
      </p:sp>
      <p:pic>
        <p:nvPicPr>
          <p:cNvPr id="5127" name="Picture 7" descr="background"/>
          <p:cNvPicPr>
            <a:picLocks noChangeAspect="1" noChangeArrowheads="1"/>
          </p:cNvPicPr>
          <p:nvPr/>
        </p:nvPicPr>
        <p:blipFill>
          <a:blip r:embed="rId13">
            <a:lum contrast="24000"/>
          </a:blip>
          <a:srcRect/>
          <a:stretch>
            <a:fillRect/>
          </a:stretch>
        </p:blipFill>
        <p:spPr bwMode="auto">
          <a:xfrm>
            <a:off x="0" y="0"/>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rtl="1" eaLnBrk="1" fontAlgn="base" hangingPunct="1">
        <a:spcBef>
          <a:spcPct val="0"/>
        </a:spcBef>
        <a:spcAft>
          <a:spcPct val="0"/>
        </a:spcAft>
        <a:defRPr sz="4400">
          <a:solidFill>
            <a:schemeClr val="tx2"/>
          </a:solidFill>
          <a:latin typeface="+mj-lt"/>
          <a:ea typeface="+mj-ea"/>
          <a:cs typeface="+mj-cs"/>
        </a:defRPr>
      </a:lvl1pPr>
      <a:lvl2pPr algn="ctr" rtl="1" eaLnBrk="1" fontAlgn="base" hangingPunct="1">
        <a:spcBef>
          <a:spcPct val="0"/>
        </a:spcBef>
        <a:spcAft>
          <a:spcPct val="0"/>
        </a:spcAft>
        <a:defRPr sz="4400">
          <a:solidFill>
            <a:schemeClr val="tx2"/>
          </a:solidFill>
          <a:latin typeface="Arial" pitchFamily="34" charset="0"/>
          <a:cs typeface="Arial" pitchFamily="34" charset="0"/>
        </a:defRPr>
      </a:lvl2pPr>
      <a:lvl3pPr algn="ctr" rtl="1" eaLnBrk="1" fontAlgn="base" hangingPunct="1">
        <a:spcBef>
          <a:spcPct val="0"/>
        </a:spcBef>
        <a:spcAft>
          <a:spcPct val="0"/>
        </a:spcAft>
        <a:defRPr sz="4400">
          <a:solidFill>
            <a:schemeClr val="tx2"/>
          </a:solidFill>
          <a:latin typeface="Arial" pitchFamily="34" charset="0"/>
          <a:cs typeface="Arial" pitchFamily="34" charset="0"/>
        </a:defRPr>
      </a:lvl3pPr>
      <a:lvl4pPr algn="ctr" rtl="1" eaLnBrk="1" fontAlgn="base" hangingPunct="1">
        <a:spcBef>
          <a:spcPct val="0"/>
        </a:spcBef>
        <a:spcAft>
          <a:spcPct val="0"/>
        </a:spcAft>
        <a:defRPr sz="4400">
          <a:solidFill>
            <a:schemeClr val="tx2"/>
          </a:solidFill>
          <a:latin typeface="Arial" pitchFamily="34" charset="0"/>
          <a:cs typeface="Arial" pitchFamily="34" charset="0"/>
        </a:defRPr>
      </a:lvl4pPr>
      <a:lvl5pPr algn="ctr" rtl="1" eaLnBrk="1" fontAlgn="base" hangingPunct="1">
        <a:spcBef>
          <a:spcPct val="0"/>
        </a:spcBef>
        <a:spcAft>
          <a:spcPct val="0"/>
        </a:spcAft>
        <a:defRPr sz="4400">
          <a:solidFill>
            <a:schemeClr val="tx2"/>
          </a:solidFill>
          <a:latin typeface="Arial" pitchFamily="34" charset="0"/>
          <a:cs typeface="Arial" pitchFamily="34" charset="0"/>
        </a:defRPr>
      </a:lvl5pPr>
      <a:lvl6pPr marL="457200" algn="ctr" rtl="1" eaLnBrk="1" fontAlgn="base" hangingPunct="1">
        <a:spcBef>
          <a:spcPct val="0"/>
        </a:spcBef>
        <a:spcAft>
          <a:spcPct val="0"/>
        </a:spcAft>
        <a:defRPr sz="4400">
          <a:solidFill>
            <a:schemeClr val="tx2"/>
          </a:solidFill>
          <a:latin typeface="Arial" pitchFamily="34" charset="0"/>
          <a:cs typeface="Arial" pitchFamily="34" charset="0"/>
        </a:defRPr>
      </a:lvl6pPr>
      <a:lvl7pPr marL="914400" algn="ctr" rtl="1" eaLnBrk="1" fontAlgn="base" hangingPunct="1">
        <a:spcBef>
          <a:spcPct val="0"/>
        </a:spcBef>
        <a:spcAft>
          <a:spcPct val="0"/>
        </a:spcAft>
        <a:defRPr sz="4400">
          <a:solidFill>
            <a:schemeClr val="tx2"/>
          </a:solidFill>
          <a:latin typeface="Arial" pitchFamily="34" charset="0"/>
          <a:cs typeface="Arial" pitchFamily="34" charset="0"/>
        </a:defRPr>
      </a:lvl7pPr>
      <a:lvl8pPr marL="1371600" algn="ctr" rtl="1" eaLnBrk="1" fontAlgn="base" hangingPunct="1">
        <a:spcBef>
          <a:spcPct val="0"/>
        </a:spcBef>
        <a:spcAft>
          <a:spcPct val="0"/>
        </a:spcAft>
        <a:defRPr sz="4400">
          <a:solidFill>
            <a:schemeClr val="tx2"/>
          </a:solidFill>
          <a:latin typeface="Arial" pitchFamily="34" charset="0"/>
          <a:cs typeface="Arial" pitchFamily="34" charset="0"/>
        </a:defRPr>
      </a:lvl8pPr>
      <a:lvl9pPr marL="1828800" algn="ctr" rtl="1" eaLnBrk="1" fontAlgn="base" hangingPunct="1">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cs typeface="+mn-cs"/>
        </a:defRPr>
      </a:lvl2pPr>
      <a:lvl3pPr marL="1143000" indent="-228600" algn="r" rtl="1" eaLnBrk="1" fontAlgn="base" hangingPunct="1">
        <a:spcBef>
          <a:spcPct val="20000"/>
        </a:spcBef>
        <a:spcAft>
          <a:spcPct val="0"/>
        </a:spcAft>
        <a:buChar char="•"/>
        <a:defRPr sz="2400">
          <a:solidFill>
            <a:schemeClr val="tx1"/>
          </a:solidFill>
          <a:latin typeface="+mn-lt"/>
          <a:cs typeface="+mn-cs"/>
        </a:defRPr>
      </a:lvl3pPr>
      <a:lvl4pPr marL="1600200" indent="-228600" algn="r" rtl="1" eaLnBrk="1" fontAlgn="base" hangingPunct="1">
        <a:spcBef>
          <a:spcPct val="20000"/>
        </a:spcBef>
        <a:spcAft>
          <a:spcPct val="0"/>
        </a:spcAft>
        <a:buChar char="–"/>
        <a:defRPr sz="2000">
          <a:solidFill>
            <a:schemeClr val="tx1"/>
          </a:solidFill>
          <a:latin typeface="+mn-lt"/>
          <a:cs typeface="+mn-cs"/>
        </a:defRPr>
      </a:lvl4pPr>
      <a:lvl5pPr marL="2057400" indent="-228600" algn="r" rtl="1" eaLnBrk="1" fontAlgn="base" hangingPunct="1">
        <a:spcBef>
          <a:spcPct val="20000"/>
        </a:spcBef>
        <a:spcAft>
          <a:spcPct val="0"/>
        </a:spcAft>
        <a:buChar char="»"/>
        <a:defRPr sz="2000">
          <a:solidFill>
            <a:schemeClr val="tx1"/>
          </a:solidFill>
          <a:latin typeface="+mn-lt"/>
          <a:cs typeface="+mn-cs"/>
        </a:defRPr>
      </a:lvl5pPr>
      <a:lvl6pPr marL="2514600" indent="-228600" algn="r" rtl="1" eaLnBrk="1" fontAlgn="base" hangingPunct="1">
        <a:spcBef>
          <a:spcPct val="20000"/>
        </a:spcBef>
        <a:spcAft>
          <a:spcPct val="0"/>
        </a:spcAft>
        <a:buChar char="»"/>
        <a:defRPr sz="2000">
          <a:solidFill>
            <a:schemeClr val="tx1"/>
          </a:solidFill>
          <a:latin typeface="+mn-lt"/>
          <a:cs typeface="+mn-cs"/>
        </a:defRPr>
      </a:lvl6pPr>
      <a:lvl7pPr marL="2971800" indent="-228600" algn="r" rtl="1" eaLnBrk="1" fontAlgn="base" hangingPunct="1">
        <a:spcBef>
          <a:spcPct val="20000"/>
        </a:spcBef>
        <a:spcAft>
          <a:spcPct val="0"/>
        </a:spcAft>
        <a:buChar char="»"/>
        <a:defRPr sz="2000">
          <a:solidFill>
            <a:schemeClr val="tx1"/>
          </a:solidFill>
          <a:latin typeface="+mn-lt"/>
          <a:cs typeface="+mn-cs"/>
        </a:defRPr>
      </a:lvl7pPr>
      <a:lvl8pPr marL="3429000" indent="-228600" algn="r" rtl="1" eaLnBrk="1" fontAlgn="base" hangingPunct="1">
        <a:spcBef>
          <a:spcPct val="20000"/>
        </a:spcBef>
        <a:spcAft>
          <a:spcPct val="0"/>
        </a:spcAft>
        <a:buChar char="»"/>
        <a:defRPr sz="2000">
          <a:solidFill>
            <a:schemeClr val="tx1"/>
          </a:solidFill>
          <a:latin typeface="+mn-lt"/>
          <a:cs typeface="+mn-cs"/>
        </a:defRPr>
      </a:lvl8pPr>
      <a:lvl9pPr marL="3886200" indent="-228600" algn="r" rtl="1" eaLnBrk="1" fontAlgn="base" hangingPunct="1">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79512" y="980728"/>
            <a:ext cx="8659688" cy="2592288"/>
          </a:xfrm>
        </p:spPr>
        <p:txBody>
          <a:bodyPr>
            <a:normAutofit/>
          </a:bodyPr>
          <a:lstStyle/>
          <a:p>
            <a:pPr algn="ctr"/>
            <a:r>
              <a:rPr lang="ar-SA" sz="6000" b="1" dirty="0" smtClean="0"/>
              <a:t>العمليات الاجتماعية والثقافية</a:t>
            </a:r>
            <a:r>
              <a:rPr lang="en-US" dirty="0" smtClean="0"/>
              <a:t/>
            </a:r>
            <a:br>
              <a:rPr lang="en-US" dirty="0" smtClean="0"/>
            </a:br>
            <a:endParaRPr lang="ar-SA" dirty="0"/>
          </a:p>
        </p:txBody>
      </p:sp>
      <p:sp>
        <p:nvSpPr>
          <p:cNvPr id="3" name="عنوان فرعي 2"/>
          <p:cNvSpPr>
            <a:spLocks noGrp="1"/>
          </p:cNvSpPr>
          <p:nvPr>
            <p:ph type="subTitle" idx="1"/>
          </p:nvPr>
        </p:nvSpPr>
        <p:spPr/>
        <p:txBody>
          <a:bodyPr>
            <a:noAutofit/>
          </a:bodyPr>
          <a:lstStyle/>
          <a:p>
            <a:r>
              <a:rPr lang="ar-SA" sz="4400" b="1" dirty="0" smtClean="0"/>
              <a:t>الفصل السابع</a:t>
            </a:r>
            <a:endParaRPr lang="ar-SA" sz="44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6962" y="2132856"/>
            <a:ext cx="4410075" cy="17716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pPr algn="ctr">
              <a:buNone/>
            </a:pPr>
            <a:endParaRPr lang="ar-SA" b="1" dirty="0" smtClean="0"/>
          </a:p>
          <a:p>
            <a:pPr algn="ctr">
              <a:buNone/>
            </a:pPr>
            <a:r>
              <a:rPr lang="ar-SA" sz="4400" b="1" dirty="0" smtClean="0"/>
              <a:t>أولا- العمليات الاجتماعية:</a:t>
            </a:r>
            <a:endParaRPr lang="en-US" sz="4400" dirty="0" smtClean="0"/>
          </a:p>
          <a:p>
            <a:pPr algn="just">
              <a:buNone/>
            </a:pPr>
            <a:r>
              <a:rPr lang="ar-SA" b="1" dirty="0" smtClean="0"/>
              <a:t>    يقصد </a:t>
            </a:r>
            <a:r>
              <a:rPr lang="ar-SA" b="1" dirty="0" smtClean="0">
                <a:solidFill>
                  <a:srgbClr val="7030A0"/>
                </a:solidFill>
              </a:rPr>
              <a:t>بالعمليات الاجتماعية أنماط التفاعل المتكررة التي توجد عادة في الحياة الاجتماعية. وتنشأ نتيجة التفاعل بين الأفراد عن طريق الإشارات واللغة.</a:t>
            </a:r>
            <a:r>
              <a:rPr lang="ar-SA" b="1" dirty="0" smtClean="0"/>
              <a:t> كما قد تصنف بطرق مختلفة، منها </a:t>
            </a:r>
            <a:r>
              <a:rPr lang="ar-SA" b="1" dirty="0" smtClean="0">
                <a:solidFill>
                  <a:srgbClr val="C00000"/>
                </a:solidFill>
              </a:rPr>
              <a:t>العمليات الترابطية التي تؤدي إلى التقارب بين الناس، ومنها العمليات الانفصالية التي تؤدي إلى الانقسام. </a:t>
            </a:r>
            <a:r>
              <a:rPr lang="ar-SA" b="1" dirty="0" smtClean="0"/>
              <a:t>وتشكل دراسة العلاقات الاجتماعية أحد الموضوعات الأساسية التي يهتم علم الاجتماع بدراستها. والعمليات الاجتماعية التي تحدث في المجتمع ليست غاية في حد ذاتها بل هي مؤقتة تؤدي إلى تكوين علاقات أكثر دواما واستمرارا. ولا تكمن أهميتها في حد ذاتها بقدر ما يمكن أن تسهم </a:t>
            </a:r>
            <a:r>
              <a:rPr lang="ar-SA" b="1" dirty="0" err="1" smtClean="0"/>
              <a:t>به</a:t>
            </a:r>
            <a:r>
              <a:rPr lang="ar-SA" b="1" dirty="0" smtClean="0"/>
              <a:t> من استمرار في الحياة الاجتماعية. والعمليات الاجتماعية كثيرة ومعقدة. ويمكن تحديد أهمها فيما يلي:</a:t>
            </a:r>
            <a:endParaRPr lang="en-US" dirty="0" smtClean="0"/>
          </a:p>
          <a:p>
            <a:pPr>
              <a:buNone/>
            </a:pPr>
            <a:endParaRPr lang="ar-SA" dirty="0" smtClean="0"/>
          </a:p>
          <a:p>
            <a:pPr>
              <a:buNone/>
            </a:pPr>
            <a:endParaRPr lang="ar-SA" sz="4400" dirty="0" smtClean="0"/>
          </a:p>
          <a:p>
            <a:pPr algn="just">
              <a:buNone/>
            </a:pPr>
            <a:endParaRPr lang="ar-SA" sz="4400" dirty="0" smtClean="0"/>
          </a:p>
          <a:p>
            <a:pPr algn="just">
              <a:buNone/>
            </a:pPr>
            <a:endParaRPr lang="ar-SA" sz="4400" dirty="0" smtClean="0"/>
          </a:p>
          <a:p>
            <a:pPr algn="just">
              <a:buNone/>
            </a:pPr>
            <a:endParaRPr lang="ar-SA" sz="4400" dirty="0" smtClean="0"/>
          </a:p>
          <a:p>
            <a:pPr algn="just">
              <a:buNone/>
            </a:pPr>
            <a:endParaRPr lang="ar-SA" sz="4400" dirty="0" smtClean="0"/>
          </a:p>
          <a:p>
            <a:pPr algn="just">
              <a:buNone/>
            </a:pPr>
            <a:endParaRPr lang="ar-SA" sz="4400" dirty="0" smtClean="0"/>
          </a:p>
          <a:p>
            <a:pPr>
              <a:buNone/>
            </a:pPr>
            <a:endParaRPr lang="ar-SA" sz="4400" dirty="0" smtClean="0"/>
          </a:p>
          <a:p>
            <a:pPr>
              <a:buNone/>
            </a:pPr>
            <a:endParaRPr lang="ar-SA" sz="44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28600"/>
            <a:ext cx="8964488" cy="990600"/>
          </a:xfrm>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ar-SA" sz="5400" dirty="0" smtClean="0"/>
              <a:t/>
            </a:r>
            <a:br>
              <a:rPr lang="ar-SA" sz="5400" dirty="0" smtClean="0"/>
            </a:br>
            <a:r>
              <a:rPr lang="ar-SA" sz="5400" b="1" dirty="0" smtClean="0"/>
              <a:t>التعاون</a:t>
            </a:r>
            <a:br>
              <a:rPr lang="ar-SA" sz="5400" b="1" dirty="0" smtClean="0"/>
            </a:br>
            <a:endParaRPr lang="ar-SA" sz="5400" b="1" dirty="0"/>
          </a:p>
        </p:txBody>
      </p:sp>
      <p:sp>
        <p:nvSpPr>
          <p:cNvPr id="3" name="عنصر نائب للمحتوى 2"/>
          <p:cNvSpPr>
            <a:spLocks noGrp="1"/>
          </p:cNvSpPr>
          <p:nvPr>
            <p:ph idx="1"/>
          </p:nvPr>
        </p:nvSpPr>
        <p:spPr>
          <a:xfrm>
            <a:off x="0" y="1628800"/>
            <a:ext cx="9144000" cy="5229200"/>
          </a:xfrm>
        </p:spPr>
        <p:txBody>
          <a:bodyPr>
            <a:normAutofit/>
          </a:bodyPr>
          <a:lstStyle/>
          <a:p>
            <a:pPr algn="just">
              <a:buNone/>
            </a:pPr>
            <a:endParaRPr lang="ar-SA" sz="4400" dirty="0" smtClean="0"/>
          </a:p>
          <a:p>
            <a:pPr algn="just">
              <a:buNone/>
            </a:pPr>
            <a:endParaRPr lang="ar-SA" sz="4400" dirty="0" smtClean="0"/>
          </a:p>
          <a:p>
            <a:pPr algn="just">
              <a:buNone/>
            </a:pPr>
            <a:endParaRPr lang="ar-SA" sz="4400" dirty="0" smtClean="0"/>
          </a:p>
          <a:p>
            <a:pPr algn="just">
              <a:buNone/>
            </a:pPr>
            <a:endParaRPr lang="ar-SA" sz="4400" dirty="0" smtClean="0"/>
          </a:p>
          <a:p>
            <a:pPr algn="just">
              <a:buNone/>
            </a:pPr>
            <a:endParaRPr lang="ar-SA" sz="4400" dirty="0" smtClean="0"/>
          </a:p>
          <a:p>
            <a:pPr algn="just">
              <a:buNone/>
            </a:pPr>
            <a:endParaRPr lang="ar-SA" sz="4400" dirty="0" smtClean="0"/>
          </a:p>
          <a:p>
            <a:pPr>
              <a:buNone/>
            </a:pPr>
            <a:endParaRPr lang="ar-SA" sz="4400" dirty="0" smtClean="0"/>
          </a:p>
          <a:p>
            <a:pPr>
              <a:buNone/>
            </a:pPr>
            <a:endParaRPr lang="ar-SA" sz="4400" dirty="0" smtClean="0"/>
          </a:p>
          <a:p>
            <a:pPr>
              <a:buNone/>
            </a:pPr>
            <a:endParaRPr lang="ar-SA" sz="4400" dirty="0"/>
          </a:p>
        </p:txBody>
      </p:sp>
      <p:sp>
        <p:nvSpPr>
          <p:cNvPr id="4" name="مستطيل 3"/>
          <p:cNvSpPr/>
          <p:nvPr/>
        </p:nvSpPr>
        <p:spPr>
          <a:xfrm>
            <a:off x="0" y="1556792"/>
            <a:ext cx="9144000" cy="5016758"/>
          </a:xfrm>
          <a:prstGeom prst="rect">
            <a:avLst/>
          </a:prstGeom>
        </p:spPr>
        <p:txBody>
          <a:bodyPr wrap="square">
            <a:spAutoFit/>
          </a:bodyPr>
          <a:lstStyle/>
          <a:p>
            <a:pPr algn="just"/>
            <a:r>
              <a:rPr lang="ar-SA" sz="4000" b="1" dirty="0" smtClean="0"/>
              <a:t>هو إحدى العمليات الاجتماعية التي تحدث نتيجة للتفاعل بين الأفراد في المجتمع. ويقصد بالتعاون، تلك ا</a:t>
            </a:r>
            <a:r>
              <a:rPr lang="ar-SA" sz="4000" b="1" dirty="0" smtClean="0">
                <a:solidFill>
                  <a:srgbClr val="C00000"/>
                </a:solidFill>
              </a:rPr>
              <a:t>لجهود المشتركة بين فردين أو أكثر من أجل تحقيق أهداف أو مصالح مشتركة. وبتعبير آخر، التعاون هو العملية التي عن طريقها يحاول الأفراد أو الجماعات تحقيق أهدافهم من خلال المساعدة المتبادلة. </a:t>
            </a:r>
            <a:r>
              <a:rPr lang="ar-SA" sz="4000" b="1" dirty="0" smtClean="0"/>
              <a:t>وقد يأخذ التعاون أشكال عديدة أهمها: الشكل الذي يبرز في مجال العمل.</a:t>
            </a:r>
            <a:endParaRPr lang="en-US" sz="40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28600"/>
            <a:ext cx="8964488" cy="990600"/>
          </a:xfrm>
        </p:spPr>
        <p:txBody>
          <a:bodyPr>
            <a:normAutofit fontScale="90000"/>
          </a:bodyPr>
          <a:lstStyle/>
          <a:p>
            <a:pPr algn="ctr"/>
            <a:r>
              <a:rPr lang="ar-SA" sz="5400" dirty="0" smtClean="0"/>
              <a:t/>
            </a:r>
            <a:br>
              <a:rPr lang="ar-SA" sz="5400" dirty="0" smtClean="0"/>
            </a:br>
            <a:r>
              <a:rPr lang="ar-SA" sz="5400" b="1" dirty="0" smtClean="0"/>
              <a:t>التعاون</a:t>
            </a:r>
            <a:br>
              <a:rPr lang="ar-SA" sz="5400" b="1" dirty="0" smtClean="0"/>
            </a:br>
            <a:endParaRPr lang="ar-SA" sz="5400" b="1" dirty="0"/>
          </a:p>
        </p:txBody>
      </p:sp>
      <p:sp>
        <p:nvSpPr>
          <p:cNvPr id="3" name="عنصر نائب للمحتوى 2"/>
          <p:cNvSpPr>
            <a:spLocks noGrp="1"/>
          </p:cNvSpPr>
          <p:nvPr>
            <p:ph idx="1"/>
          </p:nvPr>
        </p:nvSpPr>
        <p:spPr>
          <a:xfrm>
            <a:off x="0" y="1628800"/>
            <a:ext cx="9144000" cy="5229200"/>
          </a:xfrm>
        </p:spPr>
        <p:txBody>
          <a:bodyPr>
            <a:normAutofit/>
          </a:bodyPr>
          <a:lstStyle/>
          <a:p>
            <a:pPr algn="just">
              <a:buNone/>
            </a:pPr>
            <a:endParaRPr lang="ar-SA" sz="4400" dirty="0" smtClean="0"/>
          </a:p>
          <a:p>
            <a:pPr algn="just">
              <a:buNone/>
            </a:pPr>
            <a:endParaRPr lang="ar-SA" sz="4400" dirty="0" smtClean="0"/>
          </a:p>
          <a:p>
            <a:pPr algn="just">
              <a:buNone/>
            </a:pPr>
            <a:endParaRPr lang="ar-SA" sz="4400" dirty="0" smtClean="0"/>
          </a:p>
          <a:p>
            <a:pPr algn="just">
              <a:buNone/>
            </a:pPr>
            <a:endParaRPr lang="ar-SA" sz="4400" dirty="0" smtClean="0"/>
          </a:p>
          <a:p>
            <a:pPr algn="just">
              <a:buNone/>
            </a:pPr>
            <a:endParaRPr lang="ar-SA" sz="4400" dirty="0" smtClean="0"/>
          </a:p>
          <a:p>
            <a:pPr algn="just">
              <a:buNone/>
            </a:pPr>
            <a:endParaRPr lang="ar-SA" sz="4400" dirty="0" smtClean="0"/>
          </a:p>
          <a:p>
            <a:pPr>
              <a:buNone/>
            </a:pPr>
            <a:endParaRPr lang="ar-SA" sz="4400" dirty="0" smtClean="0"/>
          </a:p>
          <a:p>
            <a:pPr>
              <a:buNone/>
            </a:pPr>
            <a:endParaRPr lang="ar-SA" sz="4400" dirty="0" smtClean="0"/>
          </a:p>
          <a:p>
            <a:pPr>
              <a:buNone/>
            </a:pPr>
            <a:endParaRPr lang="ar-SA" sz="4400" dirty="0"/>
          </a:p>
        </p:txBody>
      </p:sp>
      <p:sp>
        <p:nvSpPr>
          <p:cNvPr id="4" name="مستطيل 3"/>
          <p:cNvSpPr/>
          <p:nvPr/>
        </p:nvSpPr>
        <p:spPr>
          <a:xfrm>
            <a:off x="0" y="1556792"/>
            <a:ext cx="9144000" cy="3416320"/>
          </a:xfrm>
          <a:prstGeom prst="rect">
            <a:avLst/>
          </a:prstGeom>
        </p:spPr>
        <p:txBody>
          <a:bodyPr wrap="square">
            <a:spAutoFit/>
          </a:bodyPr>
          <a:lstStyle/>
          <a:p>
            <a:pPr algn="just"/>
            <a:r>
              <a:rPr lang="ar-SA" sz="3600" b="1" dirty="0" smtClean="0"/>
              <a:t>فنحن </a:t>
            </a:r>
            <a:r>
              <a:rPr lang="ar-SA" sz="3600" b="1" dirty="0"/>
              <a:t>نصف الأفراد بأنهم متعاونون إذا اشتركوا في عمل شيء واحد. بمعنى أنهم يؤدون وظيفة معينة، حيث يقومون جميعا بنفس العمل. كما قد يعمل الأفراد لتحقيق غاية عامة على أساس أن كلا منهم يعمل عملا متخصصا مخالفا لما يعمله الآخر، فالتعاون هنا قائم برغم اختلاف عمل كل من الأفراد المتعاونين.</a:t>
            </a:r>
            <a:endParaRPr lang="ar-SA" sz="36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6"/>
          </a:lnRef>
          <a:fillRef idx="3">
            <a:schemeClr val="accent6"/>
          </a:fillRef>
          <a:effectRef idx="2">
            <a:schemeClr val="accent6"/>
          </a:effectRef>
          <a:fontRef idx="minor">
            <a:schemeClr val="lt1"/>
          </a:fontRef>
        </p:style>
        <p:txBody>
          <a:bodyPr>
            <a:normAutofit/>
          </a:bodyPr>
          <a:lstStyle/>
          <a:p>
            <a:pPr algn="ctr"/>
            <a:r>
              <a:rPr lang="ar-SA" sz="5400" b="1" dirty="0" smtClean="0"/>
              <a:t>المنافسة</a:t>
            </a:r>
            <a:endParaRPr lang="ar-SA" sz="5400" b="1" dirty="0"/>
          </a:p>
        </p:txBody>
      </p:sp>
      <p:sp>
        <p:nvSpPr>
          <p:cNvPr id="3" name="عنصر نائب للمحتوى 2"/>
          <p:cNvSpPr>
            <a:spLocks noGrp="1"/>
          </p:cNvSpPr>
          <p:nvPr>
            <p:ph idx="1"/>
          </p:nvPr>
        </p:nvSpPr>
        <p:spPr>
          <a:xfrm>
            <a:off x="0" y="1556792"/>
            <a:ext cx="9144000" cy="5301208"/>
          </a:xfrm>
        </p:spPr>
        <p:txBody>
          <a:bodyPr>
            <a:normAutofit/>
          </a:bodyPr>
          <a:lstStyle/>
          <a:p>
            <a:pPr algn="just"/>
            <a:r>
              <a:rPr lang="ar-SA" sz="3200" b="1" dirty="0" smtClean="0"/>
              <a:t>تعتبر عملية المنافسة من أهم العمليات الاجتماعية التي تحدث في المجتمع </a:t>
            </a:r>
            <a:r>
              <a:rPr lang="ar-SA" sz="3200" b="1" dirty="0" smtClean="0">
                <a:solidFill>
                  <a:srgbClr val="C00000"/>
                </a:solidFill>
              </a:rPr>
              <a:t>وتؤدي إلى التنافر والتفكك، </a:t>
            </a:r>
            <a:r>
              <a:rPr lang="ar-SA" sz="3200" b="1" u="sng" dirty="0" smtClean="0">
                <a:solidFill>
                  <a:srgbClr val="C00000"/>
                </a:solidFill>
              </a:rPr>
              <a:t>بل أنها قد تؤدي إلى تعريض النظام الاجتماعي لنوع من الخلل الوظيفي</a:t>
            </a:r>
            <a:r>
              <a:rPr lang="ar-SA" sz="3200" b="1" u="sng" dirty="0" smtClean="0"/>
              <a:t>.</a:t>
            </a:r>
            <a:endParaRPr lang="en-US" sz="3200" u="sng" dirty="0" smtClean="0"/>
          </a:p>
          <a:p>
            <a:pPr algn="just"/>
            <a:r>
              <a:rPr lang="ar-SA" sz="3200" b="1" dirty="0" smtClean="0"/>
              <a:t>ويمكن </a:t>
            </a:r>
            <a:r>
              <a:rPr lang="ar-SA" sz="3200" b="1" u="sng" dirty="0" smtClean="0"/>
              <a:t>تعريف المنافسة </a:t>
            </a:r>
            <a:r>
              <a:rPr lang="ar-SA" sz="3200" b="1" dirty="0" smtClean="0"/>
              <a:t>بأنها </a:t>
            </a:r>
            <a:r>
              <a:rPr lang="ar-SA" sz="3200" b="1" dirty="0" smtClean="0">
                <a:solidFill>
                  <a:srgbClr val="7030A0"/>
                </a:solidFill>
              </a:rPr>
              <a:t>عبارة عن الجهود التي يبذلها الأفراد أو الجماعات من أجل الفوز أو التفوق على بعضهم البعض والحصول على المكافآت التي تعد محدودة من حيث الكم. أي أن التنافس هو عملية تزاحم الأفراد والجماعات من أجل الحصول على نفس الأهداف أو المصالح، في الوقت الذي تكون فيه الفرص محدودة.</a:t>
            </a:r>
            <a:endParaRPr lang="en-US" sz="3200" dirty="0" smtClean="0">
              <a:solidFill>
                <a:srgbClr val="7030A0"/>
              </a:solidFill>
            </a:endParaRPr>
          </a:p>
          <a:p>
            <a:pPr algn="just">
              <a:buNone/>
            </a:pPr>
            <a:endParaRPr lang="ar-SA"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0" y="1556792"/>
            <a:ext cx="9144000" cy="5301208"/>
          </a:xfrm>
        </p:spPr>
        <p:txBody>
          <a:bodyPr>
            <a:normAutofit/>
          </a:bodyPr>
          <a:lstStyle/>
          <a:p>
            <a:pPr algn="just"/>
            <a:r>
              <a:rPr lang="ar-SA" sz="3200" b="1" dirty="0" smtClean="0"/>
              <a:t>وفي عملية التنافس نجد أن كل فرد يسعى إلى تحقيق المكسب أو الهدف لنفسه كاملا، أو أخذ نصيب الأسد منه، دون إلحاق الضرر بالآخرين أو تدمير منافسيهم، وذلك على النحو الذي يحدث عندما تشتد عملية التنافس بين الأفراد أو الجماعات، ويتحول التنافس بينهم إلى نوع من الصراع الذي يمكن تعريفه بأنه العملية التي عن طريقها يحاول الأفراد أو الجماعات تحييد أو إلحاق الضرر أو التخلص من منافسيهم. أي أن الصراع يشير إلى اتجاه الأفراد أو الجماعات نحو التفوق أو الفوز على غيرهم من الأفراد أو الجماعات المعارضة وإبعادهم عن المنافسة بأية طريقة ممكنة.</a:t>
            </a:r>
            <a:endParaRPr lang="ar-SA"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6"/>
          </a:lnRef>
          <a:fillRef idx="3">
            <a:schemeClr val="accent6"/>
          </a:fillRef>
          <a:effectRef idx="2">
            <a:schemeClr val="accent6"/>
          </a:effectRef>
          <a:fontRef idx="minor">
            <a:schemeClr val="lt1"/>
          </a:fontRef>
        </p:style>
        <p:txBody>
          <a:bodyPr/>
          <a:lstStyle/>
          <a:p>
            <a:pPr algn="ctr"/>
            <a:r>
              <a:rPr lang="ar-SA" b="1" dirty="0" smtClean="0"/>
              <a:t>التوافق الاجتماعي</a:t>
            </a:r>
            <a:endParaRPr lang="ar-SA" b="1" dirty="0"/>
          </a:p>
        </p:txBody>
      </p:sp>
      <p:sp>
        <p:nvSpPr>
          <p:cNvPr id="3" name="عنصر نائب للمحتوى 2"/>
          <p:cNvSpPr>
            <a:spLocks noGrp="1"/>
          </p:cNvSpPr>
          <p:nvPr>
            <p:ph idx="1"/>
          </p:nvPr>
        </p:nvSpPr>
        <p:spPr>
          <a:xfrm>
            <a:off x="0" y="1628800"/>
            <a:ext cx="9144000" cy="5229200"/>
          </a:xfrm>
        </p:spPr>
        <p:txBody>
          <a:bodyPr>
            <a:normAutofit/>
          </a:bodyPr>
          <a:lstStyle/>
          <a:p>
            <a:pPr algn="just"/>
            <a:r>
              <a:rPr lang="ar-SA" sz="3600" b="1" dirty="0" smtClean="0"/>
              <a:t>يستخدم علماء الاجتماع مصطلح </a:t>
            </a:r>
            <a:r>
              <a:rPr lang="ar-SA" sz="3600" b="1" dirty="0" smtClean="0">
                <a:solidFill>
                  <a:srgbClr val="7030A0"/>
                </a:solidFill>
              </a:rPr>
              <a:t>التوافق للتعبير عن عملية التراضي أو الصلح بين الأطراف المتنافسة أو المتصارعة سواء كانوا أفرادا أو جماعات.</a:t>
            </a:r>
          </a:p>
          <a:p>
            <a:pPr algn="just"/>
            <a:r>
              <a:rPr lang="ar-SA" sz="3600" b="1" dirty="0" smtClean="0">
                <a:solidFill>
                  <a:srgbClr val="C00000"/>
                </a:solidFill>
              </a:rPr>
              <a:t>التوافق الاجتماعي هو إحدى العمليات التي تعني بتقليل الصراع واستعادة التفاعل السلمي، أي أنه التكيف السلمي بين جماعات متنافسة أو عدائية.</a:t>
            </a:r>
            <a:endParaRPr lang="en-US" sz="3600" b="1" dirty="0" smtClean="0">
              <a:solidFill>
                <a:srgbClr val="C00000"/>
              </a:solidFill>
            </a:endParaRPr>
          </a:p>
          <a:p>
            <a:pPr algn="just"/>
            <a:r>
              <a:rPr lang="ar-SA" sz="3600" b="1" u="sng" dirty="0" smtClean="0"/>
              <a:t>لا يعمل التوافق على إزالة أسباب الخلاف نهائياً، بل يعمل على توقف الصراع بشكل مؤقت أو إخفائه عن الظهور</a:t>
            </a:r>
            <a:r>
              <a:rPr lang="ar-SA" sz="3600" b="1" dirty="0" smtClean="0"/>
              <a:t>.</a:t>
            </a:r>
            <a:endParaRPr lang="ar-SA" sz="3600" b="1"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476672"/>
            <a:ext cx="8229600" cy="1143000"/>
          </a:xfrm>
        </p:spPr>
        <p:style>
          <a:lnRef idx="1">
            <a:schemeClr val="accent6"/>
          </a:lnRef>
          <a:fillRef idx="3">
            <a:schemeClr val="accent6"/>
          </a:fillRef>
          <a:effectRef idx="2">
            <a:schemeClr val="accent6"/>
          </a:effectRef>
          <a:fontRef idx="minor">
            <a:schemeClr val="lt1"/>
          </a:fontRef>
        </p:style>
        <p:txBody>
          <a:bodyPr/>
          <a:lstStyle/>
          <a:p>
            <a:pPr algn="ctr"/>
            <a:r>
              <a:rPr lang="ar-SA" b="1" dirty="0" smtClean="0"/>
              <a:t>التوافق الاجتماعي</a:t>
            </a:r>
            <a:endParaRPr lang="ar-SA" b="1" dirty="0"/>
          </a:p>
        </p:txBody>
      </p:sp>
      <p:sp>
        <p:nvSpPr>
          <p:cNvPr id="3" name="عنصر نائب للمحتوى 2"/>
          <p:cNvSpPr>
            <a:spLocks noGrp="1"/>
          </p:cNvSpPr>
          <p:nvPr>
            <p:ph idx="1"/>
          </p:nvPr>
        </p:nvSpPr>
        <p:spPr>
          <a:xfrm>
            <a:off x="0" y="1628800"/>
            <a:ext cx="9144000" cy="5229200"/>
          </a:xfrm>
        </p:spPr>
        <p:txBody>
          <a:bodyPr>
            <a:normAutofit/>
          </a:bodyPr>
          <a:lstStyle/>
          <a:p>
            <a:pPr algn="just"/>
            <a:r>
              <a:rPr lang="ar-SA" b="1" dirty="0" smtClean="0"/>
              <a:t>وتعادل كلمة التوافق </a:t>
            </a:r>
            <a:r>
              <a:rPr lang="ar-SA" b="1" dirty="0" smtClean="0">
                <a:solidFill>
                  <a:srgbClr val="C00000"/>
                </a:solidFill>
              </a:rPr>
              <a:t>كلمة التكيف </a:t>
            </a:r>
            <a:r>
              <a:rPr lang="ar-SA" b="1" dirty="0" smtClean="0"/>
              <a:t>.</a:t>
            </a:r>
          </a:p>
          <a:p>
            <a:pPr algn="just"/>
            <a:r>
              <a:rPr lang="ar-SA" b="1" dirty="0" smtClean="0"/>
              <a:t>وعموماً، قد يتخذ التوافق عدة صور أو أشكال سلوكية مختلفة منها </a:t>
            </a:r>
            <a:r>
              <a:rPr lang="ar-SA" b="1" dirty="0" smtClean="0">
                <a:solidFill>
                  <a:srgbClr val="FF0000"/>
                </a:solidFill>
              </a:rPr>
              <a:t>التوفيق أو التقريب بين وجهات النظر </a:t>
            </a:r>
            <a:r>
              <a:rPr lang="ar-SA" b="1" dirty="0" smtClean="0"/>
              <a:t>وعن طريقه يتم الاتفاق على أن تقوم الجماعات المتنازعة بالحصول على بعض أهدافها للتخفيف من </a:t>
            </a:r>
            <a:r>
              <a:rPr lang="ar-SA" b="1" dirty="0" err="1" smtClean="0"/>
              <a:t>حدة</a:t>
            </a:r>
            <a:r>
              <a:rPr lang="ar-SA" b="1" dirty="0" smtClean="0"/>
              <a:t> الخلافات أو الصراعات. وكذلك </a:t>
            </a:r>
            <a:r>
              <a:rPr lang="ar-SA" b="1" dirty="0" smtClean="0">
                <a:solidFill>
                  <a:srgbClr val="FF0000"/>
                </a:solidFill>
              </a:rPr>
              <a:t>الوساطة</a:t>
            </a:r>
            <a:r>
              <a:rPr lang="ar-SA" b="1" dirty="0" smtClean="0"/>
              <a:t> التي تقوم على أساس الجمع بين الأطراف المتنازعة لإيجاد الرغبة بينهم في حل خلافاتهم. </a:t>
            </a:r>
            <a:r>
              <a:rPr lang="ar-SA" b="1" dirty="0" smtClean="0">
                <a:solidFill>
                  <a:srgbClr val="FF0000"/>
                </a:solidFill>
              </a:rPr>
              <a:t>والتحكيم والهدنة والتسامح والتبرير.</a:t>
            </a:r>
          </a:p>
          <a:p>
            <a:pPr algn="just"/>
            <a:r>
              <a:rPr lang="ar-SA" b="1" dirty="0" smtClean="0">
                <a:solidFill>
                  <a:srgbClr val="FF0000"/>
                </a:solidFill>
              </a:rPr>
              <a:t>الهدنة</a:t>
            </a:r>
            <a:r>
              <a:rPr lang="ar-SA" b="1" dirty="0" smtClean="0"/>
              <a:t> </a:t>
            </a:r>
            <a:r>
              <a:rPr lang="ar-SA" b="1" dirty="0" smtClean="0">
                <a:solidFill>
                  <a:srgbClr val="002060"/>
                </a:solidFill>
              </a:rPr>
              <a:t>تشير إلى حدوث الاتفاق بين الأطراف المتنازعة على الكف عن الخلاف أو الصراع على الرغم من عدم القدرة على حل المشكلات التي أدت إلى هذا الخلاف أو الصراع</a:t>
            </a:r>
            <a:r>
              <a:rPr lang="ar-SA" b="1" dirty="0" smtClean="0"/>
              <a:t>.</a:t>
            </a:r>
            <a:endParaRPr lang="en-US" dirty="0" smtClean="0"/>
          </a:p>
          <a:p>
            <a:pPr algn="just"/>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lstStyle/>
          <a:p>
            <a:pPr algn="ctr"/>
            <a:r>
              <a:rPr lang="ar-SA" b="1" dirty="0" smtClean="0"/>
              <a:t>التوافق الاجتماعي</a:t>
            </a:r>
            <a:endParaRPr lang="ar-SA" dirty="0"/>
          </a:p>
        </p:txBody>
      </p:sp>
      <p:sp>
        <p:nvSpPr>
          <p:cNvPr id="3" name="عنصر نائب للمحتوى 2"/>
          <p:cNvSpPr>
            <a:spLocks noGrp="1"/>
          </p:cNvSpPr>
          <p:nvPr>
            <p:ph idx="1"/>
          </p:nvPr>
        </p:nvSpPr>
        <p:spPr>
          <a:xfrm>
            <a:off x="0" y="1628800"/>
            <a:ext cx="9144000" cy="5229200"/>
          </a:xfrm>
        </p:spPr>
        <p:txBody>
          <a:bodyPr>
            <a:normAutofit fontScale="92500"/>
          </a:bodyPr>
          <a:lstStyle/>
          <a:p>
            <a:pPr algn="just"/>
            <a:r>
              <a:rPr lang="ar-SA" b="1" dirty="0" smtClean="0"/>
              <a:t>ويحدث </a:t>
            </a:r>
            <a:r>
              <a:rPr lang="ar-SA" b="1" dirty="0" smtClean="0">
                <a:solidFill>
                  <a:srgbClr val="FF0000"/>
                </a:solidFill>
              </a:rPr>
              <a:t>التسامح</a:t>
            </a:r>
            <a:r>
              <a:rPr lang="ar-SA" b="1" dirty="0" smtClean="0"/>
              <a:t> </a:t>
            </a:r>
            <a:r>
              <a:rPr lang="ar-SA" b="1" dirty="0" smtClean="0">
                <a:solidFill>
                  <a:srgbClr val="0070C0"/>
                </a:solidFill>
              </a:rPr>
              <a:t>عندما يكون من الصعب أن يتنازل كل من الفريقين المتنازعين عن بعض الأهداف أو المصالح التي يرغبون في تحقيقها. </a:t>
            </a:r>
            <a:r>
              <a:rPr lang="ar-SA" b="1" dirty="0" smtClean="0"/>
              <a:t>ويشير </a:t>
            </a:r>
            <a:r>
              <a:rPr lang="ar-SA" b="1" dirty="0" smtClean="0">
                <a:solidFill>
                  <a:srgbClr val="FF0000"/>
                </a:solidFill>
              </a:rPr>
              <a:t>التعاقد</a:t>
            </a:r>
            <a:r>
              <a:rPr lang="ar-SA" b="1" dirty="0" smtClean="0"/>
              <a:t> إلى </a:t>
            </a:r>
            <a:r>
              <a:rPr lang="ar-SA" b="1" dirty="0" smtClean="0">
                <a:solidFill>
                  <a:srgbClr val="7030A0"/>
                </a:solidFill>
              </a:rPr>
              <a:t>الاتفاق الذي يحدث بين مجموعتين من الأفراد أو الجماعات على أن يقوم كل منهما أو لا يقوم بعمل شيء محدد في مقابل الحصول على بعض المزايا أو المكاسب من المجموعة الأخرى</a:t>
            </a:r>
            <a:r>
              <a:rPr lang="ar-SA" b="1" dirty="0" smtClean="0">
                <a:solidFill>
                  <a:srgbClr val="002060"/>
                </a:solidFill>
              </a:rPr>
              <a:t>. </a:t>
            </a:r>
            <a:r>
              <a:rPr lang="ar-SA" b="1" dirty="0" smtClean="0"/>
              <a:t>وقد يلجأ الطرفان المتنازعان إلى القضاء كوسيلة لحل مشكلاتهم والفصل فيها. وأخيرا ينتهي </a:t>
            </a:r>
            <a:r>
              <a:rPr lang="ar-SA" b="1" dirty="0" smtClean="0">
                <a:solidFill>
                  <a:srgbClr val="FF0000"/>
                </a:solidFill>
              </a:rPr>
              <a:t>الصراع بالاستسلام </a:t>
            </a:r>
            <a:r>
              <a:rPr lang="ar-SA" b="1" dirty="0" smtClean="0"/>
              <a:t>في حالة انتصار أحد الطرفين المتنازعين ولا يكون أمام المغلوب وقتئذ سوى أن يستسلم ويخضع للشروط التي يفرضها المنتصر. وعادة ما </a:t>
            </a:r>
            <a:r>
              <a:rPr lang="ar-SA" b="1" dirty="0" smtClean="0">
                <a:solidFill>
                  <a:srgbClr val="C00000"/>
                </a:solidFill>
              </a:rPr>
              <a:t>يكون الاستسلام إما للقوة المادية أو للتهديد الذي يصدر عن طرف يشعر بقوته عن الآخر، كما قد يكون استسلاما للقوة العقلية إذا كان استسلاما للرأي.</a:t>
            </a:r>
            <a:endParaRPr lang="en-US" dirty="0" smtClean="0">
              <a:solidFill>
                <a:srgbClr val="C00000"/>
              </a:solidFill>
            </a:endParaRPr>
          </a:p>
          <a:p>
            <a:pPr algn="just"/>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0070C0"/>
          </a:solidFill>
        </p:spPr>
        <p:txBody>
          <a:bodyPr/>
          <a:lstStyle/>
          <a:p>
            <a:pPr algn="ctr"/>
            <a:r>
              <a:rPr lang="ar-SA" b="1" dirty="0" smtClean="0">
                <a:solidFill>
                  <a:schemeClr val="bg1"/>
                </a:solidFill>
              </a:rPr>
              <a:t>التغير الاجتماعي</a:t>
            </a:r>
            <a:endParaRPr lang="ar-SA" b="1" dirty="0">
              <a:solidFill>
                <a:schemeClr val="bg1"/>
              </a:solidFill>
            </a:endParaRPr>
          </a:p>
        </p:txBody>
      </p:sp>
      <p:sp>
        <p:nvSpPr>
          <p:cNvPr id="3" name="عنصر نائب للمحتوى 2"/>
          <p:cNvSpPr>
            <a:spLocks noGrp="1"/>
          </p:cNvSpPr>
          <p:nvPr>
            <p:ph idx="1"/>
          </p:nvPr>
        </p:nvSpPr>
        <p:spPr>
          <a:xfrm>
            <a:off x="0" y="1556792"/>
            <a:ext cx="9144000" cy="5301208"/>
          </a:xfrm>
        </p:spPr>
        <p:txBody>
          <a:bodyPr>
            <a:normAutofit/>
          </a:bodyPr>
          <a:lstStyle/>
          <a:p>
            <a:pPr algn="just"/>
            <a:r>
              <a:rPr lang="ar-SA" sz="4000" b="1" dirty="0" smtClean="0"/>
              <a:t>يعرف </a:t>
            </a:r>
            <a:r>
              <a:rPr lang="ar-SA" sz="4000" b="1" u="sng" dirty="0" smtClean="0">
                <a:solidFill>
                  <a:srgbClr val="FF0000"/>
                </a:solidFill>
              </a:rPr>
              <a:t>التغير الاجتماعي </a:t>
            </a:r>
            <a:r>
              <a:rPr lang="ar-SA" sz="4000" b="1" dirty="0" smtClean="0"/>
              <a:t>: ” </a:t>
            </a:r>
            <a:r>
              <a:rPr lang="ar-SA" sz="4000" b="1" dirty="0" smtClean="0">
                <a:solidFill>
                  <a:srgbClr val="7030A0"/>
                </a:solidFill>
              </a:rPr>
              <a:t>بأنه التحول في أنماط البناء الاجتماعي، والنظم الاجتماعية، والسلوك الاجتماعي على مر الزمن“.والبعض يعرفه بأنه:“ التغير في حجم وتكوين وتنظيم المجتمع، والتغير أيضاً في العلاقات الاجتماعية“. </a:t>
            </a:r>
            <a:r>
              <a:rPr lang="ar-SA" sz="4000" b="1" u="sng" dirty="0" smtClean="0">
                <a:solidFill>
                  <a:srgbClr val="7030A0"/>
                </a:solidFill>
              </a:rPr>
              <a:t>وهو جزء من عملية أوسع هي عملية التغير الثقافي والتي تشير إلى التغير في ثقافة المجتمع.</a:t>
            </a:r>
            <a:endParaRPr lang="en-US" sz="4000" u="sng" dirty="0" smtClean="0">
              <a:solidFill>
                <a:srgbClr val="7030A0"/>
              </a:solidFill>
            </a:endParaRPr>
          </a:p>
          <a:p>
            <a:pPr algn="just"/>
            <a:endParaRPr lang="ar-SA" sz="40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2648" y="228600"/>
            <a:ext cx="8153400" cy="824136"/>
          </a:xfrm>
          <a:solidFill>
            <a:srgbClr val="0070C0"/>
          </a:solidFill>
        </p:spPr>
        <p:style>
          <a:lnRef idx="1">
            <a:schemeClr val="dk1"/>
          </a:lnRef>
          <a:fillRef idx="3">
            <a:schemeClr val="dk1"/>
          </a:fillRef>
          <a:effectRef idx="2">
            <a:schemeClr val="dk1"/>
          </a:effectRef>
          <a:fontRef idx="minor">
            <a:schemeClr val="lt1"/>
          </a:fontRef>
        </p:style>
        <p:txBody>
          <a:bodyPr>
            <a:normAutofit/>
          </a:bodyPr>
          <a:lstStyle/>
          <a:p>
            <a:pPr algn="ctr"/>
            <a:r>
              <a:rPr lang="ar-SA" b="1" dirty="0" smtClean="0"/>
              <a:t>التغير الاجتماعي</a:t>
            </a:r>
            <a:endParaRPr lang="ar-SA" b="1" dirty="0"/>
          </a:p>
        </p:txBody>
      </p:sp>
      <p:sp>
        <p:nvSpPr>
          <p:cNvPr id="3" name="عنصر نائب للمحتوى 2"/>
          <p:cNvSpPr>
            <a:spLocks noGrp="1"/>
          </p:cNvSpPr>
          <p:nvPr>
            <p:ph idx="1"/>
          </p:nvPr>
        </p:nvSpPr>
        <p:spPr>
          <a:xfrm>
            <a:off x="0" y="980728"/>
            <a:ext cx="9144000" cy="5877272"/>
          </a:xfrm>
        </p:spPr>
        <p:txBody>
          <a:bodyPr>
            <a:normAutofit/>
          </a:bodyPr>
          <a:lstStyle/>
          <a:p>
            <a:pPr algn="just"/>
            <a:endParaRPr lang="ar-SA" sz="3600" b="1" dirty="0" smtClean="0"/>
          </a:p>
          <a:p>
            <a:pPr algn="just"/>
            <a:r>
              <a:rPr lang="ar-SA" sz="3600" b="1" dirty="0" smtClean="0"/>
              <a:t>ويذكر </a:t>
            </a:r>
            <a:r>
              <a:rPr lang="ar-SA" sz="3600" b="1" u="sng" dirty="0" smtClean="0">
                <a:solidFill>
                  <a:srgbClr val="C00000"/>
                </a:solidFill>
              </a:rPr>
              <a:t>(روبرتسون</a:t>
            </a:r>
            <a:r>
              <a:rPr lang="ar-SA" sz="3600" b="1" u="sng" dirty="0" smtClean="0"/>
              <a:t>) </a:t>
            </a:r>
            <a:r>
              <a:rPr lang="ar-SA" sz="3600" b="1" dirty="0" smtClean="0"/>
              <a:t>أن هناك </a:t>
            </a:r>
            <a:r>
              <a:rPr lang="ar-SA" sz="3600" b="1" dirty="0" smtClean="0">
                <a:solidFill>
                  <a:srgbClr val="C00000"/>
                </a:solidFill>
              </a:rPr>
              <a:t>مصادر كثيرة متداخلة ومتعددة للتغير الاجتماعي لعل أهمها:</a:t>
            </a:r>
            <a:endParaRPr lang="en-US" sz="3600" dirty="0" smtClean="0">
              <a:solidFill>
                <a:srgbClr val="C00000"/>
              </a:solidFill>
            </a:endParaRPr>
          </a:p>
          <a:p>
            <a:pPr algn="just"/>
            <a:endParaRPr lang="ar-SA" sz="3600" dirty="0"/>
          </a:p>
        </p:txBody>
      </p:sp>
      <p:graphicFrame>
        <p:nvGraphicFramePr>
          <p:cNvPr id="4" name="رسم تخطيطي 3"/>
          <p:cNvGraphicFramePr/>
          <p:nvPr>
            <p:extLst>
              <p:ext uri="{D42A27DB-BD31-4B8C-83A1-F6EECF244321}">
                <p14:modId xmlns:p14="http://schemas.microsoft.com/office/powerpoint/2010/main" val="2019558993"/>
              </p:ext>
            </p:extLst>
          </p:nvPr>
        </p:nvGraphicFramePr>
        <p:xfrm>
          <a:off x="0" y="2677368"/>
          <a:ext cx="9144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0" y="1556792"/>
            <a:ext cx="9144000" cy="5301208"/>
          </a:xfrm>
        </p:spPr>
        <p:txBody>
          <a:bodyPr>
            <a:normAutofit/>
          </a:bodyPr>
          <a:lstStyle/>
          <a:p>
            <a:pPr algn="just"/>
            <a:r>
              <a:rPr lang="ar-SA" sz="4000" b="1" dirty="0" smtClean="0"/>
              <a:t>ويتضح من مصادر </a:t>
            </a:r>
            <a:r>
              <a:rPr lang="ar-SA" sz="4000" b="1" dirty="0" smtClean="0">
                <a:solidFill>
                  <a:srgbClr val="FF0000"/>
                </a:solidFill>
              </a:rPr>
              <a:t>التغير الاجتماعي </a:t>
            </a:r>
            <a:r>
              <a:rPr lang="ar-SA" sz="4000" b="1" dirty="0" smtClean="0"/>
              <a:t>سالفة الذكر أن هناك مصادر مختلفة للتغير بعضها خارج عن نطاق الإرادة الإنسانية مثل البيئة الجغرافية وبعضها الآخر يرجع إلى النشاط الإنساني والعوامل الاجتماعية والثقافية المختلفة. ويجب إدراك أن </a:t>
            </a:r>
            <a:r>
              <a:rPr lang="ar-SA" sz="4000" b="1" dirty="0" smtClean="0">
                <a:solidFill>
                  <a:srgbClr val="FF0000"/>
                </a:solidFill>
              </a:rPr>
              <a:t>التغير يحدث في المجتمع نتيجة لكثير من العوامل المتداخلة التي يؤثر بعضها في البعض الآخر، من عوامل اجتماعية وثقافية واقتصادية وسياسية وغير ذلك.</a:t>
            </a:r>
            <a:endParaRPr lang="en-US" sz="4000" dirty="0" smtClean="0">
              <a:solidFill>
                <a:srgbClr val="FF0000"/>
              </a:solidFill>
            </a:endParaRPr>
          </a:p>
          <a:p>
            <a:pPr algn="just"/>
            <a:endParaRPr lang="ar-SA" sz="40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lstStyle/>
          <a:p>
            <a:pPr algn="ctr"/>
            <a:r>
              <a:rPr lang="ar-SA" b="1" dirty="0" smtClean="0"/>
              <a:t>ثانياً- العمليات الثقافية:</a:t>
            </a:r>
            <a:endParaRPr lang="ar-SA" dirty="0"/>
          </a:p>
        </p:txBody>
      </p:sp>
      <p:sp>
        <p:nvSpPr>
          <p:cNvPr id="3" name="عنصر نائب للمحتوى 2"/>
          <p:cNvSpPr>
            <a:spLocks noGrp="1"/>
          </p:cNvSpPr>
          <p:nvPr>
            <p:ph idx="1"/>
          </p:nvPr>
        </p:nvSpPr>
        <p:spPr>
          <a:xfrm>
            <a:off x="0" y="1556792"/>
            <a:ext cx="9144000" cy="5301208"/>
          </a:xfrm>
        </p:spPr>
        <p:txBody>
          <a:bodyPr>
            <a:normAutofit fontScale="92500"/>
          </a:bodyPr>
          <a:lstStyle/>
          <a:p>
            <a:pPr algn="just"/>
            <a:r>
              <a:rPr lang="ar-SA" sz="4000" b="1" dirty="0" smtClean="0"/>
              <a:t>النسق الثقافي يتغير باستمرار، سواء كان هذا التغير يشمل الجوانب الإدراكية من الثقافة (المعرفة)، أو يشمل الجوانب المعيارية منها (القواعد والقيم)، أو يشمل الجوانب المادية (الأشياء). وقد يشمل التغير جانبا أو أكثر من هذه الجوانب، أو يشملها جميعا في وقت واحد. </a:t>
            </a:r>
          </a:p>
          <a:p>
            <a:pPr algn="just"/>
            <a:r>
              <a:rPr lang="ar-SA" sz="4000" b="1" dirty="0" smtClean="0"/>
              <a:t>التغير الثقافي ظاهرة عالمية تحدث في جميع المجتمعات الإنسانية. ونجد أن هناك بعض العمليات الثقافية التي تؤدي إلى حدوث هذا التغير الثقافي. والعمليات الثقافية هي الطرق التي عن طريقها تنتقل الثقافة وتنتشر وتتغير. </a:t>
            </a:r>
            <a:endParaRPr lang="en-US" sz="4000" dirty="0" smtClean="0">
              <a:solidFill>
                <a:srgbClr val="FF0000"/>
              </a:solidFill>
            </a:endParaRPr>
          </a:p>
          <a:p>
            <a:pPr algn="just"/>
            <a:endParaRPr lang="ar-SA" sz="40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6"/>
          </a:lnRef>
          <a:fillRef idx="3">
            <a:schemeClr val="accent6"/>
          </a:fillRef>
          <a:effectRef idx="2">
            <a:schemeClr val="accent6"/>
          </a:effectRef>
          <a:fontRef idx="minor">
            <a:schemeClr val="lt1"/>
          </a:fontRef>
        </p:style>
        <p:txBody>
          <a:bodyPr/>
          <a:lstStyle/>
          <a:p>
            <a:pPr algn="ctr"/>
            <a:r>
              <a:rPr lang="ar-SA" b="1" dirty="0" smtClean="0"/>
              <a:t>ثانياً- العمليات الثقافية:</a:t>
            </a:r>
            <a:endParaRPr lang="ar-SA" dirty="0"/>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470774786"/>
              </p:ext>
            </p:extLst>
          </p:nvPr>
        </p:nvGraphicFramePr>
        <p:xfrm>
          <a:off x="0" y="1557338"/>
          <a:ext cx="9144000" cy="5300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pPr algn="ctr"/>
            <a:r>
              <a:rPr lang="ar-SA" sz="5400" b="1" dirty="0" smtClean="0"/>
              <a:t>التجديد الثقافي</a:t>
            </a:r>
            <a:endParaRPr lang="ar-SA" sz="5400" b="1" dirty="0"/>
          </a:p>
        </p:txBody>
      </p:sp>
      <p:sp>
        <p:nvSpPr>
          <p:cNvPr id="3" name="عنصر نائب للمحتوى 2"/>
          <p:cNvSpPr>
            <a:spLocks noGrp="1"/>
          </p:cNvSpPr>
          <p:nvPr>
            <p:ph idx="1"/>
          </p:nvPr>
        </p:nvSpPr>
        <p:spPr>
          <a:xfrm>
            <a:off x="0" y="1628800"/>
            <a:ext cx="8964488" cy="5229200"/>
          </a:xfrm>
        </p:spPr>
        <p:txBody>
          <a:bodyPr>
            <a:normAutofit fontScale="92500" lnSpcReduction="10000"/>
          </a:bodyPr>
          <a:lstStyle/>
          <a:p>
            <a:pPr algn="just"/>
            <a:r>
              <a:rPr lang="ar-SA" sz="4000" b="1" dirty="0" smtClean="0"/>
              <a:t>ويعني التجديد </a:t>
            </a:r>
            <a:r>
              <a:rPr lang="ar-SA" sz="4000" b="1" dirty="0" smtClean="0">
                <a:solidFill>
                  <a:srgbClr val="FF0000"/>
                </a:solidFill>
              </a:rPr>
              <a:t>الاختراع أو الاكتشافات</a:t>
            </a:r>
            <a:r>
              <a:rPr lang="ar-SA" sz="4000" b="1" dirty="0" smtClean="0"/>
              <a:t>، ويعتبر كل منهما أحد مصادر التغير الثقافي في المجتمع. ويعرف </a:t>
            </a:r>
            <a:r>
              <a:rPr lang="ar-SA" sz="4000" b="1" dirty="0" smtClean="0">
                <a:solidFill>
                  <a:srgbClr val="FF0000"/>
                </a:solidFill>
              </a:rPr>
              <a:t>الاختراع بأنه طريقة مستحدثة في مزج أنواع من العناصر بعضها مع بعض</a:t>
            </a:r>
            <a:r>
              <a:rPr lang="ar-SA" sz="4000" b="1" dirty="0" smtClean="0"/>
              <a:t>. كما يعد الاكتشاف أحد مظاهر التجديد التي تؤدي إلى حدوث عملية التغير الثقافي. فاكتشاف مواد جديدة داخل المجتمع قد يؤدي إلى حدوث سلسلة واسعة من التغيرات، وخاصة في المجتمعات التقليدية البسيطة.</a:t>
            </a:r>
          </a:p>
          <a:p>
            <a:pPr algn="just"/>
            <a:r>
              <a:rPr lang="ar-SA" sz="4000" b="1" dirty="0" smtClean="0"/>
              <a:t>الاختراع والمحاكاة يمثلان النمط المميز للعملية الاجتماعية لأنه نعو من التأليف المبتكر.</a:t>
            </a:r>
          </a:p>
          <a:p>
            <a:pPr algn="just"/>
            <a:endParaRPr lang="en-US" sz="4000" dirty="0" smtClean="0"/>
          </a:p>
          <a:p>
            <a:pPr algn="just"/>
            <a:endParaRPr lang="ar-SA" sz="40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lstStyle/>
          <a:p>
            <a:pPr algn="ctr"/>
            <a:r>
              <a:rPr lang="ar-SA" b="1" dirty="0" smtClean="0"/>
              <a:t>الانتشار الثقافي</a:t>
            </a:r>
            <a:endParaRPr lang="ar-SA" b="1" dirty="0"/>
          </a:p>
        </p:txBody>
      </p:sp>
      <p:sp>
        <p:nvSpPr>
          <p:cNvPr id="3" name="عنصر نائب للمحتوى 2"/>
          <p:cNvSpPr>
            <a:spLocks noGrp="1"/>
          </p:cNvSpPr>
          <p:nvPr>
            <p:ph idx="1"/>
          </p:nvPr>
        </p:nvSpPr>
        <p:spPr>
          <a:xfrm>
            <a:off x="0" y="1628800"/>
            <a:ext cx="9144000" cy="5229200"/>
          </a:xfrm>
        </p:spPr>
        <p:txBody>
          <a:bodyPr>
            <a:normAutofit lnSpcReduction="10000"/>
          </a:bodyPr>
          <a:lstStyle/>
          <a:p>
            <a:pPr algn="just"/>
            <a:r>
              <a:rPr lang="ar-SA" sz="3200" b="1" dirty="0" smtClean="0"/>
              <a:t>يشير مفهوم الانتشار إلى عملية انتقال السمات الثقافية من ثقافة إلى أخرى ويعد من أهم عوامل التغير الثقافي.  </a:t>
            </a:r>
            <a:r>
              <a:rPr lang="ar-SA" sz="3200" b="1" dirty="0" err="1" smtClean="0"/>
              <a:t>فعالبية</a:t>
            </a:r>
            <a:r>
              <a:rPr lang="ar-SA" sz="3200" b="1" dirty="0" smtClean="0"/>
              <a:t> التغيرات الثقافية تحدث نتيجة لانتشار أو استعارة السمات الثقافية من المجتمعات الأخرى.</a:t>
            </a:r>
          </a:p>
          <a:p>
            <a:pPr algn="just"/>
            <a:r>
              <a:rPr lang="ar-SA" sz="3200" b="1" dirty="0" smtClean="0"/>
              <a:t>ويلعب التقليد أو المحاكاة دورا مهما بالنسبة لعمليات التغير الثقافي.</a:t>
            </a:r>
            <a:endParaRPr lang="en-US" sz="3200" dirty="0" smtClean="0"/>
          </a:p>
          <a:p>
            <a:pPr algn="just"/>
            <a:r>
              <a:rPr lang="ar-SA" sz="3200" b="1" dirty="0" smtClean="0"/>
              <a:t>ولانتشار الثقافة </a:t>
            </a:r>
            <a:r>
              <a:rPr lang="ar-SA" sz="3200" b="1" dirty="0" smtClean="0">
                <a:solidFill>
                  <a:srgbClr val="FF0000"/>
                </a:solidFill>
              </a:rPr>
              <a:t>يجب توافر عدة عناصر</a:t>
            </a:r>
            <a:r>
              <a:rPr lang="ar-SA" sz="3200" b="1" dirty="0" smtClean="0"/>
              <a:t>، منها </a:t>
            </a:r>
            <a:r>
              <a:rPr lang="ar-SA" sz="3200" b="1" dirty="0" smtClean="0">
                <a:solidFill>
                  <a:srgbClr val="002060"/>
                </a:solidFill>
              </a:rPr>
              <a:t>وجود بعض السمات أو العناصر الثقافية التي تستحق أن تنشر، ومنها ضرورة وجود مجتمع يتقبل هذه السمات أو العناصر الثقافية، بالإضافة إلى ضرورة وجود طريقة أو وسيلة تستعمل كأداة للنشر، كالإذاعة والكتب والأشخاص الذين ينتقلون بين الثقافات المختلفة.</a:t>
            </a:r>
            <a:endParaRPr lang="en-US" sz="3200" dirty="0" smtClean="0">
              <a:solidFill>
                <a:srgbClr val="002060"/>
              </a:solidFill>
            </a:endParaRPr>
          </a:p>
          <a:p>
            <a:pPr algn="just"/>
            <a:endParaRPr lang="ar-SA"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ar-SA" b="1" dirty="0" smtClean="0"/>
              <a:t>كيفية انتشار الثقافة</a:t>
            </a:r>
            <a:endParaRPr lang="ar-SA" dirty="0"/>
          </a:p>
        </p:txBody>
      </p:sp>
      <p:sp>
        <p:nvSpPr>
          <p:cNvPr id="3" name="عنصر نائب للمحتوى 2"/>
          <p:cNvSpPr>
            <a:spLocks noGrp="1"/>
          </p:cNvSpPr>
          <p:nvPr>
            <p:ph idx="1"/>
          </p:nvPr>
        </p:nvSpPr>
        <p:spPr>
          <a:xfrm>
            <a:off x="0" y="1556792"/>
            <a:ext cx="9144000" cy="5301208"/>
          </a:xfrm>
        </p:spPr>
        <p:txBody>
          <a:bodyPr>
            <a:normAutofit/>
          </a:bodyPr>
          <a:lstStyle/>
          <a:p>
            <a:pPr algn="just"/>
            <a:r>
              <a:rPr lang="ar-SA" sz="3200" b="1" dirty="0" smtClean="0"/>
              <a:t>قد يكون هذا </a:t>
            </a:r>
            <a:r>
              <a:rPr lang="ar-SA" sz="3200" b="1" dirty="0" smtClean="0">
                <a:solidFill>
                  <a:srgbClr val="FF0000"/>
                </a:solidFill>
              </a:rPr>
              <a:t>الانتشار طواعية </a:t>
            </a:r>
            <a:r>
              <a:rPr lang="ar-SA" sz="3200" b="1" dirty="0" smtClean="0"/>
              <a:t>أو عن طريق </a:t>
            </a:r>
            <a:r>
              <a:rPr lang="ar-SA" sz="3200" b="1" dirty="0" smtClean="0">
                <a:solidFill>
                  <a:srgbClr val="FF0000"/>
                </a:solidFill>
              </a:rPr>
              <a:t>الجبر والإلزام</a:t>
            </a:r>
            <a:r>
              <a:rPr lang="ar-SA" sz="3200" b="1" dirty="0" smtClean="0"/>
              <a:t>. وفي </a:t>
            </a:r>
            <a:r>
              <a:rPr lang="ar-SA" sz="3200" b="1" u="sng" dirty="0" smtClean="0"/>
              <a:t>الحالة الأولى </a:t>
            </a:r>
            <a:r>
              <a:rPr lang="ar-SA" sz="3200" b="1" dirty="0" smtClean="0"/>
              <a:t>يستعير المجتمع العناصر الثقافية من مجتمع آخر، وفي </a:t>
            </a:r>
            <a:r>
              <a:rPr lang="ar-SA" sz="3200" b="1" u="sng" dirty="0" smtClean="0"/>
              <a:t>الحالة الثانية </a:t>
            </a:r>
            <a:r>
              <a:rPr lang="ar-SA" sz="3200" b="1" dirty="0" smtClean="0"/>
              <a:t>تفرض سلطة آمره نوعا من الثقافة على جماعة مغلوبة على أمرها.</a:t>
            </a:r>
            <a:endParaRPr lang="en-US" sz="3200" dirty="0" smtClean="0"/>
          </a:p>
          <a:p>
            <a:pPr algn="just"/>
            <a:r>
              <a:rPr lang="ar-SA" sz="3200" b="1" dirty="0" smtClean="0"/>
              <a:t>ويلاحظ أن النمط الثقافي الذي يلقى قبولا من الجماعة يدخل في تكوين ثقافتها الكلية. وقد يصبح بعد ذلك عرضة للانتشار إلى مجتمعات أخرى عن طريق </a:t>
            </a:r>
            <a:r>
              <a:rPr lang="ar-SA" sz="3200" b="1" dirty="0" smtClean="0">
                <a:solidFill>
                  <a:srgbClr val="FF0000"/>
                </a:solidFill>
              </a:rPr>
              <a:t>الاحتكاك الثقافي والتفاعل بين الثقافات المختلفة.</a:t>
            </a:r>
            <a:r>
              <a:rPr lang="ar-SA" sz="3200" b="1" dirty="0" smtClean="0"/>
              <a:t> وكلما زادت فترة التفاعل والاحتكاك الثقافي بين المجتمعات المختلفة، </a:t>
            </a:r>
            <a:r>
              <a:rPr lang="ar-SA" sz="3200" b="1" dirty="0" smtClean="0">
                <a:solidFill>
                  <a:srgbClr val="FF0000"/>
                </a:solidFill>
              </a:rPr>
              <a:t>زادت الاستعارات الثقافية، وبالتالي ترتفع معدلات التغير الثقافي.</a:t>
            </a:r>
            <a:endParaRPr lang="en-US" sz="3200" dirty="0" smtClean="0">
              <a:solidFill>
                <a:srgbClr val="FF0000"/>
              </a:solidFill>
            </a:endParaRPr>
          </a:p>
          <a:p>
            <a:pPr algn="just"/>
            <a:endParaRPr lang="ar-SA"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a:r>
              <a:rPr lang="ar-SA" sz="4800" b="1" dirty="0" smtClean="0"/>
              <a:t>المزج الثقافي</a:t>
            </a:r>
            <a:endParaRPr lang="ar-SA" sz="4800" b="1" dirty="0"/>
          </a:p>
        </p:txBody>
      </p:sp>
      <p:sp>
        <p:nvSpPr>
          <p:cNvPr id="3" name="عنصر نائب للمحتوى 2"/>
          <p:cNvSpPr>
            <a:spLocks noGrp="1"/>
          </p:cNvSpPr>
          <p:nvPr>
            <p:ph idx="1"/>
          </p:nvPr>
        </p:nvSpPr>
        <p:spPr>
          <a:xfrm>
            <a:off x="0" y="1556792"/>
            <a:ext cx="9144000" cy="5301208"/>
          </a:xfrm>
        </p:spPr>
        <p:txBody>
          <a:bodyPr>
            <a:normAutofit fontScale="92500" lnSpcReduction="10000"/>
          </a:bodyPr>
          <a:lstStyle/>
          <a:p>
            <a:pPr algn="just"/>
            <a:r>
              <a:rPr lang="ar-SA" b="1" dirty="0" smtClean="0"/>
              <a:t>يشير </a:t>
            </a:r>
            <a:r>
              <a:rPr lang="ar-SA" b="1" dirty="0" smtClean="0">
                <a:solidFill>
                  <a:srgbClr val="FF0000"/>
                </a:solidFill>
              </a:rPr>
              <a:t>المزج الثقافي </a:t>
            </a:r>
            <a:r>
              <a:rPr lang="ar-SA" b="1" dirty="0" smtClean="0"/>
              <a:t>إلى العملية التي تحدث بين عدد من المجتمعات ذات الثقافات المختلفة إذا ما اتصلت هذه المجتمعات بعضها ببعض </a:t>
            </a:r>
            <a:r>
              <a:rPr lang="ar-SA" b="1" dirty="0" smtClean="0">
                <a:solidFill>
                  <a:srgbClr val="FF0000"/>
                </a:solidFill>
              </a:rPr>
              <a:t>فتتأثر كل ثقافة بالأخرى عن طريق إعارة واستعارة السمات الثقافية المختلفة، ولكن دون أن تفقد أي من هذه الثقافات مقوماتها ومظهرها الأصلي. ودون أن تندمج إحداهما في الأخرى اندماجا كاملا.</a:t>
            </a:r>
            <a:endParaRPr lang="en-US" dirty="0" smtClean="0">
              <a:solidFill>
                <a:srgbClr val="FF0000"/>
              </a:solidFill>
            </a:endParaRPr>
          </a:p>
          <a:p>
            <a:pPr algn="just"/>
            <a:r>
              <a:rPr lang="ar-SA" b="1" dirty="0" smtClean="0"/>
              <a:t>ويمكن أن تتم عملية المزج الثقافي بين أجناس مختلفة </a:t>
            </a:r>
            <a:r>
              <a:rPr lang="ar-SA" b="1" dirty="0" smtClean="0">
                <a:solidFill>
                  <a:srgbClr val="FF0000"/>
                </a:solidFill>
              </a:rPr>
              <a:t>بدون حدوث اختلاط بيولوجي بين هذه الأجناس </a:t>
            </a:r>
            <a:r>
              <a:rPr lang="ar-SA" b="1" dirty="0" smtClean="0"/>
              <a:t>(كما حدث لزنوج أمريكا الشمالية وحنوب أفريقيا والقبائل الهندية باندماجهم بالبيض). كما أن عملية المزج الثقافي </a:t>
            </a:r>
            <a:r>
              <a:rPr lang="ar-SA" b="1" dirty="0" smtClean="0">
                <a:solidFill>
                  <a:srgbClr val="FF0000"/>
                </a:solidFill>
              </a:rPr>
              <a:t>عملية ذات اتجاهين</a:t>
            </a:r>
            <a:r>
              <a:rPr lang="ar-SA" b="1" dirty="0" smtClean="0"/>
              <a:t>، فلابد أن تؤدي إلى تنمية في كلا الطرفين.  بمعنى أن هناك تأثيرات متبادلة تحدث بين الثقافات التي يحتك بعضها ببعض، وإن كانت الثقافة الأقوى تكون أكثر تأثيرا في الثقافة الأضعف. </a:t>
            </a:r>
            <a:endParaRPr lang="en-US" dirty="0" smtClean="0"/>
          </a:p>
          <a:p>
            <a:pPr algn="just"/>
            <a:endParaRPr lang="ar-SA"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a:r>
              <a:rPr lang="ar-SA" sz="5400" b="1" dirty="0" smtClean="0"/>
              <a:t>التمثل الثقافي</a:t>
            </a:r>
            <a:endParaRPr lang="ar-SA" sz="5400" b="1" dirty="0"/>
          </a:p>
        </p:txBody>
      </p:sp>
      <p:sp>
        <p:nvSpPr>
          <p:cNvPr id="3" name="عنصر نائب للمحتوى 2"/>
          <p:cNvSpPr>
            <a:spLocks noGrp="1"/>
          </p:cNvSpPr>
          <p:nvPr>
            <p:ph idx="1"/>
          </p:nvPr>
        </p:nvSpPr>
        <p:spPr>
          <a:xfrm>
            <a:off x="0" y="1268760"/>
            <a:ext cx="9144000" cy="5589240"/>
          </a:xfrm>
        </p:spPr>
        <p:txBody>
          <a:bodyPr>
            <a:noAutofit/>
          </a:bodyPr>
          <a:lstStyle/>
          <a:p>
            <a:pPr algn="just"/>
            <a:r>
              <a:rPr lang="ar-SA" sz="3200" b="1" dirty="0" smtClean="0"/>
              <a:t>يشير </a:t>
            </a:r>
            <a:r>
              <a:rPr lang="ar-SA" sz="3200" b="1" dirty="0" smtClean="0">
                <a:solidFill>
                  <a:srgbClr val="FF0000"/>
                </a:solidFill>
              </a:rPr>
              <a:t>التمثل أو التمثيل الثقافي </a:t>
            </a:r>
            <a:r>
              <a:rPr lang="ar-SA" sz="3200" b="1" dirty="0" smtClean="0"/>
              <a:t>إلى العملية التي عن طريقها تحاول الجماعات ذات أنماط السلوك المختلفة أن تندمج مع بعضها البعض في وحدة اجتماعية وثقافية مشتركة. أي أن هذه </a:t>
            </a:r>
            <a:r>
              <a:rPr lang="ar-SA" sz="3200" b="1" dirty="0" smtClean="0">
                <a:solidFill>
                  <a:srgbClr val="FF0000"/>
                </a:solidFill>
              </a:rPr>
              <a:t>العملية تؤدي إلى اندماج أو انصهار ثقافتين أو أكثر في وحدة ثقافية متجانسة</a:t>
            </a:r>
            <a:r>
              <a:rPr lang="ar-SA" sz="3200" b="1" dirty="0" smtClean="0"/>
              <a:t>. ومن أشهر عمليات التمثيل الثقافي، المهاجرين من مختلف الدول واستيطانهم في أمريكا. فظهور الثقافة الأمريكية نتيجة تفاعل واندماج عدة ثقافات أوروبية قديمة.</a:t>
            </a:r>
            <a:endParaRPr lang="en-US" sz="3200" dirty="0" smtClean="0"/>
          </a:p>
          <a:p>
            <a:pPr algn="just"/>
            <a:r>
              <a:rPr lang="ar-SA" sz="3200" b="1" dirty="0" smtClean="0"/>
              <a:t>وهناك </a:t>
            </a:r>
            <a:r>
              <a:rPr lang="ar-SA" sz="3200" b="1" u="sng" dirty="0" smtClean="0">
                <a:solidFill>
                  <a:srgbClr val="FF0000"/>
                </a:solidFill>
              </a:rPr>
              <a:t>عدة عوامل تؤثر في عملية التمثيل الثقافي</a:t>
            </a:r>
            <a:r>
              <a:rPr lang="ar-SA" sz="3200" b="1" dirty="0" smtClean="0"/>
              <a:t>، مثل العزلة ومدى التشابه الثقافي ومدى الاختلاف أو التقارب في الصفات الجسمية، والاختلاط البيولوجي، ومدى الشعور بالبعد الاجتماعي، ومدى تكافؤ الفرص في النشاط الاقتصادي.</a:t>
            </a:r>
            <a:endParaRPr lang="en-US" sz="3200" dirty="0" smtClean="0"/>
          </a:p>
          <a:p>
            <a:pPr algn="just"/>
            <a:endParaRPr lang="ar-SA"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ar-SA" b="1" dirty="0" smtClean="0"/>
              <a:t>التخلف الثقافي</a:t>
            </a:r>
            <a:endParaRPr lang="ar-SA" b="1" dirty="0"/>
          </a:p>
        </p:txBody>
      </p:sp>
      <p:sp>
        <p:nvSpPr>
          <p:cNvPr id="3" name="عنصر نائب للمحتوى 2"/>
          <p:cNvSpPr>
            <a:spLocks noGrp="1"/>
          </p:cNvSpPr>
          <p:nvPr>
            <p:ph idx="1"/>
          </p:nvPr>
        </p:nvSpPr>
        <p:spPr>
          <a:xfrm>
            <a:off x="0" y="1600200"/>
            <a:ext cx="9144000" cy="5257800"/>
          </a:xfrm>
        </p:spPr>
        <p:txBody>
          <a:bodyPr>
            <a:normAutofit/>
          </a:bodyPr>
          <a:lstStyle/>
          <a:p>
            <a:pPr algn="just"/>
            <a:r>
              <a:rPr lang="ar-SA" sz="3600" b="1" dirty="0" smtClean="0"/>
              <a:t>ورد مفهوم التخلف الثقافي أو الهوة الثقافية في كتاب (</a:t>
            </a:r>
            <a:r>
              <a:rPr lang="ar-SA" sz="3600" b="1" dirty="0" smtClean="0">
                <a:solidFill>
                  <a:srgbClr val="FF0000"/>
                </a:solidFill>
              </a:rPr>
              <a:t>التغير الاجتماعي) للعالم الأمريكي (وليام أوجبرن) الذي نشره عام 1922م.</a:t>
            </a:r>
            <a:r>
              <a:rPr lang="ar-SA" sz="3600" b="1" dirty="0" smtClean="0"/>
              <a:t> ويرى (أوجبرن) أن الثقافة تضم عنصرين أساسيين هما العنصر المادي والعنصر اللامادي.</a:t>
            </a:r>
          </a:p>
          <a:p>
            <a:pPr algn="just"/>
            <a:r>
              <a:rPr lang="ar-SA" sz="3600" b="1" dirty="0" smtClean="0"/>
              <a:t>ويقصد </a:t>
            </a:r>
            <a:r>
              <a:rPr lang="ar-SA" sz="3600" b="1" dirty="0" smtClean="0">
                <a:solidFill>
                  <a:srgbClr val="FF0000"/>
                </a:solidFill>
              </a:rPr>
              <a:t>بالعنصر المادي </a:t>
            </a:r>
            <a:r>
              <a:rPr lang="ar-SA" sz="3600" b="1" dirty="0" smtClean="0"/>
              <a:t>: التكنولوجيا والأدوات والوسائل المادية المختلفة.</a:t>
            </a:r>
          </a:p>
          <a:p>
            <a:pPr algn="just"/>
            <a:r>
              <a:rPr lang="ar-SA" sz="3600" b="1" dirty="0" smtClean="0"/>
              <a:t>أما </a:t>
            </a:r>
            <a:r>
              <a:rPr lang="ar-SA" sz="3600" b="1" dirty="0" smtClean="0">
                <a:solidFill>
                  <a:srgbClr val="FF0000"/>
                </a:solidFill>
              </a:rPr>
              <a:t>العنصر المعنوي </a:t>
            </a:r>
            <a:r>
              <a:rPr lang="ar-SA" sz="3600" b="1" dirty="0" smtClean="0"/>
              <a:t>: فيشمل العادات والتقاليد وأساليب التفكير في المجتمع.</a:t>
            </a:r>
            <a:endParaRPr lang="ar-SA" sz="3600" b="1"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ar-SA" b="1" dirty="0" smtClean="0"/>
              <a:t>التخلف الثقافي</a:t>
            </a:r>
            <a:endParaRPr lang="ar-SA" b="1" dirty="0"/>
          </a:p>
        </p:txBody>
      </p:sp>
      <p:sp>
        <p:nvSpPr>
          <p:cNvPr id="3" name="عنصر نائب للمحتوى 2"/>
          <p:cNvSpPr>
            <a:spLocks noGrp="1"/>
          </p:cNvSpPr>
          <p:nvPr>
            <p:ph idx="1"/>
          </p:nvPr>
        </p:nvSpPr>
        <p:spPr>
          <a:xfrm>
            <a:off x="0" y="1600200"/>
            <a:ext cx="9144000" cy="5257800"/>
          </a:xfrm>
        </p:spPr>
        <p:txBody>
          <a:bodyPr>
            <a:normAutofit/>
          </a:bodyPr>
          <a:lstStyle/>
          <a:p>
            <a:pPr algn="just"/>
            <a:r>
              <a:rPr lang="ar-SA" sz="3600" b="1" dirty="0" smtClean="0"/>
              <a:t>ويرى </a:t>
            </a:r>
            <a:r>
              <a:rPr lang="ar-SA" sz="3600" b="1" dirty="0" err="1" smtClean="0">
                <a:solidFill>
                  <a:srgbClr val="FF0000"/>
                </a:solidFill>
              </a:rPr>
              <a:t>أوجبرن</a:t>
            </a:r>
            <a:r>
              <a:rPr lang="ar-SA" sz="3600" b="1" dirty="0" smtClean="0"/>
              <a:t> أن التغيرات التي تطرأ على جزء من الثقافة اللامادية – العادات والتقاليد وأساليب التفكير في المجتمع – الذي يسميها </a:t>
            </a:r>
            <a:r>
              <a:rPr lang="ar-SA" sz="3600" b="1" dirty="0" smtClean="0">
                <a:solidFill>
                  <a:srgbClr val="FF0000"/>
                </a:solidFill>
              </a:rPr>
              <a:t>”الثقافة التكيفية“، </a:t>
            </a:r>
            <a:r>
              <a:rPr lang="ar-SA" sz="3600" b="1" dirty="0" smtClean="0"/>
              <a:t>لا تتزامن تماما مع التغيرات التي تطرأ على الثقافة المادية.</a:t>
            </a:r>
          </a:p>
          <a:p>
            <a:pPr algn="just"/>
            <a:r>
              <a:rPr lang="ar-SA" sz="3600" b="1" dirty="0" smtClean="0"/>
              <a:t>ونتيجة لذلك يشهد المجتمع نوعا من التخلف الثقافي الذي يرجع إلى تفاوت معدلات التغير الثقافي في الناحيتين المادية واللامادية.</a:t>
            </a:r>
            <a:endParaRPr lang="en-US" sz="3600" dirty="0" smtClean="0"/>
          </a:p>
          <a:p>
            <a:pPr algn="just"/>
            <a:endParaRPr lang="ar-SA" sz="36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ar-SA" b="1" dirty="0" smtClean="0"/>
              <a:t>التخلف الثقافي</a:t>
            </a:r>
            <a:endParaRPr lang="ar-SA" dirty="0"/>
          </a:p>
        </p:txBody>
      </p:sp>
      <p:sp>
        <p:nvSpPr>
          <p:cNvPr id="3" name="عنصر نائب للمحتوى 2"/>
          <p:cNvSpPr>
            <a:spLocks noGrp="1"/>
          </p:cNvSpPr>
          <p:nvPr>
            <p:ph idx="1"/>
          </p:nvPr>
        </p:nvSpPr>
        <p:spPr>
          <a:xfrm>
            <a:off x="0" y="1556792"/>
            <a:ext cx="9144000" cy="5301208"/>
          </a:xfrm>
        </p:spPr>
        <p:txBody>
          <a:bodyPr>
            <a:noAutofit/>
          </a:bodyPr>
          <a:lstStyle/>
          <a:p>
            <a:pPr algn="just"/>
            <a:r>
              <a:rPr lang="ar-SA" sz="4000" b="1" dirty="0" smtClean="0"/>
              <a:t>ويشير </a:t>
            </a:r>
            <a:r>
              <a:rPr lang="ar-SA" sz="4000" b="1" dirty="0" smtClean="0">
                <a:solidFill>
                  <a:srgbClr val="FF0000"/>
                </a:solidFill>
              </a:rPr>
              <a:t>التخلف الثقافي أو الهوة الثقافية </a:t>
            </a:r>
            <a:r>
              <a:rPr lang="ar-SA" sz="4000" b="1" dirty="0" smtClean="0"/>
              <a:t>إلى الموقف الذي يتغير فيه أحد عناصر أو مكونات الثقافة، بشكل أسرع مما يتغير </a:t>
            </a:r>
            <a:r>
              <a:rPr lang="ar-SA" sz="4000" b="1" dirty="0" err="1" smtClean="0"/>
              <a:t>به</a:t>
            </a:r>
            <a:r>
              <a:rPr lang="ar-SA" sz="4000" b="1" dirty="0" smtClean="0"/>
              <a:t> غيرها من العناصر أو المكونات الأخرى للثقافة.</a:t>
            </a:r>
          </a:p>
          <a:p>
            <a:pPr algn="just"/>
            <a:r>
              <a:rPr lang="ar-SA" sz="4000" b="1" dirty="0" smtClean="0"/>
              <a:t> وفي غالبية الحالات نجد أن العناصر المادية للثقافة تتخلف بالنسبة للثقافة المادية، مما يؤدي إلى حدوث مشكلات اجتماعية متعددة داخل المجتمع.</a:t>
            </a:r>
            <a:endParaRPr lang="en-US" sz="4000" dirty="0" smtClean="0"/>
          </a:p>
          <a:p>
            <a:pPr algn="just"/>
            <a:endParaRPr lang="ar-SA" sz="40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0"/>
            <a:ext cx="8229600" cy="922114"/>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ar-SA" b="1" dirty="0" smtClean="0"/>
              <a:t>التخلف الثقافي</a:t>
            </a:r>
            <a:endParaRPr lang="ar-SA" dirty="0"/>
          </a:p>
        </p:txBody>
      </p:sp>
      <p:sp>
        <p:nvSpPr>
          <p:cNvPr id="3" name="عنصر نائب للمحتوى 2"/>
          <p:cNvSpPr>
            <a:spLocks noGrp="1"/>
          </p:cNvSpPr>
          <p:nvPr>
            <p:ph idx="1"/>
          </p:nvPr>
        </p:nvSpPr>
        <p:spPr>
          <a:xfrm>
            <a:off x="0" y="1124744"/>
            <a:ext cx="9144000" cy="5733256"/>
          </a:xfrm>
        </p:spPr>
        <p:txBody>
          <a:bodyPr>
            <a:noAutofit/>
          </a:bodyPr>
          <a:lstStyle/>
          <a:p>
            <a:pPr algn="just"/>
            <a:r>
              <a:rPr lang="ar-SA" sz="3600" b="1" dirty="0" smtClean="0">
                <a:solidFill>
                  <a:srgbClr val="FF0000"/>
                </a:solidFill>
              </a:rPr>
              <a:t>السؤال: هل دائماً تتغير الثقافة المادية بشكل أسرع من الثقافة غير المادية؟</a:t>
            </a:r>
          </a:p>
          <a:p>
            <a:pPr algn="just"/>
            <a:r>
              <a:rPr lang="ar-SA" sz="3600" b="1" dirty="0" smtClean="0"/>
              <a:t>يجيب </a:t>
            </a:r>
            <a:r>
              <a:rPr lang="ar-SA" sz="3600" b="1" dirty="0" err="1" smtClean="0">
                <a:solidFill>
                  <a:srgbClr val="FF0000"/>
                </a:solidFill>
              </a:rPr>
              <a:t>سوروكين</a:t>
            </a:r>
            <a:r>
              <a:rPr lang="ar-SA" sz="3600" b="1" dirty="0" smtClean="0"/>
              <a:t> أن في معظم المجتمعات، وفي غالبية الحالات نجد أن العناصر المادية للثقافة تتغير بسرعة أكبر من تغير العناصر غير المادية، وإن كان البعض يرى أنه في معظم المجتمعات وفي غالبية فترات التاريخ ، أن الثقافة غير المادية قد تغيرت بشكل أسرع من تغير الثقافة المادية.</a:t>
            </a:r>
          </a:p>
          <a:p>
            <a:pPr algn="just"/>
            <a:r>
              <a:rPr lang="ar-SA" sz="3600" b="1" dirty="0" smtClean="0">
                <a:solidFill>
                  <a:srgbClr val="FF0000"/>
                </a:solidFill>
              </a:rPr>
              <a:t>وقد أكد ماكس فيبر صحة رأي </a:t>
            </a:r>
            <a:r>
              <a:rPr lang="ar-SA" sz="3600" b="1" dirty="0" err="1" smtClean="0">
                <a:solidFill>
                  <a:srgbClr val="FF0000"/>
                </a:solidFill>
              </a:rPr>
              <a:t>سوروكين</a:t>
            </a:r>
            <a:r>
              <a:rPr lang="ar-SA" sz="3600" b="1" dirty="0" smtClean="0">
                <a:solidFill>
                  <a:srgbClr val="FF0000"/>
                </a:solidFill>
              </a:rPr>
              <a:t> </a:t>
            </a:r>
            <a:r>
              <a:rPr lang="ar-SA" sz="3600" b="1" dirty="0" smtClean="0"/>
              <a:t>لأنه وجد أن الأفكار والقيم قد تؤدي إلى ظهور ونمو الثقافة المادية.</a:t>
            </a:r>
            <a:endParaRPr lang="en-US" sz="3600" dirty="0" smtClean="0"/>
          </a:p>
          <a:p>
            <a:pPr algn="just"/>
            <a:r>
              <a:rPr lang="en-US" sz="3600" b="1" dirty="0" smtClean="0"/>
              <a:t> </a:t>
            </a:r>
            <a:endParaRPr lang="en-US" sz="3600" dirty="0" smtClean="0"/>
          </a:p>
          <a:p>
            <a:pPr algn="just"/>
            <a:r>
              <a:rPr lang="en-US" sz="3600" b="1" dirty="0" smtClean="0"/>
              <a:t> </a:t>
            </a:r>
            <a:endParaRPr lang="en-US" sz="36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323528" y="692696"/>
            <a:ext cx="8668072" cy="5904656"/>
          </a:xfrm>
        </p:spPr>
        <p:txBody>
          <a:bodyPr>
            <a:noAutofit/>
          </a:bodyPr>
          <a:lstStyle/>
          <a:p>
            <a:endParaRPr lang="ar-SA" sz="7200" b="1" dirty="0"/>
          </a:p>
        </p:txBody>
      </p:sp>
      <p:sp>
        <p:nvSpPr>
          <p:cNvPr id="4" name="مستطيل 3"/>
          <p:cNvSpPr/>
          <p:nvPr/>
        </p:nvSpPr>
        <p:spPr>
          <a:xfrm>
            <a:off x="1547774" y="2967335"/>
            <a:ext cx="6048452" cy="1200329"/>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7200" b="1" cap="all" spc="0" dirty="0" smtClean="0">
                <a:ln w="0"/>
                <a:solidFill>
                  <a:srgbClr val="C00000"/>
                </a:solidFill>
                <a:effectLst>
                  <a:reflection blurRad="12700" stA="50000" endPos="50000" dist="5000" dir="5400000" sy="-100000" rotWithShape="0"/>
                </a:effectLst>
              </a:rPr>
              <a:t>انتهى الفصل السابع</a:t>
            </a:r>
            <a:endParaRPr lang="ar-SA" sz="7200" b="1" cap="all" spc="0" dirty="0">
              <a:ln w="0"/>
              <a:solidFill>
                <a:srgbClr val="C00000"/>
              </a:solidFill>
              <a:effectLst>
                <a:reflection blurRad="12700" stA="50000" endPos="50000" dist="5000" dir="5400000" sy="-100000" rotWithShape="0"/>
              </a:effectLst>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548680"/>
            <a:ext cx="3152775" cy="25336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9">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Theme9</Template>
  <TotalTime>208</TotalTime>
  <Words>1734</Words>
  <Application>Microsoft Office PowerPoint</Application>
  <PresentationFormat>عرض على الشاشة (3:4)‏</PresentationFormat>
  <Paragraphs>98</Paragraphs>
  <Slides>24</Slides>
  <Notes>0</Notes>
  <HiddenSlides>0</HiddenSlides>
  <MMClips>0</MMClips>
  <ScaleCrop>false</ScaleCrop>
  <HeadingPairs>
    <vt:vector size="4" baseType="variant">
      <vt:variant>
        <vt:lpstr>نسق</vt:lpstr>
      </vt:variant>
      <vt:variant>
        <vt:i4>1</vt:i4>
      </vt:variant>
      <vt:variant>
        <vt:lpstr>عناوين الشرائح</vt:lpstr>
      </vt:variant>
      <vt:variant>
        <vt:i4>24</vt:i4>
      </vt:variant>
    </vt:vector>
  </HeadingPairs>
  <TitlesOfParts>
    <vt:vector size="25" baseType="lpstr">
      <vt:lpstr>Theme9</vt:lpstr>
      <vt:lpstr>العمليات الاجتماعية والثقافية </vt:lpstr>
      <vt:lpstr>عرض تقديمي في PowerPoint</vt:lpstr>
      <vt:lpstr> التعاون </vt:lpstr>
      <vt:lpstr> التعاون </vt:lpstr>
      <vt:lpstr>المنافسة</vt:lpstr>
      <vt:lpstr>عرض تقديمي في PowerPoint</vt:lpstr>
      <vt:lpstr>التوافق الاجتماعي</vt:lpstr>
      <vt:lpstr>التوافق الاجتماعي</vt:lpstr>
      <vt:lpstr>التوافق الاجتماعي</vt:lpstr>
      <vt:lpstr>التغير الاجتماعي</vt:lpstr>
      <vt:lpstr>التغير الاجتماعي</vt:lpstr>
      <vt:lpstr>عرض تقديمي في PowerPoint</vt:lpstr>
      <vt:lpstr>ثانياً- العمليات الثقافية:</vt:lpstr>
      <vt:lpstr>ثانياً- العمليات الثقافية:</vt:lpstr>
      <vt:lpstr>التجديد الثقافي</vt:lpstr>
      <vt:lpstr>الانتشار الثقافي</vt:lpstr>
      <vt:lpstr>كيفية انتشار الثقافة</vt:lpstr>
      <vt:lpstr>المزج الثقافي</vt:lpstr>
      <vt:lpstr>التمثل الثقافي</vt:lpstr>
      <vt:lpstr>التخلف الثقافي</vt:lpstr>
      <vt:lpstr>التخلف الثقافي</vt:lpstr>
      <vt:lpstr>التخلف الثقافي</vt:lpstr>
      <vt:lpstr>التخلف الثقافي</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Prof. Sawsan AlBitar</dc:creator>
  <cp:lastModifiedBy>user</cp:lastModifiedBy>
  <cp:revision>125</cp:revision>
  <dcterms:created xsi:type="dcterms:W3CDTF">2012-11-09T15:31:18Z</dcterms:created>
  <dcterms:modified xsi:type="dcterms:W3CDTF">2014-03-31T06:16:41Z</dcterms:modified>
</cp:coreProperties>
</file>