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2" r:id="rId1"/>
  </p:sldMasterIdLst>
  <p:sldIdLst>
    <p:sldId id="256" r:id="rId2"/>
    <p:sldId id="257" r:id="rId3"/>
    <p:sldId id="261" r:id="rId4"/>
    <p:sldId id="262" r:id="rId5"/>
    <p:sldId id="263" r:id="rId6"/>
    <p:sldId id="289" r:id="rId7"/>
    <p:sldId id="288" r:id="rId8"/>
    <p:sldId id="286" r:id="rId9"/>
    <p:sldId id="265" r:id="rId10"/>
    <p:sldId id="266" r:id="rId11"/>
    <p:sldId id="267" r:id="rId12"/>
    <p:sldId id="270" r:id="rId13"/>
    <p:sldId id="271" r:id="rId14"/>
    <p:sldId id="273" r:id="rId15"/>
    <p:sldId id="274" r:id="rId16"/>
    <p:sldId id="275" r:id="rId17"/>
    <p:sldId id="276" r:id="rId18"/>
    <p:sldId id="277" r:id="rId19"/>
    <p:sldId id="290" r:id="rId20"/>
    <p:sldId id="291" r:id="rId21"/>
    <p:sldId id="287" r:id="rId2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49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8D3DD8-1F6E-4A4B-9EBA-1B7CF4EAFB6C}" type="doc">
      <dgm:prSet loTypeId="urn:microsoft.com/office/officeart/2005/8/layout/hierarchy4" loCatId="list" qsTypeId="urn:microsoft.com/office/officeart/2005/8/quickstyle/simple1" qsCatId="simple" csTypeId="urn:microsoft.com/office/officeart/2005/8/colors/colorful4" csCatId="colorful" phldr="1"/>
      <dgm:spPr/>
      <dgm:t>
        <a:bodyPr/>
        <a:lstStyle/>
        <a:p>
          <a:pPr rtl="1"/>
          <a:endParaRPr lang="ar-SA"/>
        </a:p>
      </dgm:t>
    </dgm:pt>
    <dgm:pt modelId="{AF8928DE-D5AD-4BCC-81D4-1C73AE8B4C97}">
      <dgm:prSet phldrT="[نص]"/>
      <dgm:spPr>
        <a:solidFill>
          <a:schemeClr val="tx2">
            <a:lumMod val="25000"/>
          </a:schemeClr>
        </a:solidFill>
      </dgm:spPr>
      <dgm:t>
        <a:bodyPr/>
        <a:lstStyle/>
        <a:p>
          <a:pPr rtl="1"/>
          <a:r>
            <a:rPr lang="ar-SA" dirty="0" smtClean="0"/>
            <a:t>العالم الأمريكي </a:t>
          </a:r>
          <a:r>
            <a:rPr lang="ar-SA" dirty="0" err="1" smtClean="0"/>
            <a:t>تالكوت</a:t>
          </a:r>
          <a:r>
            <a:rPr lang="ar-SA" dirty="0" smtClean="0"/>
            <a:t> </a:t>
          </a:r>
          <a:r>
            <a:rPr lang="ar-SA" dirty="0" err="1" smtClean="0"/>
            <a:t>بارسونز</a:t>
          </a:r>
          <a:r>
            <a:rPr lang="ar-SA" dirty="0" smtClean="0"/>
            <a:t> في نظريته عن ”النسق الاجتماعي“ يؤكد أن:</a:t>
          </a:r>
          <a:endParaRPr lang="ar-SA" dirty="0"/>
        </a:p>
      </dgm:t>
    </dgm:pt>
    <dgm:pt modelId="{42AB3A5F-59F9-40E6-8001-C980C0185CB1}" type="parTrans" cxnId="{262595D9-F8BA-4AB6-A38D-5D6DD61E9CF6}">
      <dgm:prSet/>
      <dgm:spPr/>
      <dgm:t>
        <a:bodyPr/>
        <a:lstStyle/>
        <a:p>
          <a:pPr rtl="1"/>
          <a:endParaRPr lang="ar-SA"/>
        </a:p>
      </dgm:t>
    </dgm:pt>
    <dgm:pt modelId="{A80E6979-D76D-43D1-8E05-EC4C230C1231}" type="sibTrans" cxnId="{262595D9-F8BA-4AB6-A38D-5D6DD61E9CF6}">
      <dgm:prSet/>
      <dgm:spPr/>
      <dgm:t>
        <a:bodyPr/>
        <a:lstStyle/>
        <a:p>
          <a:pPr rtl="1"/>
          <a:endParaRPr lang="ar-SA"/>
        </a:p>
      </dgm:t>
    </dgm:pt>
    <dgm:pt modelId="{ED01A750-B537-420A-BD50-C66151714B67}">
      <dgm:prSet phldrT="[نص]" custT="1"/>
      <dgm:spPr>
        <a:solidFill>
          <a:srgbClr val="00B050"/>
        </a:solidFill>
      </dgm:spPr>
      <dgm:t>
        <a:bodyPr/>
        <a:lstStyle/>
        <a:p>
          <a:pPr rtl="1"/>
          <a:r>
            <a:rPr lang="ar-SA" sz="2200" b="1" dirty="0" smtClean="0"/>
            <a:t>لابد لكل نسق اجتماعي أن يجد حلاً لمشكلاته ، وإلا </a:t>
          </a:r>
          <a:r>
            <a:rPr lang="ar-SA" sz="2200" b="1" dirty="0" smtClean="0"/>
            <a:t>سيواجه </a:t>
          </a:r>
          <a:r>
            <a:rPr lang="ar-SA" sz="2200" b="1" dirty="0" smtClean="0"/>
            <a:t>أربع مشكلات أو شروط أساسية أطلق عليها اسم ”المتطلبات الوظيفية“ ، وهي مشكلات تتعلق بالتنظيم الاجتماعي وترتبط بالحاجات الشخصية لدى المجتمع وهي:</a:t>
          </a:r>
          <a:endParaRPr lang="ar-SA" sz="2200" b="1" dirty="0"/>
        </a:p>
      </dgm:t>
    </dgm:pt>
    <dgm:pt modelId="{EB4E8C6E-6930-4AAF-9907-604DF3172EE6}" type="parTrans" cxnId="{F3B80ECB-3186-419C-9737-9781DA34941B}">
      <dgm:prSet/>
      <dgm:spPr/>
      <dgm:t>
        <a:bodyPr/>
        <a:lstStyle/>
        <a:p>
          <a:pPr rtl="1"/>
          <a:endParaRPr lang="ar-SA"/>
        </a:p>
      </dgm:t>
    </dgm:pt>
    <dgm:pt modelId="{7465DCC0-60EA-49E8-9047-CCECD93D3878}" type="sibTrans" cxnId="{F3B80ECB-3186-419C-9737-9781DA34941B}">
      <dgm:prSet/>
      <dgm:spPr/>
      <dgm:t>
        <a:bodyPr/>
        <a:lstStyle/>
        <a:p>
          <a:pPr rtl="1"/>
          <a:endParaRPr lang="ar-SA"/>
        </a:p>
      </dgm:t>
    </dgm:pt>
    <dgm:pt modelId="{5045BBBD-FDFA-4EDF-A4B9-E39B5A1E5E47}">
      <dgm:prSet phldrT="[نص]"/>
      <dgm:spPr>
        <a:solidFill>
          <a:srgbClr val="FF0000"/>
        </a:solidFill>
      </dgm:spPr>
      <dgm:t>
        <a:bodyPr/>
        <a:lstStyle/>
        <a:p>
          <a:pPr rtl="1"/>
          <a:r>
            <a:rPr lang="ar-SA" dirty="0" smtClean="0"/>
            <a:t>مشكلة خفض أو ضبط التوتر</a:t>
          </a:r>
          <a:endParaRPr lang="ar-SA" dirty="0"/>
        </a:p>
      </dgm:t>
    </dgm:pt>
    <dgm:pt modelId="{360BFEFF-A376-401C-935C-1C44895CF04E}" type="parTrans" cxnId="{6E6D3CBC-5C33-4E2E-83B4-C96C33965B47}">
      <dgm:prSet/>
      <dgm:spPr/>
      <dgm:t>
        <a:bodyPr/>
        <a:lstStyle/>
        <a:p>
          <a:pPr rtl="1"/>
          <a:endParaRPr lang="ar-SA"/>
        </a:p>
      </dgm:t>
    </dgm:pt>
    <dgm:pt modelId="{0C7E99A5-D82D-4FEC-82A9-B0342F75D1FE}" type="sibTrans" cxnId="{6E6D3CBC-5C33-4E2E-83B4-C96C33965B47}">
      <dgm:prSet/>
      <dgm:spPr/>
      <dgm:t>
        <a:bodyPr/>
        <a:lstStyle/>
        <a:p>
          <a:pPr rtl="1"/>
          <a:endParaRPr lang="ar-SA"/>
        </a:p>
      </dgm:t>
    </dgm:pt>
    <dgm:pt modelId="{DCCE488C-7108-4130-912C-FD28A5C38EAA}">
      <dgm:prSet phldrT="[نص]"/>
      <dgm:spPr>
        <a:solidFill>
          <a:schemeClr val="accent6">
            <a:lumMod val="50000"/>
          </a:schemeClr>
        </a:solidFill>
      </dgm:spPr>
      <dgm:t>
        <a:bodyPr/>
        <a:lstStyle/>
        <a:p>
          <a:pPr rtl="1"/>
          <a:r>
            <a:rPr lang="ar-SA" dirty="0" smtClean="0"/>
            <a:t>مشكلة التكامل</a:t>
          </a:r>
          <a:endParaRPr lang="ar-SA" dirty="0"/>
        </a:p>
      </dgm:t>
    </dgm:pt>
    <dgm:pt modelId="{6CFC3C15-F09E-44ED-B16E-52742C28337E}" type="parTrans" cxnId="{A06EAF00-3693-4849-BEE7-265823C40F50}">
      <dgm:prSet/>
      <dgm:spPr/>
      <dgm:t>
        <a:bodyPr/>
        <a:lstStyle/>
        <a:p>
          <a:pPr rtl="1"/>
          <a:endParaRPr lang="ar-SA"/>
        </a:p>
      </dgm:t>
    </dgm:pt>
    <dgm:pt modelId="{884D2216-43E4-4B9C-921F-BCDD81CBB766}" type="sibTrans" cxnId="{A06EAF00-3693-4849-BEE7-265823C40F50}">
      <dgm:prSet/>
      <dgm:spPr/>
      <dgm:t>
        <a:bodyPr/>
        <a:lstStyle/>
        <a:p>
          <a:pPr rtl="1"/>
          <a:endParaRPr lang="ar-SA"/>
        </a:p>
      </dgm:t>
    </dgm:pt>
    <dgm:pt modelId="{28F9A956-FC0B-49B4-A983-B0D9EE4F2418}">
      <dgm:prSet phldrT="[نص]"/>
      <dgm:spPr/>
      <dgm:t>
        <a:bodyPr/>
        <a:lstStyle/>
        <a:p>
          <a:pPr rtl="1"/>
          <a:r>
            <a:rPr lang="ar-SA" b="1" dirty="0" smtClean="0"/>
            <a:t>لكل نسق اجتماعي مشكلاته النوعية التي تميزه عن غيره من الأنساق. ويوجد تساند بين النسق الكبير وأنساقه الفرعية</a:t>
          </a:r>
          <a:endParaRPr lang="ar-SA" b="1" dirty="0"/>
        </a:p>
      </dgm:t>
    </dgm:pt>
    <dgm:pt modelId="{755F45A9-654A-4F61-B2C1-DE8F022345B2}" type="parTrans" cxnId="{8F6F0AE1-FEF5-4582-B339-97E41FBD9CBB}">
      <dgm:prSet/>
      <dgm:spPr/>
      <dgm:t>
        <a:bodyPr/>
        <a:lstStyle/>
        <a:p>
          <a:pPr rtl="1"/>
          <a:endParaRPr lang="ar-SA"/>
        </a:p>
      </dgm:t>
    </dgm:pt>
    <dgm:pt modelId="{5B7019CA-6A3C-4124-A114-A2AD196E9320}" type="sibTrans" cxnId="{8F6F0AE1-FEF5-4582-B339-97E41FBD9CBB}">
      <dgm:prSet/>
      <dgm:spPr/>
      <dgm:t>
        <a:bodyPr/>
        <a:lstStyle/>
        <a:p>
          <a:pPr rtl="1"/>
          <a:endParaRPr lang="ar-SA"/>
        </a:p>
      </dgm:t>
    </dgm:pt>
    <dgm:pt modelId="{59590BC1-70FF-4BCE-AB60-FAD58AC49EC5}">
      <dgm:prSet phldrT="[نص]"/>
      <dgm:spPr>
        <a:solidFill>
          <a:schemeClr val="accent2">
            <a:lumMod val="75000"/>
          </a:schemeClr>
        </a:solidFill>
      </dgm:spPr>
      <dgm:t>
        <a:bodyPr/>
        <a:lstStyle/>
        <a:p>
          <a:pPr rtl="1"/>
          <a:r>
            <a:rPr lang="ar-SA" dirty="0" smtClean="0"/>
            <a:t>مشكلة التكيف</a:t>
          </a:r>
          <a:endParaRPr lang="ar-SA" dirty="0"/>
        </a:p>
      </dgm:t>
    </dgm:pt>
    <dgm:pt modelId="{077E810A-DBF4-4FAE-93D4-8CF2B6FD3A78}" type="parTrans" cxnId="{2476B9B9-74ED-4B64-B2D9-5A51A26202ED}">
      <dgm:prSet/>
      <dgm:spPr/>
      <dgm:t>
        <a:bodyPr/>
        <a:lstStyle/>
        <a:p>
          <a:pPr rtl="1"/>
          <a:endParaRPr lang="ar-SA"/>
        </a:p>
      </dgm:t>
    </dgm:pt>
    <dgm:pt modelId="{D1CA2A21-CA31-47E1-82D6-0323B0C5BD7C}" type="sibTrans" cxnId="{2476B9B9-74ED-4B64-B2D9-5A51A26202ED}">
      <dgm:prSet/>
      <dgm:spPr/>
      <dgm:t>
        <a:bodyPr/>
        <a:lstStyle/>
        <a:p>
          <a:pPr rtl="1"/>
          <a:endParaRPr lang="ar-SA"/>
        </a:p>
      </dgm:t>
    </dgm:pt>
    <dgm:pt modelId="{371D62B0-992C-4D7B-AADA-EFCD62FC0578}">
      <dgm:prSet/>
      <dgm:spPr/>
      <dgm:t>
        <a:bodyPr/>
        <a:lstStyle/>
        <a:p>
          <a:pPr rtl="1"/>
          <a:r>
            <a:rPr lang="ar-SA" dirty="0" smtClean="0"/>
            <a:t>مشكلة تحقيق الهدف</a:t>
          </a:r>
          <a:endParaRPr lang="ar-SA" dirty="0"/>
        </a:p>
      </dgm:t>
    </dgm:pt>
    <dgm:pt modelId="{2E0DD80E-473A-473A-B319-336AA5A54F93}" type="parTrans" cxnId="{3545C9A3-AC16-45D0-8983-F517E1F9BDAB}">
      <dgm:prSet/>
      <dgm:spPr/>
      <dgm:t>
        <a:bodyPr/>
        <a:lstStyle/>
        <a:p>
          <a:pPr rtl="1"/>
          <a:endParaRPr lang="ar-SA"/>
        </a:p>
      </dgm:t>
    </dgm:pt>
    <dgm:pt modelId="{E46B1B7B-3EAA-46C2-A88B-A4F0D9FCAC19}" type="sibTrans" cxnId="{3545C9A3-AC16-45D0-8983-F517E1F9BDAB}">
      <dgm:prSet/>
      <dgm:spPr/>
      <dgm:t>
        <a:bodyPr/>
        <a:lstStyle/>
        <a:p>
          <a:pPr rtl="1"/>
          <a:endParaRPr lang="ar-SA"/>
        </a:p>
      </dgm:t>
    </dgm:pt>
    <dgm:pt modelId="{0E7A4F0A-DA95-42CB-AA57-507CEEB963D5}" type="pres">
      <dgm:prSet presAssocID="{668D3DD8-1F6E-4A4B-9EBA-1B7CF4EAFB6C}" presName="Name0" presStyleCnt="0">
        <dgm:presLayoutVars>
          <dgm:chPref val="1"/>
          <dgm:dir/>
          <dgm:animOne val="branch"/>
          <dgm:animLvl val="lvl"/>
          <dgm:resizeHandles/>
        </dgm:presLayoutVars>
      </dgm:prSet>
      <dgm:spPr/>
      <dgm:t>
        <a:bodyPr/>
        <a:lstStyle/>
        <a:p>
          <a:pPr rtl="1"/>
          <a:endParaRPr lang="ar-SA"/>
        </a:p>
      </dgm:t>
    </dgm:pt>
    <dgm:pt modelId="{BA031EFF-B5B1-4A8D-ADA0-E72A90466AEB}" type="pres">
      <dgm:prSet presAssocID="{AF8928DE-D5AD-4BCC-81D4-1C73AE8B4C97}" presName="vertOne" presStyleCnt="0"/>
      <dgm:spPr/>
    </dgm:pt>
    <dgm:pt modelId="{028B3474-ED7E-42CD-BC31-545DB160BA27}" type="pres">
      <dgm:prSet presAssocID="{AF8928DE-D5AD-4BCC-81D4-1C73AE8B4C97}" presName="txOne" presStyleLbl="node0" presStyleIdx="0" presStyleCnt="1">
        <dgm:presLayoutVars>
          <dgm:chPref val="3"/>
        </dgm:presLayoutVars>
      </dgm:prSet>
      <dgm:spPr/>
      <dgm:t>
        <a:bodyPr/>
        <a:lstStyle/>
        <a:p>
          <a:pPr rtl="1"/>
          <a:endParaRPr lang="ar-SA"/>
        </a:p>
      </dgm:t>
    </dgm:pt>
    <dgm:pt modelId="{2E2D993B-4645-4148-9635-8329793C12FE}" type="pres">
      <dgm:prSet presAssocID="{AF8928DE-D5AD-4BCC-81D4-1C73AE8B4C97}" presName="parTransOne" presStyleCnt="0"/>
      <dgm:spPr/>
    </dgm:pt>
    <dgm:pt modelId="{C9EFA4B2-BD7E-4F20-9136-08E722E23390}" type="pres">
      <dgm:prSet presAssocID="{AF8928DE-D5AD-4BCC-81D4-1C73AE8B4C97}" presName="horzOne" presStyleCnt="0"/>
      <dgm:spPr/>
    </dgm:pt>
    <dgm:pt modelId="{1E13C470-5B6A-400C-A60F-7D3F9EFFB4C6}" type="pres">
      <dgm:prSet presAssocID="{ED01A750-B537-420A-BD50-C66151714B67}" presName="vertTwo" presStyleCnt="0"/>
      <dgm:spPr/>
    </dgm:pt>
    <dgm:pt modelId="{29778214-0F88-4257-97CF-F253C132CC31}" type="pres">
      <dgm:prSet presAssocID="{ED01A750-B537-420A-BD50-C66151714B67}" presName="txTwo" presStyleLbl="node2" presStyleIdx="0" presStyleCnt="2" custScaleX="212223">
        <dgm:presLayoutVars>
          <dgm:chPref val="3"/>
        </dgm:presLayoutVars>
      </dgm:prSet>
      <dgm:spPr/>
      <dgm:t>
        <a:bodyPr/>
        <a:lstStyle/>
        <a:p>
          <a:pPr rtl="1"/>
          <a:endParaRPr lang="ar-SA"/>
        </a:p>
      </dgm:t>
    </dgm:pt>
    <dgm:pt modelId="{1768005A-5661-4815-93BE-F463A6F72971}" type="pres">
      <dgm:prSet presAssocID="{ED01A750-B537-420A-BD50-C66151714B67}" presName="parTransTwo" presStyleCnt="0"/>
      <dgm:spPr/>
    </dgm:pt>
    <dgm:pt modelId="{CC00D253-EA6B-44C3-A1AB-8696BB17AAB8}" type="pres">
      <dgm:prSet presAssocID="{ED01A750-B537-420A-BD50-C66151714B67}" presName="horzTwo" presStyleCnt="0"/>
      <dgm:spPr/>
    </dgm:pt>
    <dgm:pt modelId="{DCCF2A14-CC10-4340-949F-3405815C2C2C}" type="pres">
      <dgm:prSet presAssocID="{5045BBBD-FDFA-4EDF-A4B9-E39B5A1E5E47}" presName="vertThree" presStyleCnt="0"/>
      <dgm:spPr/>
    </dgm:pt>
    <dgm:pt modelId="{856A6986-4A3A-4660-ADB5-FEBA0EA8F34E}" type="pres">
      <dgm:prSet presAssocID="{5045BBBD-FDFA-4EDF-A4B9-E39B5A1E5E47}" presName="txThree" presStyleLbl="node3" presStyleIdx="0" presStyleCnt="4" custScaleX="225648">
        <dgm:presLayoutVars>
          <dgm:chPref val="3"/>
        </dgm:presLayoutVars>
      </dgm:prSet>
      <dgm:spPr/>
      <dgm:t>
        <a:bodyPr/>
        <a:lstStyle/>
        <a:p>
          <a:pPr rtl="1"/>
          <a:endParaRPr lang="ar-SA"/>
        </a:p>
      </dgm:t>
    </dgm:pt>
    <dgm:pt modelId="{8C7A209C-2E3C-42E9-AFB6-4582B898BD79}" type="pres">
      <dgm:prSet presAssocID="{5045BBBD-FDFA-4EDF-A4B9-E39B5A1E5E47}" presName="horzThree" presStyleCnt="0"/>
      <dgm:spPr/>
    </dgm:pt>
    <dgm:pt modelId="{D398694C-01FE-4ED9-A81F-5E7B1F2B0A73}" type="pres">
      <dgm:prSet presAssocID="{0C7E99A5-D82D-4FEC-82A9-B0342F75D1FE}" presName="sibSpaceThree" presStyleCnt="0"/>
      <dgm:spPr/>
    </dgm:pt>
    <dgm:pt modelId="{7B5AE92D-1F98-4792-A1A8-205ADF32824B}" type="pres">
      <dgm:prSet presAssocID="{DCCE488C-7108-4130-912C-FD28A5C38EAA}" presName="vertThree" presStyleCnt="0"/>
      <dgm:spPr/>
    </dgm:pt>
    <dgm:pt modelId="{FFC1A633-6DBF-40D3-8181-7ED8F239E568}" type="pres">
      <dgm:prSet presAssocID="{DCCE488C-7108-4130-912C-FD28A5C38EAA}" presName="txThree" presStyleLbl="node3" presStyleIdx="1" presStyleCnt="4" custScaleX="212027">
        <dgm:presLayoutVars>
          <dgm:chPref val="3"/>
        </dgm:presLayoutVars>
      </dgm:prSet>
      <dgm:spPr/>
      <dgm:t>
        <a:bodyPr/>
        <a:lstStyle/>
        <a:p>
          <a:pPr rtl="1"/>
          <a:endParaRPr lang="ar-SA"/>
        </a:p>
      </dgm:t>
    </dgm:pt>
    <dgm:pt modelId="{997ACC78-0EBC-465F-AC87-8EDD3B0415DA}" type="pres">
      <dgm:prSet presAssocID="{DCCE488C-7108-4130-912C-FD28A5C38EAA}" presName="horzThree" presStyleCnt="0"/>
      <dgm:spPr/>
    </dgm:pt>
    <dgm:pt modelId="{D8D75223-EA6F-4D14-8914-4F69D4154DD3}" type="pres">
      <dgm:prSet presAssocID="{7465DCC0-60EA-49E8-9047-CCECD93D3878}" presName="sibSpaceTwo" presStyleCnt="0"/>
      <dgm:spPr/>
    </dgm:pt>
    <dgm:pt modelId="{E874B57B-BEF8-4832-BBAC-0430F6CFABCE}" type="pres">
      <dgm:prSet presAssocID="{28F9A956-FC0B-49B4-A983-B0D9EE4F2418}" presName="vertTwo" presStyleCnt="0"/>
      <dgm:spPr/>
    </dgm:pt>
    <dgm:pt modelId="{208D2AF8-1D67-4528-A995-BCCF08C431DF}" type="pres">
      <dgm:prSet presAssocID="{28F9A956-FC0B-49B4-A983-B0D9EE4F2418}" presName="txTwo" presStyleLbl="node2" presStyleIdx="1" presStyleCnt="2">
        <dgm:presLayoutVars>
          <dgm:chPref val="3"/>
        </dgm:presLayoutVars>
      </dgm:prSet>
      <dgm:spPr/>
      <dgm:t>
        <a:bodyPr/>
        <a:lstStyle/>
        <a:p>
          <a:pPr rtl="1"/>
          <a:endParaRPr lang="ar-SA"/>
        </a:p>
      </dgm:t>
    </dgm:pt>
    <dgm:pt modelId="{5C63E263-3E11-438B-AAF6-1AF91D95EC55}" type="pres">
      <dgm:prSet presAssocID="{28F9A956-FC0B-49B4-A983-B0D9EE4F2418}" presName="parTransTwo" presStyleCnt="0"/>
      <dgm:spPr/>
    </dgm:pt>
    <dgm:pt modelId="{9D265061-D301-488D-852A-B483A90C5917}" type="pres">
      <dgm:prSet presAssocID="{28F9A956-FC0B-49B4-A983-B0D9EE4F2418}" presName="horzTwo" presStyleCnt="0"/>
      <dgm:spPr/>
    </dgm:pt>
    <dgm:pt modelId="{2BB56924-BF3E-4AE4-898A-AB9116B02E8D}" type="pres">
      <dgm:prSet presAssocID="{371D62B0-992C-4D7B-AADA-EFCD62FC0578}" presName="vertThree" presStyleCnt="0"/>
      <dgm:spPr/>
    </dgm:pt>
    <dgm:pt modelId="{22163F0A-D1B2-4966-8425-977E60A94A03}" type="pres">
      <dgm:prSet presAssocID="{371D62B0-992C-4D7B-AADA-EFCD62FC0578}" presName="txThree" presStyleLbl="node3" presStyleIdx="2" presStyleCnt="4" custScaleX="290426">
        <dgm:presLayoutVars>
          <dgm:chPref val="3"/>
        </dgm:presLayoutVars>
      </dgm:prSet>
      <dgm:spPr/>
      <dgm:t>
        <a:bodyPr/>
        <a:lstStyle/>
        <a:p>
          <a:pPr rtl="1"/>
          <a:endParaRPr lang="ar-SA"/>
        </a:p>
      </dgm:t>
    </dgm:pt>
    <dgm:pt modelId="{27D8EF87-4904-4B46-AF84-0ECF60D2B18C}" type="pres">
      <dgm:prSet presAssocID="{371D62B0-992C-4D7B-AADA-EFCD62FC0578}" presName="horzThree" presStyleCnt="0"/>
      <dgm:spPr/>
    </dgm:pt>
    <dgm:pt modelId="{DEF7C81D-CD0A-444A-9E45-1B0865B2560C}" type="pres">
      <dgm:prSet presAssocID="{E46B1B7B-3EAA-46C2-A88B-A4F0D9FCAC19}" presName="sibSpaceThree" presStyleCnt="0"/>
      <dgm:spPr/>
    </dgm:pt>
    <dgm:pt modelId="{AC37AAC1-EFBD-4D98-94D0-047B193AB228}" type="pres">
      <dgm:prSet presAssocID="{59590BC1-70FF-4BCE-AB60-FAD58AC49EC5}" presName="vertThree" presStyleCnt="0"/>
      <dgm:spPr/>
    </dgm:pt>
    <dgm:pt modelId="{17793B44-2CCD-436C-AD7F-0570BB25C6DE}" type="pres">
      <dgm:prSet presAssocID="{59590BC1-70FF-4BCE-AB60-FAD58AC49EC5}" presName="txThree" presStyleLbl="node3" presStyleIdx="3" presStyleCnt="4" custScaleX="314407">
        <dgm:presLayoutVars>
          <dgm:chPref val="3"/>
        </dgm:presLayoutVars>
      </dgm:prSet>
      <dgm:spPr/>
      <dgm:t>
        <a:bodyPr/>
        <a:lstStyle/>
        <a:p>
          <a:pPr rtl="1"/>
          <a:endParaRPr lang="ar-SA"/>
        </a:p>
      </dgm:t>
    </dgm:pt>
    <dgm:pt modelId="{8F0528BE-0022-4993-9629-18353B60BD8F}" type="pres">
      <dgm:prSet presAssocID="{59590BC1-70FF-4BCE-AB60-FAD58AC49EC5}" presName="horzThree" presStyleCnt="0"/>
      <dgm:spPr/>
    </dgm:pt>
  </dgm:ptLst>
  <dgm:cxnLst>
    <dgm:cxn modelId="{8F6F0AE1-FEF5-4582-B339-97E41FBD9CBB}" srcId="{AF8928DE-D5AD-4BCC-81D4-1C73AE8B4C97}" destId="{28F9A956-FC0B-49B4-A983-B0D9EE4F2418}" srcOrd="1" destOrd="0" parTransId="{755F45A9-654A-4F61-B2C1-DE8F022345B2}" sibTransId="{5B7019CA-6A3C-4124-A114-A2AD196E9320}"/>
    <dgm:cxn modelId="{63435DAE-4509-4276-AEA7-2596905260D5}" type="presOf" srcId="{ED01A750-B537-420A-BD50-C66151714B67}" destId="{29778214-0F88-4257-97CF-F253C132CC31}" srcOrd="0" destOrd="0" presId="urn:microsoft.com/office/officeart/2005/8/layout/hierarchy4"/>
    <dgm:cxn modelId="{2836BF2E-7550-43DA-A2B6-1B5286EF2B9F}" type="presOf" srcId="{DCCE488C-7108-4130-912C-FD28A5C38EAA}" destId="{FFC1A633-6DBF-40D3-8181-7ED8F239E568}" srcOrd="0" destOrd="0" presId="urn:microsoft.com/office/officeart/2005/8/layout/hierarchy4"/>
    <dgm:cxn modelId="{6297989E-63DE-49BE-B2A0-0FD2E59439D0}" type="presOf" srcId="{28F9A956-FC0B-49B4-A983-B0D9EE4F2418}" destId="{208D2AF8-1D67-4528-A995-BCCF08C431DF}" srcOrd="0" destOrd="0" presId="urn:microsoft.com/office/officeart/2005/8/layout/hierarchy4"/>
    <dgm:cxn modelId="{32B9C8CE-7C7C-447A-9353-611182CE1D86}" type="presOf" srcId="{5045BBBD-FDFA-4EDF-A4B9-E39B5A1E5E47}" destId="{856A6986-4A3A-4660-ADB5-FEBA0EA8F34E}" srcOrd="0" destOrd="0" presId="urn:microsoft.com/office/officeart/2005/8/layout/hierarchy4"/>
    <dgm:cxn modelId="{3545C9A3-AC16-45D0-8983-F517E1F9BDAB}" srcId="{28F9A956-FC0B-49B4-A983-B0D9EE4F2418}" destId="{371D62B0-992C-4D7B-AADA-EFCD62FC0578}" srcOrd="0" destOrd="0" parTransId="{2E0DD80E-473A-473A-B319-336AA5A54F93}" sibTransId="{E46B1B7B-3EAA-46C2-A88B-A4F0D9FCAC19}"/>
    <dgm:cxn modelId="{A06EAF00-3693-4849-BEE7-265823C40F50}" srcId="{ED01A750-B537-420A-BD50-C66151714B67}" destId="{DCCE488C-7108-4130-912C-FD28A5C38EAA}" srcOrd="1" destOrd="0" parTransId="{6CFC3C15-F09E-44ED-B16E-52742C28337E}" sibTransId="{884D2216-43E4-4B9C-921F-BCDD81CBB766}"/>
    <dgm:cxn modelId="{6E6D3CBC-5C33-4E2E-83B4-C96C33965B47}" srcId="{ED01A750-B537-420A-BD50-C66151714B67}" destId="{5045BBBD-FDFA-4EDF-A4B9-E39B5A1E5E47}" srcOrd="0" destOrd="0" parTransId="{360BFEFF-A376-401C-935C-1C44895CF04E}" sibTransId="{0C7E99A5-D82D-4FEC-82A9-B0342F75D1FE}"/>
    <dgm:cxn modelId="{503B10A8-1DAD-4026-AB7A-FD17241EF196}" type="presOf" srcId="{AF8928DE-D5AD-4BCC-81D4-1C73AE8B4C97}" destId="{028B3474-ED7E-42CD-BC31-545DB160BA27}" srcOrd="0" destOrd="0" presId="urn:microsoft.com/office/officeart/2005/8/layout/hierarchy4"/>
    <dgm:cxn modelId="{082AA338-A11B-449E-B531-BBC38615A56C}" type="presOf" srcId="{371D62B0-992C-4D7B-AADA-EFCD62FC0578}" destId="{22163F0A-D1B2-4966-8425-977E60A94A03}" srcOrd="0" destOrd="0" presId="urn:microsoft.com/office/officeart/2005/8/layout/hierarchy4"/>
    <dgm:cxn modelId="{FD76FDFF-8239-4DD9-887C-4087ED7FD084}" type="presOf" srcId="{59590BC1-70FF-4BCE-AB60-FAD58AC49EC5}" destId="{17793B44-2CCD-436C-AD7F-0570BB25C6DE}" srcOrd="0" destOrd="0" presId="urn:microsoft.com/office/officeart/2005/8/layout/hierarchy4"/>
    <dgm:cxn modelId="{D2E1B63B-DFA5-4BD1-834B-8AEB791E63F6}" type="presOf" srcId="{668D3DD8-1F6E-4A4B-9EBA-1B7CF4EAFB6C}" destId="{0E7A4F0A-DA95-42CB-AA57-507CEEB963D5}" srcOrd="0" destOrd="0" presId="urn:microsoft.com/office/officeart/2005/8/layout/hierarchy4"/>
    <dgm:cxn modelId="{2476B9B9-74ED-4B64-B2D9-5A51A26202ED}" srcId="{28F9A956-FC0B-49B4-A983-B0D9EE4F2418}" destId="{59590BC1-70FF-4BCE-AB60-FAD58AC49EC5}" srcOrd="1" destOrd="0" parTransId="{077E810A-DBF4-4FAE-93D4-8CF2B6FD3A78}" sibTransId="{D1CA2A21-CA31-47E1-82D6-0323B0C5BD7C}"/>
    <dgm:cxn modelId="{F3B80ECB-3186-419C-9737-9781DA34941B}" srcId="{AF8928DE-D5AD-4BCC-81D4-1C73AE8B4C97}" destId="{ED01A750-B537-420A-BD50-C66151714B67}" srcOrd="0" destOrd="0" parTransId="{EB4E8C6E-6930-4AAF-9907-604DF3172EE6}" sibTransId="{7465DCC0-60EA-49E8-9047-CCECD93D3878}"/>
    <dgm:cxn modelId="{262595D9-F8BA-4AB6-A38D-5D6DD61E9CF6}" srcId="{668D3DD8-1F6E-4A4B-9EBA-1B7CF4EAFB6C}" destId="{AF8928DE-D5AD-4BCC-81D4-1C73AE8B4C97}" srcOrd="0" destOrd="0" parTransId="{42AB3A5F-59F9-40E6-8001-C980C0185CB1}" sibTransId="{A80E6979-D76D-43D1-8E05-EC4C230C1231}"/>
    <dgm:cxn modelId="{CE255C84-A92A-4A72-8E8F-32D588E245E6}" type="presParOf" srcId="{0E7A4F0A-DA95-42CB-AA57-507CEEB963D5}" destId="{BA031EFF-B5B1-4A8D-ADA0-E72A90466AEB}" srcOrd="0" destOrd="0" presId="urn:microsoft.com/office/officeart/2005/8/layout/hierarchy4"/>
    <dgm:cxn modelId="{8AD50CA3-4E53-4A10-90CD-252D0F9B1802}" type="presParOf" srcId="{BA031EFF-B5B1-4A8D-ADA0-E72A90466AEB}" destId="{028B3474-ED7E-42CD-BC31-545DB160BA27}" srcOrd="0" destOrd="0" presId="urn:microsoft.com/office/officeart/2005/8/layout/hierarchy4"/>
    <dgm:cxn modelId="{07FAB8B3-B5A2-46EA-A414-1EE8240B18DB}" type="presParOf" srcId="{BA031EFF-B5B1-4A8D-ADA0-E72A90466AEB}" destId="{2E2D993B-4645-4148-9635-8329793C12FE}" srcOrd="1" destOrd="0" presId="urn:microsoft.com/office/officeart/2005/8/layout/hierarchy4"/>
    <dgm:cxn modelId="{9FE2B939-8D92-41C5-98AC-AE294607C174}" type="presParOf" srcId="{BA031EFF-B5B1-4A8D-ADA0-E72A90466AEB}" destId="{C9EFA4B2-BD7E-4F20-9136-08E722E23390}" srcOrd="2" destOrd="0" presId="urn:microsoft.com/office/officeart/2005/8/layout/hierarchy4"/>
    <dgm:cxn modelId="{D1C23D09-32D0-4221-9533-6BB3F038CA0C}" type="presParOf" srcId="{C9EFA4B2-BD7E-4F20-9136-08E722E23390}" destId="{1E13C470-5B6A-400C-A60F-7D3F9EFFB4C6}" srcOrd="0" destOrd="0" presId="urn:microsoft.com/office/officeart/2005/8/layout/hierarchy4"/>
    <dgm:cxn modelId="{61351C43-BDA8-4A6B-94E7-0C4C93ECA7D0}" type="presParOf" srcId="{1E13C470-5B6A-400C-A60F-7D3F9EFFB4C6}" destId="{29778214-0F88-4257-97CF-F253C132CC31}" srcOrd="0" destOrd="0" presId="urn:microsoft.com/office/officeart/2005/8/layout/hierarchy4"/>
    <dgm:cxn modelId="{CCDDF9D0-AEA7-4A96-A4AC-D336F0B5ADE3}" type="presParOf" srcId="{1E13C470-5B6A-400C-A60F-7D3F9EFFB4C6}" destId="{1768005A-5661-4815-93BE-F463A6F72971}" srcOrd="1" destOrd="0" presId="urn:microsoft.com/office/officeart/2005/8/layout/hierarchy4"/>
    <dgm:cxn modelId="{463BC87B-8BAB-4F62-B407-41FA84BE11A3}" type="presParOf" srcId="{1E13C470-5B6A-400C-A60F-7D3F9EFFB4C6}" destId="{CC00D253-EA6B-44C3-A1AB-8696BB17AAB8}" srcOrd="2" destOrd="0" presId="urn:microsoft.com/office/officeart/2005/8/layout/hierarchy4"/>
    <dgm:cxn modelId="{2AC32B5C-A27D-4446-8EB5-C7C48DC24413}" type="presParOf" srcId="{CC00D253-EA6B-44C3-A1AB-8696BB17AAB8}" destId="{DCCF2A14-CC10-4340-949F-3405815C2C2C}" srcOrd="0" destOrd="0" presId="urn:microsoft.com/office/officeart/2005/8/layout/hierarchy4"/>
    <dgm:cxn modelId="{1695940E-F06B-44F8-BF3C-B95C7E6C7732}" type="presParOf" srcId="{DCCF2A14-CC10-4340-949F-3405815C2C2C}" destId="{856A6986-4A3A-4660-ADB5-FEBA0EA8F34E}" srcOrd="0" destOrd="0" presId="urn:microsoft.com/office/officeart/2005/8/layout/hierarchy4"/>
    <dgm:cxn modelId="{0EDDD9D2-3A72-45C7-B140-B11751DC1187}" type="presParOf" srcId="{DCCF2A14-CC10-4340-949F-3405815C2C2C}" destId="{8C7A209C-2E3C-42E9-AFB6-4582B898BD79}" srcOrd="1" destOrd="0" presId="urn:microsoft.com/office/officeart/2005/8/layout/hierarchy4"/>
    <dgm:cxn modelId="{122C4790-C75F-4DDA-9B0C-B1690D5F335F}" type="presParOf" srcId="{CC00D253-EA6B-44C3-A1AB-8696BB17AAB8}" destId="{D398694C-01FE-4ED9-A81F-5E7B1F2B0A73}" srcOrd="1" destOrd="0" presId="urn:microsoft.com/office/officeart/2005/8/layout/hierarchy4"/>
    <dgm:cxn modelId="{693EC922-6B99-4F54-83B0-A3116D1618FC}" type="presParOf" srcId="{CC00D253-EA6B-44C3-A1AB-8696BB17AAB8}" destId="{7B5AE92D-1F98-4792-A1A8-205ADF32824B}" srcOrd="2" destOrd="0" presId="urn:microsoft.com/office/officeart/2005/8/layout/hierarchy4"/>
    <dgm:cxn modelId="{BD3B2B7D-5EA7-4DBE-BA14-AE610433AED6}" type="presParOf" srcId="{7B5AE92D-1F98-4792-A1A8-205ADF32824B}" destId="{FFC1A633-6DBF-40D3-8181-7ED8F239E568}" srcOrd="0" destOrd="0" presId="urn:microsoft.com/office/officeart/2005/8/layout/hierarchy4"/>
    <dgm:cxn modelId="{EF98E32E-6450-468C-BA77-DA15085744E5}" type="presParOf" srcId="{7B5AE92D-1F98-4792-A1A8-205ADF32824B}" destId="{997ACC78-0EBC-465F-AC87-8EDD3B0415DA}" srcOrd="1" destOrd="0" presId="urn:microsoft.com/office/officeart/2005/8/layout/hierarchy4"/>
    <dgm:cxn modelId="{A86EF1A1-F64C-4D36-B819-369B056E2E3E}" type="presParOf" srcId="{C9EFA4B2-BD7E-4F20-9136-08E722E23390}" destId="{D8D75223-EA6F-4D14-8914-4F69D4154DD3}" srcOrd="1" destOrd="0" presId="urn:microsoft.com/office/officeart/2005/8/layout/hierarchy4"/>
    <dgm:cxn modelId="{5A1FE3B1-2941-46D2-903D-DBD9FDCBF83C}" type="presParOf" srcId="{C9EFA4B2-BD7E-4F20-9136-08E722E23390}" destId="{E874B57B-BEF8-4832-BBAC-0430F6CFABCE}" srcOrd="2" destOrd="0" presId="urn:microsoft.com/office/officeart/2005/8/layout/hierarchy4"/>
    <dgm:cxn modelId="{6CE97104-B4E8-481F-9E78-4DA1D17495B0}" type="presParOf" srcId="{E874B57B-BEF8-4832-BBAC-0430F6CFABCE}" destId="{208D2AF8-1D67-4528-A995-BCCF08C431DF}" srcOrd="0" destOrd="0" presId="urn:microsoft.com/office/officeart/2005/8/layout/hierarchy4"/>
    <dgm:cxn modelId="{2408E1D0-6B9B-47A7-9B41-629F326EC4AC}" type="presParOf" srcId="{E874B57B-BEF8-4832-BBAC-0430F6CFABCE}" destId="{5C63E263-3E11-438B-AAF6-1AF91D95EC55}" srcOrd="1" destOrd="0" presId="urn:microsoft.com/office/officeart/2005/8/layout/hierarchy4"/>
    <dgm:cxn modelId="{A11443D9-EF30-4359-B51F-586FCEDC9233}" type="presParOf" srcId="{E874B57B-BEF8-4832-BBAC-0430F6CFABCE}" destId="{9D265061-D301-488D-852A-B483A90C5917}" srcOrd="2" destOrd="0" presId="urn:microsoft.com/office/officeart/2005/8/layout/hierarchy4"/>
    <dgm:cxn modelId="{21F34F7A-C7A9-458A-934D-42F4100A11D8}" type="presParOf" srcId="{9D265061-D301-488D-852A-B483A90C5917}" destId="{2BB56924-BF3E-4AE4-898A-AB9116B02E8D}" srcOrd="0" destOrd="0" presId="urn:microsoft.com/office/officeart/2005/8/layout/hierarchy4"/>
    <dgm:cxn modelId="{F5B6151E-3312-4900-82D9-EECB43114B8A}" type="presParOf" srcId="{2BB56924-BF3E-4AE4-898A-AB9116B02E8D}" destId="{22163F0A-D1B2-4966-8425-977E60A94A03}" srcOrd="0" destOrd="0" presId="urn:microsoft.com/office/officeart/2005/8/layout/hierarchy4"/>
    <dgm:cxn modelId="{FCF763B7-895B-4478-8788-8DC4AE7D87BE}" type="presParOf" srcId="{2BB56924-BF3E-4AE4-898A-AB9116B02E8D}" destId="{27D8EF87-4904-4B46-AF84-0ECF60D2B18C}" srcOrd="1" destOrd="0" presId="urn:microsoft.com/office/officeart/2005/8/layout/hierarchy4"/>
    <dgm:cxn modelId="{D4CF416E-394E-4AA9-AD10-654628A3CA4F}" type="presParOf" srcId="{9D265061-D301-488D-852A-B483A90C5917}" destId="{DEF7C81D-CD0A-444A-9E45-1B0865B2560C}" srcOrd="1" destOrd="0" presId="urn:microsoft.com/office/officeart/2005/8/layout/hierarchy4"/>
    <dgm:cxn modelId="{BA46E01C-3F71-4EA7-90C4-5FE02240C843}" type="presParOf" srcId="{9D265061-D301-488D-852A-B483A90C5917}" destId="{AC37AAC1-EFBD-4D98-94D0-047B193AB228}" srcOrd="2" destOrd="0" presId="urn:microsoft.com/office/officeart/2005/8/layout/hierarchy4"/>
    <dgm:cxn modelId="{5237FFF2-361A-418D-B537-218542F81058}" type="presParOf" srcId="{AC37AAC1-EFBD-4D98-94D0-047B193AB228}" destId="{17793B44-2CCD-436C-AD7F-0570BB25C6DE}" srcOrd="0" destOrd="0" presId="urn:microsoft.com/office/officeart/2005/8/layout/hierarchy4"/>
    <dgm:cxn modelId="{45BE4F59-0076-46AD-90B2-F02DC0063237}" type="presParOf" srcId="{AC37AAC1-EFBD-4D98-94D0-047B193AB228}" destId="{8F0528BE-0022-4993-9629-18353B60BD8F}"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8B3474-ED7E-42CD-BC31-545DB160BA27}">
      <dsp:nvSpPr>
        <dsp:cNvPr id="0" name=""/>
        <dsp:cNvSpPr/>
      </dsp:nvSpPr>
      <dsp:spPr>
        <a:xfrm>
          <a:off x="6520" y="1562"/>
          <a:ext cx="9130959" cy="2176611"/>
        </a:xfrm>
        <a:prstGeom prst="roundRect">
          <a:avLst>
            <a:gd name="adj" fmla="val 10000"/>
          </a:avLst>
        </a:prstGeom>
        <a:solidFill>
          <a:schemeClr val="tx2">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lvl="0" algn="ctr" defTabSz="2355850" rtl="1">
            <a:lnSpc>
              <a:spcPct val="90000"/>
            </a:lnSpc>
            <a:spcBef>
              <a:spcPct val="0"/>
            </a:spcBef>
            <a:spcAft>
              <a:spcPct val="35000"/>
            </a:spcAft>
          </a:pPr>
          <a:r>
            <a:rPr lang="ar-SA" sz="5300" kern="1200" dirty="0" smtClean="0"/>
            <a:t>العالم الأمريكي </a:t>
          </a:r>
          <a:r>
            <a:rPr lang="ar-SA" sz="5300" kern="1200" dirty="0" err="1" smtClean="0"/>
            <a:t>تالكوت</a:t>
          </a:r>
          <a:r>
            <a:rPr lang="ar-SA" sz="5300" kern="1200" dirty="0" smtClean="0"/>
            <a:t> </a:t>
          </a:r>
          <a:r>
            <a:rPr lang="ar-SA" sz="5300" kern="1200" dirty="0" err="1" smtClean="0"/>
            <a:t>بارسونز</a:t>
          </a:r>
          <a:r>
            <a:rPr lang="ar-SA" sz="5300" kern="1200" dirty="0" smtClean="0"/>
            <a:t> في نظريته عن ”النسق الاجتماعي“ يؤكد أن:</a:t>
          </a:r>
          <a:endParaRPr lang="ar-SA" sz="5300" kern="1200" dirty="0"/>
        </a:p>
      </dsp:txBody>
      <dsp:txXfrm>
        <a:off x="70271" y="65313"/>
        <a:ext cx="9003457" cy="2049109"/>
      </dsp:txXfrm>
    </dsp:sp>
    <dsp:sp modelId="{29778214-0F88-4257-97CF-F253C132CC31}">
      <dsp:nvSpPr>
        <dsp:cNvPr id="0" name=""/>
        <dsp:cNvSpPr/>
      </dsp:nvSpPr>
      <dsp:spPr>
        <a:xfrm>
          <a:off x="15432" y="2340694"/>
          <a:ext cx="5495095" cy="2176611"/>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t>لابد لكل نسق اجتماعي أن يجد حلاً لمشكلاته ، وإلا </a:t>
          </a:r>
          <a:r>
            <a:rPr lang="ar-SA" sz="2200" b="1" kern="1200" dirty="0" smtClean="0"/>
            <a:t>سيواجه </a:t>
          </a:r>
          <a:r>
            <a:rPr lang="ar-SA" sz="2200" b="1" kern="1200" dirty="0" smtClean="0"/>
            <a:t>أربع مشكلات أو شروط أساسية أطلق عليها اسم ”المتطلبات الوظيفية“ ، وهي مشكلات تتعلق بالتنظيم الاجتماعي وترتبط بالحاجات الشخصية لدى المجتمع وهي:</a:t>
          </a:r>
          <a:endParaRPr lang="ar-SA" sz="2200" b="1" kern="1200" dirty="0"/>
        </a:p>
      </dsp:txBody>
      <dsp:txXfrm>
        <a:off x="79183" y="2404445"/>
        <a:ext cx="5367593" cy="2049109"/>
      </dsp:txXfrm>
    </dsp:sp>
    <dsp:sp modelId="{856A6986-4A3A-4660-ADB5-FEBA0EA8F34E}">
      <dsp:nvSpPr>
        <dsp:cNvPr id="0" name=""/>
        <dsp:cNvSpPr/>
      </dsp:nvSpPr>
      <dsp:spPr>
        <a:xfrm>
          <a:off x="1468329" y="4679825"/>
          <a:ext cx="1322253" cy="2176611"/>
        </a:xfrm>
        <a:prstGeom prst="roundRect">
          <a:avLst>
            <a:gd name="adj" fmla="val 1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kern="1200" dirty="0" smtClean="0"/>
            <a:t>مشكلة خفض أو ضبط التوتر</a:t>
          </a:r>
          <a:endParaRPr lang="ar-SA" sz="2700" kern="1200" dirty="0"/>
        </a:p>
      </dsp:txBody>
      <dsp:txXfrm>
        <a:off x="1507056" y="4718552"/>
        <a:ext cx="1244799" cy="2099157"/>
      </dsp:txXfrm>
    </dsp:sp>
    <dsp:sp modelId="{FFC1A633-6DBF-40D3-8181-7ED8F239E568}">
      <dsp:nvSpPr>
        <dsp:cNvPr id="0" name=""/>
        <dsp:cNvSpPr/>
      </dsp:nvSpPr>
      <dsp:spPr>
        <a:xfrm>
          <a:off x="2815194" y="4679825"/>
          <a:ext cx="1242437" cy="2176611"/>
        </a:xfrm>
        <a:prstGeom prst="roundRect">
          <a:avLst>
            <a:gd name="adj" fmla="val 10000"/>
          </a:avLst>
        </a:prstGeom>
        <a:solidFill>
          <a:schemeClr val="accent6">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kern="1200" dirty="0" smtClean="0"/>
            <a:t>مشكلة التكامل</a:t>
          </a:r>
          <a:endParaRPr lang="ar-SA" sz="2700" kern="1200" dirty="0"/>
        </a:p>
      </dsp:txBody>
      <dsp:txXfrm>
        <a:off x="2851584" y="4716215"/>
        <a:ext cx="1169657" cy="2103831"/>
      </dsp:txXfrm>
    </dsp:sp>
    <dsp:sp modelId="{208D2AF8-1D67-4528-A995-BCCF08C431DF}">
      <dsp:nvSpPr>
        <dsp:cNvPr id="0" name=""/>
        <dsp:cNvSpPr/>
      </dsp:nvSpPr>
      <dsp:spPr>
        <a:xfrm>
          <a:off x="5559750" y="2340694"/>
          <a:ext cx="3568816" cy="217661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t>لكل نسق اجتماعي مشكلاته النوعية التي تميزه عن غيره من الأنساق. ويوجد تساند بين النسق الكبير وأنساقه الفرعية</a:t>
          </a:r>
          <a:endParaRPr lang="ar-SA" sz="2700" b="1" kern="1200" dirty="0"/>
        </a:p>
      </dsp:txBody>
      <dsp:txXfrm>
        <a:off x="5623501" y="2404445"/>
        <a:ext cx="3441314" cy="2049109"/>
      </dsp:txXfrm>
    </dsp:sp>
    <dsp:sp modelId="{22163F0A-D1B2-4966-8425-977E60A94A03}">
      <dsp:nvSpPr>
        <dsp:cNvPr id="0" name=""/>
        <dsp:cNvSpPr/>
      </dsp:nvSpPr>
      <dsp:spPr>
        <a:xfrm>
          <a:off x="5559750" y="4679825"/>
          <a:ext cx="1701840" cy="2176611"/>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kern="1200" dirty="0" smtClean="0"/>
            <a:t>مشكلة تحقيق الهدف</a:t>
          </a:r>
          <a:endParaRPr lang="ar-SA" sz="2700" kern="1200" dirty="0"/>
        </a:p>
      </dsp:txBody>
      <dsp:txXfrm>
        <a:off x="5609595" y="4729670"/>
        <a:ext cx="1602150" cy="2076921"/>
      </dsp:txXfrm>
    </dsp:sp>
    <dsp:sp modelId="{17793B44-2CCD-436C-AD7F-0570BB25C6DE}">
      <dsp:nvSpPr>
        <dsp:cNvPr id="0" name=""/>
        <dsp:cNvSpPr/>
      </dsp:nvSpPr>
      <dsp:spPr>
        <a:xfrm>
          <a:off x="7286202" y="4679825"/>
          <a:ext cx="1842364" cy="2176611"/>
        </a:xfrm>
        <a:prstGeom prst="roundRect">
          <a:avLst>
            <a:gd name="adj" fmla="val 1000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kern="1200" dirty="0" smtClean="0"/>
            <a:t>مشكلة التكيف</a:t>
          </a:r>
          <a:endParaRPr lang="ar-SA" sz="2700" kern="1200" dirty="0"/>
        </a:p>
      </dsp:txBody>
      <dsp:txXfrm>
        <a:off x="7340163" y="4733786"/>
        <a:ext cx="1734442" cy="206868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SA"/>
          </a:p>
        </p:txBody>
      </p:sp>
    </p:spTree>
    <p:extLst>
      <p:ext uri="{BB962C8B-B14F-4D97-AF65-F5344CB8AC3E}">
        <p14:creationId xmlns:p14="http://schemas.microsoft.com/office/powerpoint/2010/main" val="1883278768"/>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mtClean="0"/>
              <a:t>Click to edit Master title style</a:t>
            </a:r>
            <a:endParaRPr lang="ar-SA"/>
          </a:p>
        </p:txBody>
      </p:sp>
      <p:sp>
        <p:nvSpPr>
          <p:cNvPr id="3" name="عنصر نائب للمحتوى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Tree>
    <p:extLst>
      <p:ext uri="{BB962C8B-B14F-4D97-AF65-F5344CB8AC3E}">
        <p14:creationId xmlns:p14="http://schemas.microsoft.com/office/powerpoint/2010/main" val="1353023708"/>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879826118"/>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mtClean="0"/>
              <a:t>Click to edit Master title style</a:t>
            </a:r>
            <a:endParaRPr lang="ar-SA"/>
          </a:p>
        </p:txBody>
      </p:sp>
      <p:sp>
        <p:nvSpPr>
          <p:cNvPr id="3" name="عنصر نائب للمحتوى 2"/>
          <p:cNvSpPr>
            <a:spLocks noGrp="1"/>
          </p:cNvSpPr>
          <p:nvPr>
            <p:ph sz="half" idx="1"/>
          </p:nvPr>
        </p:nvSpPr>
        <p:spPr>
          <a:xfrm>
            <a:off x="1076325" y="1981200"/>
            <a:ext cx="3359150" cy="4133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عنصر نائب للمحتوى 3"/>
          <p:cNvSpPr>
            <a:spLocks noGrp="1"/>
          </p:cNvSpPr>
          <p:nvPr>
            <p:ph sz="half" idx="2"/>
          </p:nvPr>
        </p:nvSpPr>
        <p:spPr>
          <a:xfrm>
            <a:off x="4587875" y="1981200"/>
            <a:ext cx="3359150" cy="4133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Tree>
    <p:extLst>
      <p:ext uri="{BB962C8B-B14F-4D97-AF65-F5344CB8AC3E}">
        <p14:creationId xmlns:p14="http://schemas.microsoft.com/office/powerpoint/2010/main" val="1407669209"/>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Tree>
    <p:extLst>
      <p:ext uri="{BB962C8B-B14F-4D97-AF65-F5344CB8AC3E}">
        <p14:creationId xmlns:p14="http://schemas.microsoft.com/office/powerpoint/2010/main" val="339225330"/>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mtClean="0"/>
              <a:t>Click to edit Master title style</a:t>
            </a:r>
            <a:endParaRPr lang="ar-SA"/>
          </a:p>
        </p:txBody>
      </p:sp>
    </p:spTree>
    <p:extLst>
      <p:ext uri="{BB962C8B-B14F-4D97-AF65-F5344CB8AC3E}">
        <p14:creationId xmlns:p14="http://schemas.microsoft.com/office/powerpoint/2010/main" val="1311124087"/>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5449569"/>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26325590"/>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21901229"/>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mtClean="0"/>
              <a:t>Click to edit Master title style</a:t>
            </a:r>
            <a:endParaRPr lang="ar-SA"/>
          </a:p>
        </p:txBody>
      </p:sp>
      <p:sp>
        <p:nvSpPr>
          <p:cNvPr id="3" name="عنصر نائب للعنوان العمودي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Tree>
    <p:extLst>
      <p:ext uri="{BB962C8B-B14F-4D97-AF65-F5344CB8AC3E}">
        <p14:creationId xmlns:p14="http://schemas.microsoft.com/office/powerpoint/2010/main" val="1321042193"/>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75425" y="590550"/>
            <a:ext cx="1831975" cy="5524500"/>
          </a:xfrm>
        </p:spPr>
        <p:txBody>
          <a:bodyPr vert="eaVert"/>
          <a:lstStyle/>
          <a:p>
            <a:r>
              <a:rPr lang="en-US" smtClean="0"/>
              <a:t>Click to edit Master title style</a:t>
            </a:r>
            <a:endParaRPr lang="ar-SA"/>
          </a:p>
        </p:txBody>
      </p:sp>
      <p:sp>
        <p:nvSpPr>
          <p:cNvPr id="3" name="عنصر نائب للعنوان العمودي 2"/>
          <p:cNvSpPr>
            <a:spLocks noGrp="1"/>
          </p:cNvSpPr>
          <p:nvPr>
            <p:ph type="body" orient="vert" idx="1"/>
          </p:nvPr>
        </p:nvSpPr>
        <p:spPr>
          <a:xfrm>
            <a:off x="1076325" y="590550"/>
            <a:ext cx="5346700" cy="5524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Tree>
    <p:extLst>
      <p:ext uri="{BB962C8B-B14F-4D97-AF65-F5344CB8AC3E}">
        <p14:creationId xmlns:p14="http://schemas.microsoft.com/office/powerpoint/2010/main" val="3727022454"/>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9804"/>
                <a:invGamma/>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498600" y="590550"/>
            <a:ext cx="6908800" cy="116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7" tIns="44450" rIns="90487" bIns="4445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1076325" y="1981200"/>
            <a:ext cx="6870700" cy="413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7" tIns="44450" rIns="90487" bIns="4445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ChangeArrowheads="1"/>
          </p:cNvSpPr>
          <p:nvPr/>
        </p:nvSpPr>
        <p:spPr bwMode="auto">
          <a:xfrm>
            <a:off x="8424863" y="6294438"/>
            <a:ext cx="523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
        <p:nvSpPr>
          <p:cNvPr id="1029" name="Text Box 5"/>
          <p:cNvSpPr txBox="1">
            <a:spLocks noChangeArrowheads="1"/>
          </p:cNvSpPr>
          <p:nvPr/>
        </p:nvSpPr>
        <p:spPr bwMode="auto">
          <a:xfrm>
            <a:off x="8664575" y="6438900"/>
            <a:ext cx="450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fld id="{8002D6CA-C0AA-4B3E-A20F-A622E06CBF2F}" type="slidenum">
              <a:rPr lang="ar-SA" sz="1800" b="0">
                <a:latin typeface="Times New Roman" pitchFamily="18" charset="0"/>
                <a:cs typeface="Times New Roman" pitchFamily="18" charset="0"/>
              </a:rPr>
              <a:pPr/>
              <a:t>‹#›</a:t>
            </a:fld>
            <a:endParaRPr lang="en-US" b="0">
              <a:latin typeface="Times New Roman" pitchFamily="18" charset="0"/>
            </a:endParaRPr>
          </a:p>
        </p:txBody>
      </p:sp>
    </p:spTree>
  </p:cSld>
  <p:clrMap bg1="dk2" tx1="lt1" bg2="dk1"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xStyles>
    <p:titleStyle>
      <a:lvl1pPr algn="ctr" rtl="1" eaLnBrk="1" fontAlgn="base" hangingPunct="1">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1" eaLnBrk="1" fontAlgn="base" hangingPunct="1">
        <a:spcBef>
          <a:spcPct val="0"/>
        </a:spcBef>
        <a:spcAft>
          <a:spcPct val="0"/>
        </a:spcAft>
        <a:defRPr sz="4400">
          <a:solidFill>
            <a:schemeClr val="tx2"/>
          </a:solidFill>
          <a:effectLst>
            <a:outerShdw blurRad="38100" dist="38100" dir="2700000" algn="tl">
              <a:srgbClr val="000000"/>
            </a:outerShdw>
          </a:effectLst>
          <a:latin typeface="Book Antiqua" pitchFamily="18" charset="0"/>
        </a:defRPr>
      </a:lvl2pPr>
      <a:lvl3pPr algn="ctr" rtl="1" eaLnBrk="1" fontAlgn="base" hangingPunct="1">
        <a:spcBef>
          <a:spcPct val="0"/>
        </a:spcBef>
        <a:spcAft>
          <a:spcPct val="0"/>
        </a:spcAft>
        <a:defRPr sz="4400">
          <a:solidFill>
            <a:schemeClr val="tx2"/>
          </a:solidFill>
          <a:effectLst>
            <a:outerShdw blurRad="38100" dist="38100" dir="2700000" algn="tl">
              <a:srgbClr val="000000"/>
            </a:outerShdw>
          </a:effectLst>
          <a:latin typeface="Book Antiqua" pitchFamily="18" charset="0"/>
        </a:defRPr>
      </a:lvl3pPr>
      <a:lvl4pPr algn="ctr" rtl="1" eaLnBrk="1" fontAlgn="base" hangingPunct="1">
        <a:spcBef>
          <a:spcPct val="0"/>
        </a:spcBef>
        <a:spcAft>
          <a:spcPct val="0"/>
        </a:spcAft>
        <a:defRPr sz="4400">
          <a:solidFill>
            <a:schemeClr val="tx2"/>
          </a:solidFill>
          <a:effectLst>
            <a:outerShdw blurRad="38100" dist="38100" dir="2700000" algn="tl">
              <a:srgbClr val="000000"/>
            </a:outerShdw>
          </a:effectLst>
          <a:latin typeface="Book Antiqua" pitchFamily="18" charset="0"/>
        </a:defRPr>
      </a:lvl4pPr>
      <a:lvl5pPr algn="ctr" rtl="1" eaLnBrk="1" fontAlgn="base" hangingPunct="1">
        <a:spcBef>
          <a:spcPct val="0"/>
        </a:spcBef>
        <a:spcAft>
          <a:spcPct val="0"/>
        </a:spcAft>
        <a:defRPr sz="4400">
          <a:solidFill>
            <a:schemeClr val="tx2"/>
          </a:solidFill>
          <a:effectLst>
            <a:outerShdw blurRad="38100" dist="38100" dir="2700000" algn="tl">
              <a:srgbClr val="000000"/>
            </a:outerShdw>
          </a:effectLst>
          <a:latin typeface="Book Antiqua" pitchFamily="18" charset="0"/>
        </a:defRPr>
      </a:lvl5pPr>
      <a:lvl6pPr marL="457200" algn="ctr" rtl="1" eaLnBrk="1" fontAlgn="base" hangingPunct="1">
        <a:spcBef>
          <a:spcPct val="0"/>
        </a:spcBef>
        <a:spcAft>
          <a:spcPct val="0"/>
        </a:spcAft>
        <a:defRPr sz="4400">
          <a:solidFill>
            <a:schemeClr val="tx2"/>
          </a:solidFill>
          <a:effectLst>
            <a:outerShdw blurRad="38100" dist="38100" dir="2700000" algn="tl">
              <a:srgbClr val="000000"/>
            </a:outerShdw>
          </a:effectLst>
          <a:latin typeface="Book Antiqua" pitchFamily="18" charset="0"/>
        </a:defRPr>
      </a:lvl6pPr>
      <a:lvl7pPr marL="914400" algn="ctr" rtl="1" eaLnBrk="1" fontAlgn="base" hangingPunct="1">
        <a:spcBef>
          <a:spcPct val="0"/>
        </a:spcBef>
        <a:spcAft>
          <a:spcPct val="0"/>
        </a:spcAft>
        <a:defRPr sz="4400">
          <a:solidFill>
            <a:schemeClr val="tx2"/>
          </a:solidFill>
          <a:effectLst>
            <a:outerShdw blurRad="38100" dist="38100" dir="2700000" algn="tl">
              <a:srgbClr val="000000"/>
            </a:outerShdw>
          </a:effectLst>
          <a:latin typeface="Book Antiqua" pitchFamily="18" charset="0"/>
        </a:defRPr>
      </a:lvl7pPr>
      <a:lvl8pPr marL="1371600" algn="ctr" rtl="1" eaLnBrk="1" fontAlgn="base" hangingPunct="1">
        <a:spcBef>
          <a:spcPct val="0"/>
        </a:spcBef>
        <a:spcAft>
          <a:spcPct val="0"/>
        </a:spcAft>
        <a:defRPr sz="4400">
          <a:solidFill>
            <a:schemeClr val="tx2"/>
          </a:solidFill>
          <a:effectLst>
            <a:outerShdw blurRad="38100" dist="38100" dir="2700000" algn="tl">
              <a:srgbClr val="000000"/>
            </a:outerShdw>
          </a:effectLst>
          <a:latin typeface="Book Antiqua" pitchFamily="18" charset="0"/>
        </a:defRPr>
      </a:lvl8pPr>
      <a:lvl9pPr marL="1828800" algn="ctr" rtl="1" eaLnBrk="1" fontAlgn="base" hangingPunct="1">
        <a:spcBef>
          <a:spcPct val="0"/>
        </a:spcBef>
        <a:spcAft>
          <a:spcPct val="0"/>
        </a:spcAft>
        <a:defRPr sz="4400">
          <a:solidFill>
            <a:schemeClr val="tx2"/>
          </a:solidFill>
          <a:effectLst>
            <a:outerShdw blurRad="38100" dist="38100" dir="2700000" algn="tl">
              <a:srgbClr val="000000"/>
            </a:outerShdw>
          </a:effectLst>
          <a:latin typeface="Book Antiqua" pitchFamily="18" charset="0"/>
        </a:defRPr>
      </a:lvl9pPr>
    </p:titleStyle>
    <p:bodyStyle>
      <a:lvl1pPr marL="342900" indent="-342900" algn="r" rtl="1" eaLnBrk="1" fontAlgn="base" hangingPunct="1">
        <a:spcBef>
          <a:spcPct val="20000"/>
        </a:spcBef>
        <a:spcAft>
          <a:spcPct val="0"/>
        </a:spcAft>
        <a:buClr>
          <a:schemeClr val="tx2"/>
        </a:buClr>
        <a:buSzPct val="10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r" rtl="1" eaLnBrk="1" fontAlgn="base" hangingPunct="1">
        <a:spcBef>
          <a:spcPct val="20000"/>
        </a:spcBef>
        <a:spcAft>
          <a:spcPct val="0"/>
        </a:spcAft>
        <a:buClr>
          <a:schemeClr val="tx1"/>
        </a:buClr>
        <a:buSzPct val="100000"/>
        <a:buChar char="–"/>
        <a:defRPr sz="2800">
          <a:solidFill>
            <a:schemeClr val="tx1"/>
          </a:solidFill>
          <a:effectLst>
            <a:outerShdw blurRad="38100" dist="38100" dir="2700000" algn="tl">
              <a:srgbClr val="000000"/>
            </a:outerShdw>
          </a:effectLst>
          <a:latin typeface="+mn-lt"/>
        </a:defRPr>
      </a:lvl2pPr>
      <a:lvl3pPr marL="1143000" indent="-228600" algn="r" rtl="1" eaLnBrk="1" fontAlgn="base" hangingPunct="1">
        <a:spcBef>
          <a:spcPct val="20000"/>
        </a:spcBef>
        <a:spcAft>
          <a:spcPct val="0"/>
        </a:spcAft>
        <a:buClr>
          <a:schemeClr val="tx1"/>
        </a:buClr>
        <a:buSzPct val="100000"/>
        <a:buChar char="•"/>
        <a:defRPr sz="2400">
          <a:solidFill>
            <a:schemeClr val="tx1"/>
          </a:solidFill>
          <a:effectLst>
            <a:outerShdw blurRad="38100" dist="38100" dir="2700000" algn="tl">
              <a:srgbClr val="000000"/>
            </a:outerShdw>
          </a:effectLst>
          <a:latin typeface="+mn-lt"/>
        </a:defRPr>
      </a:lvl3pPr>
      <a:lvl4pPr marL="1600200" indent="-228600" algn="r" rtl="1" eaLnBrk="1" fontAlgn="base" hangingPunct="1">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4pPr>
      <a:lvl5pPr marL="2057400" indent="-228600" algn="r" rtl="1" eaLnBrk="1" fontAlgn="base" hangingPunct="1">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5pPr>
      <a:lvl6pPr marL="2514600" indent="-228600" algn="r" rtl="1" eaLnBrk="1" fontAlgn="base" hangingPunct="1">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6pPr>
      <a:lvl7pPr marL="2971800" indent="-228600" algn="r" rtl="1" eaLnBrk="1" fontAlgn="base" hangingPunct="1">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7pPr>
      <a:lvl8pPr marL="3429000" indent="-228600" algn="r" rtl="1" eaLnBrk="1" fontAlgn="base" hangingPunct="1">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8pPr>
      <a:lvl9pPr marL="3886200" indent="-228600" algn="r" rtl="1" eaLnBrk="1" fontAlgn="base" hangingPunct="1">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020954" y="908720"/>
            <a:ext cx="7005444" cy="3416320"/>
          </a:xfrm>
          <a:prstGeom prst="rect">
            <a:avLst/>
          </a:prstGeom>
          <a:noFill/>
        </p:spPr>
        <p:txBody>
          <a:bodyPr wrap="square" lIns="91440" tIns="45720" rIns="91440" bIns="45720">
            <a:spAutoFit/>
          </a:bodyPr>
          <a:lstStyle/>
          <a:p>
            <a:pPr algn="ctr"/>
            <a:r>
              <a:rPr lang="ar-SA" sz="5400" b="1" cap="none" spc="0" dirty="0" smtClean="0">
                <a:ln w="10541" cmpd="sng">
                  <a:solidFill>
                    <a:schemeClr val="accent1">
                      <a:shade val="88000"/>
                      <a:satMod val="110000"/>
                    </a:schemeClr>
                  </a:solidFill>
                  <a:prstDash val="solid"/>
                </a:ln>
                <a:solidFill>
                  <a:srgbClr val="FFFF00"/>
                </a:solidFill>
                <a:effectLst/>
              </a:rPr>
              <a:t>المشكلات الاجتماعية</a:t>
            </a:r>
          </a:p>
          <a:p>
            <a:pPr algn="ctr"/>
            <a:endParaRPr lang="ar-SA" sz="5400" b="1" cap="none" spc="0" dirty="0" smtClean="0">
              <a:ln w="10541" cmpd="sng">
                <a:solidFill>
                  <a:schemeClr val="accent1">
                    <a:shade val="88000"/>
                    <a:satMod val="110000"/>
                  </a:schemeClr>
                </a:solidFill>
                <a:prstDash val="solid"/>
              </a:ln>
              <a:solidFill>
                <a:srgbClr val="FFFF00"/>
              </a:solidFill>
              <a:effectLst/>
            </a:endParaRPr>
          </a:p>
          <a:p>
            <a:pPr algn="ctr"/>
            <a:r>
              <a:rPr lang="ar-SA" sz="5400" b="1" cap="none" spc="0" dirty="0" smtClean="0">
                <a:ln w="10541" cmpd="sng">
                  <a:solidFill>
                    <a:schemeClr val="accent1">
                      <a:shade val="88000"/>
                      <a:satMod val="110000"/>
                    </a:schemeClr>
                  </a:solidFill>
                  <a:prstDash val="solid"/>
                </a:ln>
                <a:solidFill>
                  <a:srgbClr val="FFFF00"/>
                </a:solidFill>
                <a:effectLst/>
              </a:rPr>
              <a:t>الفصل </a:t>
            </a:r>
            <a:r>
              <a:rPr lang="ar-SA" sz="5400" b="1" cap="none" spc="0" dirty="0" smtClean="0">
                <a:ln w="10541" cmpd="sng">
                  <a:solidFill>
                    <a:schemeClr val="accent1">
                      <a:shade val="88000"/>
                      <a:satMod val="110000"/>
                    </a:schemeClr>
                  </a:solidFill>
                  <a:prstDash val="solid"/>
                </a:ln>
                <a:solidFill>
                  <a:srgbClr val="FFFF00"/>
                </a:solidFill>
                <a:effectLst/>
              </a:rPr>
              <a:t>التاسع</a:t>
            </a:r>
          </a:p>
          <a:p>
            <a:pPr algn="ctr"/>
            <a:endParaRPr lang="ar-SA" sz="5400" b="1" dirty="0">
              <a:ln w="10541" cmpd="sng">
                <a:solidFill>
                  <a:schemeClr val="accent1">
                    <a:shade val="88000"/>
                    <a:satMod val="110000"/>
                  </a:schemeClr>
                </a:solidFill>
                <a:prstDash val="solid"/>
              </a:ln>
              <a:solidFill>
                <a:srgbClr val="FFFF00"/>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91" y="3781425"/>
            <a:ext cx="3676650" cy="30765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FFFF00"/>
                </a:solidFill>
              </a:rPr>
              <a:t>المشكلات الاجتماعية</a:t>
            </a:r>
            <a:endParaRPr lang="ar-SA" dirty="0">
              <a:solidFill>
                <a:srgbClr val="FFFF00"/>
              </a:solidFill>
            </a:endParaRPr>
          </a:p>
        </p:txBody>
      </p:sp>
      <p:sp>
        <p:nvSpPr>
          <p:cNvPr id="3" name="عنصر نائب للمحتوى 2"/>
          <p:cNvSpPr>
            <a:spLocks noGrp="1"/>
          </p:cNvSpPr>
          <p:nvPr>
            <p:ph idx="1"/>
          </p:nvPr>
        </p:nvSpPr>
        <p:spPr>
          <a:xfrm>
            <a:off x="0" y="1412776"/>
            <a:ext cx="9144000" cy="5445224"/>
          </a:xfrm>
        </p:spPr>
        <p:txBody>
          <a:bodyPr>
            <a:noAutofit/>
          </a:bodyPr>
          <a:lstStyle/>
          <a:p>
            <a:pPr marL="0" indent="0" algn="just">
              <a:spcBef>
                <a:spcPts val="0"/>
              </a:spcBef>
              <a:buNone/>
            </a:pPr>
            <a:r>
              <a:rPr lang="ar-SA" sz="3600" b="1" dirty="0" smtClean="0">
                <a:solidFill>
                  <a:schemeClr val="accent1">
                    <a:lumMod val="20000"/>
                    <a:lumOff val="80000"/>
                  </a:schemeClr>
                </a:solidFill>
                <a:latin typeface="Arial" pitchFamily="34" charset="0"/>
                <a:cs typeface="Arial" pitchFamily="34" charset="0"/>
              </a:rPr>
              <a:t>مقدمة:</a:t>
            </a:r>
            <a:endParaRPr lang="en-US" sz="3600" dirty="0" smtClean="0">
              <a:solidFill>
                <a:schemeClr val="accent1">
                  <a:lumMod val="20000"/>
                  <a:lumOff val="80000"/>
                </a:schemeClr>
              </a:solidFill>
              <a:latin typeface="Arial" pitchFamily="34" charset="0"/>
              <a:cs typeface="Arial" pitchFamily="34" charset="0"/>
            </a:endParaRPr>
          </a:p>
          <a:p>
            <a:pPr marL="0" indent="0" algn="just">
              <a:spcBef>
                <a:spcPts val="0"/>
              </a:spcBef>
              <a:buNone/>
            </a:pPr>
            <a:r>
              <a:rPr lang="ar-SA" sz="3600" b="1" dirty="0" smtClean="0">
                <a:latin typeface="Arial" pitchFamily="34" charset="0"/>
                <a:cs typeface="Arial" pitchFamily="34" charset="0"/>
              </a:rPr>
              <a:t>يرى </a:t>
            </a:r>
            <a:r>
              <a:rPr lang="ar-SA" sz="3600" b="1" dirty="0" smtClean="0">
                <a:latin typeface="Arial" pitchFamily="34" charset="0"/>
                <a:cs typeface="Arial" pitchFamily="34" charset="0"/>
              </a:rPr>
              <a:t>بعض علماء الاجتماع أن علم الاجتماع علم تطبيقي يهتم بوضع حقائق الحياة الاجتماعية في مجال التطبيق العملي. </a:t>
            </a:r>
            <a:r>
              <a:rPr lang="ar-SA" sz="3600" b="1" dirty="0" smtClean="0">
                <a:solidFill>
                  <a:srgbClr val="FFC000"/>
                </a:solidFill>
                <a:latin typeface="Arial" pitchFamily="34" charset="0"/>
                <a:cs typeface="Arial" pitchFamily="34" charset="0"/>
              </a:rPr>
              <a:t>ويهدف علم الاجتماع التطبيقي إلى استخدام المعرفة </a:t>
            </a:r>
            <a:r>
              <a:rPr lang="ar-SA" sz="3600" b="1" dirty="0" err="1" smtClean="0">
                <a:solidFill>
                  <a:srgbClr val="FFC000"/>
                </a:solidFill>
                <a:latin typeface="Arial" pitchFamily="34" charset="0"/>
                <a:cs typeface="Arial" pitchFamily="34" charset="0"/>
              </a:rPr>
              <a:t>السوسيولوجية</a:t>
            </a:r>
            <a:r>
              <a:rPr lang="ar-SA" sz="3600" b="1" dirty="0" smtClean="0">
                <a:solidFill>
                  <a:srgbClr val="FFC000"/>
                </a:solidFill>
                <a:latin typeface="Arial" pitchFamily="34" charset="0"/>
                <a:cs typeface="Arial" pitchFamily="34" charset="0"/>
              </a:rPr>
              <a:t> في حل المشكلات الاجتماعية </a:t>
            </a:r>
            <a:r>
              <a:rPr lang="ar-SA" sz="3600" b="1" dirty="0" smtClean="0">
                <a:solidFill>
                  <a:schemeClr val="accent5">
                    <a:lumMod val="20000"/>
                    <a:lumOff val="80000"/>
                  </a:schemeClr>
                </a:solidFill>
                <a:latin typeface="Arial" pitchFamily="34" charset="0"/>
                <a:cs typeface="Arial" pitchFamily="34" charset="0"/>
              </a:rPr>
              <a:t>مثل مشكلة الطلاق والتمييز العنصري والصراع الصناعي والإسكان غير الملائم والمناطق المتخلفة والبطالة.</a:t>
            </a:r>
            <a:endParaRPr lang="ar-SA" sz="3600" dirty="0">
              <a:solidFill>
                <a:schemeClr val="accent5">
                  <a:lumMod val="20000"/>
                  <a:lumOff val="80000"/>
                </a:schemeClr>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FFFF00"/>
                </a:solidFill>
              </a:rPr>
              <a:t>مفهوم المشكلات الاجتماعية</a:t>
            </a:r>
            <a:endParaRPr lang="ar-SA" dirty="0">
              <a:solidFill>
                <a:srgbClr val="FFFF00"/>
              </a:solidFill>
            </a:endParaRPr>
          </a:p>
        </p:txBody>
      </p:sp>
      <p:sp>
        <p:nvSpPr>
          <p:cNvPr id="3" name="عنصر نائب للمحتوى 2"/>
          <p:cNvSpPr>
            <a:spLocks noGrp="1"/>
          </p:cNvSpPr>
          <p:nvPr>
            <p:ph idx="1"/>
          </p:nvPr>
        </p:nvSpPr>
        <p:spPr>
          <a:xfrm>
            <a:off x="0" y="1412776"/>
            <a:ext cx="9144000" cy="5445224"/>
          </a:xfrm>
        </p:spPr>
        <p:txBody>
          <a:bodyPr>
            <a:noAutofit/>
          </a:bodyPr>
          <a:lstStyle/>
          <a:p>
            <a:pPr marL="0" indent="0" algn="just">
              <a:spcBef>
                <a:spcPts val="0"/>
              </a:spcBef>
              <a:buNone/>
            </a:pPr>
            <a:r>
              <a:rPr lang="ar-SA" sz="3600" b="1" dirty="0" smtClean="0">
                <a:solidFill>
                  <a:srgbClr val="00B0F0"/>
                </a:solidFill>
                <a:latin typeface="Arial" pitchFamily="34" charset="0"/>
                <a:cs typeface="Arial" pitchFamily="34" charset="0"/>
              </a:rPr>
              <a:t>المشكلة الاجتماعية </a:t>
            </a:r>
            <a:r>
              <a:rPr lang="ar-SA" sz="3600" b="1" dirty="0" smtClean="0">
                <a:latin typeface="Arial" pitchFamily="34" charset="0"/>
                <a:cs typeface="Arial" pitchFamily="34" charset="0"/>
              </a:rPr>
              <a:t>هي موقف يؤثر في عدد من الأفراد بحيث يعتقدون أو يعتقد الأعضاء الآخرون في المجتمع بأن هذا الموقف هو مصدر الصعوبات والمساوئ. ومن ثم تصبح </a:t>
            </a:r>
            <a:r>
              <a:rPr lang="ar-SA" sz="3600" b="1" dirty="0" smtClean="0">
                <a:solidFill>
                  <a:srgbClr val="FFFF00"/>
                </a:solidFill>
                <a:latin typeface="Arial" pitchFamily="34" charset="0"/>
                <a:cs typeface="Arial" pitchFamily="34" charset="0"/>
              </a:rPr>
              <a:t>المشكلة الاجتماعية موقفا موضوعيا من جهة وتفسيرا اجتماعيا ذاتيا</a:t>
            </a:r>
            <a:r>
              <a:rPr lang="ar-SA" sz="3600" b="1" dirty="0" smtClean="0">
                <a:latin typeface="Arial" pitchFamily="34" charset="0"/>
                <a:cs typeface="Arial" pitchFamily="34" charset="0"/>
              </a:rPr>
              <a:t> من جهة أخرى</a:t>
            </a:r>
            <a:r>
              <a:rPr lang="ar-SA" sz="3600" b="1" dirty="0" smtClean="0">
                <a:latin typeface="Arial" pitchFamily="34" charset="0"/>
                <a:cs typeface="Arial" pitchFamily="34" charset="0"/>
              </a:rPr>
              <a:t>.</a:t>
            </a:r>
            <a:endParaRPr lang="en-US" sz="3600" dirty="0" smtClean="0">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Autofit/>
          </a:bodyPr>
          <a:lstStyle/>
          <a:p>
            <a:pPr marL="0" indent="0" algn="just">
              <a:spcBef>
                <a:spcPts val="0"/>
              </a:spcBef>
              <a:buNone/>
            </a:pPr>
            <a:r>
              <a:rPr lang="ar-SA" sz="4400" b="1" dirty="0" smtClean="0">
                <a:latin typeface="Arial" pitchFamily="34" charset="0"/>
                <a:cs typeface="Arial" pitchFamily="34" charset="0"/>
              </a:rPr>
              <a:t>وقد اختلف علماء الاجتماع حول كيفية نشأة المشكلات الاجتماعية فهناك فريق من العلماء الذين يرون أن </a:t>
            </a:r>
            <a:r>
              <a:rPr lang="ar-SA" sz="4400" b="1" dirty="0" smtClean="0">
                <a:solidFill>
                  <a:srgbClr val="00B0F0"/>
                </a:solidFill>
                <a:latin typeface="Arial" pitchFamily="34" charset="0"/>
                <a:cs typeface="Arial" pitchFamily="34" charset="0"/>
              </a:rPr>
              <a:t>المشكلة الاجتماعية تنشأ عندما تزداد الفجوة بين القيم والمثاليات الموجودة في المجتمع وبين السلوك الواقعي لأعضاء هذا المجتمع.</a:t>
            </a:r>
            <a:r>
              <a:rPr lang="ar-SA" sz="4400" b="1" dirty="0" smtClean="0">
                <a:latin typeface="Arial" pitchFamily="34" charset="0"/>
                <a:cs typeface="Arial" pitchFamily="34" charset="0"/>
              </a:rPr>
              <a:t> </a:t>
            </a:r>
          </a:p>
          <a:p>
            <a:pPr marL="0" indent="0" algn="just">
              <a:spcBef>
                <a:spcPts val="0"/>
              </a:spcBef>
              <a:buNone/>
            </a:pPr>
            <a:r>
              <a:rPr lang="ar-SA" sz="4400" b="1" dirty="0" smtClean="0">
                <a:latin typeface="Arial" pitchFamily="34" charset="0"/>
                <a:cs typeface="Arial" pitchFamily="34" charset="0"/>
              </a:rPr>
              <a:t>بينما نجد فريقا آخر من العلماء يرون أن </a:t>
            </a:r>
            <a:r>
              <a:rPr lang="ar-SA" sz="4400" b="1" dirty="0" smtClean="0">
                <a:solidFill>
                  <a:srgbClr val="FFC000"/>
                </a:solidFill>
                <a:latin typeface="Arial" pitchFamily="34" charset="0"/>
                <a:cs typeface="Arial" pitchFamily="34" charset="0"/>
              </a:rPr>
              <a:t>المشكلة الاجتماعية توجد عندما يعتقد عدد كبير من أفراد المجتمع بأن ظرفا معينا يمثل مشكلة اجتماعية.</a:t>
            </a:r>
            <a:endParaRPr lang="ar-SA" sz="4400" dirty="0">
              <a:solidFill>
                <a:srgbClr val="FFC000"/>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FFFF00"/>
                </a:solidFill>
              </a:rPr>
              <a:t>تصنيف المشكلات الاجتماعية</a:t>
            </a:r>
            <a:endParaRPr lang="ar-SA" dirty="0">
              <a:solidFill>
                <a:srgbClr val="FFFF00"/>
              </a:solidFill>
            </a:endParaRPr>
          </a:p>
        </p:txBody>
      </p:sp>
      <p:sp>
        <p:nvSpPr>
          <p:cNvPr id="3" name="عنصر نائب للمحتوى 2"/>
          <p:cNvSpPr>
            <a:spLocks noGrp="1"/>
          </p:cNvSpPr>
          <p:nvPr>
            <p:ph idx="1"/>
          </p:nvPr>
        </p:nvSpPr>
        <p:spPr>
          <a:xfrm>
            <a:off x="0" y="1412776"/>
            <a:ext cx="9144000" cy="5445224"/>
          </a:xfrm>
        </p:spPr>
        <p:txBody>
          <a:bodyPr>
            <a:noAutofit/>
          </a:bodyPr>
          <a:lstStyle/>
          <a:p>
            <a:pPr algn="just"/>
            <a:r>
              <a:rPr lang="ar-SA" sz="4400" b="1" dirty="0" smtClean="0">
                <a:latin typeface="Arial" pitchFamily="34" charset="0"/>
                <a:cs typeface="Arial" pitchFamily="34" charset="0"/>
              </a:rPr>
              <a:t>يعتبر المجتمع نسق اجتماعي مركب من عدد من العناصر أو المكونات التي ترتبط بعضها ببعض بشكل ثابت نسبياً خلال فترة من الزمن.بمعنى أنه نسق يتكون من أنساق فرعية.</a:t>
            </a:r>
          </a:p>
          <a:p>
            <a:pPr algn="just"/>
            <a:r>
              <a:rPr lang="ar-SA" sz="4400" b="1" dirty="0" smtClean="0">
                <a:latin typeface="Arial" pitchFamily="34" charset="0"/>
                <a:cs typeface="Arial" pitchFamily="34" charset="0"/>
              </a:rPr>
              <a:t>ولكل نسق احتياجات أساسية.</a:t>
            </a:r>
          </a:p>
          <a:p>
            <a:pPr algn="just"/>
            <a:r>
              <a:rPr lang="ar-SA" sz="4400" b="1" dirty="0" smtClean="0">
                <a:latin typeface="Arial" pitchFamily="34" charset="0"/>
                <a:cs typeface="Arial" pitchFamily="34" charset="0"/>
              </a:rPr>
              <a:t>ولكل نسق مشكلاته الاجتماعية. </a:t>
            </a:r>
            <a:endParaRPr lang="en-US" sz="4400" dirty="0" smtClean="0">
              <a:latin typeface="Arial" pitchFamily="34" charset="0"/>
              <a:cs typeface="Arial" pitchFamily="34" charset="0"/>
            </a:endParaRPr>
          </a:p>
          <a:p>
            <a:pPr marL="0" indent="0" algn="just">
              <a:spcBef>
                <a:spcPts val="0"/>
              </a:spcBef>
              <a:buNone/>
            </a:pPr>
            <a:endParaRPr lang="ar-SA" sz="4400" dirty="0">
              <a:solidFill>
                <a:schemeClr val="accent5">
                  <a:lumMod val="20000"/>
                  <a:lumOff val="80000"/>
                </a:schemeClr>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71108064"/>
              </p:ext>
            </p:extLst>
          </p:nvPr>
        </p:nvGraphicFramePr>
        <p:xfrm>
          <a:off x="0" y="1"/>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FFFF00"/>
                </a:solidFill>
              </a:rPr>
              <a:t>تصنيف المشكلات الاجتماعية</a:t>
            </a:r>
            <a:endParaRPr lang="ar-SA" dirty="0">
              <a:solidFill>
                <a:srgbClr val="FFFF00"/>
              </a:solidFill>
            </a:endParaRPr>
          </a:p>
        </p:txBody>
      </p:sp>
      <p:sp>
        <p:nvSpPr>
          <p:cNvPr id="3" name="عنصر نائب للمحتوى 2"/>
          <p:cNvSpPr>
            <a:spLocks noGrp="1"/>
          </p:cNvSpPr>
          <p:nvPr>
            <p:ph idx="1"/>
          </p:nvPr>
        </p:nvSpPr>
        <p:spPr>
          <a:xfrm>
            <a:off x="0" y="1412776"/>
            <a:ext cx="9144000" cy="5445224"/>
          </a:xfrm>
        </p:spPr>
        <p:txBody>
          <a:bodyPr>
            <a:noAutofit/>
          </a:bodyPr>
          <a:lstStyle/>
          <a:p>
            <a:pPr algn="just"/>
            <a:r>
              <a:rPr lang="ar-SA" sz="4400" b="1" dirty="0" smtClean="0">
                <a:latin typeface="Arial" pitchFamily="34" charset="0"/>
                <a:cs typeface="Arial" pitchFamily="34" charset="0"/>
              </a:rPr>
              <a:t>صنف </a:t>
            </a:r>
            <a:r>
              <a:rPr lang="ar-SA" sz="4400" b="1" dirty="0" smtClean="0">
                <a:solidFill>
                  <a:srgbClr val="FFC000"/>
                </a:solidFill>
                <a:latin typeface="Arial" pitchFamily="34" charset="0"/>
                <a:cs typeface="Arial" pitchFamily="34" charset="0"/>
              </a:rPr>
              <a:t>(انكلز) </a:t>
            </a:r>
            <a:r>
              <a:rPr lang="ar-SA" sz="4400" b="1" dirty="0" smtClean="0">
                <a:latin typeface="Arial" pitchFamily="34" charset="0"/>
                <a:cs typeface="Arial" pitchFamily="34" charset="0"/>
              </a:rPr>
              <a:t>المشكلات الاجتماعية المتكررة التي تواجه أي مجتمع إلى </a:t>
            </a:r>
            <a:r>
              <a:rPr lang="ar-SA" sz="4400" b="1" u="sng" dirty="0" smtClean="0">
                <a:solidFill>
                  <a:srgbClr val="00B0F0"/>
                </a:solidFill>
                <a:latin typeface="Arial" pitchFamily="34" charset="0"/>
                <a:cs typeface="Arial" pitchFamily="34" charset="0"/>
              </a:rPr>
              <a:t>ثلاث مجموعات أساسية تتعلق كل منها بنمط مختلف من أنماط التكيف مع حقائق الحياة الاجتماعية</a:t>
            </a:r>
            <a:r>
              <a:rPr lang="ar-SA" sz="4400" b="1" dirty="0" smtClean="0">
                <a:latin typeface="Arial" pitchFamily="34" charset="0"/>
                <a:cs typeface="Arial" pitchFamily="34" charset="0"/>
              </a:rPr>
              <a:t>. </a:t>
            </a:r>
          </a:p>
          <a:p>
            <a:pPr algn="just"/>
            <a:r>
              <a:rPr lang="ar-SA" sz="4400" b="1" dirty="0" smtClean="0">
                <a:latin typeface="Arial" pitchFamily="34" charset="0"/>
                <a:cs typeface="Arial" pitchFamily="34" charset="0"/>
              </a:rPr>
              <a:t>وهذه المجموعات هي:</a:t>
            </a:r>
            <a:endParaRPr lang="en-US" sz="4400" dirty="0" smtClean="0">
              <a:latin typeface="Arial" pitchFamily="34" charset="0"/>
              <a:cs typeface="Arial" pitchFamily="34" charset="0"/>
            </a:endParaRPr>
          </a:p>
          <a:p>
            <a:pPr marL="0" indent="0" algn="just">
              <a:spcBef>
                <a:spcPts val="0"/>
              </a:spcBef>
              <a:buNone/>
            </a:pPr>
            <a:endParaRPr lang="ar-SA" sz="4400" dirty="0">
              <a:solidFill>
                <a:schemeClr val="accent5">
                  <a:lumMod val="20000"/>
                  <a:lumOff val="80000"/>
                </a:schemeClr>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1001266"/>
          </a:xfrm>
        </p:spPr>
        <p:txBody>
          <a:bodyPr/>
          <a:lstStyle/>
          <a:p>
            <a:pPr algn="ctr"/>
            <a:r>
              <a:rPr lang="ar-SA" b="1" dirty="0" smtClean="0">
                <a:solidFill>
                  <a:srgbClr val="FFFF00"/>
                </a:solidFill>
              </a:rPr>
              <a:t>تصنيف المشكلات الاجتماعية</a:t>
            </a:r>
            <a:endParaRPr lang="ar-SA" dirty="0">
              <a:solidFill>
                <a:srgbClr val="FFFF00"/>
              </a:solidFill>
            </a:endParaRPr>
          </a:p>
        </p:txBody>
      </p:sp>
      <p:sp>
        <p:nvSpPr>
          <p:cNvPr id="3" name="عنصر نائب للمحتوى 2"/>
          <p:cNvSpPr>
            <a:spLocks noGrp="1"/>
          </p:cNvSpPr>
          <p:nvPr>
            <p:ph idx="1"/>
          </p:nvPr>
        </p:nvSpPr>
        <p:spPr>
          <a:xfrm>
            <a:off x="0" y="1196752"/>
            <a:ext cx="9144000" cy="5661248"/>
          </a:xfrm>
        </p:spPr>
        <p:txBody>
          <a:bodyPr>
            <a:noAutofit/>
          </a:bodyPr>
          <a:lstStyle/>
          <a:p>
            <a:pPr algn="just"/>
            <a:r>
              <a:rPr lang="ar-SA" sz="4000" b="1" dirty="0" smtClean="0">
                <a:latin typeface="Arial" pitchFamily="34" charset="0"/>
                <a:cs typeface="Arial" pitchFamily="34" charset="0"/>
              </a:rPr>
              <a:t>1</a:t>
            </a:r>
            <a:r>
              <a:rPr lang="ar-SA" sz="4000" b="1" dirty="0" smtClean="0">
                <a:solidFill>
                  <a:schemeClr val="accent2">
                    <a:lumMod val="20000"/>
                    <a:lumOff val="80000"/>
                  </a:schemeClr>
                </a:solidFill>
                <a:latin typeface="Arial" pitchFamily="34" charset="0"/>
                <a:cs typeface="Arial" pitchFamily="34" charset="0"/>
              </a:rPr>
              <a:t>- المشكلات الناتجة عن التكيف مع البيئة الخارجية الطبيعية والإنسانية على السواء. </a:t>
            </a:r>
          </a:p>
          <a:p>
            <a:pPr algn="just"/>
            <a:r>
              <a:rPr lang="ar-SA" sz="4000" b="1" dirty="0" smtClean="0">
                <a:latin typeface="Arial" pitchFamily="34" charset="0"/>
                <a:cs typeface="Arial" pitchFamily="34" charset="0"/>
              </a:rPr>
              <a:t>إذا أرادت جماعة معينة أن تستمر في الوجود فلابد لها من تطوير تكنولوجيا تسمح لها بتوفير الحد الأدنى من الطعام والملبس والمأوى المناسب لحجمها ومناخها وبيئتها الجغرافية كما يتعين على الجماعة أن تستعد لتوفير مقومات وجودها في المدى الطويل وحماية نفسها من الأخطار الطبيعية والإنسانية.</a:t>
            </a:r>
            <a:endParaRPr lang="en-US" sz="4000" dirty="0" smtClean="0">
              <a:latin typeface="Arial" pitchFamily="34" charset="0"/>
              <a:cs typeface="Arial" pitchFamily="34" charset="0"/>
            </a:endParaRPr>
          </a:p>
          <a:p>
            <a:pPr marL="0" indent="0" algn="just">
              <a:spcBef>
                <a:spcPts val="0"/>
              </a:spcBef>
              <a:buNone/>
            </a:pPr>
            <a:endParaRPr lang="ar-SA" sz="4000" dirty="0">
              <a:solidFill>
                <a:schemeClr val="accent5">
                  <a:lumMod val="20000"/>
                  <a:lumOff val="80000"/>
                </a:schemeClr>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Autofit/>
          </a:bodyPr>
          <a:lstStyle/>
          <a:p>
            <a:pPr marL="0" indent="0" algn="just">
              <a:spcBef>
                <a:spcPts val="0"/>
              </a:spcBef>
            </a:pPr>
            <a:r>
              <a:rPr lang="ar-SA" sz="3600" b="1" dirty="0" smtClean="0">
                <a:latin typeface="Arial" pitchFamily="34" charset="0"/>
                <a:cs typeface="Arial" pitchFamily="34" charset="0"/>
              </a:rPr>
              <a:t>2</a:t>
            </a:r>
            <a:r>
              <a:rPr lang="ar-SA" sz="3600" b="1" dirty="0" smtClean="0">
                <a:solidFill>
                  <a:schemeClr val="accent2">
                    <a:lumMod val="20000"/>
                    <a:lumOff val="80000"/>
                  </a:schemeClr>
                </a:solidFill>
                <a:latin typeface="Arial" pitchFamily="34" charset="0"/>
                <a:cs typeface="Arial" pitchFamily="34" charset="0"/>
              </a:rPr>
              <a:t>- تتعلق المجموعة الثانية من المشكلات بإشباع الاحتياجات الإنسانية الفردية لأعضاء المجتمع.</a:t>
            </a:r>
          </a:p>
          <a:p>
            <a:pPr marL="0" indent="0" algn="just">
              <a:spcBef>
                <a:spcPts val="0"/>
              </a:spcBef>
            </a:pPr>
            <a:r>
              <a:rPr lang="ar-SA" sz="3600" b="1" dirty="0" smtClean="0">
                <a:latin typeface="Arial" pitchFamily="34" charset="0"/>
                <a:cs typeface="Arial" pitchFamily="34" charset="0"/>
              </a:rPr>
              <a:t> فالمجتمع لا يستطيع أن يستمر في البقاء إذا فشل في إشباع احتياجات أفراده.</a:t>
            </a:r>
          </a:p>
          <a:p>
            <a:pPr marL="0" indent="0" algn="just">
              <a:spcBef>
                <a:spcPts val="0"/>
              </a:spcBef>
            </a:pPr>
            <a:r>
              <a:rPr lang="ar-SA" sz="3600" b="1" dirty="0" smtClean="0">
                <a:latin typeface="Arial" pitchFamily="34" charset="0"/>
                <a:cs typeface="Arial" pitchFamily="34" charset="0"/>
              </a:rPr>
              <a:t> ولا تقتصر هذه الاحتياجات الفردية على احتياجات الأفراد الأولية إلى الطعام والمأوى والمسكن، وإنما تتضمن أيضا إشباع بعض الاحتياجات النفسية والثقافية للأفراد.</a:t>
            </a:r>
          </a:p>
          <a:p>
            <a:pPr marL="0" indent="0" algn="just">
              <a:spcBef>
                <a:spcPts val="0"/>
              </a:spcBef>
            </a:pPr>
            <a:r>
              <a:rPr lang="ar-SA" sz="3600" b="1" dirty="0" smtClean="0">
                <a:latin typeface="Arial" pitchFamily="34" charset="0"/>
                <a:cs typeface="Arial" pitchFamily="34" charset="0"/>
              </a:rPr>
              <a:t> بالإضافة إلى إشباع حاجتهم إلى الاتصال بالآخرين للتنفيس عن التوتر أو التخلص منه. </a:t>
            </a:r>
          </a:p>
          <a:p>
            <a:pPr marL="0" indent="0" algn="just">
              <a:spcBef>
                <a:spcPts val="0"/>
              </a:spcBef>
            </a:pPr>
            <a:r>
              <a:rPr lang="ar-SA" sz="3600" b="1" dirty="0" smtClean="0">
                <a:latin typeface="Arial" pitchFamily="34" charset="0"/>
                <a:cs typeface="Arial" pitchFamily="34" charset="0"/>
              </a:rPr>
              <a:t>كما يجب أن يقوم المجتمع بتوفير بعض الاحتياجات الأخرى للأفراد والتي تتمثل في حاجتهم إلى الإحساس بالمكانة واحترام النفس. </a:t>
            </a:r>
            <a:endParaRPr lang="en-US" sz="3600" dirty="0" smtClean="0">
              <a:latin typeface="Arial" pitchFamily="34" charset="0"/>
              <a:cs typeface="Arial" pitchFamily="34" charset="0"/>
            </a:endParaRPr>
          </a:p>
          <a:p>
            <a:pPr marL="0" indent="0" algn="just">
              <a:spcBef>
                <a:spcPts val="0"/>
              </a:spcBef>
              <a:buNone/>
            </a:pPr>
            <a:endParaRPr lang="ar-SA" sz="3600" dirty="0">
              <a:solidFill>
                <a:schemeClr val="accent5">
                  <a:lumMod val="20000"/>
                  <a:lumOff val="80000"/>
                </a:schemeClr>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Autofit/>
          </a:bodyPr>
          <a:lstStyle/>
          <a:p>
            <a:pPr marL="0" indent="0" algn="just">
              <a:spcBef>
                <a:spcPts val="0"/>
              </a:spcBef>
              <a:buNone/>
            </a:pPr>
            <a:r>
              <a:rPr lang="ar-SA" sz="3600" b="1" dirty="0" smtClean="0">
                <a:solidFill>
                  <a:srgbClr val="FFC000"/>
                </a:solidFill>
                <a:latin typeface="Arial" pitchFamily="34" charset="0"/>
                <a:cs typeface="Arial" pitchFamily="34" charset="0"/>
              </a:rPr>
              <a:t>3- مجموعة ثالثة من المشكلات تتعلق بالتكيف مع ظروف الحياة الجمعية التي يتحتم على كل مجتمع مواجهتها والعمل على حلها.</a:t>
            </a:r>
          </a:p>
          <a:p>
            <a:pPr marL="0" indent="0" algn="just">
              <a:spcBef>
                <a:spcPts val="0"/>
              </a:spcBef>
              <a:buNone/>
            </a:pPr>
            <a:r>
              <a:rPr lang="ar-SA" sz="3600" b="1" dirty="0" smtClean="0">
                <a:latin typeface="Arial" pitchFamily="34" charset="0"/>
                <a:cs typeface="Arial" pitchFamily="34" charset="0"/>
              </a:rPr>
              <a:t> فالإنسان لا يستطيع البقاء في بيئته الطبيعية دون حياة اجتماعية. وربما كانت الحاجة إلى إشباع احتياجاته الاجتماعية هي التي تدفعه إلى الحياة المشتركة. </a:t>
            </a:r>
          </a:p>
          <a:p>
            <a:pPr marL="0" indent="0" algn="just">
              <a:spcBef>
                <a:spcPts val="0"/>
              </a:spcBef>
              <a:buNone/>
            </a:pPr>
            <a:r>
              <a:rPr lang="ar-SA" sz="3600" b="1" dirty="0" smtClean="0">
                <a:latin typeface="Arial" pitchFamily="34" charset="0"/>
                <a:cs typeface="Arial" pitchFamily="34" charset="0"/>
              </a:rPr>
              <a:t>وعندما يجد الإنسان نفسه يحيا في جماعات يواجه على الفور مجموعة خاصة من المشكلات التي تتجاوز المستوى الفردي ذلك أن الأفراد الذين يعيشون معا يجب أن يقوموا بإيجاد نوع من التنسيق والتكامل بين أفعالهم ومن ثم توصل الإنسان إلى تكوين الوحدات الأساسية للحياة الاجتماعية من جماعات ومجتمعات محلية وتنظيمات ومجتمعات.</a:t>
            </a:r>
            <a:endParaRPr lang="en-US" sz="3600" dirty="0" smtClean="0">
              <a:latin typeface="Arial" pitchFamily="34" charset="0"/>
              <a:cs typeface="Arial" pitchFamily="34" charset="0"/>
            </a:endParaRPr>
          </a:p>
          <a:p>
            <a:pPr marL="0" indent="0" algn="just">
              <a:spcBef>
                <a:spcPts val="0"/>
              </a:spcBef>
              <a:buNone/>
            </a:pPr>
            <a:endParaRPr lang="ar-SA" sz="3600" dirty="0">
              <a:solidFill>
                <a:schemeClr val="accent5">
                  <a:lumMod val="20000"/>
                  <a:lumOff val="80000"/>
                </a:schemeClr>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666526"/>
          </a:xfrm>
        </p:spPr>
        <p:txBody>
          <a:bodyPr/>
          <a:lstStyle/>
          <a:p>
            <a:pPr algn="ctr"/>
            <a:r>
              <a:rPr lang="ar-SA" b="1" dirty="0" smtClean="0">
                <a:solidFill>
                  <a:srgbClr val="FFFF00"/>
                </a:solidFill>
              </a:rPr>
              <a:t>المشكلات الاجتماعية والتغير الثقافي</a:t>
            </a:r>
            <a:endParaRPr lang="ar-SA" dirty="0">
              <a:solidFill>
                <a:srgbClr val="FFFF00"/>
              </a:solidFill>
            </a:endParaRPr>
          </a:p>
        </p:txBody>
      </p:sp>
      <p:sp>
        <p:nvSpPr>
          <p:cNvPr id="3" name="عنصر نائب للمحتوى 2"/>
          <p:cNvSpPr>
            <a:spLocks noGrp="1"/>
          </p:cNvSpPr>
          <p:nvPr>
            <p:ph idx="1"/>
          </p:nvPr>
        </p:nvSpPr>
        <p:spPr>
          <a:xfrm>
            <a:off x="0" y="1700808"/>
            <a:ext cx="9144000" cy="5157192"/>
          </a:xfrm>
        </p:spPr>
        <p:txBody>
          <a:bodyPr>
            <a:noAutofit/>
          </a:bodyPr>
          <a:lstStyle/>
          <a:p>
            <a:pPr marL="0" indent="0" algn="just">
              <a:spcBef>
                <a:spcPts val="0"/>
              </a:spcBef>
              <a:buNone/>
            </a:pPr>
            <a:r>
              <a:rPr lang="ar-SA" sz="4000" b="1" dirty="0" smtClean="0">
                <a:latin typeface="Arial" pitchFamily="34" charset="0"/>
                <a:cs typeface="Arial" pitchFamily="34" charset="0"/>
              </a:rPr>
              <a:t>تحدث المشكلات </a:t>
            </a:r>
            <a:r>
              <a:rPr lang="ar-SA" sz="4000" b="1" dirty="0" smtClean="0">
                <a:latin typeface="Arial" pitchFamily="34" charset="0"/>
                <a:cs typeface="Arial" pitchFamily="34" charset="0"/>
              </a:rPr>
              <a:t>الاجتماعية </a:t>
            </a:r>
            <a:r>
              <a:rPr lang="ar-SA" sz="4000" b="1" dirty="0" smtClean="0">
                <a:latin typeface="Arial" pitchFamily="34" charset="0"/>
                <a:cs typeface="Arial" pitchFamily="34" charset="0"/>
              </a:rPr>
              <a:t>نتيجة </a:t>
            </a:r>
            <a:r>
              <a:rPr lang="ar-SA" sz="4000" b="1" dirty="0" smtClean="0">
                <a:latin typeface="Arial" pitchFamily="34" charset="0"/>
                <a:cs typeface="Arial" pitchFamily="34" charset="0"/>
              </a:rPr>
              <a:t>لعمليات التغير الاجتماعي كما أن العمل على حل هذه المشكلات الاجتماعية يتطلب إحداث بعض التغيرات الاجتماعية. إذ أن عملية حل المشكلة تتضمن تغيير الظروف المؤدية إلى ظهورها إلى درجة القضاء عليها نهائيا أو التخفيف من حدتها على الأقل.</a:t>
            </a:r>
            <a:endParaRPr lang="en-US" sz="4000" dirty="0" smtClean="0">
              <a:latin typeface="Arial" pitchFamily="34" charset="0"/>
              <a:cs typeface="Arial" pitchFamily="34" charset="0"/>
            </a:endParaRPr>
          </a:p>
          <a:p>
            <a:pPr marL="0" indent="0" algn="just">
              <a:spcBef>
                <a:spcPts val="0"/>
              </a:spcBef>
              <a:buNone/>
            </a:pPr>
            <a:endParaRPr lang="ar-SA" sz="4000" dirty="0">
              <a:solidFill>
                <a:schemeClr val="accent5">
                  <a:lumMod val="20000"/>
                  <a:lumOff val="80000"/>
                </a:schemeClr>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Autofit/>
          </a:bodyPr>
          <a:lstStyle/>
          <a:p>
            <a:pPr marL="0" indent="0" algn="just">
              <a:spcBef>
                <a:spcPts val="0"/>
              </a:spcBef>
              <a:buNone/>
            </a:pPr>
            <a:r>
              <a:rPr lang="ar-SA" sz="4400" b="1" dirty="0" smtClean="0">
                <a:latin typeface="Arial" pitchFamily="34" charset="0"/>
                <a:cs typeface="Arial" pitchFamily="34" charset="0"/>
              </a:rPr>
              <a:t>ويرى </a:t>
            </a:r>
            <a:r>
              <a:rPr lang="ar-SA" sz="4400" b="1" dirty="0" smtClean="0">
                <a:solidFill>
                  <a:srgbClr val="FFC000"/>
                </a:solidFill>
                <a:latin typeface="Arial" pitchFamily="34" charset="0"/>
                <a:cs typeface="Arial" pitchFamily="34" charset="0"/>
              </a:rPr>
              <a:t>(أوجبرن) </a:t>
            </a:r>
          </a:p>
          <a:p>
            <a:pPr marL="0" indent="0" algn="just">
              <a:spcBef>
                <a:spcPts val="0"/>
              </a:spcBef>
              <a:buNone/>
            </a:pPr>
            <a:r>
              <a:rPr lang="ar-SA" sz="4400" b="1" dirty="0" smtClean="0">
                <a:latin typeface="Arial" pitchFamily="34" charset="0"/>
                <a:cs typeface="Arial" pitchFamily="34" charset="0"/>
              </a:rPr>
              <a:t>أن التغيرات التي تطرأ على جزء من </a:t>
            </a:r>
            <a:r>
              <a:rPr lang="ar-SA" sz="4400" b="1" dirty="0" smtClean="0">
                <a:solidFill>
                  <a:srgbClr val="FFC000"/>
                </a:solidFill>
                <a:latin typeface="Arial" pitchFamily="34" charset="0"/>
                <a:cs typeface="Arial" pitchFamily="34" charset="0"/>
              </a:rPr>
              <a:t>الثقافة اللامادية – العادات والتقاليد وأساليب التفكير في المجتمع </a:t>
            </a:r>
            <a:r>
              <a:rPr lang="ar-SA" sz="4400" b="1" dirty="0" smtClean="0">
                <a:latin typeface="Arial" pitchFamily="34" charset="0"/>
                <a:cs typeface="Arial" pitchFamily="34" charset="0"/>
              </a:rPr>
              <a:t>- لا تتزامن تماما مع التغيرات التي تطرأ على </a:t>
            </a:r>
            <a:r>
              <a:rPr lang="ar-SA" sz="4400" b="1" dirty="0" smtClean="0">
                <a:solidFill>
                  <a:srgbClr val="00B0F0"/>
                </a:solidFill>
                <a:latin typeface="Arial" pitchFamily="34" charset="0"/>
                <a:cs typeface="Arial" pitchFamily="34" charset="0"/>
              </a:rPr>
              <a:t>الثقافة المادية</a:t>
            </a:r>
            <a:r>
              <a:rPr lang="ar-SA" sz="4400" b="1" dirty="0" smtClean="0">
                <a:latin typeface="Arial" pitchFamily="34" charset="0"/>
                <a:cs typeface="Arial" pitchFamily="34" charset="0"/>
              </a:rPr>
              <a:t>. </a:t>
            </a:r>
          </a:p>
          <a:p>
            <a:pPr marL="0" indent="0" algn="just">
              <a:spcBef>
                <a:spcPts val="0"/>
              </a:spcBef>
              <a:buNone/>
            </a:pPr>
            <a:r>
              <a:rPr lang="ar-SA" sz="4400" b="1" dirty="0" smtClean="0">
                <a:latin typeface="Arial" pitchFamily="34" charset="0"/>
                <a:cs typeface="Arial" pitchFamily="34" charset="0"/>
              </a:rPr>
              <a:t>فيشهد المجتمع نتيجة لذلك نوعا من </a:t>
            </a:r>
            <a:r>
              <a:rPr lang="ar-SA" sz="4400" b="1" dirty="0" smtClean="0">
                <a:solidFill>
                  <a:schemeClr val="accent2">
                    <a:lumMod val="20000"/>
                    <a:lumOff val="80000"/>
                  </a:schemeClr>
                </a:solidFill>
                <a:latin typeface="Arial" pitchFamily="34" charset="0"/>
                <a:cs typeface="Arial" pitchFamily="34" charset="0"/>
              </a:rPr>
              <a:t>التخلف الثقافي الذي يرجع إلى تفاوت معدلات التغير الثقافي في الناحيتين المادية واللامادية.</a:t>
            </a:r>
            <a:endParaRPr lang="en-US" sz="4400" dirty="0" smtClean="0">
              <a:solidFill>
                <a:schemeClr val="accent2">
                  <a:lumMod val="20000"/>
                  <a:lumOff val="80000"/>
                </a:schemeClr>
              </a:solidFill>
              <a:latin typeface="Arial" pitchFamily="34" charset="0"/>
              <a:cs typeface="Arial" pitchFamily="34" charset="0"/>
            </a:endParaRPr>
          </a:p>
          <a:p>
            <a:pPr marL="0" indent="0" algn="just">
              <a:spcBef>
                <a:spcPts val="0"/>
              </a:spcBef>
              <a:buNone/>
            </a:pPr>
            <a:endParaRPr lang="ar-SA" sz="4400" dirty="0">
              <a:solidFill>
                <a:schemeClr val="accent5">
                  <a:lumMod val="20000"/>
                  <a:lumOff val="80000"/>
                </a:schemeClr>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Autofit/>
          </a:bodyPr>
          <a:lstStyle/>
          <a:p>
            <a:pPr marL="0" indent="0" algn="just">
              <a:spcBef>
                <a:spcPts val="0"/>
              </a:spcBef>
              <a:buNone/>
            </a:pPr>
            <a:r>
              <a:rPr lang="ar-SA" sz="4400" b="1" dirty="0" smtClean="0">
                <a:latin typeface="Arial" pitchFamily="34" charset="0"/>
                <a:cs typeface="Arial" pitchFamily="34" charset="0"/>
              </a:rPr>
              <a:t>ويشير مفهوم التخلف الثقافي أو الهوة الثقافية </a:t>
            </a:r>
            <a:r>
              <a:rPr lang="ar-SA" sz="4800" b="1" dirty="0" smtClean="0">
                <a:latin typeface="Arial" pitchFamily="34" charset="0"/>
                <a:cs typeface="Arial" pitchFamily="34" charset="0"/>
              </a:rPr>
              <a:t>إلى الموقف الذي يتغير فيه أحد عناصر أو مكونات الثقافة، بشكل أسرع مما يتغير </a:t>
            </a:r>
            <a:r>
              <a:rPr lang="ar-SA" sz="4800" b="1" dirty="0" err="1" smtClean="0">
                <a:latin typeface="Arial" pitchFamily="34" charset="0"/>
                <a:cs typeface="Arial" pitchFamily="34" charset="0"/>
              </a:rPr>
              <a:t>به</a:t>
            </a:r>
            <a:r>
              <a:rPr lang="ar-SA" sz="4800" b="1" dirty="0" smtClean="0">
                <a:latin typeface="Arial" pitchFamily="34" charset="0"/>
                <a:cs typeface="Arial" pitchFamily="34" charset="0"/>
              </a:rPr>
              <a:t> غيرها من العناصر أو المكونات الأخرى للثقافة, وفي غالبية الحالات نجد أن العناصر المادية للثقافة تتغير بسرعة أكبر من تغير العناصر غير المادية مما يؤدي إلى حدوث مشكلات اجتماعية متعددة داخل المجتمع.</a:t>
            </a:r>
            <a:endParaRPr lang="en-US" sz="4800" dirty="0" smtClean="0">
              <a:latin typeface="Arial" pitchFamily="34" charset="0"/>
              <a:cs typeface="Arial" pitchFamily="34" charset="0"/>
            </a:endParaRPr>
          </a:p>
          <a:p>
            <a:pPr marL="0" indent="0" algn="just">
              <a:spcBef>
                <a:spcPts val="0"/>
              </a:spcBef>
              <a:buNone/>
            </a:pPr>
            <a:endParaRPr lang="ar-SA" sz="4400" dirty="0">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Autofit/>
          </a:bodyPr>
          <a:lstStyle/>
          <a:p>
            <a:pPr algn="just"/>
            <a:r>
              <a:rPr lang="ar-SA" sz="4400" b="1" dirty="0" smtClean="0">
                <a:solidFill>
                  <a:srgbClr val="FFC000"/>
                </a:solidFill>
                <a:latin typeface="Arial" pitchFamily="34" charset="0"/>
                <a:cs typeface="Arial" pitchFamily="34" charset="0"/>
              </a:rPr>
              <a:t>المشكلات </a:t>
            </a:r>
            <a:r>
              <a:rPr lang="ar-SA" sz="4400" b="1" dirty="0" smtClean="0">
                <a:solidFill>
                  <a:srgbClr val="FFC000"/>
                </a:solidFill>
                <a:latin typeface="Arial" pitchFamily="34" charset="0"/>
                <a:cs typeface="Arial" pitchFamily="34" charset="0"/>
              </a:rPr>
              <a:t>الاجتماعية ترجع إلى العوامل التالية:</a:t>
            </a:r>
            <a:endParaRPr lang="en-US" sz="4400" dirty="0" smtClean="0">
              <a:solidFill>
                <a:srgbClr val="FFC000"/>
              </a:solidFill>
              <a:latin typeface="Arial" pitchFamily="34" charset="0"/>
              <a:cs typeface="Arial" pitchFamily="34" charset="0"/>
            </a:endParaRPr>
          </a:p>
          <a:p>
            <a:pPr algn="just"/>
            <a:r>
              <a:rPr lang="ar-SA" sz="4400" b="1" dirty="0" smtClean="0">
                <a:solidFill>
                  <a:srgbClr val="00B0F0"/>
                </a:solidFill>
                <a:latin typeface="Arial" pitchFamily="34" charset="0"/>
                <a:cs typeface="Arial" pitchFamily="34" charset="0"/>
              </a:rPr>
              <a:t>1</a:t>
            </a:r>
            <a:r>
              <a:rPr lang="ar-SA" sz="4400" b="1" dirty="0" smtClean="0">
                <a:solidFill>
                  <a:schemeClr val="accent1">
                    <a:lumMod val="20000"/>
                    <a:lumOff val="80000"/>
                  </a:schemeClr>
                </a:solidFill>
                <a:latin typeface="Arial" pitchFamily="34" charset="0"/>
                <a:cs typeface="Arial" pitchFamily="34" charset="0"/>
              </a:rPr>
              <a:t>- السلوك المنحرف</a:t>
            </a:r>
            <a:r>
              <a:rPr lang="ar-SA" sz="4400" b="1" dirty="0" smtClean="0">
                <a:solidFill>
                  <a:srgbClr val="002060"/>
                </a:solidFill>
                <a:latin typeface="Arial" pitchFamily="34" charset="0"/>
                <a:cs typeface="Arial" pitchFamily="34" charset="0"/>
              </a:rPr>
              <a:t>، وهو ذلك النمط من السلوك الذي ينظر إليه عدد كبير من أفراد المجتمع على اعتبار أنه يمثل تهديدا أو انتهاكا للمعايير الثقافية والقيم السائدة داخل المجتمع.</a:t>
            </a:r>
          </a:p>
          <a:p>
            <a:pPr algn="just"/>
            <a:r>
              <a:rPr lang="ar-SA" sz="4400" b="1" dirty="0" smtClean="0">
                <a:solidFill>
                  <a:srgbClr val="002060"/>
                </a:solidFill>
                <a:latin typeface="Arial" pitchFamily="34" charset="0"/>
                <a:cs typeface="Arial" pitchFamily="34" charset="0"/>
              </a:rPr>
              <a:t> ومن أمثلة المشكلات الاجتماعية التي تظهر نتيجة السلوك المنحرف مشكلة تعاطي المخدرات.</a:t>
            </a:r>
            <a:endParaRPr lang="en-US" sz="4400" dirty="0" smtClean="0">
              <a:solidFill>
                <a:srgbClr val="002060"/>
              </a:solidFill>
              <a:latin typeface="Arial" pitchFamily="34" charset="0"/>
              <a:cs typeface="Arial" pitchFamily="34" charset="0"/>
            </a:endParaRPr>
          </a:p>
          <a:p>
            <a:pPr marL="0" indent="0" algn="just">
              <a:spcBef>
                <a:spcPts val="0"/>
              </a:spcBef>
              <a:buNone/>
            </a:pPr>
            <a:endParaRPr lang="ar-SA" sz="4400" dirty="0">
              <a:solidFill>
                <a:schemeClr val="accent5">
                  <a:lumMod val="20000"/>
                  <a:lumOff val="80000"/>
                </a:schemeClr>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Autofit/>
          </a:bodyPr>
          <a:lstStyle/>
          <a:p>
            <a:pPr algn="just"/>
            <a:r>
              <a:rPr lang="ar-SA" sz="4200" b="1" dirty="0" smtClean="0">
                <a:latin typeface="Arial" pitchFamily="34" charset="0"/>
                <a:cs typeface="Arial" pitchFamily="34" charset="0"/>
              </a:rPr>
              <a:t>2- وقد تنشأ المشكلات الاجتماعية </a:t>
            </a:r>
            <a:r>
              <a:rPr lang="ar-SA" sz="4200" b="1" dirty="0" smtClean="0">
                <a:solidFill>
                  <a:schemeClr val="accent1">
                    <a:lumMod val="20000"/>
                    <a:lumOff val="80000"/>
                  </a:schemeClr>
                </a:solidFill>
                <a:latin typeface="Arial" pitchFamily="34" charset="0"/>
                <a:cs typeface="Arial" pitchFamily="34" charset="0"/>
              </a:rPr>
              <a:t>مثل مشكلة التمييز العنصري نتيجة اعتراض سبيل أو إحباط الأهداف الاجتماعية لفئة من الناس داخل إطار النسق الاجتماعي.</a:t>
            </a:r>
            <a:endParaRPr lang="en-US" sz="4200" dirty="0" smtClean="0">
              <a:solidFill>
                <a:schemeClr val="accent1">
                  <a:lumMod val="20000"/>
                  <a:lumOff val="80000"/>
                </a:schemeClr>
              </a:solidFill>
              <a:latin typeface="Arial" pitchFamily="34" charset="0"/>
              <a:cs typeface="Arial" pitchFamily="34" charset="0"/>
            </a:endParaRPr>
          </a:p>
          <a:p>
            <a:pPr algn="just"/>
            <a:r>
              <a:rPr lang="ar-SA" sz="4200" b="1" dirty="0" smtClean="0">
                <a:latin typeface="Arial" pitchFamily="34" charset="0"/>
                <a:cs typeface="Arial" pitchFamily="34" charset="0"/>
              </a:rPr>
              <a:t>3- كما قد تظهر المشكلات الاجتماعية </a:t>
            </a:r>
            <a:r>
              <a:rPr lang="ar-SA" sz="4200" b="1" dirty="0" smtClean="0">
                <a:solidFill>
                  <a:srgbClr val="002060"/>
                </a:solidFill>
                <a:latin typeface="Arial" pitchFamily="34" charset="0"/>
                <a:cs typeface="Arial" pitchFamily="34" charset="0"/>
              </a:rPr>
              <a:t>مثل مشكلة الانفجار السكاني نتيجة تهديد استمرار التنظيم أو عدم استقرار أو ثبات النسق الاجتماعي نفسه.</a:t>
            </a:r>
            <a:endParaRPr lang="en-US" sz="4200" dirty="0" smtClean="0">
              <a:solidFill>
                <a:srgbClr val="002060"/>
              </a:solidFill>
              <a:latin typeface="Arial" pitchFamily="34" charset="0"/>
              <a:cs typeface="Arial" pitchFamily="34" charset="0"/>
            </a:endParaRPr>
          </a:p>
          <a:p>
            <a:pPr algn="just"/>
            <a:r>
              <a:rPr lang="ar-SA" sz="4200" b="1" dirty="0" smtClean="0">
                <a:latin typeface="Arial" pitchFamily="34" charset="0"/>
                <a:cs typeface="Arial" pitchFamily="34" charset="0"/>
              </a:rPr>
              <a:t>4- وأخيرا قد تنشأ المشكلات الاجتماعية </a:t>
            </a:r>
            <a:r>
              <a:rPr lang="ar-SA" sz="4200" b="1" dirty="0" smtClean="0">
                <a:solidFill>
                  <a:srgbClr val="FFFF00"/>
                </a:solidFill>
                <a:latin typeface="Arial" pitchFamily="34" charset="0"/>
                <a:cs typeface="Arial" pitchFamily="34" charset="0"/>
              </a:rPr>
              <a:t>نتيجة أي ظرف يهدد أسلوب الحياة داخل المجتمع. </a:t>
            </a:r>
            <a:endParaRPr lang="en-US" sz="4200" dirty="0" smtClean="0">
              <a:solidFill>
                <a:srgbClr val="FFFF00"/>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FFFF00"/>
                </a:solidFill>
              </a:rPr>
              <a:t>المداخل النظرية في دراسة المشكلات الاجتماعية</a:t>
            </a:r>
            <a:endParaRPr lang="ar-SA" dirty="0">
              <a:solidFill>
                <a:srgbClr val="FFFF00"/>
              </a:solidFill>
            </a:endParaRPr>
          </a:p>
        </p:txBody>
      </p:sp>
      <p:sp>
        <p:nvSpPr>
          <p:cNvPr id="3" name="عنصر نائب للمحتوى 2"/>
          <p:cNvSpPr>
            <a:spLocks noGrp="1"/>
          </p:cNvSpPr>
          <p:nvPr>
            <p:ph idx="1"/>
          </p:nvPr>
        </p:nvSpPr>
        <p:spPr>
          <a:xfrm>
            <a:off x="0" y="1700808"/>
            <a:ext cx="9144000" cy="5157192"/>
          </a:xfrm>
        </p:spPr>
        <p:txBody>
          <a:bodyPr>
            <a:noAutofit/>
          </a:bodyPr>
          <a:lstStyle/>
          <a:p>
            <a:pPr algn="just"/>
            <a:r>
              <a:rPr lang="ar-SA" sz="4000" b="1" dirty="0" smtClean="0">
                <a:latin typeface="Arial" pitchFamily="34" charset="0"/>
                <a:cs typeface="Arial" pitchFamily="34" charset="0"/>
              </a:rPr>
              <a:t>1- </a:t>
            </a:r>
            <a:r>
              <a:rPr lang="ar-SA" sz="4000" b="1" dirty="0" smtClean="0">
                <a:solidFill>
                  <a:srgbClr val="00B0F0"/>
                </a:solidFill>
                <a:latin typeface="Arial" pitchFamily="34" charset="0"/>
                <a:cs typeface="Arial" pitchFamily="34" charset="0"/>
              </a:rPr>
              <a:t>مدخل الانحراف الشخصي:</a:t>
            </a:r>
            <a:endParaRPr lang="en-US" sz="4000" dirty="0" smtClean="0">
              <a:solidFill>
                <a:srgbClr val="00B0F0"/>
              </a:solidFill>
              <a:latin typeface="Arial" pitchFamily="34" charset="0"/>
              <a:cs typeface="Arial" pitchFamily="34" charset="0"/>
            </a:endParaRPr>
          </a:p>
          <a:p>
            <a:pPr algn="just"/>
            <a:r>
              <a:rPr lang="ar-SA" sz="4000" b="1" dirty="0" smtClean="0">
                <a:latin typeface="Arial" pitchFamily="34" charset="0"/>
                <a:cs typeface="Arial" pitchFamily="34" charset="0"/>
              </a:rPr>
              <a:t>ويهتم مدخل الانحراف الشخصي أو المرض الاجتماعي </a:t>
            </a:r>
            <a:r>
              <a:rPr lang="ar-SA" sz="4000" b="1" dirty="0" smtClean="0">
                <a:solidFill>
                  <a:schemeClr val="accent1">
                    <a:lumMod val="20000"/>
                    <a:lumOff val="80000"/>
                  </a:schemeClr>
                </a:solidFill>
                <a:latin typeface="Arial" pitchFamily="34" charset="0"/>
                <a:cs typeface="Arial" pitchFamily="34" charset="0"/>
              </a:rPr>
              <a:t>بدراسة دوافع وسلوك الأفراد المنحرفين الذين يؤدي انحرافهم إلى حدوث المشكلات الاجتماعية داخل المجتمع.</a:t>
            </a:r>
            <a:endParaRPr lang="en-US" sz="4000" dirty="0" smtClean="0">
              <a:solidFill>
                <a:schemeClr val="accent1">
                  <a:lumMod val="20000"/>
                  <a:lumOff val="80000"/>
                </a:schemeClr>
              </a:solidFill>
              <a:latin typeface="Arial" pitchFamily="34" charset="0"/>
              <a:cs typeface="Arial" pitchFamily="34" charset="0"/>
            </a:endParaRPr>
          </a:p>
          <a:p>
            <a:pPr algn="just"/>
            <a:r>
              <a:rPr lang="ar-SA" sz="4000" b="1" dirty="0" smtClean="0">
                <a:latin typeface="Arial" pitchFamily="34" charset="0"/>
                <a:cs typeface="Arial" pitchFamily="34" charset="0"/>
              </a:rPr>
              <a:t>ويرى أصحاب هذا المدخل أنه </a:t>
            </a:r>
            <a:r>
              <a:rPr lang="ar-SA" sz="4000" b="1" dirty="0" smtClean="0">
                <a:solidFill>
                  <a:srgbClr val="FFFF00"/>
                </a:solidFill>
                <a:latin typeface="Arial" pitchFamily="34" charset="0"/>
                <a:cs typeface="Arial" pitchFamily="34" charset="0"/>
              </a:rPr>
              <a:t>يمكن علاج المشكلات الاجتماعية عن طريق عملية التعليم أو إعادة التربية.</a:t>
            </a:r>
            <a:endParaRPr lang="ar-SA" sz="4000" dirty="0">
              <a:solidFill>
                <a:srgbClr val="FFFF00"/>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Autofit/>
          </a:bodyPr>
          <a:lstStyle/>
          <a:p>
            <a:pPr algn="just"/>
            <a:r>
              <a:rPr lang="ar-SA" sz="4400" b="1" dirty="0" smtClean="0">
                <a:solidFill>
                  <a:srgbClr val="00B0F0"/>
                </a:solidFill>
                <a:latin typeface="Arial" pitchFamily="34" charset="0"/>
                <a:cs typeface="Arial" pitchFamily="34" charset="0"/>
              </a:rPr>
              <a:t>2- مدخل صراع القيم:</a:t>
            </a:r>
            <a:endParaRPr lang="en-US" sz="4400" dirty="0" smtClean="0">
              <a:solidFill>
                <a:srgbClr val="00B0F0"/>
              </a:solidFill>
              <a:latin typeface="Arial" pitchFamily="34" charset="0"/>
              <a:cs typeface="Arial" pitchFamily="34" charset="0"/>
            </a:endParaRPr>
          </a:p>
          <a:p>
            <a:pPr algn="just"/>
            <a:r>
              <a:rPr lang="ar-SA" sz="4400" b="1" dirty="0" smtClean="0">
                <a:latin typeface="Arial" pitchFamily="34" charset="0"/>
                <a:cs typeface="Arial" pitchFamily="34" charset="0"/>
              </a:rPr>
              <a:t>ويرجع المشكلات الاجتماعية إلى </a:t>
            </a:r>
            <a:r>
              <a:rPr lang="ar-SA" sz="4400" b="1" dirty="0" smtClean="0">
                <a:solidFill>
                  <a:srgbClr val="00B0F0"/>
                </a:solidFill>
                <a:latin typeface="Arial" pitchFamily="34" charset="0"/>
                <a:cs typeface="Arial" pitchFamily="34" charset="0"/>
              </a:rPr>
              <a:t>صراع المصالح واختلاف القيم. </a:t>
            </a:r>
          </a:p>
          <a:p>
            <a:pPr algn="just"/>
            <a:r>
              <a:rPr lang="ar-SA" sz="4400" b="1" dirty="0" smtClean="0">
                <a:latin typeface="Arial" pitchFamily="34" charset="0"/>
                <a:cs typeface="Arial" pitchFamily="34" charset="0"/>
              </a:rPr>
              <a:t>إذ تظهر المشكلات الاجتماعية عندما </a:t>
            </a:r>
            <a:r>
              <a:rPr lang="ar-SA" sz="4400" b="1" dirty="0" smtClean="0">
                <a:solidFill>
                  <a:srgbClr val="FFFF00"/>
                </a:solidFill>
                <a:latin typeface="Arial" pitchFamily="34" charset="0"/>
                <a:cs typeface="Arial" pitchFamily="34" charset="0"/>
              </a:rPr>
              <a:t>يؤدي التغير الاجتماعي إلى تكوين جماعات لها قيم متعارضة أو متصارعة</a:t>
            </a:r>
            <a:r>
              <a:rPr lang="ar-SA" sz="4400" b="1" dirty="0" smtClean="0">
                <a:solidFill>
                  <a:srgbClr val="FFFF00"/>
                </a:solidFill>
                <a:latin typeface="Arial" pitchFamily="34" charset="0"/>
                <a:cs typeface="Arial" pitchFamily="34" charset="0"/>
              </a:rPr>
              <a:t>.</a:t>
            </a:r>
            <a:endParaRPr lang="en-US" sz="4400" dirty="0" smtClean="0">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Autofit/>
          </a:bodyPr>
          <a:lstStyle/>
          <a:p>
            <a:r>
              <a:rPr lang="ar-SA" sz="4000" b="1" dirty="0" smtClean="0">
                <a:latin typeface="Arial" pitchFamily="34" charset="0"/>
                <a:cs typeface="Arial" pitchFamily="34" charset="0"/>
              </a:rPr>
              <a:t>3</a:t>
            </a:r>
            <a:r>
              <a:rPr lang="ar-SA" sz="4000" b="1" dirty="0" smtClean="0">
                <a:solidFill>
                  <a:srgbClr val="00B0F0"/>
                </a:solidFill>
                <a:latin typeface="Arial" pitchFamily="34" charset="0"/>
                <a:cs typeface="Arial" pitchFamily="34" charset="0"/>
              </a:rPr>
              <a:t>- مدخل التفكك الاجتماعي:</a:t>
            </a:r>
            <a:endParaRPr lang="en-US" sz="4000" dirty="0" smtClean="0">
              <a:solidFill>
                <a:srgbClr val="00B0F0"/>
              </a:solidFill>
              <a:latin typeface="Arial" pitchFamily="34" charset="0"/>
              <a:cs typeface="Arial" pitchFamily="34" charset="0"/>
            </a:endParaRPr>
          </a:p>
          <a:p>
            <a:r>
              <a:rPr lang="ar-SA" sz="4000" b="1" dirty="0" smtClean="0">
                <a:latin typeface="Arial" pitchFamily="34" charset="0"/>
                <a:cs typeface="Arial" pitchFamily="34" charset="0"/>
              </a:rPr>
              <a:t>ويرجع المشكلات الاجتماعية إلى </a:t>
            </a:r>
            <a:r>
              <a:rPr lang="ar-SA" sz="4000" b="1" dirty="0" smtClean="0">
                <a:solidFill>
                  <a:srgbClr val="00B0F0"/>
                </a:solidFill>
                <a:latin typeface="Arial" pitchFamily="34" charset="0"/>
                <a:cs typeface="Arial" pitchFamily="34" charset="0"/>
              </a:rPr>
              <a:t>انهيار المعايير الاجتماعية التقليدية</a:t>
            </a:r>
            <a:r>
              <a:rPr lang="ar-SA" sz="4000" b="1" dirty="0" smtClean="0">
                <a:latin typeface="Arial" pitchFamily="34" charset="0"/>
                <a:cs typeface="Arial" pitchFamily="34" charset="0"/>
              </a:rPr>
              <a:t>.</a:t>
            </a:r>
          </a:p>
          <a:p>
            <a:r>
              <a:rPr lang="ar-SA" sz="4000" b="1" dirty="0" smtClean="0">
                <a:latin typeface="Arial" pitchFamily="34" charset="0"/>
                <a:cs typeface="Arial" pitchFamily="34" charset="0"/>
              </a:rPr>
              <a:t> ويشير </a:t>
            </a:r>
            <a:r>
              <a:rPr lang="ar-SA" sz="4000" b="1" dirty="0" smtClean="0">
                <a:solidFill>
                  <a:srgbClr val="FFFF00"/>
                </a:solidFill>
                <a:latin typeface="Arial" pitchFamily="34" charset="0"/>
                <a:cs typeface="Arial" pitchFamily="34" charset="0"/>
              </a:rPr>
              <a:t>التفكك الاجتماعي </a:t>
            </a:r>
            <a:r>
              <a:rPr lang="ar-SA" sz="4000" b="1" dirty="0" smtClean="0">
                <a:solidFill>
                  <a:schemeClr val="accent1">
                    <a:lumMod val="20000"/>
                    <a:lumOff val="80000"/>
                  </a:schemeClr>
                </a:solidFill>
                <a:latin typeface="Arial" pitchFamily="34" charset="0"/>
                <a:cs typeface="Arial" pitchFamily="34" charset="0"/>
              </a:rPr>
              <a:t>إلى تمزق أو انهيار النسق الاجتماعي. كما قد يشير هذا المفهوم إلى الانهيار في التنظيم الاجتماعي ووسائل الضبط داخل المجتمع. </a:t>
            </a:r>
            <a:endParaRPr lang="en-US" sz="4000" dirty="0" smtClean="0">
              <a:solidFill>
                <a:schemeClr val="accent1">
                  <a:lumMod val="20000"/>
                  <a:lumOff val="80000"/>
                </a:schemeClr>
              </a:solidFill>
              <a:latin typeface="Arial" pitchFamily="34" charset="0"/>
              <a:cs typeface="Arial" pitchFamily="34" charset="0"/>
            </a:endParaRPr>
          </a:p>
          <a:p>
            <a:r>
              <a:rPr lang="ar-SA" sz="4000" b="1" dirty="0" smtClean="0">
                <a:latin typeface="Arial" pitchFamily="34" charset="0"/>
                <a:cs typeface="Arial" pitchFamily="34" charset="0"/>
              </a:rPr>
              <a:t>وقد كان علماء الاجتماع الأوائل، من أنصار مدرسة شيكاغو، ينظرون إلى </a:t>
            </a:r>
            <a:r>
              <a:rPr lang="ar-SA" sz="4000" b="1" dirty="0" smtClean="0">
                <a:solidFill>
                  <a:srgbClr val="FFC000"/>
                </a:solidFill>
                <a:latin typeface="Arial" pitchFamily="34" charset="0"/>
                <a:cs typeface="Arial" pitchFamily="34" charset="0"/>
              </a:rPr>
              <a:t>التفكك الاجتماعي على اعتبار أنه العامل المؤدي إلى ظهور السلوك المنحرف.</a:t>
            </a:r>
            <a:endParaRPr lang="en-US" sz="4000" dirty="0" smtClean="0">
              <a:solidFill>
                <a:srgbClr val="FFC000"/>
              </a:solidFill>
              <a:latin typeface="Arial" pitchFamily="34" charset="0"/>
              <a:cs typeface="Arial" pitchFamily="34" charset="0"/>
            </a:endParaRPr>
          </a:p>
          <a:p>
            <a:pPr marL="0" indent="0" algn="just">
              <a:spcBef>
                <a:spcPts val="0"/>
              </a:spcBef>
              <a:buNone/>
            </a:pPr>
            <a:endParaRPr lang="ar-SA" sz="4000" dirty="0">
              <a:solidFill>
                <a:schemeClr val="accent5">
                  <a:lumMod val="20000"/>
                  <a:lumOff val="80000"/>
                </a:schemeClr>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a:solidFill>
            <a:srgbClr val="00B0F0"/>
          </a:solidFill>
        </p:spPr>
        <p:txBody>
          <a:bodyPr>
            <a:normAutofit/>
          </a:bodyPr>
          <a:lstStyle/>
          <a:p>
            <a:pPr algn="ctr">
              <a:lnSpc>
                <a:spcPct val="150000"/>
              </a:lnSpc>
            </a:pPr>
            <a:r>
              <a:rPr lang="ar-SA" sz="5400" b="1" dirty="0" smtClean="0">
                <a:solidFill>
                  <a:srgbClr val="002060"/>
                </a:solidFill>
                <a:latin typeface="Miriam" panose="020B0502050101010101" pitchFamily="34" charset="-79"/>
              </a:rPr>
              <a:t>مصطلحات مطلوبة باللغة الإنجليزية</a:t>
            </a:r>
          </a:p>
          <a:p>
            <a:pPr algn="ctr">
              <a:lnSpc>
                <a:spcPct val="150000"/>
              </a:lnSpc>
            </a:pPr>
            <a:r>
              <a:rPr lang="ar-SA" sz="5400" b="1" dirty="0" smtClean="0">
                <a:solidFill>
                  <a:srgbClr val="002060"/>
                </a:solidFill>
                <a:latin typeface="Miriam" panose="020B0502050101010101" pitchFamily="34" charset="-79"/>
              </a:rPr>
              <a:t>توجد في فهرس آخر الكتاب</a:t>
            </a:r>
            <a:endParaRPr lang="ar-SA" sz="5400" b="1" dirty="0">
              <a:solidFill>
                <a:srgbClr val="002060"/>
              </a:solidFill>
              <a:latin typeface="Miriam" panose="020B0502050101010101" pitchFamily="34" charset="-79"/>
            </a:endParaRPr>
          </a:p>
        </p:txBody>
      </p:sp>
    </p:spTree>
    <p:extLst>
      <p:ext uri="{BB962C8B-B14F-4D97-AF65-F5344CB8AC3E}">
        <p14:creationId xmlns:p14="http://schemas.microsoft.com/office/powerpoint/2010/main" val="1000719084"/>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0"/>
          <a:ext cx="9144000" cy="6858000"/>
        </p:xfrm>
        <a:graphic>
          <a:graphicData uri="http://schemas.openxmlformats.org/drawingml/2006/table">
            <a:tbl>
              <a:tblPr rtl="1" firstRow="1" bandRow="1">
                <a:tableStyleId>{638B1855-1B75-4FBE-930C-398BA8C253C6}</a:tableStyleId>
              </a:tblPr>
              <a:tblGrid>
                <a:gridCol w="2286000"/>
                <a:gridCol w="2286000"/>
                <a:gridCol w="2286000"/>
                <a:gridCol w="2286000"/>
              </a:tblGrid>
              <a:tr h="457200">
                <a:tc>
                  <a:txBody>
                    <a:bodyPr/>
                    <a:lstStyle/>
                    <a:p>
                      <a:pPr algn="just" rtl="1"/>
                      <a:r>
                        <a:rPr lang="ar-SA" sz="1800" b="1" dirty="0">
                          <a:solidFill>
                            <a:schemeClr val="accent6">
                              <a:lumMod val="50000"/>
                            </a:schemeClr>
                          </a:solidFill>
                          <a:latin typeface="Calibri"/>
                          <a:ea typeface="Calibri"/>
                          <a:cs typeface="Arial"/>
                        </a:rPr>
                        <a:t>علم الاجتماع</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Sociology</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ar-SA" sz="1800" b="1" dirty="0">
                          <a:solidFill>
                            <a:schemeClr val="accent6">
                              <a:lumMod val="50000"/>
                            </a:schemeClr>
                          </a:solidFill>
                          <a:latin typeface="Calibri"/>
                          <a:ea typeface="Calibri"/>
                          <a:cs typeface="Arial"/>
                        </a:rPr>
                        <a:t>التكيف</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adaption</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r>
              <a:tr h="457200">
                <a:tc>
                  <a:txBody>
                    <a:bodyPr/>
                    <a:lstStyle/>
                    <a:p>
                      <a:pPr algn="just" rtl="1"/>
                      <a:r>
                        <a:rPr lang="ar-SA" sz="1800" b="1" dirty="0">
                          <a:solidFill>
                            <a:schemeClr val="accent6">
                              <a:lumMod val="50000"/>
                            </a:schemeClr>
                          </a:solidFill>
                          <a:latin typeface="Calibri"/>
                          <a:ea typeface="Calibri"/>
                          <a:cs typeface="Arial"/>
                        </a:rPr>
                        <a:t>البناء الاجتماعي</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Social structure</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ar-SA" sz="1800" b="1" dirty="0">
                          <a:solidFill>
                            <a:schemeClr val="accent6">
                              <a:lumMod val="50000"/>
                            </a:schemeClr>
                          </a:solidFill>
                          <a:latin typeface="Calibri"/>
                          <a:ea typeface="Calibri"/>
                          <a:cs typeface="Arial"/>
                        </a:rPr>
                        <a:t>العمليات  الثقافية</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Cultural processes</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r>
              <a:tr h="457200">
                <a:tc>
                  <a:txBody>
                    <a:bodyPr/>
                    <a:lstStyle/>
                    <a:p>
                      <a:pPr algn="just" rtl="1"/>
                      <a:r>
                        <a:rPr lang="ar-SA" sz="1800" b="1">
                          <a:solidFill>
                            <a:schemeClr val="accent6">
                              <a:lumMod val="50000"/>
                            </a:schemeClr>
                          </a:solidFill>
                          <a:latin typeface="Calibri"/>
                          <a:ea typeface="Calibri"/>
                          <a:cs typeface="Arial"/>
                        </a:rPr>
                        <a:t>التغير الاجتماعي</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Social change</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ar-SA" sz="1800" b="1" dirty="0">
                          <a:solidFill>
                            <a:schemeClr val="accent6">
                              <a:lumMod val="50000"/>
                            </a:schemeClr>
                          </a:solidFill>
                          <a:latin typeface="Calibri"/>
                          <a:ea typeface="Calibri"/>
                          <a:cs typeface="Arial"/>
                        </a:rPr>
                        <a:t>الترابطية</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associative</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r>
              <a:tr h="457200">
                <a:tc>
                  <a:txBody>
                    <a:bodyPr/>
                    <a:lstStyle/>
                    <a:p>
                      <a:pPr algn="just" rtl="1"/>
                      <a:r>
                        <a:rPr lang="ar-SA" sz="1800" b="1" dirty="0">
                          <a:solidFill>
                            <a:schemeClr val="accent6">
                              <a:lumMod val="50000"/>
                            </a:schemeClr>
                          </a:solidFill>
                          <a:latin typeface="Calibri"/>
                          <a:ea typeface="Calibri"/>
                          <a:cs typeface="Arial"/>
                        </a:rPr>
                        <a:t>المجتمع</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Society</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ar-SA" sz="1800" b="1" dirty="0">
                          <a:solidFill>
                            <a:schemeClr val="accent6">
                              <a:lumMod val="50000"/>
                            </a:schemeClr>
                          </a:solidFill>
                          <a:latin typeface="Calibri"/>
                          <a:ea typeface="Calibri"/>
                          <a:cs typeface="Arial"/>
                        </a:rPr>
                        <a:t>الانفصالية</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Dissociative</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r>
              <a:tr h="457200">
                <a:tc>
                  <a:txBody>
                    <a:bodyPr/>
                    <a:lstStyle/>
                    <a:p>
                      <a:pPr algn="just" rtl="1"/>
                      <a:r>
                        <a:rPr lang="ar-SA" sz="1800" b="1" dirty="0">
                          <a:solidFill>
                            <a:schemeClr val="accent6">
                              <a:lumMod val="50000"/>
                            </a:schemeClr>
                          </a:solidFill>
                          <a:latin typeface="Calibri"/>
                          <a:ea typeface="Calibri"/>
                          <a:cs typeface="Arial"/>
                        </a:rPr>
                        <a:t>الظاهرة الاجتماعية</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Social phenomenon</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ar-SA" sz="1800" b="1" dirty="0">
                          <a:solidFill>
                            <a:schemeClr val="accent6">
                              <a:lumMod val="50000"/>
                            </a:schemeClr>
                          </a:solidFill>
                          <a:latin typeface="Calibri"/>
                          <a:ea typeface="Calibri"/>
                          <a:cs typeface="Arial"/>
                        </a:rPr>
                        <a:t>التفكك</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disintegrative</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r>
              <a:tr h="457200">
                <a:tc>
                  <a:txBody>
                    <a:bodyPr/>
                    <a:lstStyle/>
                    <a:p>
                      <a:pPr algn="just" rtl="1"/>
                      <a:r>
                        <a:rPr lang="ar-SA" sz="1800" b="1" dirty="0">
                          <a:solidFill>
                            <a:schemeClr val="accent6">
                              <a:lumMod val="50000"/>
                            </a:schemeClr>
                          </a:solidFill>
                          <a:latin typeface="Calibri"/>
                          <a:ea typeface="Calibri"/>
                          <a:cs typeface="Arial"/>
                        </a:rPr>
                        <a:t>الأنثروبولوجيا</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Anthropology</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ar-SA" sz="1800" b="1" dirty="0">
                          <a:solidFill>
                            <a:schemeClr val="accent6">
                              <a:lumMod val="50000"/>
                            </a:schemeClr>
                          </a:solidFill>
                          <a:latin typeface="Calibri"/>
                          <a:ea typeface="Calibri"/>
                          <a:cs typeface="Arial"/>
                        </a:rPr>
                        <a:t>التكامل</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Integration</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r>
              <a:tr h="457200">
                <a:tc>
                  <a:txBody>
                    <a:bodyPr/>
                    <a:lstStyle/>
                    <a:p>
                      <a:pPr algn="just" rtl="1"/>
                      <a:r>
                        <a:rPr lang="ar-SA" sz="1800" b="1">
                          <a:solidFill>
                            <a:schemeClr val="accent6">
                              <a:lumMod val="50000"/>
                            </a:schemeClr>
                          </a:solidFill>
                          <a:latin typeface="Calibri"/>
                          <a:ea typeface="Calibri"/>
                          <a:cs typeface="Arial"/>
                        </a:rPr>
                        <a:t>العموميات الثقافية</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Cultural universals</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ar-SA" sz="1800" b="1" dirty="0">
                          <a:solidFill>
                            <a:schemeClr val="accent6">
                              <a:lumMod val="50000"/>
                            </a:schemeClr>
                          </a:solidFill>
                          <a:latin typeface="Calibri"/>
                          <a:ea typeface="Calibri"/>
                          <a:cs typeface="Arial"/>
                        </a:rPr>
                        <a:t>التوافق الاجتماعي</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accommodation</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r>
              <a:tr h="457200">
                <a:tc>
                  <a:txBody>
                    <a:bodyPr/>
                    <a:lstStyle/>
                    <a:p>
                      <a:pPr algn="just" rtl="1"/>
                      <a:r>
                        <a:rPr lang="ar-SA" sz="1800" b="1" dirty="0" err="1">
                          <a:solidFill>
                            <a:schemeClr val="accent6">
                              <a:lumMod val="50000"/>
                            </a:schemeClr>
                          </a:solidFill>
                          <a:latin typeface="Calibri"/>
                          <a:ea typeface="Calibri"/>
                          <a:cs typeface="Arial"/>
                        </a:rPr>
                        <a:t>الأثنوغرافيا</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Ethnography</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ar-SA" sz="1800" b="1" dirty="0">
                          <a:solidFill>
                            <a:schemeClr val="accent6">
                              <a:lumMod val="50000"/>
                            </a:schemeClr>
                          </a:solidFill>
                          <a:latin typeface="Calibri"/>
                          <a:ea typeface="Calibri"/>
                          <a:cs typeface="Arial"/>
                        </a:rPr>
                        <a:t>المنافسة</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competition</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r>
              <a:tr h="457200">
                <a:tc>
                  <a:txBody>
                    <a:bodyPr/>
                    <a:lstStyle/>
                    <a:p>
                      <a:pPr algn="just" rtl="1"/>
                      <a:r>
                        <a:rPr lang="ar-SA" sz="1800" b="1">
                          <a:solidFill>
                            <a:schemeClr val="accent6">
                              <a:lumMod val="50000"/>
                            </a:schemeClr>
                          </a:solidFill>
                          <a:latin typeface="Calibri"/>
                          <a:ea typeface="Calibri"/>
                          <a:cs typeface="Arial"/>
                        </a:rPr>
                        <a:t>سمات الشخصية</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Personality traits</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ar-SA" sz="1800" b="1" dirty="0">
                          <a:solidFill>
                            <a:schemeClr val="accent6">
                              <a:lumMod val="50000"/>
                            </a:schemeClr>
                          </a:solidFill>
                          <a:latin typeface="Calibri"/>
                          <a:ea typeface="Calibri"/>
                          <a:cs typeface="Arial"/>
                        </a:rPr>
                        <a:t>التجديد</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innovation</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r>
              <a:tr h="457200">
                <a:tc>
                  <a:txBody>
                    <a:bodyPr/>
                    <a:lstStyle/>
                    <a:p>
                      <a:pPr algn="just" rtl="1"/>
                      <a:r>
                        <a:rPr lang="ar-SA" sz="1800" b="1" dirty="0">
                          <a:solidFill>
                            <a:schemeClr val="accent6">
                              <a:lumMod val="50000"/>
                            </a:schemeClr>
                          </a:solidFill>
                          <a:latin typeface="Calibri"/>
                          <a:ea typeface="Calibri"/>
                          <a:cs typeface="Arial"/>
                        </a:rPr>
                        <a:t>المنهج العلمي</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Scientific method</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ar-SA" sz="1800" b="1" dirty="0">
                          <a:solidFill>
                            <a:schemeClr val="accent6">
                              <a:lumMod val="50000"/>
                            </a:schemeClr>
                          </a:solidFill>
                          <a:latin typeface="Calibri"/>
                          <a:ea typeface="Calibri"/>
                          <a:cs typeface="Arial"/>
                        </a:rPr>
                        <a:t>المزج الثقافي</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acculturation</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r>
              <a:tr h="457200">
                <a:tc>
                  <a:txBody>
                    <a:bodyPr/>
                    <a:lstStyle/>
                    <a:p>
                      <a:pPr algn="just" rtl="1"/>
                      <a:r>
                        <a:rPr lang="ar-SA" sz="1800" b="1" dirty="0">
                          <a:solidFill>
                            <a:schemeClr val="accent6">
                              <a:lumMod val="50000"/>
                            </a:schemeClr>
                          </a:solidFill>
                          <a:latin typeface="Calibri"/>
                          <a:ea typeface="Calibri"/>
                          <a:cs typeface="Arial"/>
                        </a:rPr>
                        <a:t>النسبية اللغوية</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Linguistic relativity</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ar-SA" sz="1800" b="1" dirty="0">
                          <a:solidFill>
                            <a:schemeClr val="accent6">
                              <a:lumMod val="50000"/>
                            </a:schemeClr>
                          </a:solidFill>
                          <a:latin typeface="Calibri"/>
                          <a:ea typeface="Calibri"/>
                          <a:cs typeface="Arial"/>
                        </a:rPr>
                        <a:t>النظام التربوي</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Educational institution</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r>
              <a:tr h="457200">
                <a:tc>
                  <a:txBody>
                    <a:bodyPr/>
                    <a:lstStyle/>
                    <a:p>
                      <a:pPr algn="just" rtl="1"/>
                      <a:r>
                        <a:rPr lang="ar-SA" sz="1800" b="1" dirty="0">
                          <a:solidFill>
                            <a:schemeClr val="accent6">
                              <a:lumMod val="50000"/>
                            </a:schemeClr>
                          </a:solidFill>
                          <a:latin typeface="Calibri"/>
                          <a:ea typeface="Calibri"/>
                          <a:cs typeface="Arial"/>
                        </a:rPr>
                        <a:t>الرموز</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symbols</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ar-SA" sz="1800" b="1" dirty="0">
                          <a:solidFill>
                            <a:schemeClr val="accent6">
                              <a:lumMod val="50000"/>
                            </a:schemeClr>
                          </a:solidFill>
                          <a:latin typeface="Calibri"/>
                          <a:ea typeface="Calibri"/>
                          <a:cs typeface="Arial"/>
                        </a:rPr>
                        <a:t>المتطلبات الوظيفية</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Functional requisites</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r>
              <a:tr h="457200">
                <a:tc>
                  <a:txBody>
                    <a:bodyPr/>
                    <a:lstStyle/>
                    <a:p>
                      <a:pPr algn="just" rtl="1"/>
                      <a:r>
                        <a:rPr lang="ar-SA" sz="1800" b="1">
                          <a:solidFill>
                            <a:schemeClr val="accent6">
                              <a:lumMod val="50000"/>
                            </a:schemeClr>
                          </a:solidFill>
                          <a:latin typeface="Calibri"/>
                          <a:ea typeface="Calibri"/>
                          <a:cs typeface="Arial"/>
                        </a:rPr>
                        <a:t>النسق</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system</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ar-SA" sz="1800" b="1" dirty="0">
                          <a:solidFill>
                            <a:schemeClr val="accent6">
                              <a:lumMod val="50000"/>
                            </a:schemeClr>
                          </a:solidFill>
                          <a:latin typeface="Calibri"/>
                          <a:ea typeface="Calibri"/>
                          <a:cs typeface="Arial"/>
                        </a:rPr>
                        <a:t>السلوك المنحرف</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Deviant behaviour</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r>
              <a:tr h="457200">
                <a:tc>
                  <a:txBody>
                    <a:bodyPr/>
                    <a:lstStyle/>
                    <a:p>
                      <a:pPr algn="just" rtl="1"/>
                      <a:r>
                        <a:rPr lang="ar-SA" sz="1800" b="1">
                          <a:solidFill>
                            <a:schemeClr val="accent6">
                              <a:lumMod val="50000"/>
                            </a:schemeClr>
                          </a:solidFill>
                          <a:latin typeface="Calibri"/>
                          <a:ea typeface="Calibri"/>
                          <a:cs typeface="Arial"/>
                        </a:rPr>
                        <a:t>المادية</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material</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ar-SA" sz="1800" b="1" dirty="0">
                          <a:solidFill>
                            <a:schemeClr val="accent6">
                              <a:lumMod val="50000"/>
                            </a:schemeClr>
                          </a:solidFill>
                          <a:latin typeface="Calibri"/>
                          <a:ea typeface="Calibri"/>
                          <a:cs typeface="Arial"/>
                        </a:rPr>
                        <a:t>صراع القيم</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Values conflict</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r>
              <a:tr h="457200">
                <a:tc>
                  <a:txBody>
                    <a:bodyPr/>
                    <a:lstStyle/>
                    <a:p>
                      <a:pPr algn="just" rtl="1"/>
                      <a:r>
                        <a:rPr lang="ar-SA" sz="1800" b="1">
                          <a:solidFill>
                            <a:schemeClr val="accent6">
                              <a:lumMod val="50000"/>
                            </a:schemeClr>
                          </a:solidFill>
                          <a:latin typeface="Calibri"/>
                          <a:ea typeface="Calibri"/>
                          <a:cs typeface="Arial"/>
                        </a:rPr>
                        <a:t>المعيارية</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a:solidFill>
                            <a:schemeClr val="accent6">
                              <a:lumMod val="50000"/>
                            </a:schemeClr>
                          </a:solidFill>
                          <a:latin typeface="Calibri"/>
                          <a:ea typeface="Calibri"/>
                          <a:cs typeface="Arial"/>
                        </a:rPr>
                        <a:t>normative</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ar-SA" sz="1800" b="1">
                          <a:solidFill>
                            <a:schemeClr val="accent6">
                              <a:lumMod val="50000"/>
                            </a:schemeClr>
                          </a:solidFill>
                          <a:latin typeface="Calibri"/>
                          <a:ea typeface="Calibri"/>
                          <a:cs typeface="Arial"/>
                        </a:rPr>
                        <a:t>صناعي متقدم</a:t>
                      </a:r>
                      <a:endParaRPr lang="en-US" sz="180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c>
                  <a:txBody>
                    <a:bodyPr/>
                    <a:lstStyle/>
                    <a:p>
                      <a:pPr algn="just" rtl="1"/>
                      <a:r>
                        <a:rPr lang="en-US" sz="1800" b="1" dirty="0">
                          <a:solidFill>
                            <a:schemeClr val="accent6">
                              <a:lumMod val="50000"/>
                            </a:schemeClr>
                          </a:solidFill>
                          <a:latin typeface="Calibri"/>
                          <a:ea typeface="Calibri"/>
                          <a:cs typeface="Arial"/>
                        </a:rPr>
                        <a:t>postindustrial</a:t>
                      </a:r>
                      <a:endParaRPr lang="en-US" sz="1800" dirty="0">
                        <a:solidFill>
                          <a:schemeClr val="accent6">
                            <a:lumMod val="50000"/>
                          </a:schemeClr>
                        </a:solidFill>
                        <a:latin typeface="Calibri"/>
                        <a:ea typeface="Calibri"/>
                        <a:cs typeface="Arial"/>
                      </a:endParaRPr>
                    </a:p>
                  </a:txBody>
                  <a:tcPr marL="68580" marR="68580" marT="0" marB="0">
                    <a:solidFill>
                      <a:schemeClr val="accent6">
                        <a:lumMod val="60000"/>
                        <a:lumOff val="40000"/>
                      </a:schemeClr>
                    </a:solidFill>
                  </a:tcPr>
                </a:tc>
              </a:tr>
            </a:tbl>
          </a:graphicData>
        </a:graphic>
      </p:graphicFrame>
    </p:spTree>
    <p:extLst>
      <p:ext uri="{BB962C8B-B14F-4D97-AF65-F5344CB8AC3E}">
        <p14:creationId xmlns:p14="http://schemas.microsoft.com/office/powerpoint/2010/main" val="289016635"/>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069277" y="908721"/>
            <a:ext cx="7005444" cy="5909310"/>
          </a:xfrm>
          <a:prstGeom prst="rect">
            <a:avLst/>
          </a:prstGeom>
          <a:noFill/>
        </p:spPr>
        <p:txBody>
          <a:bodyPr wrap="square" lIns="91440" tIns="45720" rIns="91440" bIns="45720">
            <a:spAutoFit/>
          </a:bodyPr>
          <a:lstStyle/>
          <a:p>
            <a:pPr algn="ctr"/>
            <a:endParaRPr lang="ar-SA"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a:p>
            <a:pPr algn="ctr"/>
            <a:endParaRPr lang="ar-SA"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ctr"/>
            <a:r>
              <a:rPr lang="ar-SA" sz="5400" b="1" cap="none" spc="0" dirty="0" smtClean="0">
                <a:ln w="10541" cmpd="sng">
                  <a:solidFill>
                    <a:schemeClr val="accent1">
                      <a:shade val="88000"/>
                      <a:satMod val="110000"/>
                    </a:schemeClr>
                  </a:solidFill>
                  <a:prstDash val="solid"/>
                </a:ln>
                <a:solidFill>
                  <a:srgbClr val="00B0F0"/>
                </a:solidFill>
                <a:effectLst/>
              </a:rPr>
              <a:t>انتهى مبحث المشكلات الاجتماعية</a:t>
            </a:r>
          </a:p>
          <a:p>
            <a:pPr algn="ctr"/>
            <a:endParaRPr lang="ar-SA"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a:p>
            <a:pPr algn="ctr"/>
            <a:r>
              <a:rPr lang="ar-SA" sz="5400" b="1" cap="none" spc="0" dirty="0" smtClean="0">
                <a:ln w="10541" cmpd="sng">
                  <a:solidFill>
                    <a:schemeClr val="accent1">
                      <a:shade val="88000"/>
                      <a:satMod val="110000"/>
                    </a:schemeClr>
                  </a:solidFill>
                  <a:prstDash val="solid"/>
                </a:ln>
                <a:solidFill>
                  <a:srgbClr val="FFC000"/>
                </a:solidFill>
                <a:effectLst/>
              </a:rPr>
              <a:t>الفصل التاسع</a:t>
            </a:r>
          </a:p>
          <a:p>
            <a:pPr algn="ctr"/>
            <a:endParaRPr lang="ar-SA"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7">
  <a:themeElements>
    <a:clrScheme name="">
      <a:dk1>
        <a:srgbClr val="000000"/>
      </a:dk1>
      <a:lt1>
        <a:srgbClr val="FFFFFF"/>
      </a:lt1>
      <a:dk2>
        <a:srgbClr val="00B7A5"/>
      </a:dk2>
      <a:lt2>
        <a:srgbClr val="FFBA4F"/>
      </a:lt2>
      <a:accent1>
        <a:srgbClr val="FF5008"/>
      </a:accent1>
      <a:accent2>
        <a:srgbClr val="FE9B03"/>
      </a:accent2>
      <a:accent3>
        <a:srgbClr val="AAD8CF"/>
      </a:accent3>
      <a:accent4>
        <a:srgbClr val="DADADA"/>
      </a:accent4>
      <a:accent5>
        <a:srgbClr val="FFB3AA"/>
      </a:accent5>
      <a:accent6>
        <a:srgbClr val="E68C02"/>
      </a:accent6>
      <a:hlink>
        <a:srgbClr val="00FF00"/>
      </a:hlink>
      <a:folHlink>
        <a:srgbClr val="8CF4EA"/>
      </a:folHlink>
    </a:clrScheme>
    <a:fontScheme name="untitled 3">
      <a:majorFont>
        <a:latin typeface="Book Antiqu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1"/>
            </a:solidFill>
            <a:effectLst/>
            <a:latin typeface="Times" pitchFamily="18" charset="0"/>
          </a:defRPr>
        </a:defPPr>
      </a:lstStyle>
    </a:lnDef>
  </a:objectDefaults>
  <a:extraClrSchemeLst>
    <a:extraClrScheme>
      <a:clrScheme name="untitled 3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titled 3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titled 3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titled 3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titled 3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titled 3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titled 3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Theme7</Template>
  <TotalTime>148</TotalTime>
  <Words>1083</Words>
  <Application>Microsoft Office PowerPoint</Application>
  <PresentationFormat>On-screen Show (4:3)</PresentationFormat>
  <Paragraphs>125</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Theme7</vt:lpstr>
      <vt:lpstr>PowerPoint Presentation</vt:lpstr>
      <vt:lpstr>المشكلات الاجتماعية</vt:lpstr>
      <vt:lpstr>مفهوم المشكلات الاجتماعية</vt:lpstr>
      <vt:lpstr>PowerPoint Presentation</vt:lpstr>
      <vt:lpstr>تصنيف المشكلات الاجتماعية</vt:lpstr>
      <vt:lpstr>PowerPoint Presentation</vt:lpstr>
      <vt:lpstr>تصنيف المشكلات الاجتماعية</vt:lpstr>
      <vt:lpstr>تصنيف المشكلات الاجتماعية</vt:lpstr>
      <vt:lpstr>PowerPoint Presentation</vt:lpstr>
      <vt:lpstr>PowerPoint Presentation</vt:lpstr>
      <vt:lpstr>المشكلات الاجتماعية والتغير الثقافي</vt:lpstr>
      <vt:lpstr>PowerPoint Presentation</vt:lpstr>
      <vt:lpstr>PowerPoint Presentation</vt:lpstr>
      <vt:lpstr>PowerPoint Presentation</vt:lpstr>
      <vt:lpstr>PowerPoint Presentation</vt:lpstr>
      <vt:lpstr>المداخل النظرية في دراسة المشكلات الاجتماعية</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Prof. Sawsan AlBitar</dc:creator>
  <cp:lastModifiedBy>user</cp:lastModifiedBy>
  <cp:revision>95</cp:revision>
  <dcterms:created xsi:type="dcterms:W3CDTF">2012-12-11T20:39:00Z</dcterms:created>
  <dcterms:modified xsi:type="dcterms:W3CDTF">2013-12-02T13:27:47Z</dcterms:modified>
</cp:coreProperties>
</file>