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48B3659E-371A-4CC6-B26A-7B8FA0A54CA2}" type="datetimeFigureOut">
              <a:rPr lang="ar-SA" smtClean="0"/>
              <a:pPr/>
              <a:t>25/01/36</a:t>
            </a:fld>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BCED8436-0628-449A-AF9D-7E1D36034399}" type="slidenum">
              <a:rPr lang="ar-SA" smtClean="0"/>
              <a:pPr/>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48B3659E-371A-4CC6-B26A-7B8FA0A54CA2}" type="datetimeFigureOut">
              <a:rPr lang="ar-SA" smtClean="0"/>
              <a:pPr/>
              <a:t>25/01/36</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BCED8436-0628-449A-AF9D-7E1D36034399}"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48B3659E-371A-4CC6-B26A-7B8FA0A54CA2}" type="datetimeFigureOut">
              <a:rPr lang="ar-SA" smtClean="0"/>
              <a:pPr/>
              <a:t>25/01/36</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BCED8436-0628-449A-AF9D-7E1D36034399}" type="slidenum">
              <a:rPr lang="ar-SA" smtClean="0"/>
              <a:pPr/>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48B3659E-371A-4CC6-B26A-7B8FA0A54CA2}" type="datetimeFigureOut">
              <a:rPr lang="ar-SA" smtClean="0"/>
              <a:pPr/>
              <a:t>25/01/36</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BCED8436-0628-449A-AF9D-7E1D36034399}"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48B3659E-371A-4CC6-B26A-7B8FA0A54CA2}" type="datetimeFigureOut">
              <a:rPr lang="ar-SA" smtClean="0"/>
              <a:pPr/>
              <a:t>25/01/36</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BCED8436-0628-449A-AF9D-7E1D36034399}"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48B3659E-371A-4CC6-B26A-7B8FA0A54CA2}" type="datetimeFigureOut">
              <a:rPr lang="ar-SA" smtClean="0"/>
              <a:pPr/>
              <a:t>25/01/36</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BCED8436-0628-449A-AF9D-7E1D36034399}"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48B3659E-371A-4CC6-B26A-7B8FA0A54CA2}" type="datetimeFigureOut">
              <a:rPr lang="ar-SA" smtClean="0"/>
              <a:pPr/>
              <a:t>25/01/36</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BCED8436-0628-449A-AF9D-7E1D36034399}" type="slidenum">
              <a:rPr lang="ar-SA" smtClean="0"/>
              <a:pPr/>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48B3659E-371A-4CC6-B26A-7B8FA0A54CA2}" type="datetimeFigureOut">
              <a:rPr lang="ar-SA" smtClean="0"/>
              <a:pPr/>
              <a:t>25/01/36</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BCED8436-0628-449A-AF9D-7E1D36034399}"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48B3659E-371A-4CC6-B26A-7B8FA0A54CA2}" type="datetimeFigureOut">
              <a:rPr lang="ar-SA" smtClean="0"/>
              <a:pPr/>
              <a:t>25/01/36</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BCED8436-0628-449A-AF9D-7E1D36034399}" type="slidenum">
              <a:rPr lang="ar-SA" smtClean="0"/>
              <a:pPr/>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الأيقونة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48B3659E-371A-4CC6-B26A-7B8FA0A54CA2}" type="datetimeFigureOut">
              <a:rPr lang="ar-SA" smtClean="0"/>
              <a:pPr/>
              <a:t>25/01/36</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BCED8436-0628-449A-AF9D-7E1D36034399}"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48B3659E-371A-4CC6-B26A-7B8FA0A54CA2}" type="datetimeFigureOut">
              <a:rPr lang="ar-SA" smtClean="0"/>
              <a:pPr/>
              <a:t>25/01/36</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BCED8436-0628-449A-AF9D-7E1D36034399}"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48B3659E-371A-4CC6-B26A-7B8FA0A54CA2}" type="datetimeFigureOut">
              <a:rPr lang="ar-SA" smtClean="0"/>
              <a:pPr/>
              <a:t>25/01/36</a:t>
            </a:fld>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CED8436-0628-449A-AF9D-7E1D36034399}" type="slidenum">
              <a:rPr lang="ar-SA" smtClean="0"/>
              <a:pPr/>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187624" y="1484784"/>
            <a:ext cx="7498080" cy="2362592"/>
          </a:xfrm>
        </p:spPr>
        <p:txBody>
          <a:bodyPr>
            <a:normAutofit/>
          </a:bodyPr>
          <a:lstStyle/>
          <a:p>
            <a:r>
              <a:rPr lang="en-US" dirty="0"/>
              <a:t>Language choice in multilingual communities </a:t>
            </a:r>
            <a:endParaRPr lang="ar-SA" dirty="0"/>
          </a:p>
        </p:txBody>
      </p:sp>
    </p:spTree>
    <p:extLst>
      <p:ext uri="{BB962C8B-B14F-4D97-AF65-F5344CB8AC3E}">
        <p14:creationId xmlns:p14="http://schemas.microsoft.com/office/powerpoint/2010/main" xmlns="" val="2187071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a:t>*linguistic repertoire :</a:t>
            </a:r>
            <a:endParaRPr lang="ar-SA" dirty="0"/>
          </a:p>
        </p:txBody>
      </p:sp>
      <p:sp>
        <p:nvSpPr>
          <p:cNvPr id="3" name="عنصر نائب للمحتوى 2"/>
          <p:cNvSpPr>
            <a:spLocks noGrp="1"/>
          </p:cNvSpPr>
          <p:nvPr>
            <p:ph idx="1"/>
          </p:nvPr>
        </p:nvSpPr>
        <p:spPr/>
        <p:txBody>
          <a:bodyPr/>
          <a:lstStyle/>
          <a:p>
            <a:pPr algn="l" rtl="0"/>
            <a:r>
              <a:rPr lang="en-US" dirty="0"/>
              <a:t>It is </a:t>
            </a:r>
            <a:r>
              <a:rPr lang="en-US" dirty="0" smtClean="0"/>
              <a:t>all the varieties </a:t>
            </a:r>
            <a:r>
              <a:rPr lang="en-US" dirty="0"/>
              <a:t>of linguistic codes that a person has stored and </a:t>
            </a:r>
            <a:r>
              <a:rPr lang="en-US" dirty="0" smtClean="0"/>
              <a:t>used depending </a:t>
            </a:r>
            <a:r>
              <a:rPr lang="en-US" dirty="0"/>
              <a:t>on </a:t>
            </a:r>
            <a:r>
              <a:rPr lang="en-US" dirty="0" smtClean="0"/>
              <a:t>different linguistic environments , contextual situations or speech communities.</a:t>
            </a:r>
            <a:endParaRPr lang="ar-SA" dirty="0"/>
          </a:p>
        </p:txBody>
      </p:sp>
    </p:spTree>
    <p:extLst>
      <p:ext uri="{BB962C8B-B14F-4D97-AF65-F5344CB8AC3E}">
        <p14:creationId xmlns:p14="http://schemas.microsoft.com/office/powerpoint/2010/main" xmlns="" val="37770822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0"/>
            <a:r>
              <a:rPr lang="en-US" dirty="0" smtClean="0"/>
              <a:t>Domain :</a:t>
            </a:r>
            <a:endParaRPr lang="ar-SA" dirty="0"/>
          </a:p>
        </p:txBody>
      </p:sp>
      <p:sp>
        <p:nvSpPr>
          <p:cNvPr id="3" name="عنصر نائب للمحتوى 2"/>
          <p:cNvSpPr>
            <a:spLocks noGrp="1"/>
          </p:cNvSpPr>
          <p:nvPr>
            <p:ph idx="1"/>
          </p:nvPr>
        </p:nvSpPr>
        <p:spPr/>
        <p:txBody>
          <a:bodyPr>
            <a:normAutofit fontScale="92500" lnSpcReduction="20000"/>
          </a:bodyPr>
          <a:lstStyle/>
          <a:p>
            <a:pPr algn="l" rtl="0"/>
            <a:r>
              <a:rPr lang="en-US" dirty="0"/>
              <a:t>Domain is clearly a very general concept which draws on three important social factors in code choice ,participants ,setting and topic . According to Holmes , the linguistic forms chosen by a speaker is influenced by social context in which he is talking . it matters who he is talking to (participants) , where he is talking (setting) , what he is talking about (topic) ,and why he is talking (function of interaction ) .As a result , the same message may be expressed differently to different people . </a:t>
            </a:r>
            <a:endParaRPr lang="ar-SA" dirty="0"/>
          </a:p>
        </p:txBody>
      </p:sp>
    </p:spTree>
    <p:extLst>
      <p:ext uri="{BB962C8B-B14F-4D97-AF65-F5344CB8AC3E}">
        <p14:creationId xmlns:p14="http://schemas.microsoft.com/office/powerpoint/2010/main" xmlns="" val="31282831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331640" y="260648"/>
            <a:ext cx="7344816" cy="2562583"/>
          </a:xfrm>
        </p:spPr>
      </p:pic>
      <p:sp>
        <p:nvSpPr>
          <p:cNvPr id="5" name="مربع نص 4"/>
          <p:cNvSpPr txBox="1"/>
          <p:nvPr/>
        </p:nvSpPr>
        <p:spPr>
          <a:xfrm>
            <a:off x="1403648" y="2852936"/>
            <a:ext cx="7344816" cy="3785652"/>
          </a:xfrm>
          <a:prstGeom prst="rect">
            <a:avLst/>
          </a:prstGeom>
          <a:noFill/>
        </p:spPr>
        <p:txBody>
          <a:bodyPr wrap="square" rtlCol="1">
            <a:spAutoFit/>
          </a:bodyPr>
          <a:lstStyle/>
          <a:p>
            <a:pPr algn="l" rtl="0"/>
            <a:r>
              <a:rPr lang="en-US" sz="2400" b="1" u="sng" dirty="0" smtClean="0">
                <a:latin typeface="Arial Black" pitchFamily="34" charset="0"/>
              </a:rPr>
              <a:t>Factors affecting code choice or code modification:</a:t>
            </a:r>
          </a:p>
          <a:p>
            <a:pPr algn="l" rtl="0"/>
            <a:r>
              <a:rPr lang="en-US" sz="2400" dirty="0" smtClean="0">
                <a:latin typeface="Arial Black" pitchFamily="34" charset="0"/>
              </a:rPr>
              <a:t>1</a:t>
            </a:r>
            <a:r>
              <a:rPr lang="ar-SA" sz="2400" dirty="0" smtClean="0">
                <a:latin typeface="Arial Black" pitchFamily="34" charset="0"/>
              </a:rPr>
              <a:t>/</a:t>
            </a:r>
            <a:r>
              <a:rPr lang="en-US" sz="2400" dirty="0" smtClean="0">
                <a:latin typeface="Arial Black" pitchFamily="34" charset="0"/>
              </a:rPr>
              <a:t>social distance which is the amount of acceptance and rejection between participants </a:t>
            </a:r>
            <a:endParaRPr lang="en-US" sz="2400" dirty="0">
              <a:latin typeface="Arial Black" pitchFamily="34" charset="0"/>
            </a:endParaRPr>
          </a:p>
          <a:p>
            <a:pPr algn="l" rtl="0"/>
            <a:r>
              <a:rPr lang="en-US" sz="2400" dirty="0" smtClean="0">
                <a:latin typeface="Arial Black" pitchFamily="34" charset="0"/>
              </a:rPr>
              <a:t> 1-social status which is the social </a:t>
            </a:r>
            <a:r>
              <a:rPr lang="en-US" sz="2400" dirty="0" err="1" smtClean="0">
                <a:latin typeface="Arial Black" pitchFamily="34" charset="0"/>
              </a:rPr>
              <a:t>hieraechy</a:t>
            </a:r>
            <a:r>
              <a:rPr lang="en-US" sz="2400" dirty="0" smtClean="0">
                <a:latin typeface="Arial Black" pitchFamily="34" charset="0"/>
              </a:rPr>
              <a:t> within a society E.g. </a:t>
            </a:r>
            <a:r>
              <a:rPr lang="en-US" sz="2400" dirty="0" err="1" smtClean="0">
                <a:latin typeface="Arial Black" pitchFamily="34" charset="0"/>
              </a:rPr>
              <a:t>Jop</a:t>
            </a:r>
            <a:r>
              <a:rPr lang="en-US" sz="2400" dirty="0" smtClean="0">
                <a:latin typeface="Arial Black" pitchFamily="34" charset="0"/>
              </a:rPr>
              <a:t> titles or ranks </a:t>
            </a:r>
          </a:p>
          <a:p>
            <a:pPr algn="l" rtl="0"/>
            <a:r>
              <a:rPr lang="en-US" sz="2400" dirty="0" smtClean="0">
                <a:latin typeface="Arial Black" pitchFamily="34" charset="0"/>
              </a:rPr>
              <a:t>3-formality </a:t>
            </a:r>
          </a:p>
          <a:p>
            <a:pPr algn="l" rtl="0"/>
            <a:r>
              <a:rPr lang="en-US" sz="2400" dirty="0" smtClean="0">
                <a:latin typeface="Arial Black" pitchFamily="34" charset="0"/>
              </a:rPr>
              <a:t>4-function of a topic </a:t>
            </a:r>
            <a:endParaRPr lang="ar-SA" sz="2400" dirty="0">
              <a:latin typeface="Arial Black" pitchFamily="34" charset="0"/>
            </a:endParaRPr>
          </a:p>
        </p:txBody>
      </p:sp>
    </p:spTree>
    <p:extLst>
      <p:ext uri="{BB962C8B-B14F-4D97-AF65-F5344CB8AC3E}">
        <p14:creationId xmlns:p14="http://schemas.microsoft.com/office/powerpoint/2010/main" xmlns="" val="2660500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وان 5"/>
          <p:cNvSpPr>
            <a:spLocks noGrp="1"/>
          </p:cNvSpPr>
          <p:nvPr>
            <p:ph type="ctrTitle"/>
          </p:nvPr>
        </p:nvSpPr>
        <p:spPr>
          <a:xfrm>
            <a:off x="1432560" y="359898"/>
            <a:ext cx="7406640" cy="1124886"/>
          </a:xfrm>
        </p:spPr>
        <p:txBody>
          <a:bodyPr anchor="ctr"/>
          <a:lstStyle/>
          <a:p>
            <a:r>
              <a:rPr lang="en-US" b="1" dirty="0" err="1"/>
              <a:t>Diglossia</a:t>
            </a:r>
            <a:endParaRPr lang="ar-SA" b="1" dirty="0"/>
          </a:p>
        </p:txBody>
      </p:sp>
      <p:sp>
        <p:nvSpPr>
          <p:cNvPr id="7" name="عنوان فرعي 6"/>
          <p:cNvSpPr>
            <a:spLocks noGrp="1"/>
          </p:cNvSpPr>
          <p:nvPr>
            <p:ph type="subTitle" idx="1"/>
          </p:nvPr>
        </p:nvSpPr>
        <p:spPr>
          <a:xfrm>
            <a:off x="1432560" y="1628800"/>
            <a:ext cx="7406640" cy="4968552"/>
          </a:xfrm>
        </p:spPr>
        <p:txBody>
          <a:bodyPr>
            <a:normAutofit/>
          </a:bodyPr>
          <a:lstStyle/>
          <a:p>
            <a:r>
              <a:rPr lang="en-US" dirty="0"/>
              <a:t>*THE TERM WAS INTRODUCED BY FERGUSON 1959, AND REFERS TO THE LANGUAGE SITUATION IN WHICH TWO VARIETIES OF THE SAME LANGUAGE  IS USED IN DIFFERENT </a:t>
            </a:r>
            <a:r>
              <a:rPr lang="en-US" dirty="0" smtClean="0"/>
              <a:t>SITUATIONS.</a:t>
            </a:r>
          </a:p>
          <a:p>
            <a:r>
              <a:rPr lang="en-US" dirty="0"/>
              <a:t>*A situation in which two languages (or two varieties of the same language) are used under different conditions within a community, often by the same speakers. The term is usually applied to languages with distinct “high” and “low” (colloquial) varieties, such as Arabic.</a:t>
            </a:r>
            <a:endParaRPr lang="ar-SA" dirty="0"/>
          </a:p>
        </p:txBody>
      </p:sp>
    </p:spTree>
    <p:extLst>
      <p:ext uri="{BB962C8B-B14F-4D97-AF65-F5344CB8AC3E}">
        <p14:creationId xmlns:p14="http://schemas.microsoft.com/office/powerpoint/2010/main" xmlns="" val="19586913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فرعي 4"/>
          <p:cNvSpPr>
            <a:spLocks noGrp="1"/>
          </p:cNvSpPr>
          <p:nvPr>
            <p:ph type="subTitle" idx="1"/>
          </p:nvPr>
        </p:nvSpPr>
        <p:spPr>
          <a:xfrm>
            <a:off x="1187624" y="836712"/>
            <a:ext cx="7406640" cy="5400600"/>
          </a:xfrm>
        </p:spPr>
        <p:txBody>
          <a:bodyPr/>
          <a:lstStyle/>
          <a:p>
            <a:r>
              <a:rPr lang="en-US" dirty="0" smtClean="0"/>
              <a:t>*</a:t>
            </a:r>
            <a:r>
              <a:rPr lang="en-US" sz="3600" dirty="0" smtClean="0"/>
              <a:t>superposed, standard, high variety.</a:t>
            </a:r>
          </a:p>
          <a:p>
            <a:r>
              <a:rPr lang="en-US" sz="3600" dirty="0" smtClean="0"/>
              <a:t>*it is used for </a:t>
            </a:r>
            <a:r>
              <a:rPr lang="en-US" sz="3600" dirty="0" err="1" smtClean="0"/>
              <a:t>litraly</a:t>
            </a:r>
            <a:r>
              <a:rPr lang="en-US" sz="3600" dirty="0" smtClean="0"/>
              <a:t> and </a:t>
            </a:r>
            <a:r>
              <a:rPr lang="en-US" sz="3600" dirty="0" err="1" smtClean="0"/>
              <a:t>litrary</a:t>
            </a:r>
            <a:r>
              <a:rPr lang="en-US" sz="3600" dirty="0" smtClean="0"/>
              <a:t> purposes and for formal, public and official uses.</a:t>
            </a:r>
          </a:p>
          <a:p>
            <a:r>
              <a:rPr lang="en-US" sz="3600" dirty="0" smtClean="0"/>
              <a:t>*regional dialect , vernacular, low variety.</a:t>
            </a:r>
          </a:p>
          <a:p>
            <a:r>
              <a:rPr lang="en-US" sz="3600" dirty="0" smtClean="0"/>
              <a:t>*it is used for informal conversation and daily use .</a:t>
            </a:r>
            <a:endParaRPr lang="ar-SA" sz="3600" dirty="0"/>
          </a:p>
        </p:txBody>
      </p:sp>
    </p:spTree>
    <p:extLst>
      <p:ext uri="{BB962C8B-B14F-4D97-AF65-F5344CB8AC3E}">
        <p14:creationId xmlns:p14="http://schemas.microsoft.com/office/powerpoint/2010/main" xmlns="" val="21040979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فرعي 4"/>
          <p:cNvSpPr>
            <a:spLocks noGrp="1"/>
          </p:cNvSpPr>
          <p:nvPr>
            <p:ph type="subTitle" idx="1"/>
          </p:nvPr>
        </p:nvSpPr>
        <p:spPr>
          <a:xfrm>
            <a:off x="1187624" y="188640"/>
            <a:ext cx="7406640" cy="6264696"/>
          </a:xfrm>
        </p:spPr>
        <p:txBody>
          <a:bodyPr>
            <a:noAutofit/>
          </a:bodyPr>
          <a:lstStyle/>
          <a:p>
            <a:r>
              <a:rPr lang="en-US" sz="2800" dirty="0"/>
              <a:t>*Latin was the H variety alongside daughter languages ,such as </a:t>
            </a:r>
            <a:r>
              <a:rPr lang="en-US" sz="2800" dirty="0" err="1" smtClean="0"/>
              <a:t>italian</a:t>
            </a:r>
            <a:r>
              <a:rPr lang="en-US" sz="2800" dirty="0" smtClean="0"/>
              <a:t>, </a:t>
            </a:r>
            <a:r>
              <a:rPr lang="en-US" sz="2800" dirty="0" err="1" smtClean="0"/>
              <a:t>french</a:t>
            </a:r>
            <a:r>
              <a:rPr lang="en-US" sz="2800" dirty="0" smtClean="0"/>
              <a:t> </a:t>
            </a:r>
            <a:r>
              <a:rPr lang="en-US" sz="2800" dirty="0"/>
              <a:t>and </a:t>
            </a:r>
            <a:r>
              <a:rPr lang="en-US" sz="2800" dirty="0" err="1"/>
              <a:t>spanish</a:t>
            </a:r>
            <a:r>
              <a:rPr lang="en-US" sz="2800" dirty="0" smtClean="0"/>
              <a:t>, which </a:t>
            </a:r>
            <a:r>
              <a:rPr lang="en-US" sz="2800" dirty="0"/>
              <a:t>had developed from its more colloquial form. In these communities ,while the two varieties are linguistically related</a:t>
            </a:r>
            <a:r>
              <a:rPr lang="en-US" sz="2800" dirty="0" smtClean="0"/>
              <a:t>, the </a:t>
            </a:r>
            <a:r>
              <a:rPr lang="en-US" sz="2800" dirty="0"/>
              <a:t>relationship is closer in some cases than others .the degree of difference in the pronunciation of H and L varies from place to place ,for example, the sounds of </a:t>
            </a:r>
            <a:r>
              <a:rPr lang="en-US" sz="2800" dirty="0" err="1"/>
              <a:t>swiss</a:t>
            </a:r>
            <a:r>
              <a:rPr lang="en-US" sz="2800" dirty="0"/>
              <a:t> </a:t>
            </a:r>
            <a:r>
              <a:rPr lang="en-US" sz="2800" dirty="0" err="1"/>
              <a:t>german</a:t>
            </a:r>
            <a:r>
              <a:rPr lang="en-US" sz="2800" dirty="0"/>
              <a:t> are quite different from </a:t>
            </a:r>
            <a:endParaRPr lang="ar-SA" sz="2800" dirty="0" smtClean="0"/>
          </a:p>
          <a:p>
            <a:pPr rtl="0"/>
            <a:r>
              <a:rPr lang="en-US" sz="2800" dirty="0" smtClean="0"/>
              <a:t>those </a:t>
            </a:r>
            <a:r>
              <a:rPr lang="en-US" sz="2800" dirty="0"/>
              <a:t>of standard </a:t>
            </a:r>
            <a:r>
              <a:rPr lang="en-US" sz="2800" dirty="0" err="1"/>
              <a:t>german</a:t>
            </a:r>
            <a:r>
              <a:rPr lang="en-US" sz="2800" dirty="0" smtClean="0"/>
              <a:t>.</a:t>
            </a:r>
          </a:p>
          <a:p>
            <a:pPr rtl="0"/>
            <a:r>
              <a:rPr lang="en-US" sz="2800" dirty="0"/>
              <a:t>*The grammar of the two </a:t>
            </a:r>
            <a:r>
              <a:rPr lang="en-US" sz="2800" dirty="0" err="1"/>
              <a:t>lingistically</a:t>
            </a:r>
            <a:r>
              <a:rPr lang="en-US" sz="2800" dirty="0"/>
              <a:t> related varieties differs too.</a:t>
            </a:r>
            <a:endParaRPr lang="ar-SA" sz="2800" dirty="0"/>
          </a:p>
        </p:txBody>
      </p:sp>
    </p:spTree>
    <p:extLst>
      <p:ext uri="{BB962C8B-B14F-4D97-AF65-F5344CB8AC3E}">
        <p14:creationId xmlns:p14="http://schemas.microsoft.com/office/powerpoint/2010/main" xmlns="" val="28757212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1432560" y="764704"/>
            <a:ext cx="7406640" cy="5688632"/>
          </a:xfrm>
        </p:spPr>
        <p:txBody>
          <a:bodyPr>
            <a:normAutofit/>
          </a:bodyPr>
          <a:lstStyle/>
          <a:p>
            <a:pPr rtl="0"/>
            <a:r>
              <a:rPr lang="en-US" sz="3200" dirty="0"/>
              <a:t>*often the grammar of h is morphologically more complicated . for instance , standard </a:t>
            </a:r>
            <a:r>
              <a:rPr lang="en-US" sz="3200" dirty="0" err="1"/>
              <a:t>german</a:t>
            </a:r>
            <a:r>
              <a:rPr lang="en-US" sz="3200" dirty="0"/>
              <a:t> uses more case markers of nouns and tense inflections on verbs than </a:t>
            </a:r>
            <a:r>
              <a:rPr lang="en-US" sz="3200" dirty="0" err="1"/>
              <a:t>swiss</a:t>
            </a:r>
            <a:r>
              <a:rPr lang="en-US" sz="3200" dirty="0"/>
              <a:t> </a:t>
            </a:r>
            <a:r>
              <a:rPr lang="en-US" sz="3200" dirty="0" err="1"/>
              <a:t>german</a:t>
            </a:r>
            <a:r>
              <a:rPr lang="en-US" sz="3200" dirty="0"/>
              <a:t> </a:t>
            </a:r>
            <a:r>
              <a:rPr lang="en-US" sz="3200" dirty="0" smtClean="0"/>
              <a:t>.</a:t>
            </a:r>
          </a:p>
          <a:p>
            <a:pPr rtl="0"/>
            <a:r>
              <a:rPr lang="en-US" sz="3200" dirty="0"/>
              <a:t>*most of the vocabulary of H and L is the same. but, it is used in more formal domains, the H vocabulary includes many more formal and technical terms  while the L variety has words for everyday objects.</a:t>
            </a:r>
            <a:endParaRPr lang="ar-SA" sz="3200" dirty="0"/>
          </a:p>
        </p:txBody>
      </p:sp>
    </p:spTree>
    <p:extLst>
      <p:ext uri="{BB962C8B-B14F-4D97-AF65-F5344CB8AC3E}">
        <p14:creationId xmlns:p14="http://schemas.microsoft.com/office/powerpoint/2010/main" xmlns="" val="4186367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en-US" dirty="0"/>
              <a:t>*</a:t>
            </a:r>
            <a:r>
              <a:rPr lang="en-US" dirty="0" err="1"/>
              <a:t>diglossia</a:t>
            </a:r>
            <a:r>
              <a:rPr lang="en-US" dirty="0"/>
              <a:t> has three crucial features: </a:t>
            </a:r>
            <a:endParaRPr lang="ar-SA" dirty="0"/>
          </a:p>
        </p:txBody>
      </p:sp>
      <p:sp>
        <p:nvSpPr>
          <p:cNvPr id="3" name="عنوان فرعي 2"/>
          <p:cNvSpPr>
            <a:spLocks noGrp="1"/>
          </p:cNvSpPr>
          <p:nvPr>
            <p:ph type="subTitle" idx="1"/>
          </p:nvPr>
        </p:nvSpPr>
        <p:spPr>
          <a:xfrm>
            <a:off x="1187624" y="1850064"/>
            <a:ext cx="7651576" cy="4675280"/>
          </a:xfrm>
        </p:spPr>
        <p:txBody>
          <a:bodyPr>
            <a:noAutofit/>
          </a:bodyPr>
          <a:lstStyle/>
          <a:p>
            <a:pPr marL="541782" indent="-514350" rtl="0">
              <a:buAutoNum type="arabicPeriod"/>
            </a:pPr>
            <a:r>
              <a:rPr lang="en-US" sz="3200" dirty="0" smtClean="0"/>
              <a:t>two </a:t>
            </a:r>
            <a:r>
              <a:rPr lang="en-US" sz="3200" dirty="0"/>
              <a:t>distinct </a:t>
            </a:r>
            <a:r>
              <a:rPr lang="en-US" sz="3200" dirty="0" err="1"/>
              <a:t>varities</a:t>
            </a:r>
            <a:r>
              <a:rPr lang="en-US" sz="3200" dirty="0"/>
              <a:t> of the same language are used in the community, with one regarded as a H variety and the other L variety</a:t>
            </a:r>
            <a:r>
              <a:rPr lang="en-US" sz="3200" dirty="0" smtClean="0"/>
              <a:t>.</a:t>
            </a:r>
          </a:p>
          <a:p>
            <a:pPr marL="541782" indent="-514350" rtl="0">
              <a:buAutoNum type="arabicPeriod"/>
            </a:pPr>
            <a:r>
              <a:rPr lang="en-US" sz="3200" dirty="0"/>
              <a:t>each variety is used for quite distinct functions H and L complement each </a:t>
            </a:r>
            <a:r>
              <a:rPr lang="en-US" sz="3200" dirty="0" smtClean="0"/>
              <a:t>other.</a:t>
            </a:r>
          </a:p>
          <a:p>
            <a:pPr marL="541782" indent="-514350" rtl="0">
              <a:buAutoNum type="arabicPeriod"/>
            </a:pPr>
            <a:r>
              <a:rPr lang="en-US" sz="3200" dirty="0"/>
              <a:t>no one uses the H variety in </a:t>
            </a:r>
            <a:r>
              <a:rPr lang="en-US" sz="3200" dirty="0" err="1"/>
              <a:t>evreyday</a:t>
            </a:r>
            <a:r>
              <a:rPr lang="en-US" sz="3200" dirty="0"/>
              <a:t> conversation.</a:t>
            </a:r>
            <a:endParaRPr lang="en-US" sz="3200" dirty="0" smtClean="0"/>
          </a:p>
        </p:txBody>
      </p:sp>
    </p:spTree>
    <p:extLst>
      <p:ext uri="{BB962C8B-B14F-4D97-AF65-F5344CB8AC3E}">
        <p14:creationId xmlns:p14="http://schemas.microsoft.com/office/powerpoint/2010/main" xmlns="" val="5673620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en-US" dirty="0"/>
              <a:t> Ferguson 1959:</a:t>
            </a:r>
            <a:endParaRPr lang="ar-SA" dirty="0"/>
          </a:p>
        </p:txBody>
      </p:sp>
      <p:sp>
        <p:nvSpPr>
          <p:cNvPr id="3" name="عنوان فرعي 2"/>
          <p:cNvSpPr>
            <a:spLocks noGrp="1"/>
          </p:cNvSpPr>
          <p:nvPr>
            <p:ph type="subTitle" idx="1"/>
          </p:nvPr>
        </p:nvSpPr>
        <p:spPr>
          <a:xfrm>
            <a:off x="1432560" y="1850064"/>
            <a:ext cx="7406640" cy="5007936"/>
          </a:xfrm>
        </p:spPr>
        <p:txBody>
          <a:bodyPr/>
          <a:lstStyle/>
          <a:p>
            <a:pPr rtl="0"/>
            <a:r>
              <a:rPr lang="en-US" dirty="0"/>
              <a:t>*</a:t>
            </a:r>
            <a:r>
              <a:rPr lang="en-US" dirty="0" err="1"/>
              <a:t>Diglossic</a:t>
            </a:r>
            <a:r>
              <a:rPr lang="en-US" dirty="0"/>
              <a:t> Languages have one variety that is used for ‘high’ (formal, literacy) purposes: the H-variety, has the most </a:t>
            </a:r>
            <a:r>
              <a:rPr lang="en-US" dirty="0" smtClean="0"/>
              <a:t>prestige</a:t>
            </a:r>
          </a:p>
          <a:p>
            <a:pPr rtl="0"/>
            <a:r>
              <a:rPr lang="en-US" dirty="0"/>
              <a:t>*This </a:t>
            </a:r>
            <a:r>
              <a:rPr lang="en-US" dirty="0" err="1"/>
              <a:t>constrasts</a:t>
            </a:r>
            <a:r>
              <a:rPr lang="en-US" dirty="0"/>
              <a:t> with the L-variety which is different phonologically, grammatically, lexically, and </a:t>
            </a:r>
            <a:r>
              <a:rPr lang="en-US" dirty="0" smtClean="0"/>
              <a:t>syntactically</a:t>
            </a:r>
          </a:p>
          <a:p>
            <a:pPr rtl="0"/>
            <a:r>
              <a:rPr lang="en-US" dirty="0"/>
              <a:t>*L-variety is used for informal, mostly spoken purposes; lacks prestige, may be seen as ‘vulgar’ or ‘ungrammatical’; spoken ‘only by children, </a:t>
            </a:r>
            <a:endParaRPr lang="en-US" dirty="0" smtClean="0"/>
          </a:p>
          <a:p>
            <a:pPr rtl="0"/>
            <a:r>
              <a:rPr lang="en-US" dirty="0"/>
              <a:t>*lesser beings, uneducated </a:t>
            </a:r>
            <a:r>
              <a:rPr lang="en-US" dirty="0" smtClean="0"/>
              <a:t>people</a:t>
            </a:r>
            <a:endParaRPr lang="ar-SA" dirty="0"/>
          </a:p>
        </p:txBody>
      </p:sp>
    </p:spTree>
    <p:extLst>
      <p:ext uri="{BB962C8B-B14F-4D97-AF65-F5344CB8AC3E}">
        <p14:creationId xmlns:p14="http://schemas.microsoft.com/office/powerpoint/2010/main" xmlns="" val="18184964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en-US" dirty="0"/>
              <a:t>Fishman’s extension</a:t>
            </a:r>
            <a:endParaRPr lang="ar-SA" dirty="0"/>
          </a:p>
        </p:txBody>
      </p:sp>
      <p:sp>
        <p:nvSpPr>
          <p:cNvPr id="3" name="عنوان فرعي 2"/>
          <p:cNvSpPr>
            <a:spLocks noGrp="1"/>
          </p:cNvSpPr>
          <p:nvPr>
            <p:ph type="subTitle" idx="1"/>
          </p:nvPr>
        </p:nvSpPr>
        <p:spPr>
          <a:xfrm>
            <a:off x="1475656" y="1844824"/>
            <a:ext cx="7406640" cy="4891304"/>
          </a:xfrm>
        </p:spPr>
        <p:txBody>
          <a:bodyPr/>
          <a:lstStyle/>
          <a:p>
            <a:pPr rtl="0"/>
            <a:r>
              <a:rPr lang="en-US" dirty="0"/>
              <a:t>Fishman (1967) extended </a:t>
            </a:r>
            <a:r>
              <a:rPr lang="en-US" dirty="0" err="1"/>
              <a:t>diglossia</a:t>
            </a:r>
            <a:r>
              <a:rPr lang="en-US" dirty="0"/>
              <a:t> to apply to situations where historically unrelated languages were used together, a prestige language for H, a colloquial one for L</a:t>
            </a:r>
            <a:r>
              <a:rPr lang="en-US" dirty="0" smtClean="0"/>
              <a:t>.</a:t>
            </a:r>
          </a:p>
          <a:p>
            <a:pPr rtl="0"/>
            <a:r>
              <a:rPr lang="en-US" dirty="0"/>
              <a:t>FOR EXAMPLE , IN FISHMAN USAGE , EVEN MUILTILINGUAL COUNTRIES  SUCH AS NIGERIA , WHERE ENGLISH FUNCTIONS AS A NATIONWIDE PRESTIGE LANGUAGE WHICH IS LEARNT IN SCHOOL AND LOCAL LANGUAGES HAUSA AND YORUBA  ARE SPOKEN NATIVELY, ARE DESCRIBED AS BEING DIGLOSSIC.</a:t>
            </a:r>
            <a:endParaRPr lang="ar-SA" dirty="0"/>
          </a:p>
        </p:txBody>
      </p:sp>
    </p:spTree>
    <p:extLst>
      <p:ext uri="{BB962C8B-B14F-4D97-AF65-F5344CB8AC3E}">
        <p14:creationId xmlns:p14="http://schemas.microsoft.com/office/powerpoint/2010/main" xmlns="" val="8927606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403648" y="0"/>
            <a:ext cx="7406640" cy="1472184"/>
          </a:xfrm>
        </p:spPr>
        <p:txBody>
          <a:bodyPr/>
          <a:lstStyle/>
          <a:p>
            <a:r>
              <a:rPr lang="en-US" dirty="0"/>
              <a:t>Mutual intelligibility</a:t>
            </a:r>
            <a:endParaRPr lang="ar-SA" dirty="0"/>
          </a:p>
        </p:txBody>
      </p:sp>
      <p:sp>
        <p:nvSpPr>
          <p:cNvPr id="3" name="عنوان فرعي 2"/>
          <p:cNvSpPr>
            <a:spLocks noGrp="1"/>
          </p:cNvSpPr>
          <p:nvPr>
            <p:ph type="subTitle" idx="1"/>
          </p:nvPr>
        </p:nvSpPr>
        <p:spPr>
          <a:xfrm>
            <a:off x="1432560" y="1850064"/>
            <a:ext cx="7406640" cy="4891304"/>
          </a:xfrm>
        </p:spPr>
        <p:txBody>
          <a:bodyPr/>
          <a:lstStyle/>
          <a:p>
            <a:r>
              <a:rPr lang="en-US" dirty="0"/>
              <a:t>*May be lacking mutual intelligibility between the H-variety and the L-variety or varieties, especially with the Fishman kind of </a:t>
            </a:r>
            <a:r>
              <a:rPr lang="en-US" dirty="0" err="1"/>
              <a:t>diglossia</a:t>
            </a:r>
            <a:r>
              <a:rPr lang="en-US" dirty="0" smtClean="0"/>
              <a:t>!</a:t>
            </a:r>
          </a:p>
          <a:p>
            <a:r>
              <a:rPr lang="en-US" dirty="0"/>
              <a:t>*People who know only H can’t understand L; people who know one L-variety can’t understand others, e.g. Arabic dialects from the Maghreb to Yemen or </a:t>
            </a:r>
            <a:r>
              <a:rPr lang="en-US" dirty="0" smtClean="0"/>
              <a:t>Dubai</a:t>
            </a:r>
          </a:p>
          <a:p>
            <a:r>
              <a:rPr lang="en-US" dirty="0"/>
              <a:t>*H-variety and L-varieties are said to control ‘domains’ </a:t>
            </a:r>
            <a:endParaRPr lang="ar-SA" dirty="0"/>
          </a:p>
        </p:txBody>
      </p:sp>
    </p:spTree>
    <p:extLst>
      <p:ext uri="{BB962C8B-B14F-4D97-AF65-F5344CB8AC3E}">
        <p14:creationId xmlns:p14="http://schemas.microsoft.com/office/powerpoint/2010/main" xmlns="" val="40915685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432560" y="0"/>
            <a:ext cx="7406640" cy="980728"/>
          </a:xfrm>
        </p:spPr>
        <p:txBody>
          <a:bodyPr>
            <a:normAutofit/>
          </a:bodyPr>
          <a:lstStyle/>
          <a:p>
            <a:pPr rtl="0"/>
            <a:r>
              <a:rPr lang="en-US" dirty="0"/>
              <a:t>Code-switching</a:t>
            </a:r>
            <a:endParaRPr lang="ar-SA" dirty="0"/>
          </a:p>
        </p:txBody>
      </p:sp>
      <p:sp>
        <p:nvSpPr>
          <p:cNvPr id="3" name="عنوان فرعي 2"/>
          <p:cNvSpPr>
            <a:spLocks noGrp="1"/>
          </p:cNvSpPr>
          <p:nvPr>
            <p:ph type="subTitle" idx="1"/>
          </p:nvPr>
        </p:nvSpPr>
        <p:spPr>
          <a:xfrm>
            <a:off x="1331640" y="1052736"/>
            <a:ext cx="7406640" cy="1080120"/>
          </a:xfrm>
        </p:spPr>
        <p:txBody>
          <a:bodyPr>
            <a:normAutofit/>
          </a:bodyPr>
          <a:lstStyle/>
          <a:p>
            <a:pPr rtl="0"/>
            <a:r>
              <a:rPr lang="en-US" sz="3200" b="1" dirty="0">
                <a:solidFill>
                  <a:schemeClr val="accent2">
                    <a:lumMod val="50000"/>
                  </a:schemeClr>
                </a:solidFill>
              </a:rPr>
              <a:t>Definition of code switching</a:t>
            </a:r>
            <a:r>
              <a:rPr lang="en-US" sz="3200" b="1" dirty="0" smtClean="0">
                <a:solidFill>
                  <a:schemeClr val="accent2">
                    <a:lumMod val="50000"/>
                  </a:schemeClr>
                </a:solidFill>
              </a:rPr>
              <a:t>:</a:t>
            </a:r>
          </a:p>
          <a:p>
            <a:pPr rtl="0"/>
            <a:endParaRPr lang="en-US" dirty="0" smtClean="0">
              <a:solidFill>
                <a:schemeClr val="tx1">
                  <a:lumMod val="95000"/>
                  <a:lumOff val="5000"/>
                </a:schemeClr>
              </a:solidFill>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164214" y="1844824"/>
            <a:ext cx="7293446" cy="244827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مربع نص 3"/>
          <p:cNvSpPr txBox="1"/>
          <p:nvPr/>
        </p:nvSpPr>
        <p:spPr>
          <a:xfrm>
            <a:off x="1691680" y="3068960"/>
            <a:ext cx="184731" cy="369332"/>
          </a:xfrm>
          <a:prstGeom prst="rect">
            <a:avLst/>
          </a:prstGeom>
          <a:noFill/>
        </p:spPr>
        <p:txBody>
          <a:bodyPr wrap="none" rtlCol="1">
            <a:spAutoFit/>
          </a:bodyPr>
          <a:lstStyle/>
          <a:p>
            <a:endParaRPr lang="ar-SA" dirty="0"/>
          </a:p>
        </p:txBody>
      </p:sp>
      <p:sp>
        <p:nvSpPr>
          <p:cNvPr id="6" name="مستطيل 5"/>
          <p:cNvSpPr/>
          <p:nvPr/>
        </p:nvSpPr>
        <p:spPr>
          <a:xfrm>
            <a:off x="1475656" y="4437112"/>
            <a:ext cx="6912768" cy="1754326"/>
          </a:xfrm>
          <a:prstGeom prst="rect">
            <a:avLst/>
          </a:prstGeom>
        </p:spPr>
        <p:txBody>
          <a:bodyPr wrap="square">
            <a:spAutoFit/>
          </a:bodyPr>
          <a:lstStyle/>
          <a:p>
            <a:pPr algn="l" rtl="0"/>
            <a:r>
              <a:rPr lang="en-US" sz="3600" dirty="0" smtClean="0"/>
              <a:t>Code-switching may apply to bilingual and multilingual speech situations.</a:t>
            </a:r>
            <a:endParaRPr lang="ar-SA" sz="3600" dirty="0"/>
          </a:p>
        </p:txBody>
      </p:sp>
    </p:spTree>
    <p:extLst>
      <p:ext uri="{BB962C8B-B14F-4D97-AF65-F5344CB8AC3E}">
        <p14:creationId xmlns:p14="http://schemas.microsoft.com/office/powerpoint/2010/main" xmlns="" val="2234412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403648" y="116632"/>
            <a:ext cx="6811848" cy="764846"/>
          </a:xfrm>
        </p:spPr>
        <p:txBody>
          <a:bodyPr/>
          <a:lstStyle/>
          <a:p>
            <a:r>
              <a:rPr lang="en-US" dirty="0"/>
              <a:t>purpose of </a:t>
            </a:r>
            <a:r>
              <a:rPr lang="en-US" dirty="0" smtClean="0"/>
              <a:t>code-switching:</a:t>
            </a:r>
            <a:endParaRPr lang="ar-SA" dirty="0"/>
          </a:p>
        </p:txBody>
      </p:sp>
      <p:sp>
        <p:nvSpPr>
          <p:cNvPr id="3" name="عنوان فرعي 2"/>
          <p:cNvSpPr>
            <a:spLocks noGrp="1"/>
          </p:cNvSpPr>
          <p:nvPr>
            <p:ph type="subTitle" idx="1"/>
          </p:nvPr>
        </p:nvSpPr>
        <p:spPr>
          <a:xfrm>
            <a:off x="1432560" y="1850064"/>
            <a:ext cx="7406640" cy="4819296"/>
          </a:xfrm>
        </p:spPr>
        <p:txBody>
          <a:bodyPr/>
          <a:lstStyle/>
          <a:p>
            <a:endParaRPr lang="ar-SA" dirty="0"/>
          </a:p>
        </p:txBody>
      </p:sp>
      <p:pic>
        <p:nvPicPr>
          <p:cNvPr id="4" name="صورة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115615" y="980728"/>
            <a:ext cx="8028385" cy="5616624"/>
          </a:xfrm>
          <a:prstGeom prst="rect">
            <a:avLst/>
          </a:prstGeom>
        </p:spPr>
      </p:pic>
    </p:spTree>
    <p:extLst>
      <p:ext uri="{BB962C8B-B14F-4D97-AF65-F5344CB8AC3E}">
        <p14:creationId xmlns:p14="http://schemas.microsoft.com/office/powerpoint/2010/main" xmlns="" val="3370670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115616" y="188640"/>
            <a:ext cx="7406640" cy="779346"/>
          </a:xfrm>
        </p:spPr>
        <p:txBody>
          <a:bodyPr>
            <a:normAutofit/>
          </a:bodyPr>
          <a:lstStyle/>
          <a:p>
            <a:r>
              <a:rPr lang="en-US" dirty="0"/>
              <a:t>Factors affecting code-switching</a:t>
            </a:r>
            <a:endParaRPr lang="ar-SA" dirty="0"/>
          </a:p>
        </p:txBody>
      </p:sp>
      <p:sp>
        <p:nvSpPr>
          <p:cNvPr id="3" name="عنوان فرعي 2"/>
          <p:cNvSpPr>
            <a:spLocks noGrp="1"/>
          </p:cNvSpPr>
          <p:nvPr>
            <p:ph type="subTitle" idx="1"/>
          </p:nvPr>
        </p:nvSpPr>
        <p:spPr>
          <a:xfrm>
            <a:off x="1187624" y="980728"/>
            <a:ext cx="7776864" cy="5760640"/>
          </a:xfrm>
        </p:spPr>
        <p:txBody>
          <a:bodyPr/>
          <a:lstStyle/>
          <a:p>
            <a:r>
              <a:rPr lang="en-US" dirty="0"/>
              <a:t>*The topic: *For affective </a:t>
            </a:r>
            <a:r>
              <a:rPr lang="en-US" dirty="0" err="1"/>
              <a:t>functions:patois</a:t>
            </a:r>
            <a:r>
              <a:rPr lang="en-US" dirty="0"/>
              <a:t>/standard English=switching*Situational Switching: occurs when the speaker changes the language because of the change in the </a:t>
            </a:r>
            <a:r>
              <a:rPr lang="en-US" dirty="0" err="1"/>
              <a:t>situation.e.g:One</a:t>
            </a:r>
            <a:r>
              <a:rPr lang="en-US" dirty="0"/>
              <a:t> language is used in one situation (for example during a breakfast with the family members) the other in a different one (e.g. in government offices *Lexical </a:t>
            </a:r>
            <a:r>
              <a:rPr lang="en-US" dirty="0" err="1"/>
              <a:t>borrowing:This</a:t>
            </a:r>
            <a:r>
              <a:rPr lang="en-US" dirty="0"/>
              <a:t> switching is used due the lack of vocabulary of the primary language used to describe something.-all these have been suggested as factors that motivate people in code-switch. The motivation may not be conscious.-In some extreme cases, people may not even be aware they have code-switched. </a:t>
            </a:r>
            <a:endParaRPr lang="ar-SA" dirty="0"/>
          </a:p>
        </p:txBody>
      </p:sp>
    </p:spTree>
    <p:extLst>
      <p:ext uri="{BB962C8B-B14F-4D97-AF65-F5344CB8AC3E}">
        <p14:creationId xmlns:p14="http://schemas.microsoft.com/office/powerpoint/2010/main" xmlns="" val="34628632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331640" y="548680"/>
            <a:ext cx="7406640" cy="923362"/>
          </a:xfrm>
        </p:spPr>
        <p:txBody>
          <a:bodyPr/>
          <a:lstStyle/>
          <a:p>
            <a:r>
              <a:rPr lang="en-US" dirty="0"/>
              <a:t>Metaphorical  switching</a:t>
            </a:r>
            <a:endParaRPr lang="ar-SA" dirty="0"/>
          </a:p>
        </p:txBody>
      </p:sp>
      <p:sp>
        <p:nvSpPr>
          <p:cNvPr id="3" name="عنوان فرعي 2"/>
          <p:cNvSpPr>
            <a:spLocks noGrp="1"/>
          </p:cNvSpPr>
          <p:nvPr>
            <p:ph type="subTitle" idx="1"/>
          </p:nvPr>
        </p:nvSpPr>
        <p:spPr>
          <a:xfrm>
            <a:off x="1187624" y="1844824"/>
            <a:ext cx="7704856" cy="4248472"/>
          </a:xfrm>
        </p:spPr>
        <p:txBody>
          <a:bodyPr/>
          <a:lstStyle/>
          <a:p>
            <a:r>
              <a:rPr lang="en-US" dirty="0"/>
              <a:t> *occurs when a change of the topic of the discourse requires a change in the language used. *Thus, a language used in a situation which is different from the one it is usually used in, because the topic of the conversation is one that is associated with the situation it is usually used in.- For instance, a language which is usually used at home is occasionally heard in a government office, because the topic that the participants are discussing is associated with home. </a:t>
            </a:r>
            <a:endParaRPr lang="ar-SA" dirty="0"/>
          </a:p>
        </p:txBody>
      </p:sp>
    </p:spTree>
    <p:extLst>
      <p:ext uri="{BB962C8B-B14F-4D97-AF65-F5344CB8AC3E}">
        <p14:creationId xmlns:p14="http://schemas.microsoft.com/office/powerpoint/2010/main" xmlns="" val="2295792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259632" y="188640"/>
            <a:ext cx="7406640" cy="851354"/>
          </a:xfrm>
        </p:spPr>
        <p:txBody>
          <a:bodyPr/>
          <a:lstStyle/>
          <a:p>
            <a:r>
              <a:rPr lang="en-US" dirty="0"/>
              <a:t>Borrowings</a:t>
            </a:r>
            <a:endParaRPr lang="ar-SA" dirty="0"/>
          </a:p>
        </p:txBody>
      </p:sp>
      <p:sp>
        <p:nvSpPr>
          <p:cNvPr id="3" name="عنوان فرعي 2"/>
          <p:cNvSpPr>
            <a:spLocks noGrp="1"/>
          </p:cNvSpPr>
          <p:nvPr>
            <p:ph type="subTitle" idx="1"/>
          </p:nvPr>
        </p:nvSpPr>
        <p:spPr>
          <a:xfrm>
            <a:off x="1259632" y="1052736"/>
            <a:ext cx="7704856" cy="5688632"/>
          </a:xfrm>
        </p:spPr>
        <p:txBody>
          <a:bodyPr/>
          <a:lstStyle/>
          <a:p>
            <a:r>
              <a:rPr lang="en-US" dirty="0">
                <a:solidFill>
                  <a:schemeClr val="accent5">
                    <a:lumMod val="60000"/>
                    <a:lumOff val="40000"/>
                  </a:schemeClr>
                </a:solidFill>
              </a:rPr>
              <a:t>Borrowing usually occurs when the speaker does not know a suitable equivalent for the borrowed item in the first language. </a:t>
            </a:r>
            <a:endParaRPr lang="en-US" dirty="0" smtClean="0">
              <a:solidFill>
                <a:schemeClr val="accent5">
                  <a:lumMod val="60000"/>
                  <a:lumOff val="40000"/>
                </a:schemeClr>
              </a:solidFill>
            </a:endParaRPr>
          </a:p>
          <a:p>
            <a:endParaRPr lang="en-US" dirty="0" smtClean="0"/>
          </a:p>
          <a:p>
            <a:r>
              <a:rPr lang="en-US" dirty="0" smtClean="0"/>
              <a:t>The </a:t>
            </a:r>
            <a:r>
              <a:rPr lang="en-US" dirty="0"/>
              <a:t>borrowed word is part of the lexicon of the first language. The borrowed items are almost always single words—usually, bur not exclusively, nouns— and are adapted to the first language in their pronunciation, morphology and grammar. An example of a borrowing into Arabic is the word ‘baguette' from the French "baguette" (sandwich) or the word ‘</a:t>
            </a:r>
            <a:r>
              <a:rPr lang="en-US" dirty="0" err="1"/>
              <a:t>mgripi</a:t>
            </a:r>
            <a:r>
              <a:rPr lang="en-US" dirty="0"/>
              <a:t>’ from the French word "grippe" (influenza, or flu). </a:t>
            </a:r>
            <a:endParaRPr lang="ar-SA" dirty="0"/>
          </a:p>
        </p:txBody>
      </p:sp>
    </p:spTree>
    <p:extLst>
      <p:ext uri="{BB962C8B-B14F-4D97-AF65-F5344CB8AC3E}">
        <p14:creationId xmlns:p14="http://schemas.microsoft.com/office/powerpoint/2010/main" xmlns="" val="15212310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1331640" y="692696"/>
            <a:ext cx="7406640" cy="5007936"/>
          </a:xfrm>
        </p:spPr>
        <p:txBody>
          <a:bodyPr>
            <a:normAutofit/>
          </a:bodyPr>
          <a:lstStyle/>
          <a:p>
            <a:r>
              <a:rPr lang="en-US" dirty="0"/>
              <a:t>*In code-switching, people switch not because they cannot come up with an item in one of the codes; they switch codes for important social considerations</a:t>
            </a:r>
            <a:r>
              <a:rPr lang="en-US" dirty="0" smtClean="0"/>
              <a:t>.</a:t>
            </a:r>
          </a:p>
          <a:p>
            <a:r>
              <a:rPr lang="en-US" dirty="0" smtClean="0"/>
              <a:t>*</a:t>
            </a:r>
            <a:r>
              <a:rPr lang="en-US" dirty="0"/>
              <a:t>They switch from one code to another completely—in pronunciation, morphology, grammar and vocabulary. There is no modification or adaptation to the rules of the other code. </a:t>
            </a:r>
            <a:endParaRPr lang="en-US" dirty="0" smtClean="0"/>
          </a:p>
          <a:p>
            <a:r>
              <a:rPr lang="en-US" dirty="0" smtClean="0"/>
              <a:t>*</a:t>
            </a:r>
            <a:r>
              <a:rPr lang="en-US" dirty="0"/>
              <a:t>Scholars assert that borrowings are morphologically and syntactically integrated into the host language but code switches are not.</a:t>
            </a:r>
            <a:endParaRPr lang="ar-SA" dirty="0"/>
          </a:p>
        </p:txBody>
      </p:sp>
    </p:spTree>
    <p:extLst>
      <p:ext uri="{BB962C8B-B14F-4D97-AF65-F5344CB8AC3E}">
        <p14:creationId xmlns:p14="http://schemas.microsoft.com/office/powerpoint/2010/main" xmlns="" val="356257550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66</TotalTime>
  <Words>1180</Words>
  <Application>Microsoft Office PowerPoint</Application>
  <PresentationFormat>عرض على الشاشة (3:4)‏</PresentationFormat>
  <Paragraphs>53</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انقلاب</vt:lpstr>
      <vt:lpstr>Language choice in multilingual communities </vt:lpstr>
      <vt:lpstr>*linguistic repertoire :</vt:lpstr>
      <vt:lpstr>Domain :</vt:lpstr>
      <vt:lpstr>الشريحة 4</vt:lpstr>
      <vt:lpstr>Diglossia</vt:lpstr>
      <vt:lpstr>الشريحة 6</vt:lpstr>
      <vt:lpstr>الشريحة 7</vt:lpstr>
      <vt:lpstr>الشريحة 8</vt:lpstr>
      <vt:lpstr>*diglossia has three crucial features: </vt:lpstr>
      <vt:lpstr> Ferguson 1959:</vt:lpstr>
      <vt:lpstr>Fishman’s extension</vt:lpstr>
      <vt:lpstr>Mutual intelligibility</vt:lpstr>
      <vt:lpstr>Code-switching</vt:lpstr>
      <vt:lpstr>purpose of code-switching:</vt:lpstr>
      <vt:lpstr>Factors affecting code-switching</vt:lpstr>
      <vt:lpstr>Metaphorical  switching</vt:lpstr>
      <vt:lpstr>Borrowings</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Language choice in multilingual communities</dc:title>
  <dc:creator>MY PC</dc:creator>
  <cp:lastModifiedBy>moon</cp:lastModifiedBy>
  <cp:revision>12</cp:revision>
  <dcterms:created xsi:type="dcterms:W3CDTF">2014-10-15T18:46:12Z</dcterms:created>
  <dcterms:modified xsi:type="dcterms:W3CDTF">2014-11-17T15:15:50Z</dcterms:modified>
</cp:coreProperties>
</file>