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handoutMasterIdLst>
    <p:handoutMasterId r:id="rId35"/>
  </p:handoutMasterIdLst>
  <p:sldIdLst>
    <p:sldId id="256" r:id="rId2"/>
    <p:sldId id="258" r:id="rId3"/>
    <p:sldId id="287" r:id="rId4"/>
    <p:sldId id="293" r:id="rId5"/>
    <p:sldId id="294" r:id="rId6"/>
    <p:sldId id="279" r:id="rId7"/>
    <p:sldId id="281" r:id="rId8"/>
    <p:sldId id="282" r:id="rId9"/>
    <p:sldId id="290" r:id="rId10"/>
    <p:sldId id="267" r:id="rId11"/>
    <p:sldId id="269" r:id="rId12"/>
    <p:sldId id="270" r:id="rId13"/>
    <p:sldId id="295" r:id="rId14"/>
    <p:sldId id="257" r:id="rId15"/>
    <p:sldId id="265" r:id="rId16"/>
    <p:sldId id="283" r:id="rId17"/>
    <p:sldId id="286" r:id="rId18"/>
    <p:sldId id="285" r:id="rId19"/>
    <p:sldId id="261" r:id="rId20"/>
    <p:sldId id="262" r:id="rId21"/>
    <p:sldId id="263" r:id="rId22"/>
    <p:sldId id="259" r:id="rId23"/>
    <p:sldId id="260" r:id="rId24"/>
    <p:sldId id="275" r:id="rId25"/>
    <p:sldId id="274" r:id="rId26"/>
    <p:sldId id="272" r:id="rId27"/>
    <p:sldId id="291" r:id="rId28"/>
    <p:sldId id="288" r:id="rId29"/>
    <p:sldId id="271" r:id="rId30"/>
    <p:sldId id="268" r:id="rId31"/>
    <p:sldId id="284" r:id="rId32"/>
    <p:sldId id="292" r:id="rId33"/>
    <p:sldId id="278" r:id="rId34"/>
  </p:sldIdLst>
  <p:sldSz cx="9144000" cy="6858000" type="screen4x3"/>
  <p:notesSz cx="9363075" cy="7077075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0462" autoAdjust="0"/>
  </p:normalViewPr>
  <p:slideViewPr>
    <p:cSldViewPr>
      <p:cViewPr>
        <p:scale>
          <a:sx n="65" d="100"/>
          <a:sy n="65" d="100"/>
        </p:scale>
        <p:origin x="-153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305742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2167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1"/>
          <a:lstStyle>
            <a:lvl1pPr algn="l">
              <a:defRPr sz="1200"/>
            </a:lvl1pPr>
          </a:lstStyle>
          <a:p>
            <a:fld id="{3AB8E12E-8FDE-40EE-BE9C-4138822CC2D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305742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2167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1" anchor="b"/>
          <a:lstStyle>
            <a:lvl1pPr algn="l">
              <a:defRPr sz="1200"/>
            </a:lvl1pPr>
          </a:lstStyle>
          <a:p>
            <a:fld id="{B981B0C4-B9CF-4AF3-91DE-96330AC8762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625149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68B572B-4E32-4C37-9BF8-428E50E48F91}" type="datetimeFigureOut">
              <a:rPr lang="ar-SA" smtClean="0"/>
              <a:pPr/>
              <a:t>25/01/36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D42A19B-5970-4FEE-931C-78719869589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shift, loss, maintenance and revival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By: Esra AlJuhani</a:t>
            </a:r>
          </a:p>
          <a:p>
            <a:r>
              <a:rPr lang="en-US" dirty="0" err="1" smtClean="0"/>
              <a:t>Sumayya</a:t>
            </a:r>
            <a:r>
              <a:rPr lang="en-US" dirty="0" smtClean="0"/>
              <a:t> </a:t>
            </a:r>
            <a:r>
              <a:rPr lang="en-US" dirty="0" err="1" smtClean="0"/>
              <a:t>Basoudan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49845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Shift&amp; Death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762000"/>
          </a:xfrm>
        </p:spPr>
        <p:txBody>
          <a:bodyPr/>
          <a:lstStyle/>
          <a:p>
            <a:pPr algn="l" rtl="0"/>
            <a:r>
              <a:rPr lang="en-US" dirty="0" smtClean="0"/>
              <a:t>Language Shift</a:t>
            </a:r>
            <a:endParaRPr lang="ar-S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724400" y="1219200"/>
            <a:ext cx="4041775" cy="762000"/>
          </a:xfrm>
        </p:spPr>
        <p:txBody>
          <a:bodyPr/>
          <a:lstStyle/>
          <a:p>
            <a:pPr algn="l"/>
            <a:r>
              <a:rPr lang="en-US" dirty="0" smtClean="0"/>
              <a:t>Language Death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727906"/>
          </a:xfrm>
        </p:spPr>
        <p:txBody>
          <a:bodyPr>
            <a:normAutofit lnSpcReduction="10000"/>
          </a:bodyPr>
          <a:lstStyle/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  <a:p>
            <a:pPr algn="l" rtl="0"/>
            <a:r>
              <a:rPr lang="en-US" sz="3200" dirty="0" smtClean="0"/>
              <a:t>This is a process in which one language displaces another in the linguistic repertoire of a community. </a:t>
            </a:r>
            <a:endParaRPr lang="ar-SA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727906"/>
          </a:xfrm>
        </p:spPr>
        <p:txBody>
          <a:bodyPr/>
          <a:lstStyle/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  <a:p>
            <a:pPr algn="l" rtl="0"/>
            <a:r>
              <a:rPr lang="en-US" sz="3200" dirty="0" smtClean="0"/>
              <a:t>This is a process that occurs when a language is no longer spoken naturally anywhere in the world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141231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Language Shift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92647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r>
              <a:rPr lang="en-US" sz="4000" dirty="0" smtClean="0"/>
              <a:t>Forced language shift.</a:t>
            </a:r>
          </a:p>
          <a:p>
            <a:pPr algn="l" rtl="0"/>
            <a:endParaRPr lang="en-US" sz="4000" dirty="0" smtClean="0"/>
          </a:p>
          <a:p>
            <a:pPr algn="l" rtl="0"/>
            <a:r>
              <a:rPr lang="en-US" sz="4000" dirty="0" smtClean="0"/>
              <a:t>Voluntary language shift.</a:t>
            </a:r>
            <a:endParaRPr lang="ar-SA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/>
              <a:t>Language Shift </a:t>
            </a: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xmlns="" val="313962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752600"/>
            <a:ext cx="7772400" cy="1830388"/>
          </a:xfrm>
        </p:spPr>
        <p:txBody>
          <a:bodyPr/>
          <a:lstStyle/>
          <a:p>
            <a:pPr algn="l"/>
            <a:r>
              <a:rPr lang="en-US" dirty="0"/>
              <a:t>Language Shift in Different Communities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45773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See example 1 page 53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Language shift may differ for different individuals and different groups, though gradually the majority language displaces the minority language.</a:t>
            </a:r>
          </a:p>
          <a:p>
            <a:pPr marL="109728" indent="0" algn="l" rtl="0">
              <a:buNone/>
            </a:pP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Migrant Minorities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81668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endParaRPr lang="en-US" dirty="0" smtClean="0"/>
          </a:p>
          <a:p>
            <a:pPr algn="l" rtl="0"/>
            <a:r>
              <a:rPr lang="en-US" sz="3200" dirty="0" smtClean="0"/>
              <a:t>See example 2 page </a:t>
            </a:r>
            <a:r>
              <a:rPr lang="en-US" sz="3200" dirty="0" smtClean="0"/>
              <a:t>55</a:t>
            </a:r>
            <a:endParaRPr lang="en-US" sz="3200" dirty="0" smtClean="0"/>
          </a:p>
          <a:p>
            <a:pPr algn="l" rtl="0"/>
            <a:endParaRPr lang="en-US" sz="3200" dirty="0" smtClean="0"/>
          </a:p>
          <a:p>
            <a:pPr algn="l" rtl="0"/>
            <a:r>
              <a:rPr lang="en-US" sz="3200" dirty="0" smtClean="0"/>
              <a:t>Language shift is not always the result of migration. Political, economic and social changes can occur within a community.</a:t>
            </a:r>
            <a:endParaRPr lang="ar-SA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Non-migrant communities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95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endParaRPr lang="en-US" dirty="0" smtClean="0"/>
          </a:p>
          <a:p>
            <a:pPr algn="l" rtl="0"/>
            <a:r>
              <a:rPr lang="en-US" sz="2800" dirty="0" smtClean="0"/>
              <a:t>The language of the colonial country become </a:t>
            </a:r>
          </a:p>
          <a:p>
            <a:pPr algn="l">
              <a:buNone/>
            </a:pPr>
            <a:r>
              <a:rPr lang="en-US" sz="2800" dirty="0" smtClean="0"/>
              <a:t>dominant.</a:t>
            </a:r>
          </a:p>
          <a:p>
            <a:pPr algn="l">
              <a:buNone/>
            </a:pPr>
            <a:endParaRPr lang="en-US" sz="2800" dirty="0" smtClean="0"/>
          </a:p>
          <a:p>
            <a:pPr algn="l">
              <a:buNone/>
            </a:pPr>
            <a:r>
              <a:rPr lang="en-US" sz="2800" dirty="0" smtClean="0"/>
              <a:t>(e.g. Spain, France and Britain have imposed their languages along with their rule). </a:t>
            </a:r>
            <a:endParaRPr lang="ar-S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Migrant Majorities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91167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772400" cy="4114800"/>
          </a:xfrm>
        </p:spPr>
        <p:txBody>
          <a:bodyPr anchor="ctr">
            <a:no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effectLst/>
              </a:rPr>
              <a:t/>
            </a:r>
            <a:br>
              <a:rPr lang="ar-SA" sz="3600" dirty="0" smtClean="0">
                <a:solidFill>
                  <a:schemeClr val="bg1"/>
                </a:solidFill>
                <a:effectLst/>
              </a:rPr>
            </a:br>
            <a:r>
              <a:rPr lang="en-US" sz="3600" dirty="0" smtClean="0">
                <a:solidFill>
                  <a:schemeClr val="bg1"/>
                </a:solidFill>
                <a:effectLst/>
              </a:rPr>
              <a:t>In </a:t>
            </a:r>
            <a:r>
              <a:rPr lang="en-US" sz="3600" dirty="0">
                <a:solidFill>
                  <a:schemeClr val="bg1"/>
                </a:solidFill>
                <a:effectLst/>
              </a:rPr>
              <a:t>most of the given examples, a dominant language has gradually </a:t>
            </a:r>
            <a:r>
              <a:rPr lang="en-US" sz="3600" dirty="0" smtClean="0">
                <a:solidFill>
                  <a:schemeClr val="bg1"/>
                </a:solidFill>
                <a:effectLst/>
              </a:rPr>
              <a:t>displaced </a:t>
            </a:r>
            <a:r>
              <a:rPr lang="en-US" sz="3600" dirty="0">
                <a:solidFill>
                  <a:schemeClr val="bg1"/>
                </a:solidFill>
                <a:effectLst/>
              </a:rPr>
              <a:t>the minority language in </a:t>
            </a:r>
            <a:r>
              <a:rPr lang="en-US" sz="3600" dirty="0" smtClean="0">
                <a:solidFill>
                  <a:schemeClr val="bg1"/>
                </a:solidFill>
                <a:effectLst/>
              </a:rPr>
              <a:t>different domains.</a:t>
            </a:r>
            <a:endParaRPr lang="ar-SA" sz="36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169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Economic, social, and political factors.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Demographic factors (</a:t>
            </a:r>
            <a:r>
              <a:rPr lang="en-US" dirty="0"/>
              <a:t>relating to the structure of populations</a:t>
            </a:r>
            <a:r>
              <a:rPr lang="en-US" dirty="0" smtClean="0"/>
              <a:t>).</a:t>
            </a:r>
          </a:p>
          <a:p>
            <a:pPr algn="l" rtl="0"/>
            <a:endParaRPr lang="en-US" dirty="0" smtClean="0"/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contributing to language shift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795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Remember that: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When shifts occur, it is almost always towards the dominant powerful language.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5222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Seller-------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buyer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Minority ----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majority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Poor --------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wealthy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Lower social status -----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high social status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Ruled ---------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ruler</a:t>
            </a:r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Shifts: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69223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Language Death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984585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1) When all the people who speak that language die.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2) When the domains in which a language is used are totally replaced by another language.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 3) When a language is suppressed by a political power.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a language die?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52277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Why should we care?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Loss of language is loss of a culture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17828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Example 5 page 58</a:t>
            </a:r>
          </a:p>
          <a:p>
            <a:pPr marL="624078" indent="-514350" algn="l" rtl="0">
              <a:buFont typeface="+mj-lt"/>
              <a:buAutoNum type="arabicPeriod"/>
            </a:pPr>
            <a:r>
              <a:rPr lang="en-US" dirty="0" smtClean="0"/>
              <a:t>The name </a:t>
            </a:r>
            <a:r>
              <a:rPr lang="en-US" dirty="0" err="1" smtClean="0"/>
              <a:t>Ayapaneco</a:t>
            </a:r>
            <a:r>
              <a:rPr lang="en-US" dirty="0" smtClean="0"/>
              <a:t> instead of (</a:t>
            </a:r>
            <a:r>
              <a:rPr lang="en-US" dirty="0" err="1" smtClean="0"/>
              <a:t>Nuumte</a:t>
            </a:r>
            <a:r>
              <a:rPr lang="en-US" dirty="0" smtClean="0"/>
              <a:t> </a:t>
            </a:r>
            <a:r>
              <a:rPr lang="en-US" dirty="0" err="1" smtClean="0"/>
              <a:t>Oote</a:t>
            </a:r>
            <a:r>
              <a:rPr lang="en-US" dirty="0" smtClean="0"/>
              <a:t>) was given by outsiders</a:t>
            </a:r>
          </a:p>
          <a:p>
            <a:pPr marL="624078" indent="-514350" algn="l" rtl="0">
              <a:buFont typeface="+mj-lt"/>
              <a:buAutoNum type="arabicPeriod"/>
            </a:pPr>
            <a:endParaRPr lang="en-US" dirty="0" smtClean="0"/>
          </a:p>
          <a:p>
            <a:pPr marL="624078" indent="-514350" algn="l" rtl="0">
              <a:buFont typeface="+mj-lt"/>
              <a:buAutoNum type="arabicPeriod"/>
            </a:pPr>
            <a:r>
              <a:rPr lang="en-US" dirty="0" smtClean="0"/>
              <a:t>(avoidance relationship) It is not known why the two men are not talking to each other</a:t>
            </a:r>
          </a:p>
          <a:p>
            <a:pPr marL="624078" indent="-514350" algn="l" rtl="0">
              <a:buFont typeface="+mj-lt"/>
              <a:buAutoNum type="arabicPeriod"/>
            </a:pPr>
            <a:endParaRPr lang="en-US" dirty="0"/>
          </a:p>
          <a:p>
            <a:pPr marL="624078" indent="-514350" algn="l" rtl="0">
              <a:buFont typeface="+mj-lt"/>
              <a:buAutoNum type="arabicPeriod"/>
            </a:pPr>
            <a:r>
              <a:rPr lang="en-US" dirty="0" smtClean="0"/>
              <a:t>The reasons </a:t>
            </a:r>
            <a:r>
              <a:rPr lang="en-US" dirty="0"/>
              <a:t>f</a:t>
            </a:r>
            <a:r>
              <a:rPr lang="en-US" dirty="0" smtClean="0"/>
              <a:t>or disappearance of the language…</a:t>
            </a:r>
          </a:p>
          <a:p>
            <a:pPr marL="624078" indent="-514350" algn="l" rtl="0">
              <a:buFont typeface="+mj-lt"/>
              <a:buAutoNum type="arabicPeriod"/>
            </a:pPr>
            <a:endParaRPr lang="en-US" dirty="0" smtClean="0"/>
          </a:p>
          <a:p>
            <a:pPr marL="624078" indent="-514350" algn="l" rtl="0">
              <a:buFont typeface="+mj-lt"/>
              <a:buAutoNum type="arabicPeriod"/>
            </a:pPr>
            <a:endParaRPr lang="en-US" dirty="0" smtClean="0"/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Language Death and Language Loss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542007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l" rtl="0">
              <a:buNone/>
            </a:pPr>
            <a:r>
              <a:rPr lang="en-US" dirty="0" smtClean="0"/>
              <a:t>Example 6 page 59</a:t>
            </a:r>
          </a:p>
          <a:p>
            <a:pPr marL="109728" indent="0" algn="l" rtl="0">
              <a:buNone/>
            </a:pPr>
            <a:endParaRPr lang="en-US" dirty="0" smtClean="0"/>
          </a:p>
          <a:p>
            <a:pPr marL="109728" indent="0" algn="l" rtl="0">
              <a:buNone/>
            </a:pPr>
            <a:r>
              <a:rPr lang="en-US" dirty="0" smtClean="0"/>
              <a:t>The use of language is shrinking</a:t>
            </a:r>
          </a:p>
          <a:p>
            <a:pPr marL="109728" indent="0" algn="l" rtl="0">
              <a:buNone/>
            </a:pPr>
            <a:endParaRPr lang="en-US" dirty="0" smtClean="0"/>
          </a:p>
          <a:p>
            <a:pPr marL="109728" indent="0" algn="l" rtl="0">
              <a:buNone/>
            </a:pPr>
            <a:r>
              <a:rPr lang="en-US" dirty="0" smtClean="0"/>
              <a:t>The language use is restricted to personal activities (such as: praying and dreaming)  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03637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 rtl="0">
              <a:buNone/>
            </a:pPr>
            <a:r>
              <a:rPr lang="en-US" sz="4000" dirty="0"/>
              <a:t>The language can die gradually, that is when the function of the language is taken over </a:t>
            </a:r>
            <a:r>
              <a:rPr lang="en-US" sz="4000" dirty="0" smtClean="0"/>
              <a:t> in one </a:t>
            </a:r>
            <a:r>
              <a:rPr lang="en-US" sz="4000" dirty="0"/>
              <a:t>domain after the other by another </a:t>
            </a:r>
            <a:r>
              <a:rPr lang="en-US" sz="4000" dirty="0" smtClean="0"/>
              <a:t>language!</a:t>
            </a:r>
            <a:endParaRPr lang="ar-SA" sz="4000" dirty="0"/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936996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Death of Speaker</a:t>
            </a:r>
          </a:p>
          <a:p>
            <a:pPr algn="l" rtl="0"/>
            <a:r>
              <a:rPr lang="en-US" dirty="0" smtClean="0"/>
              <a:t>Natural disasters</a:t>
            </a:r>
          </a:p>
          <a:p>
            <a:pPr algn="l" rtl="0"/>
            <a:r>
              <a:rPr lang="en-US" dirty="0" smtClean="0"/>
              <a:t>Starvation</a:t>
            </a:r>
          </a:p>
          <a:p>
            <a:pPr algn="l" rtl="0"/>
            <a:r>
              <a:rPr lang="en-US" dirty="0" smtClean="0"/>
              <a:t>Diseases</a:t>
            </a:r>
          </a:p>
          <a:p>
            <a:pPr algn="l" rtl="0"/>
            <a:r>
              <a:rPr lang="en-US" dirty="0" smtClean="0"/>
              <a:t>Genocides</a:t>
            </a:r>
          </a:p>
          <a:p>
            <a:pPr marL="109728" indent="0" algn="l" rtl="0">
              <a:buNone/>
            </a:pPr>
            <a:r>
              <a:rPr lang="en-US" dirty="0" smtClean="0"/>
              <a:t>(Social Factors)</a:t>
            </a:r>
            <a:endParaRPr lang="en-US" dirty="0"/>
          </a:p>
          <a:p>
            <a:pPr algn="l" rtl="0"/>
            <a:r>
              <a:rPr lang="en-US" dirty="0"/>
              <a:t>Young men moving to urban center</a:t>
            </a:r>
          </a:p>
          <a:p>
            <a:pPr algn="l" rtl="0"/>
            <a:r>
              <a:rPr lang="en-US" dirty="0" smtClean="0"/>
              <a:t>Intermarriages</a:t>
            </a:r>
          </a:p>
          <a:p>
            <a:pPr marL="109728" indent="0" algn="l" rtl="0">
              <a:buNone/>
            </a:pPr>
            <a:r>
              <a:rPr lang="en-US" dirty="0" smtClean="0"/>
              <a:t>*Loss accrues within 2 to 3 generations*</a:t>
            </a:r>
            <a:endParaRPr lang="en-US" dirty="0"/>
          </a:p>
          <a:p>
            <a:pPr algn="l" rtl="0"/>
            <a:r>
              <a:rPr lang="en-US" dirty="0"/>
              <a:t>Aging population in the community</a:t>
            </a:r>
          </a:p>
          <a:p>
            <a:pPr marL="109728" indent="0" algn="l" rtl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/>
              <a:t>Factors Leading to Language Loss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92268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(Cultural factors)</a:t>
            </a:r>
          </a:p>
          <a:p>
            <a:pPr algn="l" rtl="0"/>
            <a:r>
              <a:rPr lang="en-US" dirty="0"/>
              <a:t>Cultural contact affects language attitude</a:t>
            </a:r>
          </a:p>
          <a:p>
            <a:pPr algn="l" rtl="0"/>
            <a:r>
              <a:rPr lang="en-US" dirty="0"/>
              <a:t>Culturally more aggressive dominant language</a:t>
            </a:r>
          </a:p>
          <a:p>
            <a:pPr algn="l" rtl="0"/>
            <a:r>
              <a:rPr lang="en-US" dirty="0"/>
              <a:t>Religion</a:t>
            </a:r>
          </a:p>
          <a:p>
            <a:pPr algn="l" rtl="0"/>
            <a:r>
              <a:rPr lang="en-US" dirty="0"/>
              <a:t>Modern metropolitan culture </a:t>
            </a:r>
          </a:p>
          <a:p>
            <a:pPr algn="l" rtl="0"/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61261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(Economic Factors)</a:t>
            </a:r>
          </a:p>
          <a:p>
            <a:pPr algn="l" rtl="0"/>
            <a:r>
              <a:rPr lang="en-US" dirty="0" smtClean="0"/>
              <a:t>Economic advantage associated with dominant language</a:t>
            </a:r>
          </a:p>
          <a:p>
            <a:pPr algn="l" rtl="0"/>
            <a:r>
              <a:rPr lang="en-US" dirty="0" smtClean="0"/>
              <a:t>Job opportunity </a:t>
            </a:r>
          </a:p>
          <a:p>
            <a:pPr algn="l" rtl="0"/>
            <a:r>
              <a:rPr lang="en-US" dirty="0" smtClean="0"/>
              <a:t>Material wealth</a:t>
            </a:r>
          </a:p>
          <a:p>
            <a:pPr algn="l" rtl="0"/>
            <a:r>
              <a:rPr lang="en-US" dirty="0" smtClean="0"/>
              <a:t>(</a:t>
            </a:r>
            <a:r>
              <a:rPr lang="en-US" dirty="0"/>
              <a:t>p</a:t>
            </a:r>
            <a:r>
              <a:rPr lang="en-US" dirty="0" smtClean="0"/>
              <a:t>olitical factors)</a:t>
            </a:r>
          </a:p>
          <a:p>
            <a:pPr algn="l" rtl="0"/>
            <a:r>
              <a:rPr lang="en-US" dirty="0" smtClean="0"/>
              <a:t>Political influences </a:t>
            </a:r>
          </a:p>
          <a:p>
            <a:pPr algn="l" rtl="0"/>
            <a:r>
              <a:rPr lang="en-US" dirty="0" smtClean="0"/>
              <a:t>Conquest</a:t>
            </a:r>
          </a:p>
          <a:p>
            <a:pPr algn="l" rtl="0"/>
            <a:r>
              <a:rPr lang="en-US" dirty="0" smtClean="0"/>
              <a:t>Language policy: official language</a:t>
            </a:r>
          </a:p>
          <a:p>
            <a:pPr algn="l" rtl="0"/>
            <a:r>
              <a:rPr lang="en-US" dirty="0" smtClean="0"/>
              <a:t>Recommendation and laws</a:t>
            </a:r>
          </a:p>
          <a:p>
            <a:pPr algn="l" rtl="0"/>
            <a:r>
              <a:rPr lang="en-US" dirty="0" smtClean="0"/>
              <a:t>Assimilatory Education</a:t>
            </a:r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1236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1" y="1828800"/>
            <a:ext cx="7418898" cy="402229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Degrees </a:t>
            </a:r>
            <a:r>
              <a:rPr lang="en-US" sz="3600" dirty="0"/>
              <a:t>of Language Endangerment!!!</a:t>
            </a:r>
            <a:r>
              <a:rPr lang="ar-SA" sz="4400" dirty="0"/>
              <a:t/>
            </a:r>
            <a:br>
              <a:rPr lang="ar-SA" sz="4400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7032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43616692"/>
              </p:ext>
            </p:extLst>
          </p:nvPr>
        </p:nvGraphicFramePr>
        <p:xfrm>
          <a:off x="152400" y="457201"/>
          <a:ext cx="8835191" cy="58707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68843"/>
                <a:gridCol w="2963780"/>
                <a:gridCol w="2502568"/>
              </a:tblGrid>
              <a:tr h="1066799"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The language is</a:t>
                      </a:r>
                      <a:r>
                        <a:rPr lang="en-US" baseline="0" dirty="0" smtClean="0"/>
                        <a:t> used by all ages, from children up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safe</a:t>
                      </a:r>
                    </a:p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1177232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language is used by some children in all domains; it is used by all children in limited domains.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unsafe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4</a:t>
                      </a:r>
                    </a:p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  <a:tr h="1039669"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The language</a:t>
                      </a:r>
                      <a:r>
                        <a:rPr lang="en-US" baseline="0" dirty="0" smtClean="0"/>
                        <a:t> is used by parental generation and up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Definitively</a:t>
                      </a:r>
                      <a:r>
                        <a:rPr lang="en-US" baseline="0" dirty="0" smtClean="0"/>
                        <a:t> endangered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 smtClean="0"/>
                    </a:p>
                    <a:p>
                      <a:pPr algn="ctr" rtl="1"/>
                      <a:r>
                        <a:rPr lang="en-US" dirty="0" smtClean="0"/>
                        <a:t>3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The language is used mostly</a:t>
                      </a:r>
                      <a:r>
                        <a:rPr lang="en-US" baseline="0" dirty="0" smtClean="0"/>
                        <a:t> by the grandparental generation and up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Severely endangered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 smtClean="0"/>
                    </a:p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The language</a:t>
                      </a:r>
                      <a:r>
                        <a:rPr lang="en-US" baseline="0" dirty="0" smtClean="0"/>
                        <a:t> is used mostly by very few speakers, of great-grandparental generations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Critically endangered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 smtClean="0"/>
                    </a:p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There</a:t>
                      </a:r>
                      <a:r>
                        <a:rPr lang="en-US" baseline="0" dirty="0" smtClean="0"/>
                        <a:t> exists no speakers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Extinct</a:t>
                      </a:r>
                      <a:r>
                        <a:rPr lang="en-US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6620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609600"/>
            <a:ext cx="7712414" cy="5410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8251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Language Revival, Vitality, and Maintenance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7218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/>
          </a:bodyPr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If a language is an important identity maker.</a:t>
            </a:r>
          </a:p>
          <a:p>
            <a:pPr algn="l" rtl="0"/>
            <a:r>
              <a:rPr lang="en-US" dirty="0" smtClean="0"/>
              <a:t>If a minority group is cohesive (e.g. China Town).</a:t>
            </a:r>
          </a:p>
          <a:p>
            <a:pPr algn="l" rtl="0"/>
            <a:r>
              <a:rPr lang="en-US" dirty="0" smtClean="0"/>
              <a:t>If a minority group keeps close contact with the homeland.</a:t>
            </a:r>
          </a:p>
          <a:p>
            <a:pPr algn="l" rtl="0"/>
            <a:r>
              <a:rPr lang="en-US" dirty="0" smtClean="0"/>
              <a:t>If a minority language gets institutional support.</a:t>
            </a:r>
          </a:p>
          <a:p>
            <a:pPr algn="l" rtl="0"/>
            <a:r>
              <a:rPr lang="en-US" dirty="0" smtClean="0"/>
              <a:t>If there's more domains in which the minority language can be used.</a:t>
            </a:r>
          </a:p>
          <a:p>
            <a:pPr algn="l" rtl="0"/>
            <a:r>
              <a:rPr lang="en-US" dirty="0" smtClean="0"/>
              <a:t> If a group is large enough to provide plenty of speakers and isolate itself from the majority.</a:t>
            </a:r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a minority language be maintained?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89766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 algn="l" rtl="0">
              <a:buFont typeface="+mj-lt"/>
              <a:buAutoNum type="arabicPeriod"/>
            </a:pPr>
            <a:endParaRPr lang="en-US" dirty="0" smtClean="0"/>
          </a:p>
          <a:p>
            <a:pPr marL="624078" indent="-514350" algn="l" rtl="0">
              <a:buFont typeface="+mj-lt"/>
              <a:buAutoNum type="arabicPeriod"/>
            </a:pPr>
            <a:r>
              <a:rPr lang="en-US" dirty="0" smtClean="0"/>
              <a:t>The patterns of language use (the more domains the language can be used the better)</a:t>
            </a:r>
          </a:p>
          <a:p>
            <a:pPr marL="624078" indent="-514350" algn="l" rtl="0">
              <a:buFont typeface="+mj-lt"/>
              <a:buAutoNum type="arabicPeriod"/>
            </a:pPr>
            <a:r>
              <a:rPr lang="en-US" dirty="0" smtClean="0"/>
              <a:t>Demographic factors (the group in large enough)</a:t>
            </a:r>
          </a:p>
          <a:p>
            <a:pPr marL="624078" indent="-514350" algn="l" rtl="0">
              <a:buFont typeface="+mj-lt"/>
              <a:buAutoNum type="arabicPeriod"/>
            </a:pPr>
            <a:r>
              <a:rPr lang="en-US" dirty="0" smtClean="0"/>
              <a:t>Attitudes to the minority language (the language is valued)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contributing to language maintenance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772954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l" rtl="0">
              <a:buNone/>
            </a:pPr>
            <a:r>
              <a:rPr lang="en-US" dirty="0"/>
              <a:t>UNESCO asked an international group of linguists to develop a framework for determining the vitality of a language in order to assist in policy development, identification of needs and appropriate safeguarding measures. This </a:t>
            </a:r>
            <a:r>
              <a:rPr lang="en-US" dirty="0" smtClean="0"/>
              <a:t>Group </a:t>
            </a:r>
            <a:r>
              <a:rPr lang="en-US" dirty="0"/>
              <a:t>on Endangered Languages elaborated a landmark concept paper entitled “Language Vitality and Endangerment”, which </a:t>
            </a:r>
            <a:r>
              <a:rPr lang="en-US" dirty="0" smtClean="0"/>
              <a:t>established a certain </a:t>
            </a:r>
            <a:r>
              <a:rPr lang="en-US" b="1" dirty="0" smtClean="0"/>
              <a:t>criteria</a:t>
            </a:r>
            <a:r>
              <a:rPr lang="en-US" dirty="0"/>
              <a:t>: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Vitality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331045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 social status of the target language speakers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 number of people using the target language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Institutional support to the target language</a:t>
            </a:r>
          </a:p>
          <a:p>
            <a:pPr marL="109728" indent="0" algn="l" rtl="0">
              <a:buNone/>
            </a:pP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Ethnolinguistic</a:t>
            </a:r>
            <a:r>
              <a:rPr lang="en-US" dirty="0" smtClean="0"/>
              <a:t> Vitality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10384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Acceptance by institutions</a:t>
            </a:r>
          </a:p>
          <a:p>
            <a:pPr marL="109728" indent="0" algn="l" rtl="0">
              <a:buNone/>
            </a:pPr>
            <a:r>
              <a:rPr lang="en-US" dirty="0" smtClean="0"/>
              <a:t>(e.g. </a:t>
            </a:r>
            <a:r>
              <a:rPr lang="en-US" dirty="0"/>
              <a:t>government, university, church, media</a:t>
            </a:r>
            <a:r>
              <a:rPr lang="en-US" dirty="0" smtClean="0"/>
              <a:t>… etc).</a:t>
            </a:r>
            <a:endParaRPr lang="en-US" dirty="0"/>
          </a:p>
          <a:p>
            <a:pPr marL="109728" indent="0" algn="l" rtl="0">
              <a:buNone/>
            </a:pPr>
            <a:endParaRPr lang="en-US" dirty="0" smtClean="0"/>
          </a:p>
          <a:p>
            <a:pPr algn="l" rtl="0"/>
            <a:r>
              <a:rPr lang="en-US" dirty="0" smtClean="0"/>
              <a:t>Acceptance by people.</a:t>
            </a:r>
          </a:p>
          <a:p>
            <a:pPr algn="l" rtl="0"/>
            <a:r>
              <a:rPr lang="en-US" dirty="0" smtClean="0"/>
              <a:t>(e.g. how strongly people want to revive the language, and the reasons for doing so).</a:t>
            </a:r>
          </a:p>
          <a:p>
            <a:pPr marL="109728" indent="0" algn="l" rtl="0">
              <a:buNone/>
            </a:pPr>
            <a:endParaRPr lang="en-US" dirty="0" smtClean="0"/>
          </a:p>
          <a:p>
            <a:pPr marL="109728" indent="0" algn="l" rtl="0">
              <a:buNone/>
            </a:pP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brings dead\dying language back to life?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08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3400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Institutional support can be sought in domains such as education, religion, law and administration, and media. For example:</a:t>
            </a:r>
          </a:p>
          <a:p>
            <a:pPr algn="l" rtl="0"/>
            <a:endParaRPr lang="en-US" dirty="0" smtClean="0"/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dirty="0" smtClean="0"/>
              <a:t>The use of minority language in education (bilingual education programs).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dirty="0" smtClean="0"/>
              <a:t>The support by law and administration (the use of the language in court).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dirty="0" smtClean="0"/>
              <a:t>The use of language in place of worship (sermons).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en-US" dirty="0" smtClean="0"/>
              <a:t>The use of and support for language in media (TV programs).</a:t>
            </a:r>
          </a:p>
          <a:p>
            <a:pPr algn="l" rtl="0"/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01267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Any Questions?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711103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listening</a:t>
            </a:r>
            <a:endParaRPr lang="ar-S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447800"/>
            <a:ext cx="7403334" cy="4648200"/>
          </a:xfrm>
        </p:spPr>
      </p:pic>
    </p:spTree>
    <p:extLst>
      <p:ext uri="{BB962C8B-B14F-4D97-AF65-F5344CB8AC3E}">
        <p14:creationId xmlns:p14="http://schemas.microsoft.com/office/powerpoint/2010/main" xmlns="" val="37158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1612</TotalTime>
  <Words>885</Words>
  <Application>Microsoft Office PowerPoint</Application>
  <PresentationFormat>عرض على الشاشة (3:4)‏</PresentationFormat>
  <Paragraphs>177</Paragraphs>
  <Slides>33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Concourse</vt:lpstr>
      <vt:lpstr>Language shift, loss, maintenance and revival</vt:lpstr>
      <vt:lpstr>Language Shift&amp; Death</vt:lpstr>
      <vt:lpstr>Language Shift</vt:lpstr>
      <vt:lpstr>Language Shift </vt:lpstr>
      <vt:lpstr>Language Shift in Different Communities</vt:lpstr>
      <vt:lpstr>Migrant Minorities</vt:lpstr>
      <vt:lpstr>Non-migrant communities</vt:lpstr>
      <vt:lpstr>Migrant Majorities</vt:lpstr>
      <vt:lpstr> In most of the given examples, a dominant language has gradually displaced the minority language in different domains.</vt:lpstr>
      <vt:lpstr>Factors contributing to language shift</vt:lpstr>
      <vt:lpstr>Remember that:</vt:lpstr>
      <vt:lpstr>Language Shifts:</vt:lpstr>
      <vt:lpstr>Language Death</vt:lpstr>
      <vt:lpstr>How can a language die?</vt:lpstr>
      <vt:lpstr>Why should we care?</vt:lpstr>
      <vt:lpstr>Language Death and Language Loss</vt:lpstr>
      <vt:lpstr>الشريحة 17</vt:lpstr>
      <vt:lpstr>الشريحة 18</vt:lpstr>
      <vt:lpstr>Factors Leading to Language Loss</vt:lpstr>
      <vt:lpstr>الشريحة 20</vt:lpstr>
      <vt:lpstr>الشريحة 21</vt:lpstr>
      <vt:lpstr> Degrees of Language Endangerment!!! </vt:lpstr>
      <vt:lpstr>الشريحة 23</vt:lpstr>
      <vt:lpstr>الشريحة 24</vt:lpstr>
      <vt:lpstr>Language Revival, Vitality, and Maintenance</vt:lpstr>
      <vt:lpstr>How can a minority language be maintained?</vt:lpstr>
      <vt:lpstr>Factors contributing to language maintenance</vt:lpstr>
      <vt:lpstr>Language Vitality</vt:lpstr>
      <vt:lpstr>Ethnolinguistic Vitality</vt:lpstr>
      <vt:lpstr>What brings dead\dying language back to life?</vt:lpstr>
      <vt:lpstr>الشريحة 31</vt:lpstr>
      <vt:lpstr>Any Questions?</vt:lpstr>
      <vt:lpstr>Thank you for listening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Maintenance and Shift</dc:title>
  <dc:creator>Abdulhameed</dc:creator>
  <cp:lastModifiedBy>moon</cp:lastModifiedBy>
  <cp:revision>53</cp:revision>
  <cp:lastPrinted>2014-10-21T22:21:32Z</cp:lastPrinted>
  <dcterms:created xsi:type="dcterms:W3CDTF">2014-10-21T16:21:53Z</dcterms:created>
  <dcterms:modified xsi:type="dcterms:W3CDTF">2014-11-17T15:03:13Z</dcterms:modified>
</cp:coreProperties>
</file>