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9"/>
  </p:notesMasterIdLst>
  <p:sldIdLst>
    <p:sldId id="256" r:id="rId2"/>
    <p:sldId id="258" r:id="rId3"/>
    <p:sldId id="259" r:id="rId4"/>
    <p:sldId id="260" r:id="rId5"/>
    <p:sldId id="261" r:id="rId6"/>
    <p:sldId id="262" r:id="rId7"/>
    <p:sldId id="263" r:id="rId8"/>
    <p:sldId id="264" r:id="rId9"/>
    <p:sldId id="265" r:id="rId10"/>
    <p:sldId id="288" r:id="rId11"/>
    <p:sldId id="289" r:id="rId12"/>
    <p:sldId id="290" r:id="rId13"/>
    <p:sldId id="291" r:id="rId14"/>
    <p:sldId id="292" r:id="rId15"/>
    <p:sldId id="287"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93"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3AB13BB-4132-4322-BD0E-53FFB4B2AB33}"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en-US"/>
        </a:p>
      </dgm:t>
    </dgm:pt>
    <dgm:pt modelId="{32BD6B13-8F99-4BDE-91BF-EB422BBE17A4}">
      <dgm:prSet phldrT="[Text]"/>
      <dgm:spPr/>
      <dgm:t>
        <a:bodyPr/>
        <a:lstStyle/>
        <a:p>
          <a:r>
            <a:rPr lang="en-US" dirty="0" smtClean="0"/>
            <a:t>1</a:t>
          </a:r>
          <a:endParaRPr lang="en-US" dirty="0"/>
        </a:p>
      </dgm:t>
    </dgm:pt>
    <dgm:pt modelId="{2664DF92-D5A0-4EFD-8124-F603A3E5AAA9}" type="parTrans" cxnId="{AE70D4D9-D86E-41B3-8CD3-1C0B0C7DDA15}">
      <dgm:prSet/>
      <dgm:spPr/>
      <dgm:t>
        <a:bodyPr/>
        <a:lstStyle/>
        <a:p>
          <a:endParaRPr lang="en-US"/>
        </a:p>
      </dgm:t>
    </dgm:pt>
    <dgm:pt modelId="{24F6AFA7-3484-4E4A-B847-8A88A9F8BDBC}" type="sibTrans" cxnId="{AE70D4D9-D86E-41B3-8CD3-1C0B0C7DDA15}">
      <dgm:prSet/>
      <dgm:spPr/>
      <dgm:t>
        <a:bodyPr/>
        <a:lstStyle/>
        <a:p>
          <a:endParaRPr lang="en-US"/>
        </a:p>
      </dgm:t>
    </dgm:pt>
    <dgm:pt modelId="{0815467C-1CCB-4B9F-854A-AD40592FB1A5}">
      <dgm:prSet phldrT="[Text]"/>
      <dgm:spPr/>
      <dgm:t>
        <a:bodyPr/>
        <a:lstStyle/>
        <a:p>
          <a:r>
            <a:rPr lang="en-US" dirty="0" smtClean="0"/>
            <a:t>2</a:t>
          </a:r>
          <a:endParaRPr lang="en-US" dirty="0"/>
        </a:p>
      </dgm:t>
    </dgm:pt>
    <dgm:pt modelId="{BC95DA64-221D-40FA-B616-87B501C21636}" type="parTrans" cxnId="{40A4575F-D3D9-4A67-BA19-314CD9547825}">
      <dgm:prSet/>
      <dgm:spPr/>
      <dgm:t>
        <a:bodyPr/>
        <a:lstStyle/>
        <a:p>
          <a:endParaRPr lang="en-US"/>
        </a:p>
      </dgm:t>
    </dgm:pt>
    <dgm:pt modelId="{3296FFBC-869B-4BF5-BB2D-9EF255E582D7}" type="sibTrans" cxnId="{40A4575F-D3D9-4A67-BA19-314CD9547825}">
      <dgm:prSet/>
      <dgm:spPr/>
      <dgm:t>
        <a:bodyPr/>
        <a:lstStyle/>
        <a:p>
          <a:endParaRPr lang="en-US"/>
        </a:p>
      </dgm:t>
    </dgm:pt>
    <dgm:pt modelId="{A37FD9D4-0519-4621-A880-0EBF99963CB5}">
      <dgm:prSet phldrT="[Text]"/>
      <dgm:spPr/>
      <dgm:t>
        <a:bodyPr/>
        <a:lstStyle/>
        <a:p>
          <a:r>
            <a:rPr lang="en-US" dirty="0" smtClean="0"/>
            <a:t>3</a:t>
          </a:r>
          <a:endParaRPr lang="en-US" dirty="0"/>
        </a:p>
      </dgm:t>
    </dgm:pt>
    <dgm:pt modelId="{A54A8621-AB98-4111-AC31-2477EF7D3C13}" type="parTrans" cxnId="{4E2261A5-DFF0-453E-8908-D27236AF685D}">
      <dgm:prSet/>
      <dgm:spPr/>
      <dgm:t>
        <a:bodyPr/>
        <a:lstStyle/>
        <a:p>
          <a:endParaRPr lang="en-US"/>
        </a:p>
      </dgm:t>
    </dgm:pt>
    <dgm:pt modelId="{2DFBC7E0-1C67-4354-9246-739B1451FA3B}" type="sibTrans" cxnId="{4E2261A5-DFF0-453E-8908-D27236AF685D}">
      <dgm:prSet/>
      <dgm:spPr/>
      <dgm:t>
        <a:bodyPr/>
        <a:lstStyle/>
        <a:p>
          <a:endParaRPr lang="en-US"/>
        </a:p>
      </dgm:t>
    </dgm:pt>
    <dgm:pt modelId="{23C0E0B2-6C3F-4AD7-9EC3-8EA79157F1FE}">
      <dgm:prSet custT="1"/>
      <dgm:spPr>
        <a:solidFill>
          <a:schemeClr val="accent5">
            <a:lumMod val="40000"/>
            <a:lumOff val="60000"/>
            <a:alpha val="90000"/>
          </a:schemeClr>
        </a:solidFill>
      </dgm:spPr>
      <dgm:t>
        <a:bodyPr/>
        <a:lstStyle/>
        <a:p>
          <a:r>
            <a:rPr lang="en-US" sz="2200" dirty="0" smtClean="0">
              <a:latin typeface="Times New Roman" pitchFamily="18" charset="0"/>
              <a:cs typeface="Times New Roman" pitchFamily="18" charset="0"/>
            </a:rPr>
            <a:t>Economic Factor: Seller &amp; Buyer.</a:t>
          </a:r>
          <a:endParaRPr lang="en-US" sz="2200" dirty="0">
            <a:latin typeface="Times New Roman" pitchFamily="18" charset="0"/>
            <a:cs typeface="Times New Roman" pitchFamily="18" charset="0"/>
          </a:endParaRPr>
        </a:p>
      </dgm:t>
    </dgm:pt>
    <dgm:pt modelId="{E9AEDED9-CA21-49EA-998D-143E44E0262B}" type="parTrans" cxnId="{FF64225C-261A-4FAA-9CCF-BAA50CD57D55}">
      <dgm:prSet/>
      <dgm:spPr/>
      <dgm:t>
        <a:bodyPr/>
        <a:lstStyle/>
        <a:p>
          <a:endParaRPr lang="en-US"/>
        </a:p>
      </dgm:t>
    </dgm:pt>
    <dgm:pt modelId="{07AF32F5-C60D-476F-A344-287C4205CA4E}" type="sibTrans" cxnId="{FF64225C-261A-4FAA-9CCF-BAA50CD57D55}">
      <dgm:prSet/>
      <dgm:spPr/>
      <dgm:t>
        <a:bodyPr/>
        <a:lstStyle/>
        <a:p>
          <a:endParaRPr lang="en-US"/>
        </a:p>
      </dgm:t>
    </dgm:pt>
    <dgm:pt modelId="{D1205756-CC87-4CB9-A8BD-6EECD424B6C9}">
      <dgm:prSet custT="1"/>
      <dgm:spPr>
        <a:solidFill>
          <a:schemeClr val="accent5">
            <a:lumMod val="40000"/>
            <a:lumOff val="60000"/>
            <a:alpha val="90000"/>
          </a:schemeClr>
        </a:solidFill>
      </dgm:spPr>
      <dgm:t>
        <a:bodyPr/>
        <a:lstStyle/>
        <a:p>
          <a:r>
            <a:rPr lang="en-US" sz="2200" dirty="0" smtClean="0">
              <a:latin typeface="Times New Roman" pitchFamily="18" charset="0"/>
              <a:cs typeface="Times New Roman" pitchFamily="18" charset="0"/>
            </a:rPr>
            <a:t>Demographic Factor: Minority &amp; Majority.</a:t>
          </a:r>
          <a:endParaRPr lang="en-US" sz="2200" dirty="0">
            <a:latin typeface="Times New Roman" pitchFamily="18" charset="0"/>
            <a:cs typeface="Times New Roman" pitchFamily="18" charset="0"/>
          </a:endParaRPr>
        </a:p>
      </dgm:t>
    </dgm:pt>
    <dgm:pt modelId="{0FBDEFD5-AA49-4A50-9316-76067F5A7F91}" type="parTrans" cxnId="{EC606C12-8110-4462-B201-9FF17B6FE8EA}">
      <dgm:prSet/>
      <dgm:spPr/>
      <dgm:t>
        <a:bodyPr/>
        <a:lstStyle/>
        <a:p>
          <a:endParaRPr lang="en-US"/>
        </a:p>
      </dgm:t>
    </dgm:pt>
    <dgm:pt modelId="{A046DFA1-2656-47D1-B7E2-AD2462FAD7A9}" type="sibTrans" cxnId="{EC606C12-8110-4462-B201-9FF17B6FE8EA}">
      <dgm:prSet/>
      <dgm:spPr/>
      <dgm:t>
        <a:bodyPr/>
        <a:lstStyle/>
        <a:p>
          <a:endParaRPr lang="en-US"/>
        </a:p>
      </dgm:t>
    </dgm:pt>
    <dgm:pt modelId="{91A05ECA-7796-4967-9783-18521BE25566}">
      <dgm:prSet custT="1"/>
      <dgm:spPr>
        <a:solidFill>
          <a:schemeClr val="accent5">
            <a:lumMod val="40000"/>
            <a:lumOff val="60000"/>
            <a:alpha val="90000"/>
          </a:schemeClr>
        </a:solidFill>
      </dgm:spPr>
      <dgm:t>
        <a:bodyPr/>
        <a:lstStyle/>
        <a:p>
          <a:r>
            <a:rPr lang="en-US" sz="2200" dirty="0" smtClean="0">
              <a:latin typeface="Times New Roman" pitchFamily="18" charset="0"/>
              <a:cs typeface="Times New Roman" pitchFamily="18" charset="0"/>
            </a:rPr>
            <a:t>Social Factor: Poor &amp; Wealth.</a:t>
          </a:r>
          <a:endParaRPr lang="en-US" sz="2200" dirty="0">
            <a:latin typeface="Times New Roman" pitchFamily="18" charset="0"/>
            <a:cs typeface="Times New Roman" pitchFamily="18" charset="0"/>
          </a:endParaRPr>
        </a:p>
      </dgm:t>
    </dgm:pt>
    <dgm:pt modelId="{B3947C6C-FF5E-49E8-8250-7FFEF8FD6CCE}" type="parTrans" cxnId="{41D0F59F-A9A9-4B77-99BF-11E21776304E}">
      <dgm:prSet/>
      <dgm:spPr/>
      <dgm:t>
        <a:bodyPr/>
        <a:lstStyle/>
        <a:p>
          <a:endParaRPr lang="en-US"/>
        </a:p>
      </dgm:t>
    </dgm:pt>
    <dgm:pt modelId="{D512F29D-5610-4023-867A-FA96DA0A18B0}" type="sibTrans" cxnId="{41D0F59F-A9A9-4B77-99BF-11E21776304E}">
      <dgm:prSet/>
      <dgm:spPr/>
      <dgm:t>
        <a:bodyPr/>
        <a:lstStyle/>
        <a:p>
          <a:endParaRPr lang="en-US"/>
        </a:p>
      </dgm:t>
    </dgm:pt>
    <dgm:pt modelId="{4DCBECFD-3A62-4A81-966A-4D9572C64FF1}">
      <dgm:prSet/>
      <dgm:spPr/>
      <dgm:t>
        <a:bodyPr/>
        <a:lstStyle/>
        <a:p>
          <a:r>
            <a:rPr lang="en-US" dirty="0" smtClean="0"/>
            <a:t>4</a:t>
          </a:r>
          <a:endParaRPr lang="en-US" dirty="0"/>
        </a:p>
      </dgm:t>
    </dgm:pt>
    <dgm:pt modelId="{AB6C6134-6FDF-4067-B9A8-2C26AAA8C6C7}" type="parTrans" cxnId="{B6AC0E2A-975A-45F9-AA90-8236A0136543}">
      <dgm:prSet/>
      <dgm:spPr/>
      <dgm:t>
        <a:bodyPr/>
        <a:lstStyle/>
        <a:p>
          <a:endParaRPr lang="en-US"/>
        </a:p>
      </dgm:t>
    </dgm:pt>
    <dgm:pt modelId="{8883AD51-405B-4C19-B89B-00EA06D6118F}" type="sibTrans" cxnId="{B6AC0E2A-975A-45F9-AA90-8236A0136543}">
      <dgm:prSet/>
      <dgm:spPr/>
      <dgm:t>
        <a:bodyPr/>
        <a:lstStyle/>
        <a:p>
          <a:endParaRPr lang="en-US"/>
        </a:p>
      </dgm:t>
    </dgm:pt>
    <dgm:pt modelId="{C089C828-07E1-49D2-8D40-D0BF2911F494}">
      <dgm:prSet custT="1"/>
      <dgm:spPr>
        <a:solidFill>
          <a:schemeClr val="accent5">
            <a:lumMod val="40000"/>
            <a:lumOff val="60000"/>
            <a:alpha val="90000"/>
          </a:schemeClr>
        </a:solidFill>
      </dgm:spPr>
      <dgm:t>
        <a:bodyPr/>
        <a:lstStyle/>
        <a:p>
          <a:r>
            <a:rPr lang="en-US" sz="2200" dirty="0" smtClean="0">
              <a:latin typeface="Times New Roman" pitchFamily="18" charset="0"/>
              <a:cs typeface="Times New Roman" pitchFamily="18" charset="0"/>
            </a:rPr>
            <a:t>Political Factor: Ruled &amp; ruler. </a:t>
          </a:r>
          <a:endParaRPr lang="en-US" sz="2200" dirty="0">
            <a:latin typeface="Times New Roman" pitchFamily="18" charset="0"/>
            <a:cs typeface="Times New Roman" pitchFamily="18" charset="0"/>
          </a:endParaRPr>
        </a:p>
      </dgm:t>
    </dgm:pt>
    <dgm:pt modelId="{4AA923AE-68AE-416B-A58A-70DA92D61AFA}" type="parTrans" cxnId="{17515322-BFF5-445E-8E67-8AD5953D09A7}">
      <dgm:prSet/>
      <dgm:spPr/>
      <dgm:t>
        <a:bodyPr/>
        <a:lstStyle/>
        <a:p>
          <a:endParaRPr lang="en-US"/>
        </a:p>
      </dgm:t>
    </dgm:pt>
    <dgm:pt modelId="{84A1BE9E-6C7B-4F22-B8C0-236247F0D2E8}" type="sibTrans" cxnId="{17515322-BFF5-445E-8E67-8AD5953D09A7}">
      <dgm:prSet/>
      <dgm:spPr/>
      <dgm:t>
        <a:bodyPr/>
        <a:lstStyle/>
        <a:p>
          <a:endParaRPr lang="en-US"/>
        </a:p>
      </dgm:t>
    </dgm:pt>
    <dgm:pt modelId="{CBF3F8F8-A63A-4670-B969-6ADB898E888B}" type="pres">
      <dgm:prSet presAssocID="{43AB13BB-4132-4322-BD0E-53FFB4B2AB33}" presName="linearFlow" presStyleCnt="0">
        <dgm:presLayoutVars>
          <dgm:dir/>
          <dgm:animLvl val="lvl"/>
          <dgm:resizeHandles val="exact"/>
        </dgm:presLayoutVars>
      </dgm:prSet>
      <dgm:spPr/>
    </dgm:pt>
    <dgm:pt modelId="{4D7875FA-0399-4204-A30F-5C3238B9DAB8}" type="pres">
      <dgm:prSet presAssocID="{32BD6B13-8F99-4BDE-91BF-EB422BBE17A4}" presName="composite" presStyleCnt="0"/>
      <dgm:spPr/>
    </dgm:pt>
    <dgm:pt modelId="{BDACB15C-890A-48BA-8B5F-D282BBFDD178}" type="pres">
      <dgm:prSet presAssocID="{32BD6B13-8F99-4BDE-91BF-EB422BBE17A4}" presName="parentText" presStyleLbl="alignNode1" presStyleIdx="0" presStyleCnt="4">
        <dgm:presLayoutVars>
          <dgm:chMax val="1"/>
          <dgm:bulletEnabled val="1"/>
        </dgm:presLayoutVars>
      </dgm:prSet>
      <dgm:spPr/>
    </dgm:pt>
    <dgm:pt modelId="{3C5564C1-806E-41F0-ADF8-D86A119F62CC}" type="pres">
      <dgm:prSet presAssocID="{32BD6B13-8F99-4BDE-91BF-EB422BBE17A4}" presName="descendantText" presStyleLbl="alignAcc1" presStyleIdx="0" presStyleCnt="4">
        <dgm:presLayoutVars>
          <dgm:bulletEnabled val="1"/>
        </dgm:presLayoutVars>
      </dgm:prSet>
      <dgm:spPr/>
      <dgm:t>
        <a:bodyPr/>
        <a:lstStyle/>
        <a:p>
          <a:endParaRPr lang="en-US"/>
        </a:p>
      </dgm:t>
    </dgm:pt>
    <dgm:pt modelId="{3E7871BC-69EB-45A2-96FE-11371652E918}" type="pres">
      <dgm:prSet presAssocID="{24F6AFA7-3484-4E4A-B847-8A88A9F8BDBC}" presName="sp" presStyleCnt="0"/>
      <dgm:spPr/>
    </dgm:pt>
    <dgm:pt modelId="{019B2908-B652-43B4-BD87-0C4C2886551D}" type="pres">
      <dgm:prSet presAssocID="{0815467C-1CCB-4B9F-854A-AD40592FB1A5}" presName="composite" presStyleCnt="0"/>
      <dgm:spPr/>
    </dgm:pt>
    <dgm:pt modelId="{65F844C5-8A82-4B4B-9942-5D89553D4E3B}" type="pres">
      <dgm:prSet presAssocID="{0815467C-1CCB-4B9F-854A-AD40592FB1A5}" presName="parentText" presStyleLbl="alignNode1" presStyleIdx="1" presStyleCnt="4">
        <dgm:presLayoutVars>
          <dgm:chMax val="1"/>
          <dgm:bulletEnabled val="1"/>
        </dgm:presLayoutVars>
      </dgm:prSet>
      <dgm:spPr/>
    </dgm:pt>
    <dgm:pt modelId="{B1685920-261B-4CBD-A45A-AFB0048E70E5}" type="pres">
      <dgm:prSet presAssocID="{0815467C-1CCB-4B9F-854A-AD40592FB1A5}" presName="descendantText" presStyleLbl="alignAcc1" presStyleIdx="1" presStyleCnt="4">
        <dgm:presLayoutVars>
          <dgm:bulletEnabled val="1"/>
        </dgm:presLayoutVars>
      </dgm:prSet>
      <dgm:spPr/>
      <dgm:t>
        <a:bodyPr/>
        <a:lstStyle/>
        <a:p>
          <a:endParaRPr lang="en-US"/>
        </a:p>
      </dgm:t>
    </dgm:pt>
    <dgm:pt modelId="{5578F0FA-5EC0-4F16-841E-BA0E897AAD14}" type="pres">
      <dgm:prSet presAssocID="{3296FFBC-869B-4BF5-BB2D-9EF255E582D7}" presName="sp" presStyleCnt="0"/>
      <dgm:spPr/>
    </dgm:pt>
    <dgm:pt modelId="{C5356208-DEE7-492F-9C2C-F008F12BC2D5}" type="pres">
      <dgm:prSet presAssocID="{A37FD9D4-0519-4621-A880-0EBF99963CB5}" presName="composite" presStyleCnt="0"/>
      <dgm:spPr/>
    </dgm:pt>
    <dgm:pt modelId="{98C18372-2B8D-48A1-81DF-B9B9A2A81E22}" type="pres">
      <dgm:prSet presAssocID="{A37FD9D4-0519-4621-A880-0EBF99963CB5}" presName="parentText" presStyleLbl="alignNode1" presStyleIdx="2" presStyleCnt="4">
        <dgm:presLayoutVars>
          <dgm:chMax val="1"/>
          <dgm:bulletEnabled val="1"/>
        </dgm:presLayoutVars>
      </dgm:prSet>
      <dgm:spPr/>
    </dgm:pt>
    <dgm:pt modelId="{82BB3D1F-448B-48F4-B1E8-BD2D7C5794D1}" type="pres">
      <dgm:prSet presAssocID="{A37FD9D4-0519-4621-A880-0EBF99963CB5}" presName="descendantText" presStyleLbl="alignAcc1" presStyleIdx="2" presStyleCnt="4">
        <dgm:presLayoutVars>
          <dgm:bulletEnabled val="1"/>
        </dgm:presLayoutVars>
      </dgm:prSet>
      <dgm:spPr/>
      <dgm:t>
        <a:bodyPr/>
        <a:lstStyle/>
        <a:p>
          <a:endParaRPr lang="en-US"/>
        </a:p>
      </dgm:t>
    </dgm:pt>
    <dgm:pt modelId="{DF15EC27-00A8-46D3-969F-3DD8B97303CF}" type="pres">
      <dgm:prSet presAssocID="{2DFBC7E0-1C67-4354-9246-739B1451FA3B}" presName="sp" presStyleCnt="0"/>
      <dgm:spPr/>
    </dgm:pt>
    <dgm:pt modelId="{338CA4F1-EAD9-4FAA-B50B-4D95E3B52E39}" type="pres">
      <dgm:prSet presAssocID="{4DCBECFD-3A62-4A81-966A-4D9572C64FF1}" presName="composite" presStyleCnt="0"/>
      <dgm:spPr/>
    </dgm:pt>
    <dgm:pt modelId="{72FCB71C-D5BF-4A21-806D-659A745FF663}" type="pres">
      <dgm:prSet presAssocID="{4DCBECFD-3A62-4A81-966A-4D9572C64FF1}" presName="parentText" presStyleLbl="alignNode1" presStyleIdx="3" presStyleCnt="4">
        <dgm:presLayoutVars>
          <dgm:chMax val="1"/>
          <dgm:bulletEnabled val="1"/>
        </dgm:presLayoutVars>
      </dgm:prSet>
      <dgm:spPr/>
    </dgm:pt>
    <dgm:pt modelId="{AB66894A-C881-42DA-BCF2-8F91F838F5B8}" type="pres">
      <dgm:prSet presAssocID="{4DCBECFD-3A62-4A81-966A-4D9572C64FF1}" presName="descendantText" presStyleLbl="alignAcc1" presStyleIdx="3" presStyleCnt="4">
        <dgm:presLayoutVars>
          <dgm:bulletEnabled val="1"/>
        </dgm:presLayoutVars>
      </dgm:prSet>
      <dgm:spPr/>
      <dgm:t>
        <a:bodyPr/>
        <a:lstStyle/>
        <a:p>
          <a:endParaRPr lang="en-US"/>
        </a:p>
      </dgm:t>
    </dgm:pt>
  </dgm:ptLst>
  <dgm:cxnLst>
    <dgm:cxn modelId="{760AA7A7-E330-4341-B6CC-2888291A1C2D}" type="presOf" srcId="{0815467C-1CCB-4B9F-854A-AD40592FB1A5}" destId="{65F844C5-8A82-4B4B-9942-5D89553D4E3B}" srcOrd="0" destOrd="0" presId="urn:microsoft.com/office/officeart/2005/8/layout/chevron2"/>
    <dgm:cxn modelId="{A2607621-44F1-4602-B557-ADD709F67588}" type="presOf" srcId="{23C0E0B2-6C3F-4AD7-9EC3-8EA79157F1FE}" destId="{3C5564C1-806E-41F0-ADF8-D86A119F62CC}" srcOrd="0" destOrd="0" presId="urn:microsoft.com/office/officeart/2005/8/layout/chevron2"/>
    <dgm:cxn modelId="{31F8CBF0-CE61-48E4-8652-D03A2DF9C92F}" type="presOf" srcId="{32BD6B13-8F99-4BDE-91BF-EB422BBE17A4}" destId="{BDACB15C-890A-48BA-8B5F-D282BBFDD178}" srcOrd="0" destOrd="0" presId="urn:microsoft.com/office/officeart/2005/8/layout/chevron2"/>
    <dgm:cxn modelId="{41D0F59F-A9A9-4B77-99BF-11E21776304E}" srcId="{A37FD9D4-0519-4621-A880-0EBF99963CB5}" destId="{91A05ECA-7796-4967-9783-18521BE25566}" srcOrd="0" destOrd="0" parTransId="{B3947C6C-FF5E-49E8-8250-7FFEF8FD6CCE}" sibTransId="{D512F29D-5610-4023-867A-FA96DA0A18B0}"/>
    <dgm:cxn modelId="{EA690F9A-544F-41EF-909A-30BF792D5FD7}" type="presOf" srcId="{D1205756-CC87-4CB9-A8BD-6EECD424B6C9}" destId="{B1685920-261B-4CBD-A45A-AFB0048E70E5}" srcOrd="0" destOrd="0" presId="urn:microsoft.com/office/officeart/2005/8/layout/chevron2"/>
    <dgm:cxn modelId="{97DEE8E7-3025-4440-8393-319574BF183A}" type="presOf" srcId="{91A05ECA-7796-4967-9783-18521BE25566}" destId="{82BB3D1F-448B-48F4-B1E8-BD2D7C5794D1}" srcOrd="0" destOrd="0" presId="urn:microsoft.com/office/officeart/2005/8/layout/chevron2"/>
    <dgm:cxn modelId="{E3D2B54D-CE1C-4BEF-B3E2-A8E0E54A5D0D}" type="presOf" srcId="{43AB13BB-4132-4322-BD0E-53FFB4B2AB33}" destId="{CBF3F8F8-A63A-4670-B969-6ADB898E888B}" srcOrd="0" destOrd="0" presId="urn:microsoft.com/office/officeart/2005/8/layout/chevron2"/>
    <dgm:cxn modelId="{FF64225C-261A-4FAA-9CCF-BAA50CD57D55}" srcId="{32BD6B13-8F99-4BDE-91BF-EB422BBE17A4}" destId="{23C0E0B2-6C3F-4AD7-9EC3-8EA79157F1FE}" srcOrd="0" destOrd="0" parTransId="{E9AEDED9-CA21-49EA-998D-143E44E0262B}" sibTransId="{07AF32F5-C60D-476F-A344-287C4205CA4E}"/>
    <dgm:cxn modelId="{40A4575F-D3D9-4A67-BA19-314CD9547825}" srcId="{43AB13BB-4132-4322-BD0E-53FFB4B2AB33}" destId="{0815467C-1CCB-4B9F-854A-AD40592FB1A5}" srcOrd="1" destOrd="0" parTransId="{BC95DA64-221D-40FA-B616-87B501C21636}" sibTransId="{3296FFBC-869B-4BF5-BB2D-9EF255E582D7}"/>
    <dgm:cxn modelId="{EC606C12-8110-4462-B201-9FF17B6FE8EA}" srcId="{0815467C-1CCB-4B9F-854A-AD40592FB1A5}" destId="{D1205756-CC87-4CB9-A8BD-6EECD424B6C9}" srcOrd="0" destOrd="0" parTransId="{0FBDEFD5-AA49-4A50-9316-76067F5A7F91}" sibTransId="{A046DFA1-2656-47D1-B7E2-AD2462FAD7A9}"/>
    <dgm:cxn modelId="{4E2261A5-DFF0-453E-8908-D27236AF685D}" srcId="{43AB13BB-4132-4322-BD0E-53FFB4B2AB33}" destId="{A37FD9D4-0519-4621-A880-0EBF99963CB5}" srcOrd="2" destOrd="0" parTransId="{A54A8621-AB98-4111-AC31-2477EF7D3C13}" sibTransId="{2DFBC7E0-1C67-4354-9246-739B1451FA3B}"/>
    <dgm:cxn modelId="{ABD1F38D-94EE-4BB6-9238-E0806EF0B002}" type="presOf" srcId="{A37FD9D4-0519-4621-A880-0EBF99963CB5}" destId="{98C18372-2B8D-48A1-81DF-B9B9A2A81E22}" srcOrd="0" destOrd="0" presId="urn:microsoft.com/office/officeart/2005/8/layout/chevron2"/>
    <dgm:cxn modelId="{A3EAC695-F07A-4E2A-A343-69141AD2BE3A}" type="presOf" srcId="{4DCBECFD-3A62-4A81-966A-4D9572C64FF1}" destId="{72FCB71C-D5BF-4A21-806D-659A745FF663}" srcOrd="0" destOrd="0" presId="urn:microsoft.com/office/officeart/2005/8/layout/chevron2"/>
    <dgm:cxn modelId="{FE29476A-7809-4EED-8620-CB77657944FA}" type="presOf" srcId="{C089C828-07E1-49D2-8D40-D0BF2911F494}" destId="{AB66894A-C881-42DA-BCF2-8F91F838F5B8}" srcOrd="0" destOrd="0" presId="urn:microsoft.com/office/officeart/2005/8/layout/chevron2"/>
    <dgm:cxn modelId="{B6AC0E2A-975A-45F9-AA90-8236A0136543}" srcId="{43AB13BB-4132-4322-BD0E-53FFB4B2AB33}" destId="{4DCBECFD-3A62-4A81-966A-4D9572C64FF1}" srcOrd="3" destOrd="0" parTransId="{AB6C6134-6FDF-4067-B9A8-2C26AAA8C6C7}" sibTransId="{8883AD51-405B-4C19-B89B-00EA06D6118F}"/>
    <dgm:cxn modelId="{AE70D4D9-D86E-41B3-8CD3-1C0B0C7DDA15}" srcId="{43AB13BB-4132-4322-BD0E-53FFB4B2AB33}" destId="{32BD6B13-8F99-4BDE-91BF-EB422BBE17A4}" srcOrd="0" destOrd="0" parTransId="{2664DF92-D5A0-4EFD-8124-F603A3E5AAA9}" sibTransId="{24F6AFA7-3484-4E4A-B847-8A88A9F8BDBC}"/>
    <dgm:cxn modelId="{17515322-BFF5-445E-8E67-8AD5953D09A7}" srcId="{4DCBECFD-3A62-4A81-966A-4D9572C64FF1}" destId="{C089C828-07E1-49D2-8D40-D0BF2911F494}" srcOrd="0" destOrd="0" parTransId="{4AA923AE-68AE-416B-A58A-70DA92D61AFA}" sibTransId="{84A1BE9E-6C7B-4F22-B8C0-236247F0D2E8}"/>
    <dgm:cxn modelId="{B03AD126-F089-4660-9C90-41AD48CAA938}" type="presParOf" srcId="{CBF3F8F8-A63A-4670-B969-6ADB898E888B}" destId="{4D7875FA-0399-4204-A30F-5C3238B9DAB8}" srcOrd="0" destOrd="0" presId="urn:microsoft.com/office/officeart/2005/8/layout/chevron2"/>
    <dgm:cxn modelId="{FDB2250B-C1E0-4081-9C6D-D727FCFC5CE1}" type="presParOf" srcId="{4D7875FA-0399-4204-A30F-5C3238B9DAB8}" destId="{BDACB15C-890A-48BA-8B5F-D282BBFDD178}" srcOrd="0" destOrd="0" presId="urn:microsoft.com/office/officeart/2005/8/layout/chevron2"/>
    <dgm:cxn modelId="{D3959A0C-5922-4D2F-B89A-C945D14155E6}" type="presParOf" srcId="{4D7875FA-0399-4204-A30F-5C3238B9DAB8}" destId="{3C5564C1-806E-41F0-ADF8-D86A119F62CC}" srcOrd="1" destOrd="0" presId="urn:microsoft.com/office/officeart/2005/8/layout/chevron2"/>
    <dgm:cxn modelId="{F55C3565-6441-4A3B-BE76-9E82B4EC3702}" type="presParOf" srcId="{CBF3F8F8-A63A-4670-B969-6ADB898E888B}" destId="{3E7871BC-69EB-45A2-96FE-11371652E918}" srcOrd="1" destOrd="0" presId="urn:microsoft.com/office/officeart/2005/8/layout/chevron2"/>
    <dgm:cxn modelId="{5938E3C1-BEFD-4A30-856C-EF12FD8E37D6}" type="presParOf" srcId="{CBF3F8F8-A63A-4670-B969-6ADB898E888B}" destId="{019B2908-B652-43B4-BD87-0C4C2886551D}" srcOrd="2" destOrd="0" presId="urn:microsoft.com/office/officeart/2005/8/layout/chevron2"/>
    <dgm:cxn modelId="{411D8660-4239-4E67-9D7C-6F719A1CC32C}" type="presParOf" srcId="{019B2908-B652-43B4-BD87-0C4C2886551D}" destId="{65F844C5-8A82-4B4B-9942-5D89553D4E3B}" srcOrd="0" destOrd="0" presId="urn:microsoft.com/office/officeart/2005/8/layout/chevron2"/>
    <dgm:cxn modelId="{2EC21314-06E7-42EC-B9CF-274E45799F49}" type="presParOf" srcId="{019B2908-B652-43B4-BD87-0C4C2886551D}" destId="{B1685920-261B-4CBD-A45A-AFB0048E70E5}" srcOrd="1" destOrd="0" presId="urn:microsoft.com/office/officeart/2005/8/layout/chevron2"/>
    <dgm:cxn modelId="{43116FFD-94F3-408E-B8F5-B435BBE07771}" type="presParOf" srcId="{CBF3F8F8-A63A-4670-B969-6ADB898E888B}" destId="{5578F0FA-5EC0-4F16-841E-BA0E897AAD14}" srcOrd="3" destOrd="0" presId="urn:microsoft.com/office/officeart/2005/8/layout/chevron2"/>
    <dgm:cxn modelId="{201D6F2B-4084-4A6F-80BB-DA23E767E219}" type="presParOf" srcId="{CBF3F8F8-A63A-4670-B969-6ADB898E888B}" destId="{C5356208-DEE7-492F-9C2C-F008F12BC2D5}" srcOrd="4" destOrd="0" presId="urn:microsoft.com/office/officeart/2005/8/layout/chevron2"/>
    <dgm:cxn modelId="{2A5F3757-9E2D-4A1E-A6EF-55CA400625E5}" type="presParOf" srcId="{C5356208-DEE7-492F-9C2C-F008F12BC2D5}" destId="{98C18372-2B8D-48A1-81DF-B9B9A2A81E22}" srcOrd="0" destOrd="0" presId="urn:microsoft.com/office/officeart/2005/8/layout/chevron2"/>
    <dgm:cxn modelId="{A2804E54-110E-4F57-A971-C9A29A87A58D}" type="presParOf" srcId="{C5356208-DEE7-492F-9C2C-F008F12BC2D5}" destId="{82BB3D1F-448B-48F4-B1E8-BD2D7C5794D1}" srcOrd="1" destOrd="0" presId="urn:microsoft.com/office/officeart/2005/8/layout/chevron2"/>
    <dgm:cxn modelId="{96331432-C53D-473F-BF5C-222A9F7510C3}" type="presParOf" srcId="{CBF3F8F8-A63A-4670-B969-6ADB898E888B}" destId="{DF15EC27-00A8-46D3-969F-3DD8B97303CF}" srcOrd="5" destOrd="0" presId="urn:microsoft.com/office/officeart/2005/8/layout/chevron2"/>
    <dgm:cxn modelId="{E0BFC702-4DD6-4F5D-B837-04BECC2FA176}" type="presParOf" srcId="{CBF3F8F8-A63A-4670-B969-6ADB898E888B}" destId="{338CA4F1-EAD9-4FAA-B50B-4D95E3B52E39}" srcOrd="6" destOrd="0" presId="urn:microsoft.com/office/officeart/2005/8/layout/chevron2"/>
    <dgm:cxn modelId="{D02C814C-8A29-4AC0-ADEC-0A70FF21D9EB}" type="presParOf" srcId="{338CA4F1-EAD9-4FAA-B50B-4D95E3B52E39}" destId="{72FCB71C-D5BF-4A21-806D-659A745FF663}" srcOrd="0" destOrd="0" presId="urn:microsoft.com/office/officeart/2005/8/layout/chevron2"/>
    <dgm:cxn modelId="{6D4BC9F5-107C-4AC5-8F06-448FDFB45630}" type="presParOf" srcId="{338CA4F1-EAD9-4FAA-B50B-4D95E3B52E39}" destId="{AB66894A-C881-42DA-BCF2-8F91F838F5B8}"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ACB15C-890A-48BA-8B5F-D282BBFDD178}">
      <dsp:nvSpPr>
        <dsp:cNvPr id="0" name=""/>
        <dsp:cNvSpPr/>
      </dsp:nvSpPr>
      <dsp:spPr>
        <a:xfrm rot="5400000">
          <a:off x="-169068" y="169670"/>
          <a:ext cx="1127124" cy="788987"/>
        </a:xfrm>
        <a:prstGeom prst="chevron">
          <a:avLst/>
        </a:prstGeom>
        <a:solidFill>
          <a:schemeClr val="accent1">
            <a:hueOff val="0"/>
            <a:satOff val="0"/>
            <a:lumOff val="0"/>
            <a:alphaOff val="0"/>
          </a:schemeClr>
        </a:solidFill>
        <a:ln w="2642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lvl="0" algn="ctr" defTabSz="1022350">
            <a:lnSpc>
              <a:spcPct val="90000"/>
            </a:lnSpc>
            <a:spcBef>
              <a:spcPct val="0"/>
            </a:spcBef>
            <a:spcAft>
              <a:spcPct val="35000"/>
            </a:spcAft>
          </a:pPr>
          <a:r>
            <a:rPr lang="en-US" sz="2300" kern="1200" dirty="0" smtClean="0"/>
            <a:t>1</a:t>
          </a:r>
          <a:endParaRPr lang="en-US" sz="2300" kern="1200" dirty="0"/>
        </a:p>
      </dsp:txBody>
      <dsp:txXfrm rot="-5400000">
        <a:off x="1" y="395096"/>
        <a:ext cx="788987" cy="338137"/>
      </dsp:txXfrm>
    </dsp:sp>
    <dsp:sp modelId="{3C5564C1-806E-41F0-ADF8-D86A119F62CC}">
      <dsp:nvSpPr>
        <dsp:cNvPr id="0" name=""/>
        <dsp:cNvSpPr/>
      </dsp:nvSpPr>
      <dsp:spPr>
        <a:xfrm rot="5400000">
          <a:off x="3533378" y="-2743789"/>
          <a:ext cx="732631" cy="6221413"/>
        </a:xfrm>
        <a:prstGeom prst="round2SameRect">
          <a:avLst/>
        </a:prstGeom>
        <a:solidFill>
          <a:schemeClr val="accent5">
            <a:lumMod val="40000"/>
            <a:lumOff val="60000"/>
            <a:alpha val="90000"/>
          </a:schemeClr>
        </a:solidFill>
        <a:ln w="2642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6464" tIns="13970" rIns="13970" bIns="13970" numCol="1" spcCol="1270" anchor="ctr" anchorCtr="0">
          <a:noAutofit/>
        </a:bodyPr>
        <a:lstStyle/>
        <a:p>
          <a:pPr marL="228600" lvl="1" indent="-228600" algn="l" defTabSz="977900">
            <a:lnSpc>
              <a:spcPct val="90000"/>
            </a:lnSpc>
            <a:spcBef>
              <a:spcPct val="0"/>
            </a:spcBef>
            <a:spcAft>
              <a:spcPct val="15000"/>
            </a:spcAft>
            <a:buChar char="••"/>
          </a:pPr>
          <a:r>
            <a:rPr lang="en-US" sz="2200" kern="1200" dirty="0" smtClean="0">
              <a:latin typeface="Times New Roman" pitchFamily="18" charset="0"/>
              <a:cs typeface="Times New Roman" pitchFamily="18" charset="0"/>
            </a:rPr>
            <a:t>Economic Factor: Seller &amp; Buyer.</a:t>
          </a:r>
          <a:endParaRPr lang="en-US" sz="2200" kern="1200" dirty="0">
            <a:latin typeface="Times New Roman" pitchFamily="18" charset="0"/>
            <a:cs typeface="Times New Roman" pitchFamily="18" charset="0"/>
          </a:endParaRPr>
        </a:p>
      </dsp:txBody>
      <dsp:txXfrm rot="-5400000">
        <a:off x="788987" y="36366"/>
        <a:ext cx="6185649" cy="661103"/>
      </dsp:txXfrm>
    </dsp:sp>
    <dsp:sp modelId="{65F844C5-8A82-4B4B-9942-5D89553D4E3B}">
      <dsp:nvSpPr>
        <dsp:cNvPr id="0" name=""/>
        <dsp:cNvSpPr/>
      </dsp:nvSpPr>
      <dsp:spPr>
        <a:xfrm rot="5400000">
          <a:off x="-169068" y="1148227"/>
          <a:ext cx="1127124" cy="788987"/>
        </a:xfrm>
        <a:prstGeom prst="chevron">
          <a:avLst/>
        </a:prstGeom>
        <a:solidFill>
          <a:schemeClr val="accent1">
            <a:hueOff val="0"/>
            <a:satOff val="0"/>
            <a:lumOff val="0"/>
            <a:alphaOff val="0"/>
          </a:schemeClr>
        </a:solidFill>
        <a:ln w="2642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lvl="0" algn="ctr" defTabSz="1022350">
            <a:lnSpc>
              <a:spcPct val="90000"/>
            </a:lnSpc>
            <a:spcBef>
              <a:spcPct val="0"/>
            </a:spcBef>
            <a:spcAft>
              <a:spcPct val="35000"/>
            </a:spcAft>
          </a:pPr>
          <a:r>
            <a:rPr lang="en-US" sz="2300" kern="1200" dirty="0" smtClean="0"/>
            <a:t>2</a:t>
          </a:r>
          <a:endParaRPr lang="en-US" sz="2300" kern="1200" dirty="0"/>
        </a:p>
      </dsp:txBody>
      <dsp:txXfrm rot="-5400000">
        <a:off x="1" y="1373653"/>
        <a:ext cx="788987" cy="338137"/>
      </dsp:txXfrm>
    </dsp:sp>
    <dsp:sp modelId="{B1685920-261B-4CBD-A45A-AFB0048E70E5}">
      <dsp:nvSpPr>
        <dsp:cNvPr id="0" name=""/>
        <dsp:cNvSpPr/>
      </dsp:nvSpPr>
      <dsp:spPr>
        <a:xfrm rot="5400000">
          <a:off x="3533378" y="-1765232"/>
          <a:ext cx="732631" cy="6221413"/>
        </a:xfrm>
        <a:prstGeom prst="round2SameRect">
          <a:avLst/>
        </a:prstGeom>
        <a:solidFill>
          <a:schemeClr val="accent5">
            <a:lumMod val="40000"/>
            <a:lumOff val="60000"/>
            <a:alpha val="90000"/>
          </a:schemeClr>
        </a:solidFill>
        <a:ln w="2642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6464" tIns="13970" rIns="13970" bIns="13970" numCol="1" spcCol="1270" anchor="ctr" anchorCtr="0">
          <a:noAutofit/>
        </a:bodyPr>
        <a:lstStyle/>
        <a:p>
          <a:pPr marL="228600" lvl="1" indent="-228600" algn="l" defTabSz="977900">
            <a:lnSpc>
              <a:spcPct val="90000"/>
            </a:lnSpc>
            <a:spcBef>
              <a:spcPct val="0"/>
            </a:spcBef>
            <a:spcAft>
              <a:spcPct val="15000"/>
            </a:spcAft>
            <a:buChar char="••"/>
          </a:pPr>
          <a:r>
            <a:rPr lang="en-US" sz="2200" kern="1200" dirty="0" smtClean="0">
              <a:latin typeface="Times New Roman" pitchFamily="18" charset="0"/>
              <a:cs typeface="Times New Roman" pitchFamily="18" charset="0"/>
            </a:rPr>
            <a:t>Demographic Factor: Minority &amp; Majority.</a:t>
          </a:r>
          <a:endParaRPr lang="en-US" sz="2200" kern="1200" dirty="0">
            <a:latin typeface="Times New Roman" pitchFamily="18" charset="0"/>
            <a:cs typeface="Times New Roman" pitchFamily="18" charset="0"/>
          </a:endParaRPr>
        </a:p>
      </dsp:txBody>
      <dsp:txXfrm rot="-5400000">
        <a:off x="788987" y="1014923"/>
        <a:ext cx="6185649" cy="661103"/>
      </dsp:txXfrm>
    </dsp:sp>
    <dsp:sp modelId="{98C18372-2B8D-48A1-81DF-B9B9A2A81E22}">
      <dsp:nvSpPr>
        <dsp:cNvPr id="0" name=""/>
        <dsp:cNvSpPr/>
      </dsp:nvSpPr>
      <dsp:spPr>
        <a:xfrm rot="5400000">
          <a:off x="-169068" y="2126784"/>
          <a:ext cx="1127124" cy="788987"/>
        </a:xfrm>
        <a:prstGeom prst="chevron">
          <a:avLst/>
        </a:prstGeom>
        <a:solidFill>
          <a:schemeClr val="accent1">
            <a:hueOff val="0"/>
            <a:satOff val="0"/>
            <a:lumOff val="0"/>
            <a:alphaOff val="0"/>
          </a:schemeClr>
        </a:solidFill>
        <a:ln w="2642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lvl="0" algn="ctr" defTabSz="1022350">
            <a:lnSpc>
              <a:spcPct val="90000"/>
            </a:lnSpc>
            <a:spcBef>
              <a:spcPct val="0"/>
            </a:spcBef>
            <a:spcAft>
              <a:spcPct val="35000"/>
            </a:spcAft>
          </a:pPr>
          <a:r>
            <a:rPr lang="en-US" sz="2300" kern="1200" dirty="0" smtClean="0"/>
            <a:t>3</a:t>
          </a:r>
          <a:endParaRPr lang="en-US" sz="2300" kern="1200" dirty="0"/>
        </a:p>
      </dsp:txBody>
      <dsp:txXfrm rot="-5400000">
        <a:off x="1" y="2352210"/>
        <a:ext cx="788987" cy="338137"/>
      </dsp:txXfrm>
    </dsp:sp>
    <dsp:sp modelId="{82BB3D1F-448B-48F4-B1E8-BD2D7C5794D1}">
      <dsp:nvSpPr>
        <dsp:cNvPr id="0" name=""/>
        <dsp:cNvSpPr/>
      </dsp:nvSpPr>
      <dsp:spPr>
        <a:xfrm rot="5400000">
          <a:off x="3533378" y="-786674"/>
          <a:ext cx="732631" cy="6221413"/>
        </a:xfrm>
        <a:prstGeom prst="round2SameRect">
          <a:avLst/>
        </a:prstGeom>
        <a:solidFill>
          <a:schemeClr val="accent5">
            <a:lumMod val="40000"/>
            <a:lumOff val="60000"/>
            <a:alpha val="90000"/>
          </a:schemeClr>
        </a:solidFill>
        <a:ln w="2642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6464" tIns="13970" rIns="13970" bIns="13970" numCol="1" spcCol="1270" anchor="ctr" anchorCtr="0">
          <a:noAutofit/>
        </a:bodyPr>
        <a:lstStyle/>
        <a:p>
          <a:pPr marL="228600" lvl="1" indent="-228600" algn="l" defTabSz="977900">
            <a:lnSpc>
              <a:spcPct val="90000"/>
            </a:lnSpc>
            <a:spcBef>
              <a:spcPct val="0"/>
            </a:spcBef>
            <a:spcAft>
              <a:spcPct val="15000"/>
            </a:spcAft>
            <a:buChar char="••"/>
          </a:pPr>
          <a:r>
            <a:rPr lang="en-US" sz="2200" kern="1200" dirty="0" smtClean="0">
              <a:latin typeface="Times New Roman" pitchFamily="18" charset="0"/>
              <a:cs typeface="Times New Roman" pitchFamily="18" charset="0"/>
            </a:rPr>
            <a:t>Social Factor: Poor &amp; Wealth.</a:t>
          </a:r>
          <a:endParaRPr lang="en-US" sz="2200" kern="1200" dirty="0">
            <a:latin typeface="Times New Roman" pitchFamily="18" charset="0"/>
            <a:cs typeface="Times New Roman" pitchFamily="18" charset="0"/>
          </a:endParaRPr>
        </a:p>
      </dsp:txBody>
      <dsp:txXfrm rot="-5400000">
        <a:off x="788987" y="1993481"/>
        <a:ext cx="6185649" cy="661103"/>
      </dsp:txXfrm>
    </dsp:sp>
    <dsp:sp modelId="{72FCB71C-D5BF-4A21-806D-659A745FF663}">
      <dsp:nvSpPr>
        <dsp:cNvPr id="0" name=""/>
        <dsp:cNvSpPr/>
      </dsp:nvSpPr>
      <dsp:spPr>
        <a:xfrm rot="5400000">
          <a:off x="-169068" y="3105342"/>
          <a:ext cx="1127124" cy="788987"/>
        </a:xfrm>
        <a:prstGeom prst="chevron">
          <a:avLst/>
        </a:prstGeom>
        <a:solidFill>
          <a:schemeClr val="accent1">
            <a:hueOff val="0"/>
            <a:satOff val="0"/>
            <a:lumOff val="0"/>
            <a:alphaOff val="0"/>
          </a:schemeClr>
        </a:solidFill>
        <a:ln w="2642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lvl="0" algn="ctr" defTabSz="1022350">
            <a:lnSpc>
              <a:spcPct val="90000"/>
            </a:lnSpc>
            <a:spcBef>
              <a:spcPct val="0"/>
            </a:spcBef>
            <a:spcAft>
              <a:spcPct val="35000"/>
            </a:spcAft>
          </a:pPr>
          <a:r>
            <a:rPr lang="en-US" sz="2300" kern="1200" dirty="0" smtClean="0"/>
            <a:t>4</a:t>
          </a:r>
          <a:endParaRPr lang="en-US" sz="2300" kern="1200" dirty="0"/>
        </a:p>
      </dsp:txBody>
      <dsp:txXfrm rot="-5400000">
        <a:off x="1" y="3330768"/>
        <a:ext cx="788987" cy="338137"/>
      </dsp:txXfrm>
    </dsp:sp>
    <dsp:sp modelId="{AB66894A-C881-42DA-BCF2-8F91F838F5B8}">
      <dsp:nvSpPr>
        <dsp:cNvPr id="0" name=""/>
        <dsp:cNvSpPr/>
      </dsp:nvSpPr>
      <dsp:spPr>
        <a:xfrm rot="5400000">
          <a:off x="3533378" y="191882"/>
          <a:ext cx="732631" cy="6221413"/>
        </a:xfrm>
        <a:prstGeom prst="round2SameRect">
          <a:avLst/>
        </a:prstGeom>
        <a:solidFill>
          <a:schemeClr val="accent5">
            <a:lumMod val="40000"/>
            <a:lumOff val="60000"/>
            <a:alpha val="90000"/>
          </a:schemeClr>
        </a:solidFill>
        <a:ln w="2642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6464" tIns="13970" rIns="13970" bIns="13970" numCol="1" spcCol="1270" anchor="ctr" anchorCtr="0">
          <a:noAutofit/>
        </a:bodyPr>
        <a:lstStyle/>
        <a:p>
          <a:pPr marL="228600" lvl="1" indent="-228600" algn="l" defTabSz="977900">
            <a:lnSpc>
              <a:spcPct val="90000"/>
            </a:lnSpc>
            <a:spcBef>
              <a:spcPct val="0"/>
            </a:spcBef>
            <a:spcAft>
              <a:spcPct val="15000"/>
            </a:spcAft>
            <a:buChar char="••"/>
          </a:pPr>
          <a:r>
            <a:rPr lang="en-US" sz="2200" kern="1200" dirty="0" smtClean="0">
              <a:latin typeface="Times New Roman" pitchFamily="18" charset="0"/>
              <a:cs typeface="Times New Roman" pitchFamily="18" charset="0"/>
            </a:rPr>
            <a:t>Political Factor: Ruled &amp; ruler. </a:t>
          </a:r>
          <a:endParaRPr lang="en-US" sz="2200" kern="1200" dirty="0">
            <a:latin typeface="Times New Roman" pitchFamily="18" charset="0"/>
            <a:cs typeface="Times New Roman" pitchFamily="18" charset="0"/>
          </a:endParaRPr>
        </a:p>
      </dsp:txBody>
      <dsp:txXfrm rot="-5400000">
        <a:off x="788987" y="2972037"/>
        <a:ext cx="6185649" cy="661103"/>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1938DE6-3E43-4A7F-8AC0-5C2F61A1CD46}" type="datetimeFigureOut">
              <a:rPr lang="en-US" smtClean="0"/>
              <a:t>10/21/2014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D538F9E-02D2-44AC-9AF0-4A0EFF91F345}" type="slidenum">
              <a:rPr lang="en-US" smtClean="0"/>
              <a:t>‹#›</a:t>
            </a:fld>
            <a:endParaRPr lang="en-US"/>
          </a:p>
        </p:txBody>
      </p:sp>
    </p:spTree>
    <p:extLst>
      <p:ext uri="{BB962C8B-B14F-4D97-AF65-F5344CB8AC3E}">
        <p14:creationId xmlns:p14="http://schemas.microsoft.com/office/powerpoint/2010/main" val="32338799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D538F9E-02D2-44AC-9AF0-4A0EFF91F345}" type="slidenum">
              <a:rPr lang="en-US" smtClean="0"/>
              <a:t>24</a:t>
            </a:fld>
            <a:endParaRPr lang="en-US"/>
          </a:p>
        </p:txBody>
      </p:sp>
    </p:spTree>
    <p:extLst>
      <p:ext uri="{BB962C8B-B14F-4D97-AF65-F5344CB8AC3E}">
        <p14:creationId xmlns:p14="http://schemas.microsoft.com/office/powerpoint/2010/main" val="22541476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D833A76-ECA6-4C30-BFE3-E5553C7B68A6}" type="datetimeFigureOut">
              <a:rPr lang="en-US" smtClean="0"/>
              <a:t>10/21/2014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33FF33-0DEE-4A45-9671-2E34C5191259}" type="slidenum">
              <a:rPr lang="en-US" smtClean="0"/>
              <a:t>‹#›</a:t>
            </a:fld>
            <a:endParaRPr lang="en-US"/>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D833A76-ECA6-4C30-BFE3-E5553C7B68A6}" type="datetimeFigureOut">
              <a:rPr lang="en-US" smtClean="0"/>
              <a:t>10/21/2014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33FF33-0DEE-4A45-9671-2E34C5191259}"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D833A76-ECA6-4C30-BFE3-E5553C7B68A6}" type="datetimeFigureOut">
              <a:rPr lang="en-US" smtClean="0"/>
              <a:t>10/21/2014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33FF33-0DEE-4A45-9671-2E34C5191259}" type="slidenum">
              <a:rPr lang="en-US" smtClean="0"/>
              <a:t>‹#›</a:t>
            </a:fld>
            <a:endParaRPr lang="en-US"/>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D833A76-ECA6-4C30-BFE3-E5553C7B68A6}" type="datetimeFigureOut">
              <a:rPr lang="en-US" smtClean="0"/>
              <a:t>10/21/2014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33FF33-0DEE-4A45-9671-2E34C5191259}"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D833A76-ECA6-4C30-BFE3-E5553C7B68A6}" type="datetimeFigureOut">
              <a:rPr lang="en-US" smtClean="0"/>
              <a:t>10/21/2014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33FF33-0DEE-4A45-9671-2E34C5191259}" type="slidenum">
              <a:rPr lang="en-US" smtClean="0"/>
              <a:t>‹#›</a:t>
            </a:fld>
            <a:endParaRPr 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D833A76-ECA6-4C30-BFE3-E5553C7B68A6}" type="datetimeFigureOut">
              <a:rPr lang="en-US" smtClean="0"/>
              <a:t>10/21/2014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33FF33-0DEE-4A45-9671-2E34C5191259}"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833A76-ECA6-4C30-BFE3-E5553C7B68A6}" type="datetimeFigureOut">
              <a:rPr lang="en-US" smtClean="0"/>
              <a:t>10/21/2014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33FF33-0DEE-4A45-9671-2E34C5191259}"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D833A76-ECA6-4C30-BFE3-E5553C7B68A6}" type="datetimeFigureOut">
              <a:rPr lang="en-US" smtClean="0"/>
              <a:t>10/21/2014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33FF33-0DEE-4A45-9671-2E34C5191259}" type="slidenum">
              <a:rPr lang="en-US" smtClean="0"/>
              <a:t>‹#›</a:t>
            </a:fld>
            <a:endParaRPr 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D833A76-ECA6-4C30-BFE3-E5553C7B68A6}" type="datetimeFigureOut">
              <a:rPr lang="en-US" smtClean="0"/>
              <a:t>10/21/2014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33FF33-0DEE-4A45-9671-2E34C5191259}"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D833A76-ECA6-4C30-BFE3-E5553C7B68A6}" type="datetimeFigureOut">
              <a:rPr lang="en-US" smtClean="0"/>
              <a:t>10/21/2014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33FF33-0DEE-4A45-9671-2E34C5191259}"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D833A76-ECA6-4C30-BFE3-E5553C7B68A6}" type="datetimeFigureOut">
              <a:rPr lang="en-US" smtClean="0"/>
              <a:t>10/21/2014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33FF33-0DEE-4A45-9671-2E34C5191259}"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4D833A76-ECA6-4C30-BFE3-E5553C7B68A6}" type="datetimeFigureOut">
              <a:rPr lang="en-US" smtClean="0"/>
              <a:t>10/21/2014</a:t>
            </a:fld>
            <a:endParaRPr lang="en-US"/>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en-US"/>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B633FF33-0DEE-4A45-9671-2E34C5191259}"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slideLayout" Target="../slideLayouts/slideLayout2.xml"/><Relationship Id="rId1" Type="http://schemas.openxmlformats.org/officeDocument/2006/relationships/themeOverride" Target="../theme/themeOverride1.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g"/><Relationship Id="rId1" Type="http://schemas.openxmlformats.org/officeDocument/2006/relationships/slideLayout" Target="../slideLayouts/slideLayout2.xml"/><Relationship Id="rId4" Type="http://schemas.microsoft.com/office/2007/relationships/hdphoto" Target="../media/hdphoto2.wdp"/></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jpg"/><Relationship Id="rId1" Type="http://schemas.openxmlformats.org/officeDocument/2006/relationships/slideLayout" Target="../slideLayouts/slideLayout2.xml"/><Relationship Id="rId4" Type="http://schemas.microsoft.com/office/2007/relationships/hdphoto" Target="../media/hdphoto3.wdp"/></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jpg"/><Relationship Id="rId1" Type="http://schemas.openxmlformats.org/officeDocument/2006/relationships/slideLayout" Target="../slideLayouts/slideLayout2.xml"/><Relationship Id="rId4" Type="http://schemas.microsoft.com/office/2007/relationships/hdphoto" Target="../media/hdphoto4.wdp"/></Relationships>
</file>

<file path=ppt/slides/_rels/slide1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en.wikipedia.org/wiki/Chong_language" TargetMode="External"/><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hyperlink" Target="http://en.wikipedia.org/wiki/Samre_language" TargetMode="External"/><Relationship Id="rId5" Type="http://schemas.openxmlformats.org/officeDocument/2006/relationships/hyperlink" Target="http://en.wikipedia.org/wiki/Suoy_language" TargetMode="External"/><Relationship Id="rId4" Type="http://schemas.openxmlformats.org/officeDocument/2006/relationships/hyperlink" Target="http://en.wikipedia.org/wiki/Thailand" TargetMode="External"/></Relationships>
</file>

<file path=ppt/slides/_rels/slide3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762000"/>
            <a:ext cx="8077200" cy="2493819"/>
          </a:xfrm>
        </p:spPr>
        <p:txBody>
          <a:bodyPr>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4800" b="1"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a:r>
            <a:br>
              <a:rPr lang="en-US" sz="4800" b="1"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br>
            <a:r>
              <a:rPr lang="en-US" sz="4800" b="1"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Language</a:t>
            </a:r>
            <a:br>
              <a:rPr lang="en-US" sz="4800" b="1"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br>
            <a:r>
              <a:rPr lang="en-US" sz="4800" b="1"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maintenance and shift</a:t>
            </a:r>
            <a:endParaRPr lang="en-US" sz="4800" b="1"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Subtitle 2"/>
          <p:cNvSpPr>
            <a:spLocks noGrp="1"/>
          </p:cNvSpPr>
          <p:nvPr>
            <p:ph type="subTitle" idx="1"/>
          </p:nvPr>
        </p:nvSpPr>
        <p:spPr>
          <a:xfrm>
            <a:off x="0" y="3692236"/>
            <a:ext cx="5105400" cy="2438400"/>
          </a:xfrm>
        </p:spPr>
        <p:txBody>
          <a:bodyPr>
            <a:normAutofit lnSpcReduction="10000"/>
          </a:bodyPr>
          <a:lstStyle/>
          <a:p>
            <a:pPr algn="ctr">
              <a:lnSpc>
                <a:spcPct val="150000"/>
              </a:lnSpc>
            </a:pPr>
            <a:r>
              <a:rPr lang="en-US" dirty="0" smtClean="0">
                <a:solidFill>
                  <a:schemeClr val="accent5">
                    <a:lumMod val="75000"/>
                  </a:schemeClr>
                </a:solidFill>
                <a:latin typeface="Andalus" pitchFamily="18" charset="-78"/>
                <a:cs typeface="Andalus" pitchFamily="18" charset="-78"/>
              </a:rPr>
              <a:t>Chapter: 3 of  The Book </a:t>
            </a:r>
          </a:p>
          <a:p>
            <a:pPr algn="ctr">
              <a:lnSpc>
                <a:spcPct val="150000"/>
              </a:lnSpc>
            </a:pPr>
            <a:r>
              <a:rPr lang="en-US" dirty="0" smtClean="0">
                <a:solidFill>
                  <a:schemeClr val="accent5">
                    <a:lumMod val="75000"/>
                  </a:schemeClr>
                </a:solidFill>
                <a:latin typeface="Andalus" pitchFamily="18" charset="-78"/>
                <a:cs typeface="Andalus" pitchFamily="18" charset="-78"/>
              </a:rPr>
              <a:t>“An Introduction To Sociolinguistics</a:t>
            </a:r>
          </a:p>
          <a:p>
            <a:pPr algn="ctr">
              <a:lnSpc>
                <a:spcPct val="150000"/>
              </a:lnSpc>
            </a:pPr>
            <a:r>
              <a:rPr lang="en-US" dirty="0" smtClean="0">
                <a:solidFill>
                  <a:schemeClr val="accent5">
                    <a:lumMod val="75000"/>
                  </a:schemeClr>
                </a:solidFill>
                <a:latin typeface="Andalus" pitchFamily="18" charset="-78"/>
                <a:cs typeface="Andalus" pitchFamily="18" charset="-78"/>
              </a:rPr>
              <a:t> By Janet Holmes”.</a:t>
            </a:r>
          </a:p>
          <a:p>
            <a:pPr algn="ctr">
              <a:lnSpc>
                <a:spcPct val="150000"/>
              </a:lnSpc>
            </a:pPr>
            <a:r>
              <a:rPr lang="en-US" dirty="0" smtClean="0">
                <a:solidFill>
                  <a:schemeClr val="accent5">
                    <a:lumMod val="75000"/>
                  </a:schemeClr>
                </a:solidFill>
                <a:latin typeface="Andalus" pitchFamily="18" charset="-78"/>
                <a:cs typeface="Andalus" pitchFamily="18" charset="-78"/>
              </a:rPr>
              <a:t>P.53 To 75 </a:t>
            </a:r>
            <a:endParaRPr lang="en-US" dirty="0">
              <a:solidFill>
                <a:schemeClr val="accent5">
                  <a:lumMod val="75000"/>
                </a:schemeClr>
              </a:solidFill>
              <a:latin typeface="Andalus" pitchFamily="18" charset="-78"/>
              <a:cs typeface="Andalus" pitchFamily="18" charset="-78"/>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50873" y="3498273"/>
            <a:ext cx="3657600" cy="3200400"/>
          </a:xfrm>
          <a:prstGeom prst="rect">
            <a:avLst/>
          </a:prstGeom>
          <a:ln>
            <a:noFill/>
          </a:ln>
          <a:effectLst>
            <a:glow rad="139700">
              <a:schemeClr val="accent1">
                <a:satMod val="175000"/>
                <a:alpha val="40000"/>
              </a:schemeClr>
            </a:glow>
            <a:softEdge rad="112500"/>
          </a:effectLst>
        </p:spPr>
      </p:pic>
    </p:spTree>
    <p:extLst>
      <p:ext uri="{BB962C8B-B14F-4D97-AF65-F5344CB8AC3E}">
        <p14:creationId xmlns:p14="http://schemas.microsoft.com/office/powerpoint/2010/main" val="230681165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457200"/>
            <a:ext cx="9144000" cy="6400800"/>
          </a:xfrm>
          <a:ln>
            <a:noFill/>
          </a:ln>
          <a:effectLst/>
          <a:scene3d>
            <a:camera prst="orthographicFront">
              <a:rot lat="0" lon="0" rev="0"/>
            </a:camera>
            <a:lightRig rig="chilly" dir="t">
              <a:rot lat="0" lon="0" rev="18480000"/>
            </a:lightRig>
          </a:scene3d>
          <a:sp3d prstMaterial="clear">
            <a:bevelT h="63500"/>
          </a:sp3d>
        </p:spPr>
      </p:pic>
      <p:sp>
        <p:nvSpPr>
          <p:cNvPr id="2" name="Title 1"/>
          <p:cNvSpPr>
            <a:spLocks noGrp="1"/>
          </p:cNvSpPr>
          <p:nvPr>
            <p:ph type="title"/>
          </p:nvPr>
        </p:nvSpPr>
        <p:spPr>
          <a:xfrm>
            <a:off x="228600" y="1219200"/>
            <a:ext cx="8458200" cy="4648200"/>
          </a:xfrm>
        </p:spPr>
        <p:txBody>
          <a:bodyPr>
            <a:normAutofit/>
          </a:bodyPr>
          <a:lstStyle/>
          <a:p>
            <a:pPr>
              <a:lnSpc>
                <a:spcPct val="150000"/>
              </a:lnSpc>
            </a:pPr>
            <a:r>
              <a:rPr lang="en-US" sz="2800" dirty="0" smtClean="0">
                <a:effectLst>
                  <a:innerShdw blurRad="114300">
                    <a:prstClr val="black"/>
                  </a:innerShdw>
                </a:effectLst>
                <a:latin typeface="Andalus" pitchFamily="18" charset="-78"/>
                <a:cs typeface="Andalus" pitchFamily="18" charset="-78"/>
              </a:rPr>
              <a:t>- Language </a:t>
            </a:r>
            <a:r>
              <a:rPr lang="en-US" sz="2800" dirty="0">
                <a:effectLst>
                  <a:innerShdw blurRad="114300">
                    <a:prstClr val="black"/>
                  </a:innerShdw>
                </a:effectLst>
                <a:latin typeface="Andalus" pitchFamily="18" charset="-78"/>
                <a:cs typeface="Andalus" pitchFamily="18" charset="-78"/>
              </a:rPr>
              <a:t>Shift In Different </a:t>
            </a:r>
            <a:r>
              <a:rPr lang="en-US" sz="2800" dirty="0" smtClean="0">
                <a:effectLst>
                  <a:innerShdw blurRad="114300">
                    <a:prstClr val="black"/>
                  </a:innerShdw>
                </a:effectLst>
                <a:latin typeface="Andalus" pitchFamily="18" charset="-78"/>
                <a:cs typeface="Andalus" pitchFamily="18" charset="-78"/>
              </a:rPr>
              <a:t>Communities</a:t>
            </a:r>
            <a:br>
              <a:rPr lang="en-US" sz="2800" dirty="0" smtClean="0">
                <a:effectLst>
                  <a:innerShdw blurRad="114300">
                    <a:prstClr val="black"/>
                  </a:innerShdw>
                </a:effectLst>
                <a:latin typeface="Andalus" pitchFamily="18" charset="-78"/>
                <a:cs typeface="Andalus" pitchFamily="18" charset="-78"/>
              </a:rPr>
            </a:br>
            <a:r>
              <a:rPr lang="en-US" sz="2800" dirty="0" smtClean="0">
                <a:effectLst>
                  <a:innerShdw blurRad="114300">
                    <a:prstClr val="black"/>
                  </a:innerShdw>
                </a:effectLst>
                <a:latin typeface="Andalus" pitchFamily="18" charset="-78"/>
                <a:cs typeface="Andalus" pitchFamily="18" charset="-78"/>
              </a:rPr>
              <a:t> </a:t>
            </a:r>
            <a:r>
              <a:rPr lang="en-US" sz="2800" dirty="0">
                <a:effectLst>
                  <a:innerShdw blurRad="114300">
                    <a:prstClr val="black"/>
                  </a:innerShdw>
                </a:effectLst>
                <a:latin typeface="Andalus" pitchFamily="18" charset="-78"/>
                <a:cs typeface="Andalus" pitchFamily="18" charset="-78"/>
              </a:rPr>
              <a:t>(Migrant - Non-Migrant</a:t>
            </a:r>
            <a:r>
              <a:rPr lang="en-US" sz="2800" dirty="0" smtClean="0">
                <a:effectLst>
                  <a:innerShdw blurRad="114300">
                    <a:prstClr val="black"/>
                  </a:innerShdw>
                </a:effectLst>
                <a:latin typeface="Andalus" pitchFamily="18" charset="-78"/>
                <a:cs typeface="Andalus" pitchFamily="18" charset="-78"/>
              </a:rPr>
              <a:t>).</a:t>
            </a:r>
            <a:r>
              <a:rPr lang="en-US" sz="2800" dirty="0">
                <a:effectLst>
                  <a:innerShdw blurRad="114300">
                    <a:prstClr val="black"/>
                  </a:innerShdw>
                </a:effectLst>
                <a:latin typeface="Andalus" pitchFamily="18" charset="-78"/>
                <a:cs typeface="Andalus" pitchFamily="18" charset="-78"/>
              </a:rPr>
              <a:t/>
            </a:r>
            <a:br>
              <a:rPr lang="en-US" sz="2800" dirty="0">
                <a:effectLst>
                  <a:innerShdw blurRad="114300">
                    <a:prstClr val="black"/>
                  </a:innerShdw>
                </a:effectLst>
                <a:latin typeface="Andalus" pitchFamily="18" charset="-78"/>
                <a:cs typeface="Andalus" pitchFamily="18" charset="-78"/>
              </a:rPr>
            </a:br>
            <a:r>
              <a:rPr lang="en-US" sz="2800" dirty="0" smtClean="0">
                <a:effectLst>
                  <a:innerShdw blurRad="114300">
                    <a:prstClr val="black"/>
                  </a:innerShdw>
                </a:effectLst>
                <a:latin typeface="Andalus" pitchFamily="18" charset="-78"/>
                <a:cs typeface="Andalus" pitchFamily="18" charset="-78"/>
              </a:rPr>
              <a:t>- </a:t>
            </a:r>
            <a:r>
              <a:rPr lang="en-US" sz="2800" dirty="0">
                <a:effectLst>
                  <a:innerShdw blurRad="114300">
                    <a:prstClr val="black"/>
                  </a:innerShdw>
                </a:effectLst>
                <a:latin typeface="Andalus" pitchFamily="18" charset="-78"/>
                <a:cs typeface="Andalus" pitchFamily="18" charset="-78"/>
              </a:rPr>
              <a:t>Factors Contributing To Language </a:t>
            </a:r>
            <a:r>
              <a:rPr lang="en-US" sz="2800" dirty="0" smtClean="0">
                <a:effectLst>
                  <a:innerShdw blurRad="114300">
                    <a:prstClr val="black"/>
                  </a:innerShdw>
                </a:effectLst>
                <a:latin typeface="Andalus" pitchFamily="18" charset="-78"/>
                <a:cs typeface="Andalus" pitchFamily="18" charset="-78"/>
              </a:rPr>
              <a:t>shift.</a:t>
            </a:r>
            <a:br>
              <a:rPr lang="en-US" sz="2800" dirty="0" smtClean="0">
                <a:effectLst>
                  <a:innerShdw blurRad="114300">
                    <a:prstClr val="black"/>
                  </a:innerShdw>
                </a:effectLst>
                <a:latin typeface="Andalus" pitchFamily="18" charset="-78"/>
                <a:cs typeface="Andalus" pitchFamily="18" charset="-78"/>
              </a:rPr>
            </a:br>
            <a:r>
              <a:rPr lang="en-US" sz="2800" dirty="0" smtClean="0">
                <a:effectLst>
                  <a:innerShdw blurRad="114300">
                    <a:prstClr val="black"/>
                  </a:innerShdw>
                </a:effectLst>
                <a:latin typeface="Andalus" pitchFamily="18" charset="-78"/>
                <a:cs typeface="Andalus" pitchFamily="18" charset="-78"/>
              </a:rPr>
              <a:t>- Migrant Majorities.</a:t>
            </a:r>
            <a:r>
              <a:rPr lang="en-US" sz="2800" dirty="0">
                <a:latin typeface="Times New Roman" pitchFamily="18" charset="0"/>
                <a:cs typeface="Times New Roman" pitchFamily="18" charset="0"/>
              </a:rPr>
              <a:t/>
            </a:r>
            <a:br>
              <a:rPr lang="en-US" sz="2800" dirty="0">
                <a:latin typeface="Times New Roman" pitchFamily="18" charset="0"/>
                <a:cs typeface="Times New Roman" pitchFamily="18" charset="0"/>
              </a:rPr>
            </a:br>
            <a:r>
              <a:rPr lang="en-US" sz="2800" dirty="0" smtClean="0">
                <a:effectLst>
                  <a:innerShdw blurRad="114300">
                    <a:prstClr val="black"/>
                  </a:innerShdw>
                </a:effectLst>
                <a:latin typeface="Andalus" pitchFamily="18" charset="-78"/>
                <a:cs typeface="Andalus" pitchFamily="18" charset="-78"/>
              </a:rPr>
              <a:t> </a:t>
            </a:r>
            <a:r>
              <a:rPr lang="en-US" sz="2800" dirty="0">
                <a:effectLst>
                  <a:innerShdw blurRad="114300">
                    <a:prstClr val="black"/>
                  </a:innerShdw>
                </a:effectLst>
                <a:latin typeface="Andalus" pitchFamily="18" charset="-78"/>
                <a:cs typeface="Andalus" pitchFamily="18" charset="-78"/>
              </a:rPr>
              <a:t/>
            </a:r>
            <a:br>
              <a:rPr lang="en-US" sz="2800" dirty="0">
                <a:effectLst>
                  <a:innerShdw blurRad="114300">
                    <a:prstClr val="black"/>
                  </a:innerShdw>
                </a:effectLst>
                <a:latin typeface="Andalus" pitchFamily="18" charset="-78"/>
                <a:cs typeface="Andalus" pitchFamily="18" charset="-78"/>
              </a:rPr>
            </a:br>
            <a:r>
              <a:rPr lang="en-US" sz="2400" dirty="0" smtClean="0">
                <a:solidFill>
                  <a:schemeClr val="tx2">
                    <a:lumMod val="60000"/>
                    <a:lumOff val="40000"/>
                  </a:schemeClr>
                </a:solidFill>
                <a:effectLst>
                  <a:innerShdw blurRad="114300">
                    <a:prstClr val="black"/>
                  </a:innerShdw>
                </a:effectLst>
                <a:latin typeface="Andalus" pitchFamily="18" charset="-78"/>
                <a:cs typeface="Andalus" pitchFamily="18" charset="-78"/>
              </a:rPr>
              <a:t>By: </a:t>
            </a:r>
            <a:r>
              <a:rPr lang="en-US" sz="2400" dirty="0" err="1" smtClean="0">
                <a:solidFill>
                  <a:schemeClr val="tx2">
                    <a:lumMod val="60000"/>
                    <a:lumOff val="40000"/>
                  </a:schemeClr>
                </a:solidFill>
                <a:effectLst>
                  <a:innerShdw blurRad="114300">
                    <a:prstClr val="black"/>
                  </a:innerShdw>
                </a:effectLst>
                <a:latin typeface="Andalus" pitchFamily="18" charset="-78"/>
                <a:cs typeface="Andalus" pitchFamily="18" charset="-78"/>
              </a:rPr>
              <a:t>Hawra</a:t>
            </a:r>
            <a:r>
              <a:rPr lang="en-US" sz="2400" dirty="0" smtClean="0">
                <a:solidFill>
                  <a:schemeClr val="tx2">
                    <a:lumMod val="60000"/>
                    <a:lumOff val="40000"/>
                  </a:schemeClr>
                </a:solidFill>
                <a:effectLst>
                  <a:innerShdw blurRad="114300">
                    <a:prstClr val="black"/>
                  </a:innerShdw>
                </a:effectLst>
                <a:latin typeface="Andalus" pitchFamily="18" charset="-78"/>
                <a:cs typeface="Andalus" pitchFamily="18" charset="-78"/>
              </a:rPr>
              <a:t> Al-</a:t>
            </a:r>
            <a:r>
              <a:rPr lang="en-US" sz="2400" dirty="0" err="1" smtClean="0">
                <a:solidFill>
                  <a:schemeClr val="tx2">
                    <a:lumMod val="60000"/>
                    <a:lumOff val="40000"/>
                  </a:schemeClr>
                </a:solidFill>
                <a:effectLst>
                  <a:innerShdw blurRad="114300">
                    <a:prstClr val="black"/>
                  </a:innerShdw>
                </a:effectLst>
                <a:latin typeface="Andalus" pitchFamily="18" charset="-78"/>
                <a:cs typeface="Andalus" pitchFamily="18" charset="-78"/>
              </a:rPr>
              <a:t>Mehsen</a:t>
            </a:r>
            <a:r>
              <a:rPr lang="en-US" sz="2400" dirty="0" smtClean="0">
                <a:solidFill>
                  <a:schemeClr val="tx2">
                    <a:lumMod val="60000"/>
                    <a:lumOff val="40000"/>
                  </a:schemeClr>
                </a:solidFill>
                <a:effectLst>
                  <a:innerShdw blurRad="114300">
                    <a:prstClr val="black"/>
                  </a:innerShdw>
                </a:effectLst>
                <a:latin typeface="Andalus" pitchFamily="18" charset="-78"/>
                <a:cs typeface="Andalus" pitchFamily="18" charset="-78"/>
              </a:rPr>
              <a:t> </a:t>
            </a:r>
            <a:endParaRPr lang="en-US" sz="2400" dirty="0">
              <a:solidFill>
                <a:schemeClr val="tx2">
                  <a:lumMod val="60000"/>
                  <a:lumOff val="40000"/>
                </a:schemeClr>
              </a:solidFill>
              <a:effectLst>
                <a:innerShdw blurRad="114300">
                  <a:prstClr val="black"/>
                </a:innerShdw>
              </a:effectLst>
              <a:latin typeface="Andalus" pitchFamily="18" charset="-78"/>
              <a:cs typeface="Andalus" pitchFamily="18" charset="-78"/>
            </a:endParaRPr>
          </a:p>
        </p:txBody>
      </p:sp>
      <p:pic>
        <p:nvPicPr>
          <p:cNvPr id="3" name="Picture 2"/>
          <p:cNvPicPr>
            <a:picLocks noChangeAspect="1"/>
          </p:cNvPicPr>
          <p:nvPr/>
        </p:nvPicPr>
        <p:blipFill>
          <a:blip r:embed="rId4">
            <a:extLst>
              <a:ext uri="{BEBA8EAE-BF5A-486C-A8C5-ECC9F3942E4B}">
                <a14:imgProps xmlns:a14="http://schemas.microsoft.com/office/drawing/2010/main">
                  <a14:imgLayer r:embed="rId5">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4267200" y="4267200"/>
            <a:ext cx="4572000" cy="2136198"/>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77956727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457200"/>
            <a:ext cx="9144000" cy="6400800"/>
          </a:xfrm>
          <a:ln>
            <a:noFill/>
          </a:ln>
          <a:effectLst/>
          <a:scene3d>
            <a:camera prst="orthographicFront">
              <a:rot lat="0" lon="0" rev="0"/>
            </a:camera>
            <a:lightRig rig="chilly" dir="t">
              <a:rot lat="0" lon="0" rev="18480000"/>
            </a:lightRig>
          </a:scene3d>
          <a:sp3d prstMaterial="clear">
            <a:bevelT h="63500"/>
          </a:sp3d>
        </p:spPr>
      </p:pic>
      <p:sp>
        <p:nvSpPr>
          <p:cNvPr id="5" name="Content Placeholder 2"/>
          <p:cNvSpPr txBox="1">
            <a:spLocks/>
          </p:cNvSpPr>
          <p:nvPr/>
        </p:nvSpPr>
        <p:spPr>
          <a:xfrm>
            <a:off x="2286000" y="2971800"/>
            <a:ext cx="6629400" cy="3733800"/>
          </a:xfrm>
          <a:prstGeom prst="rect">
            <a:avLst/>
          </a:prstGeom>
        </p:spPr>
        <p:txBody>
          <a:bodyPr vert="horz" lIns="91440" tIns="45720" rIns="91440" bIns="45720" rtlCol="0">
            <a:normAutofit/>
          </a:bodyPr>
          <a:lst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0" indent="0">
              <a:buNone/>
            </a:pPr>
            <a:endParaRPr lang="en-US" dirty="0"/>
          </a:p>
        </p:txBody>
      </p:sp>
      <p:sp>
        <p:nvSpPr>
          <p:cNvPr id="6" name="Title 1"/>
          <p:cNvSpPr>
            <a:spLocks noGrp="1"/>
          </p:cNvSpPr>
          <p:nvPr>
            <p:ph type="title"/>
          </p:nvPr>
        </p:nvSpPr>
        <p:spPr>
          <a:xfrm>
            <a:off x="152400" y="457200"/>
            <a:ext cx="8229600" cy="533400"/>
          </a:xfrm>
          <a:solidFill>
            <a:schemeClr val="tx2">
              <a:lumMod val="60000"/>
              <a:lumOff val="40000"/>
            </a:schemeClr>
          </a:solidFill>
        </p:spPr>
        <p:style>
          <a:lnRef idx="2">
            <a:schemeClr val="accent5"/>
          </a:lnRef>
          <a:fillRef idx="1">
            <a:schemeClr val="lt1"/>
          </a:fillRef>
          <a:effectRef idx="0">
            <a:schemeClr val="accent5"/>
          </a:effectRef>
          <a:fontRef idx="minor">
            <a:schemeClr val="dk1"/>
          </a:fontRef>
        </p:style>
        <p:txBody>
          <a:bodyPr>
            <a:normAutofit fontScale="90000"/>
          </a:bodyPr>
          <a:lstStyle/>
          <a:p>
            <a:pPr algn="ctr"/>
            <a:r>
              <a:rPr lang="en-US" b="1" spc="0" dirty="0" smtClean="0">
                <a:solidFill>
                  <a:schemeClr val="bg2"/>
                </a:solidFill>
                <a:latin typeface="Andalus" pitchFamily="18" charset="-78"/>
                <a:cs typeface="Andalus" pitchFamily="18" charset="-78"/>
              </a:rPr>
              <a:t>Language Shift In Different Communities</a:t>
            </a:r>
            <a:endParaRPr lang="en-US" b="1" spc="0" dirty="0">
              <a:solidFill>
                <a:schemeClr val="bg2"/>
              </a:solidFill>
            </a:endParaRPr>
          </a:p>
        </p:txBody>
      </p:sp>
      <p:sp>
        <p:nvSpPr>
          <p:cNvPr id="8" name="Content Placeholder 2"/>
          <p:cNvSpPr txBox="1">
            <a:spLocks/>
          </p:cNvSpPr>
          <p:nvPr/>
        </p:nvSpPr>
        <p:spPr>
          <a:xfrm>
            <a:off x="152400" y="1714500"/>
            <a:ext cx="8991600" cy="5143500"/>
          </a:xfrm>
          <a:prstGeom prst="rect">
            <a:avLst/>
          </a:prstGeom>
        </p:spPr>
        <p:txBody>
          <a:bodyPr vert="horz" lIns="91440" tIns="45720" rIns="91440" bIns="45720" rtlCol="0">
            <a:normAutofit/>
          </a:bodyPr>
          <a:lst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algn="just">
              <a:lnSpc>
                <a:spcPct val="150000"/>
              </a:lnSpc>
            </a:pPr>
            <a:r>
              <a:rPr lang="en-US" sz="2100" dirty="0" smtClean="0">
                <a:latin typeface="Times New Roman" pitchFamily="18" charset="0"/>
                <a:cs typeface="Times New Roman" pitchFamily="18" charset="0"/>
              </a:rPr>
              <a:t>The order of domains in which language shifts occurs may differ for different individuals and different groups, but gradually over time the language of the wider society displaces the minority language mother tongue. EX 1, P.53.</a:t>
            </a:r>
          </a:p>
          <a:p>
            <a:pPr marL="0" indent="0" algn="just">
              <a:lnSpc>
                <a:spcPct val="150000"/>
              </a:lnSpc>
              <a:buNone/>
            </a:pPr>
            <a:r>
              <a:rPr lang="en-US" sz="2100" b="1" dirty="0" smtClean="0">
                <a:solidFill>
                  <a:srgbClr val="FF0000"/>
                </a:solidFill>
                <a:latin typeface="Times New Roman" pitchFamily="18" charset="0"/>
                <a:cs typeface="Times New Roman" pitchFamily="18" charset="0"/>
              </a:rPr>
              <a:t>Why Do We Need To Shift ?!  </a:t>
            </a:r>
          </a:p>
          <a:p>
            <a:pPr marL="0" indent="0" algn="just">
              <a:lnSpc>
                <a:spcPct val="150000"/>
              </a:lnSpc>
              <a:buNone/>
            </a:pPr>
            <a:r>
              <a:rPr lang="en-US" sz="2100" dirty="0" smtClean="0">
                <a:solidFill>
                  <a:srgbClr val="7030A0"/>
                </a:solidFill>
                <a:latin typeface="Times New Roman" pitchFamily="18" charset="0"/>
                <a:cs typeface="Times New Roman" pitchFamily="18" charset="0"/>
              </a:rPr>
              <a:t>1- To assimilate the original monolingual community.</a:t>
            </a:r>
          </a:p>
          <a:p>
            <a:pPr marL="0" indent="0" algn="just">
              <a:lnSpc>
                <a:spcPct val="150000"/>
              </a:lnSpc>
              <a:buNone/>
            </a:pPr>
            <a:r>
              <a:rPr lang="en-US" sz="2100" dirty="0" smtClean="0">
                <a:solidFill>
                  <a:srgbClr val="7030A0"/>
                </a:solidFill>
                <a:latin typeface="Times New Roman" pitchFamily="18" charset="0"/>
                <a:cs typeface="Times New Roman" pitchFamily="18" charset="0"/>
              </a:rPr>
              <a:t>2- To be a member of the new community. </a:t>
            </a:r>
          </a:p>
          <a:p>
            <a:pPr algn="just">
              <a:lnSpc>
                <a:spcPct val="150000"/>
              </a:lnSpc>
            </a:pPr>
            <a:r>
              <a:rPr lang="en-US" sz="2100" dirty="0" smtClean="0">
                <a:latin typeface="Times New Roman" pitchFamily="18" charset="0"/>
                <a:cs typeface="Times New Roman" pitchFamily="18" charset="0"/>
              </a:rPr>
              <a:t>In countries like England the school is one of the first domains in which children of migrant families meet English. So, they have to use English because it is the only means of communicating with others. </a:t>
            </a:r>
            <a:endParaRPr lang="en-US" sz="2100" dirty="0">
              <a:latin typeface="Times New Roman" pitchFamily="18" charset="0"/>
              <a:cs typeface="Times New Roman" pitchFamily="18" charset="0"/>
            </a:endParaRPr>
          </a:p>
        </p:txBody>
      </p:sp>
      <p:sp>
        <p:nvSpPr>
          <p:cNvPr id="9" name="Title 1"/>
          <p:cNvSpPr txBox="1">
            <a:spLocks/>
          </p:cNvSpPr>
          <p:nvPr/>
        </p:nvSpPr>
        <p:spPr>
          <a:xfrm>
            <a:off x="152400" y="1181100"/>
            <a:ext cx="3061855" cy="533400"/>
          </a:xfrm>
          <a:prstGeom prst="rect">
            <a:avLst/>
          </a:prstGeom>
          <a:solidFill>
            <a:schemeClr val="tx2">
              <a:lumMod val="60000"/>
              <a:lumOff val="40000"/>
            </a:schemeClr>
          </a:solidFill>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rmAutofit fontScale="82500" lnSpcReduction="10000"/>
          </a:bodyPr>
          <a:lstStyle>
            <a:lvl1pPr algn="l" defTabSz="914400" rtl="0" eaLnBrk="1" latinLnBrk="0" hangingPunct="1">
              <a:spcBef>
                <a:spcPct val="0"/>
              </a:spcBef>
              <a:buNone/>
              <a:defRPr sz="4000" kern="1200" spc="-100" baseline="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r>
              <a:rPr lang="en-US" sz="3200" b="1" spc="0" dirty="0" smtClean="0">
                <a:solidFill>
                  <a:schemeClr val="bg2"/>
                </a:solidFill>
                <a:latin typeface="Andalus" pitchFamily="18" charset="-78"/>
                <a:cs typeface="Andalus" pitchFamily="18" charset="-78"/>
              </a:rPr>
              <a:t>Migrant Minorities: </a:t>
            </a:r>
            <a:endParaRPr lang="en-US" sz="3200" b="1" spc="0" dirty="0">
              <a:solidFill>
                <a:schemeClr val="bg2"/>
              </a:solidFill>
            </a:endParaRPr>
          </a:p>
        </p:txBody>
      </p:sp>
    </p:spTree>
    <p:extLst>
      <p:ext uri="{BB962C8B-B14F-4D97-AF65-F5344CB8AC3E}">
        <p14:creationId xmlns:p14="http://schemas.microsoft.com/office/powerpoint/2010/main" val="20921428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26" y="381000"/>
            <a:ext cx="9137074" cy="6400800"/>
          </a:xfrm>
          <a:prstGeom prst="rect">
            <a:avLst/>
          </a:prstGeom>
          <a:ln>
            <a:noFill/>
          </a:ln>
          <a:effectLst/>
          <a:scene3d>
            <a:camera prst="orthographicFront">
              <a:rot lat="0" lon="0" rev="0"/>
            </a:camera>
            <a:lightRig rig="chilly" dir="t">
              <a:rot lat="0" lon="0" rev="18480000"/>
            </a:lightRig>
          </a:scene3d>
          <a:sp3d prstMaterial="clear">
            <a:bevelT h="63500"/>
          </a:sp3d>
        </p:spPr>
      </p:pic>
      <p:sp>
        <p:nvSpPr>
          <p:cNvPr id="3" name="Content Placeholder 2"/>
          <p:cNvSpPr>
            <a:spLocks noGrp="1"/>
          </p:cNvSpPr>
          <p:nvPr>
            <p:ph idx="1"/>
          </p:nvPr>
        </p:nvSpPr>
        <p:spPr>
          <a:xfrm>
            <a:off x="0" y="266700"/>
            <a:ext cx="9144000" cy="6629400"/>
          </a:xfrm>
        </p:spPr>
        <p:txBody>
          <a:bodyPr>
            <a:noAutofit/>
          </a:bodyPr>
          <a:lstStyle/>
          <a:p>
            <a:pPr algn="just">
              <a:lnSpc>
                <a:spcPct val="150000"/>
              </a:lnSpc>
            </a:pPr>
            <a:r>
              <a:rPr lang="en-US" sz="2100" dirty="0" smtClean="0">
                <a:latin typeface="Times New Roman" pitchFamily="18" charset="0"/>
                <a:cs typeface="Times New Roman" pitchFamily="18" charset="0"/>
              </a:rPr>
              <a:t>There is a pressure from the wider society, too. Immigrants who look and sound different are often regarded as threatening by majority group members.</a:t>
            </a:r>
          </a:p>
          <a:p>
            <a:pPr algn="just">
              <a:lnSpc>
                <a:spcPct val="150000"/>
              </a:lnSpc>
            </a:pPr>
            <a:r>
              <a:rPr lang="en-US" sz="2100" dirty="0" smtClean="0">
                <a:latin typeface="Times New Roman" pitchFamily="18" charset="0"/>
                <a:cs typeface="Times New Roman" pitchFamily="18" charset="0"/>
              </a:rPr>
              <a:t>For instance, language shift to English has often been expected of migrants in predominantly monolingual countries such as England and U.S. Speaking good English is a sign of successful assimilation. </a:t>
            </a:r>
          </a:p>
          <a:p>
            <a:pPr algn="just">
              <a:lnSpc>
                <a:spcPct val="150000"/>
              </a:lnSpc>
            </a:pPr>
            <a:r>
              <a:rPr lang="en-US" sz="2100" dirty="0" smtClean="0">
                <a:latin typeface="Times New Roman" pitchFamily="18" charset="0"/>
                <a:cs typeface="Times New Roman" pitchFamily="18" charset="0"/>
              </a:rPr>
              <a:t>So most migrant families shift from using </a:t>
            </a:r>
            <a:r>
              <a:rPr lang="en-US" sz="2100" dirty="0" err="1" smtClean="0">
                <a:latin typeface="Times New Roman" pitchFamily="18" charset="0"/>
                <a:cs typeface="Times New Roman" pitchFamily="18" charset="0"/>
              </a:rPr>
              <a:t>Gujerati</a:t>
            </a:r>
            <a:r>
              <a:rPr lang="en-US" sz="2100" dirty="0" smtClean="0">
                <a:latin typeface="Times New Roman" pitchFamily="18" charset="0"/>
                <a:cs typeface="Times New Roman" pitchFamily="18" charset="0"/>
              </a:rPr>
              <a:t>, or Vietnamese to each other most of the time, to using English. This may take three or four generations to complete the shift, but sometimes language shift is completed in just two generation. </a:t>
            </a:r>
          </a:p>
          <a:p>
            <a:pPr algn="just">
              <a:lnSpc>
                <a:spcPct val="150000"/>
              </a:lnSpc>
            </a:pPr>
            <a:r>
              <a:rPr lang="en-US" sz="2100" dirty="0" smtClean="0">
                <a:latin typeface="Times New Roman" pitchFamily="18" charset="0"/>
                <a:cs typeface="Times New Roman" pitchFamily="18" charset="0"/>
              </a:rPr>
              <a:t>Migrants are virtually monolingual in their mother tongue, their children are bilingual and their grandchildren are often monolingual in the language of host country</a:t>
            </a:r>
            <a:r>
              <a:rPr lang="en-US" sz="2100" dirty="0" smtClean="0">
                <a:latin typeface="Times New Roman" pitchFamily="18" charset="0"/>
                <a:cs typeface="Times New Roman" pitchFamily="18" charset="0"/>
              </a:rPr>
              <a:t>. We </a:t>
            </a:r>
            <a:r>
              <a:rPr lang="en-US" sz="2100" dirty="0" smtClean="0">
                <a:latin typeface="Times New Roman" pitchFamily="18" charset="0"/>
                <a:cs typeface="Times New Roman" pitchFamily="18" charset="0"/>
              </a:rPr>
              <a:t>can observe the shift by noting the change’s in people’s patterns of language use in different domains over time.        </a:t>
            </a:r>
            <a:endParaRPr lang="en-US" sz="2100" dirty="0">
              <a:latin typeface="Times New Roman" pitchFamily="18" charset="0"/>
              <a:cs typeface="Times New Roman" pitchFamily="18" charset="0"/>
            </a:endParaRPr>
          </a:p>
        </p:txBody>
      </p:sp>
    </p:spTree>
    <p:extLst>
      <p:ext uri="{BB962C8B-B14F-4D97-AF65-F5344CB8AC3E}">
        <p14:creationId xmlns:p14="http://schemas.microsoft.com/office/powerpoint/2010/main" val="426473643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57200"/>
            <a:ext cx="9144000" cy="6400800"/>
          </a:xfrm>
          <a:prstGeom prst="rect">
            <a:avLst/>
          </a:prstGeom>
          <a:ln>
            <a:noFill/>
          </a:ln>
          <a:effectLst/>
          <a:scene3d>
            <a:camera prst="orthographicFront">
              <a:rot lat="0" lon="0" rev="0"/>
            </a:camera>
            <a:lightRig rig="chilly" dir="t">
              <a:rot lat="0" lon="0" rev="18480000"/>
            </a:lightRig>
          </a:scene3d>
          <a:sp3d prstMaterial="clear">
            <a:bevelT h="63500"/>
          </a:sp3d>
        </p:spPr>
      </p:pic>
      <p:sp>
        <p:nvSpPr>
          <p:cNvPr id="3" name="Content Placeholder 2"/>
          <p:cNvSpPr>
            <a:spLocks noGrp="1"/>
          </p:cNvSpPr>
          <p:nvPr>
            <p:ph idx="1"/>
          </p:nvPr>
        </p:nvSpPr>
        <p:spPr>
          <a:xfrm>
            <a:off x="0" y="990600"/>
            <a:ext cx="9143999" cy="5791200"/>
          </a:xfrm>
        </p:spPr>
        <p:txBody>
          <a:bodyPr>
            <a:normAutofit/>
          </a:bodyPr>
          <a:lstStyle/>
          <a:p>
            <a:pPr algn="just">
              <a:lnSpc>
                <a:spcPct val="150000"/>
              </a:lnSpc>
            </a:pPr>
            <a:r>
              <a:rPr lang="en-US" sz="2100" dirty="0" smtClean="0">
                <a:latin typeface="Times New Roman" pitchFamily="18" charset="0"/>
                <a:cs typeface="Times New Roman" pitchFamily="18" charset="0"/>
              </a:rPr>
              <a:t>Language shift is not always of the result of migration. Political, economic and social changes can occur within a community, and this may result in linguistic changes too. </a:t>
            </a:r>
          </a:p>
          <a:p>
            <a:pPr algn="just">
              <a:lnSpc>
                <a:spcPct val="150000"/>
              </a:lnSpc>
            </a:pPr>
            <a:r>
              <a:rPr lang="en-US" sz="2100" dirty="0" smtClean="0">
                <a:latin typeface="Times New Roman" pitchFamily="18" charset="0"/>
                <a:cs typeface="Times New Roman" pitchFamily="18" charset="0"/>
              </a:rPr>
              <a:t>For Example, in </a:t>
            </a:r>
            <a:r>
              <a:rPr lang="en-US" sz="2100" dirty="0" err="1" smtClean="0">
                <a:latin typeface="Times New Roman" pitchFamily="18" charset="0"/>
                <a:cs typeface="Times New Roman" pitchFamily="18" charset="0"/>
              </a:rPr>
              <a:t>Oberwart</a:t>
            </a:r>
            <a:r>
              <a:rPr lang="en-US" sz="2100" dirty="0" smtClean="0">
                <a:latin typeface="Times New Roman" pitchFamily="18" charset="0"/>
                <a:cs typeface="Times New Roman" pitchFamily="18" charset="0"/>
              </a:rPr>
              <a:t>, an Austrian town on the border of Hungary, the community has been gradually shifting from Hungarian to German for some time. </a:t>
            </a:r>
          </a:p>
          <a:p>
            <a:pPr algn="just">
              <a:lnSpc>
                <a:spcPct val="150000"/>
              </a:lnSpc>
            </a:pPr>
            <a:r>
              <a:rPr lang="en-US" sz="2100" dirty="0" smtClean="0">
                <a:latin typeface="Times New Roman" pitchFamily="18" charset="0"/>
                <a:cs typeface="Times New Roman" pitchFamily="18" charset="0"/>
              </a:rPr>
              <a:t>The language use for any individual in </a:t>
            </a:r>
            <a:r>
              <a:rPr lang="en-US" sz="2100" dirty="0" err="1" smtClean="0">
                <a:latin typeface="Times New Roman" pitchFamily="18" charset="0"/>
                <a:cs typeface="Times New Roman" pitchFamily="18" charset="0"/>
              </a:rPr>
              <a:t>Oberwart</a:t>
            </a:r>
            <a:r>
              <a:rPr lang="en-US" sz="2100" dirty="0" smtClean="0">
                <a:latin typeface="Times New Roman" pitchFamily="18" charset="0"/>
                <a:cs typeface="Times New Roman" pitchFamily="18" charset="0"/>
              </a:rPr>
              <a:t> in the 1970s depends on their social networks.</a:t>
            </a:r>
          </a:p>
          <a:p>
            <a:pPr algn="just">
              <a:lnSpc>
                <a:spcPct val="150000"/>
              </a:lnSpc>
            </a:pPr>
            <a:r>
              <a:rPr lang="en-US" sz="2100" dirty="0" smtClean="0">
                <a:latin typeface="Times New Roman" pitchFamily="18" charset="0"/>
                <a:cs typeface="Times New Roman" pitchFamily="18" charset="0"/>
              </a:rPr>
              <a:t>Table 3.1 P.56 </a:t>
            </a:r>
            <a:r>
              <a:rPr lang="en-US" sz="2100" dirty="0">
                <a:latin typeface="Times New Roman" pitchFamily="18" charset="0"/>
                <a:cs typeface="Times New Roman" pitchFamily="18" charset="0"/>
              </a:rPr>
              <a:t>showed interactions between older people and peasants tended still to be in </a:t>
            </a:r>
            <a:r>
              <a:rPr lang="en-US" sz="2100" dirty="0" smtClean="0">
                <a:latin typeface="Times New Roman" pitchFamily="18" charset="0"/>
                <a:cs typeface="Times New Roman" pitchFamily="18" charset="0"/>
              </a:rPr>
              <a:t>Hungarian, and </a:t>
            </a:r>
            <a:r>
              <a:rPr lang="en-US" sz="2100" dirty="0">
                <a:latin typeface="Times New Roman" pitchFamily="18" charset="0"/>
                <a:cs typeface="Times New Roman" pitchFamily="18" charset="0"/>
              </a:rPr>
              <a:t>interactions between younger people and those working in jobs associated with the new industries.</a:t>
            </a:r>
          </a:p>
          <a:p>
            <a:pPr algn="just">
              <a:lnSpc>
                <a:spcPct val="150000"/>
              </a:lnSpc>
            </a:pPr>
            <a:endParaRPr lang="en-US" sz="2100" dirty="0">
              <a:latin typeface="Times New Roman" pitchFamily="18" charset="0"/>
              <a:cs typeface="Times New Roman" pitchFamily="18" charset="0"/>
            </a:endParaRPr>
          </a:p>
        </p:txBody>
      </p:sp>
      <p:sp>
        <p:nvSpPr>
          <p:cNvPr id="6" name="Title 1"/>
          <p:cNvSpPr txBox="1">
            <a:spLocks/>
          </p:cNvSpPr>
          <p:nvPr/>
        </p:nvSpPr>
        <p:spPr>
          <a:xfrm>
            <a:off x="180109" y="457200"/>
            <a:ext cx="4572000" cy="533400"/>
          </a:xfrm>
          <a:prstGeom prst="rect">
            <a:avLst/>
          </a:prstGeom>
          <a:solidFill>
            <a:schemeClr val="tx2">
              <a:lumMod val="60000"/>
              <a:lumOff val="40000"/>
            </a:schemeClr>
          </a:solidFill>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rmAutofit fontScale="97500" lnSpcReduction="10000"/>
          </a:bodyPr>
          <a:lstStyle>
            <a:lvl1pPr algn="l" defTabSz="914400" rtl="0" eaLnBrk="1" latinLnBrk="0" hangingPunct="1">
              <a:spcBef>
                <a:spcPct val="0"/>
              </a:spcBef>
              <a:buNone/>
              <a:defRPr sz="4000" kern="1200" spc="-100" baseline="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r>
              <a:rPr lang="en-US" sz="3200" b="1" spc="0" dirty="0" smtClean="0">
                <a:solidFill>
                  <a:schemeClr val="bg2"/>
                </a:solidFill>
                <a:latin typeface="Andalus" pitchFamily="18" charset="-78"/>
                <a:cs typeface="Andalus" pitchFamily="18" charset="-78"/>
              </a:rPr>
              <a:t>Non- Migrant Community: </a:t>
            </a:r>
            <a:endParaRPr lang="en-US" sz="3200" b="1" spc="0" dirty="0">
              <a:solidFill>
                <a:schemeClr val="bg2"/>
              </a:solidFill>
            </a:endParaRPr>
          </a:p>
        </p:txBody>
      </p:sp>
    </p:spTree>
    <p:extLst>
      <p:ext uri="{BB962C8B-B14F-4D97-AF65-F5344CB8AC3E}">
        <p14:creationId xmlns:p14="http://schemas.microsoft.com/office/powerpoint/2010/main" val="360088918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781" y="457200"/>
            <a:ext cx="8998527" cy="6400800"/>
          </a:xfrm>
          <a:prstGeom prst="rect">
            <a:avLst/>
          </a:prstGeom>
          <a:ln>
            <a:noFill/>
          </a:ln>
          <a:effectLst/>
          <a:scene3d>
            <a:camera prst="orthographicFront">
              <a:rot lat="0" lon="0" rev="0"/>
            </a:camera>
            <a:lightRig rig="chilly" dir="t">
              <a:rot lat="0" lon="0" rev="18480000"/>
            </a:lightRig>
          </a:scene3d>
          <a:sp3d prstMaterial="clear">
            <a:bevelT h="63500"/>
          </a:sp3d>
        </p:spPr>
      </p:pic>
      <p:pic>
        <p:nvPicPr>
          <p:cNvPr id="4" name="Content Placeholder 3"/>
          <p:cNvPicPr>
            <a:picLocks noGrp="1" noChangeAspect="1"/>
          </p:cNvPicPr>
          <p:nvPr>
            <p:ph idx="1"/>
          </p:nvPr>
        </p:nvPicPr>
        <p:blipFill rotWithShape="1">
          <a:blip r:embed="rId3" cstate="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l="3132" t="12547" r="5998" b="3802"/>
          <a:stretch/>
        </p:blipFill>
        <p:spPr>
          <a:xfrm>
            <a:off x="533400" y="457200"/>
            <a:ext cx="8229600" cy="4267200"/>
          </a:xfrm>
          <a:prstGeom prst="rect">
            <a:avLst/>
          </a:prstGeom>
          <a:ln>
            <a:noFill/>
          </a:ln>
          <a:effectLst>
            <a:outerShdw blurRad="292100" dist="139700" dir="2700000" algn="tl" rotWithShape="0">
              <a:srgbClr val="333333">
                <a:alpha val="65000"/>
              </a:srgbClr>
            </a:outerShdw>
          </a:effectLst>
        </p:spPr>
      </p:pic>
      <p:sp>
        <p:nvSpPr>
          <p:cNvPr id="6" name="Content Placeholder 2"/>
          <p:cNvSpPr txBox="1">
            <a:spLocks/>
          </p:cNvSpPr>
          <p:nvPr/>
        </p:nvSpPr>
        <p:spPr>
          <a:xfrm>
            <a:off x="62344" y="4953000"/>
            <a:ext cx="8915400" cy="1219200"/>
          </a:xfrm>
          <a:prstGeom prst="rect">
            <a:avLst/>
          </a:prstGeom>
        </p:spPr>
        <p:txBody>
          <a:bodyPr vert="horz" lIns="91440" tIns="45720" rIns="91440" bIns="45720" rtlCol="0">
            <a:normAutofit/>
          </a:bodyPr>
          <a:lst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algn="ctr">
              <a:lnSpc>
                <a:spcPct val="150000"/>
              </a:lnSpc>
            </a:pPr>
            <a:r>
              <a:rPr lang="en-US" sz="2200" dirty="0" smtClean="0">
                <a:latin typeface="Times New Roman" pitchFamily="18" charset="0"/>
                <a:cs typeface="Times New Roman" pitchFamily="18" charset="0"/>
              </a:rPr>
              <a:t>The pattern of the table suggests that German will gradually completely displace Hungarian in </a:t>
            </a:r>
            <a:r>
              <a:rPr lang="en-US" sz="2200" dirty="0" err="1" smtClean="0">
                <a:latin typeface="Times New Roman" pitchFamily="18" charset="0"/>
                <a:cs typeface="Times New Roman" pitchFamily="18" charset="0"/>
              </a:rPr>
              <a:t>Oberwart</a:t>
            </a:r>
            <a:r>
              <a:rPr lang="en-US" sz="2200" dirty="0" smtClean="0">
                <a:latin typeface="Times New Roman" pitchFamily="18" charset="0"/>
                <a:cs typeface="Times New Roman" pitchFamily="18" charset="0"/>
              </a:rPr>
              <a:t>.    </a:t>
            </a:r>
            <a:endParaRPr lang="en-US" sz="2200" dirty="0">
              <a:latin typeface="Times New Roman" pitchFamily="18" charset="0"/>
              <a:cs typeface="Times New Roman" pitchFamily="18" charset="0"/>
            </a:endParaRPr>
          </a:p>
          <a:p>
            <a:pPr marL="0" indent="0">
              <a:buNone/>
            </a:pPr>
            <a:endParaRPr lang="en-US" sz="2100" dirty="0">
              <a:latin typeface="Times New Roman" pitchFamily="18" charset="0"/>
              <a:cs typeface="Times New Roman" pitchFamily="18" charset="0"/>
            </a:endParaRPr>
          </a:p>
        </p:txBody>
      </p:sp>
    </p:spTree>
    <p:extLst>
      <p:ext uri="{BB962C8B-B14F-4D97-AF65-F5344CB8AC3E}">
        <p14:creationId xmlns:p14="http://schemas.microsoft.com/office/powerpoint/2010/main" val="151972666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1000"/>
            <a:ext cx="9144000" cy="6477000"/>
          </a:xfrm>
          <a:prstGeom prst="rect">
            <a:avLst/>
          </a:prstGeom>
          <a:ln>
            <a:noFill/>
          </a:ln>
          <a:effectLst/>
          <a:scene3d>
            <a:camera prst="orthographicFront">
              <a:rot lat="0" lon="0" rev="0"/>
            </a:camera>
            <a:lightRig rig="chilly" dir="t">
              <a:rot lat="0" lon="0" rev="18480000"/>
            </a:lightRig>
          </a:scene3d>
          <a:sp3d prstMaterial="clear">
            <a:bevelT h="63500"/>
          </a:sp3d>
        </p:spPr>
      </p:pic>
      <p:sp>
        <p:nvSpPr>
          <p:cNvPr id="3" name="Content Placeholder 2"/>
          <p:cNvSpPr>
            <a:spLocks noGrp="1"/>
          </p:cNvSpPr>
          <p:nvPr>
            <p:ph idx="1"/>
          </p:nvPr>
        </p:nvSpPr>
        <p:spPr>
          <a:xfrm>
            <a:off x="0" y="1143000"/>
            <a:ext cx="9143999" cy="5638800"/>
          </a:xfrm>
        </p:spPr>
        <p:txBody>
          <a:bodyPr>
            <a:normAutofit/>
          </a:bodyPr>
          <a:lstStyle/>
          <a:p>
            <a:pPr>
              <a:lnSpc>
                <a:spcPct val="150000"/>
              </a:lnSpc>
            </a:pPr>
            <a:r>
              <a:rPr lang="en-US" sz="2100" dirty="0" smtClean="0">
                <a:latin typeface="Times New Roman" pitchFamily="18" charset="0"/>
                <a:cs typeface="Times New Roman" pitchFamily="18" charset="0"/>
              </a:rPr>
              <a:t>The language shift often indicates the influence of political and economic factors. Such as the need of work. </a:t>
            </a:r>
            <a:endParaRPr lang="en-US" sz="2100" dirty="0">
              <a:latin typeface="Times New Roman" pitchFamily="18" charset="0"/>
              <a:cs typeface="Times New Roman" pitchFamily="18" charset="0"/>
            </a:endParaRPr>
          </a:p>
          <a:p>
            <a:pPr>
              <a:lnSpc>
                <a:spcPct val="150000"/>
              </a:lnSpc>
            </a:pPr>
            <a:r>
              <a:rPr lang="en-US" sz="2100" dirty="0" smtClean="0">
                <a:latin typeface="Times New Roman" pitchFamily="18" charset="0"/>
                <a:cs typeface="Times New Roman" pitchFamily="18" charset="0"/>
              </a:rPr>
              <a:t>When colonial powers invade other countries their language often become dominant.</a:t>
            </a:r>
          </a:p>
          <a:p>
            <a:pPr>
              <a:lnSpc>
                <a:spcPct val="150000"/>
              </a:lnSpc>
            </a:pPr>
            <a:r>
              <a:rPr lang="en-US" sz="2100" dirty="0" smtClean="0">
                <a:latin typeface="Times New Roman" pitchFamily="18" charset="0"/>
                <a:cs typeface="Times New Roman" pitchFamily="18" charset="0"/>
              </a:rPr>
              <a:t>Multilingualism was too well-established as normal in countries like India and New Guinea.</a:t>
            </a:r>
          </a:p>
          <a:p>
            <a:pPr>
              <a:lnSpc>
                <a:spcPct val="150000"/>
              </a:lnSpc>
            </a:pPr>
            <a:r>
              <a:rPr lang="en-US" sz="2100" dirty="0" smtClean="0">
                <a:latin typeface="Times New Roman" pitchFamily="18" charset="0"/>
                <a:cs typeface="Times New Roman" pitchFamily="18" charset="0"/>
              </a:rPr>
              <a:t>The result of colonial economic and political control was not </a:t>
            </a:r>
            <a:r>
              <a:rPr lang="en-US" sz="2100" dirty="0" err="1" smtClean="0">
                <a:latin typeface="Times New Roman" pitchFamily="18" charset="0"/>
                <a:cs typeface="Times New Roman" pitchFamily="18" charset="0"/>
              </a:rPr>
              <a:t>diglossia</a:t>
            </a:r>
            <a:r>
              <a:rPr lang="en-US" sz="2100" dirty="0" smtClean="0">
                <a:latin typeface="Times New Roman" pitchFamily="18" charset="0"/>
                <a:cs typeface="Times New Roman" pitchFamily="18" charset="0"/>
              </a:rPr>
              <a:t> with varying degree of bilingualism as found in many African, Asian and South America Countries, but the more or less complete eradication of the many indigenous languages. </a:t>
            </a:r>
          </a:p>
          <a:p>
            <a:pPr>
              <a:lnSpc>
                <a:spcPct val="150000"/>
              </a:lnSpc>
            </a:pPr>
            <a:endParaRPr lang="en-US" sz="2100" dirty="0">
              <a:latin typeface="Times New Roman" pitchFamily="18" charset="0"/>
              <a:cs typeface="Times New Roman" pitchFamily="18" charset="0"/>
            </a:endParaRPr>
          </a:p>
        </p:txBody>
      </p:sp>
      <p:sp>
        <p:nvSpPr>
          <p:cNvPr id="4" name="Title 1"/>
          <p:cNvSpPr txBox="1">
            <a:spLocks/>
          </p:cNvSpPr>
          <p:nvPr/>
        </p:nvSpPr>
        <p:spPr>
          <a:xfrm>
            <a:off x="180109" y="457200"/>
            <a:ext cx="4572000" cy="533400"/>
          </a:xfrm>
          <a:prstGeom prst="rect">
            <a:avLst/>
          </a:prstGeom>
          <a:solidFill>
            <a:schemeClr val="tx2">
              <a:lumMod val="60000"/>
              <a:lumOff val="40000"/>
            </a:schemeClr>
          </a:solidFill>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rmAutofit fontScale="97500" lnSpcReduction="10000"/>
          </a:bodyPr>
          <a:lstStyle>
            <a:lvl1pPr algn="l" defTabSz="914400" rtl="0" eaLnBrk="1" latinLnBrk="0" hangingPunct="1">
              <a:spcBef>
                <a:spcPct val="0"/>
              </a:spcBef>
              <a:buNone/>
              <a:defRPr sz="4000" kern="1200" spc="-100" baseline="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r>
              <a:rPr lang="en-US" sz="3200" b="1" spc="0" dirty="0" smtClean="0">
                <a:solidFill>
                  <a:schemeClr val="bg2"/>
                </a:solidFill>
                <a:latin typeface="Andalus" pitchFamily="18" charset="-78"/>
                <a:cs typeface="Andalus" pitchFamily="18" charset="-78"/>
              </a:rPr>
              <a:t>Migrant Majorities:</a:t>
            </a:r>
            <a:endParaRPr lang="en-US" sz="3200" b="1" spc="0" dirty="0">
              <a:solidFill>
                <a:schemeClr val="bg2"/>
              </a:solidFill>
              <a:latin typeface="Andalus" pitchFamily="18" charset="-78"/>
              <a:cs typeface="Andalus" pitchFamily="18" charset="-78"/>
            </a:endParaRPr>
          </a:p>
        </p:txBody>
      </p:sp>
    </p:spTree>
    <p:extLst>
      <p:ext uri="{BB962C8B-B14F-4D97-AF65-F5344CB8AC3E}">
        <p14:creationId xmlns:p14="http://schemas.microsoft.com/office/powerpoint/2010/main" val="204667480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838200"/>
            <a:ext cx="8458200" cy="5638800"/>
          </a:xfrm>
        </p:spPr>
        <p:txBody>
          <a:bodyPr>
            <a:normAutofit/>
          </a:bodyPr>
          <a:lstStyle/>
          <a:p>
            <a:pPr algn="just">
              <a:lnSpc>
                <a:spcPct val="150000"/>
              </a:lnSpc>
            </a:pPr>
            <a:r>
              <a:rPr lang="en-US" sz="2100" dirty="0" smtClean="0">
                <a:latin typeface="Times New Roman" pitchFamily="18" charset="0"/>
                <a:cs typeface="Times New Roman" pitchFamily="18" charset="0"/>
              </a:rPr>
              <a:t>Over time the countries shifted to the </a:t>
            </a:r>
            <a:r>
              <a:rPr lang="en-US" sz="2100" dirty="0" err="1" smtClean="0">
                <a:latin typeface="Times New Roman" pitchFamily="18" charset="0"/>
                <a:cs typeface="Times New Roman" pitchFamily="18" charset="0"/>
              </a:rPr>
              <a:t>coloniser’s</a:t>
            </a:r>
            <a:r>
              <a:rPr lang="en-US" sz="2100" dirty="0" smtClean="0">
                <a:latin typeface="Times New Roman" pitchFamily="18" charset="0"/>
                <a:cs typeface="Times New Roman" pitchFamily="18" charset="0"/>
              </a:rPr>
              <a:t> language, English and their own languages died out. </a:t>
            </a:r>
          </a:p>
          <a:p>
            <a:pPr algn="just">
              <a:lnSpc>
                <a:spcPct val="150000"/>
              </a:lnSpc>
            </a:pPr>
            <a:r>
              <a:rPr lang="en-US" sz="2100" dirty="0" smtClean="0">
                <a:latin typeface="Times New Roman" pitchFamily="18" charset="0"/>
                <a:cs typeface="Times New Roman" pitchFamily="18" charset="0"/>
              </a:rPr>
              <a:t>When languages shift occurs, it is almost shift towards the language of the dominant powerful group.</a:t>
            </a:r>
          </a:p>
          <a:p>
            <a:pPr algn="just">
              <a:lnSpc>
                <a:spcPct val="150000"/>
              </a:lnSpc>
            </a:pPr>
            <a:r>
              <a:rPr lang="en-US" sz="2100" dirty="0" smtClean="0">
                <a:solidFill>
                  <a:srgbClr val="FF0000"/>
                </a:solidFill>
                <a:latin typeface="Times New Roman" pitchFamily="18" charset="0"/>
                <a:cs typeface="Times New Roman" pitchFamily="18" charset="0"/>
              </a:rPr>
              <a:t>The dominant language is associated with:</a:t>
            </a:r>
          </a:p>
          <a:p>
            <a:pPr marL="0" indent="0" algn="just">
              <a:lnSpc>
                <a:spcPct val="150000"/>
              </a:lnSpc>
              <a:buNone/>
            </a:pPr>
            <a:r>
              <a:rPr lang="en-US" sz="2100" dirty="0" smtClean="0">
                <a:solidFill>
                  <a:srgbClr val="FF0000"/>
                </a:solidFill>
                <a:latin typeface="Times New Roman" pitchFamily="18" charset="0"/>
                <a:cs typeface="Times New Roman" pitchFamily="18" charset="0"/>
              </a:rPr>
              <a:t>1- </a:t>
            </a:r>
            <a:r>
              <a:rPr lang="en-US" sz="2100" dirty="0" smtClean="0">
                <a:solidFill>
                  <a:srgbClr val="7030A0"/>
                </a:solidFill>
                <a:latin typeface="Times New Roman" pitchFamily="18" charset="0"/>
                <a:cs typeface="Times New Roman" pitchFamily="18" charset="0"/>
              </a:rPr>
              <a:t>High Statue.</a:t>
            </a:r>
          </a:p>
          <a:p>
            <a:pPr marL="0" indent="0" algn="just">
              <a:lnSpc>
                <a:spcPct val="150000"/>
              </a:lnSpc>
              <a:buNone/>
            </a:pPr>
            <a:r>
              <a:rPr lang="en-US" sz="2100" dirty="0" smtClean="0">
                <a:solidFill>
                  <a:srgbClr val="FF0000"/>
                </a:solidFill>
                <a:latin typeface="Times New Roman" pitchFamily="18" charset="0"/>
                <a:cs typeface="Times New Roman" pitchFamily="18" charset="0"/>
              </a:rPr>
              <a:t>2-</a:t>
            </a:r>
            <a:r>
              <a:rPr lang="en-US" sz="2100" dirty="0" smtClean="0">
                <a:latin typeface="Times New Roman" pitchFamily="18" charset="0"/>
                <a:cs typeface="Times New Roman" pitchFamily="18" charset="0"/>
              </a:rPr>
              <a:t> </a:t>
            </a:r>
            <a:r>
              <a:rPr lang="en-US" sz="2100" dirty="0" smtClean="0">
                <a:solidFill>
                  <a:srgbClr val="7030A0"/>
                </a:solidFill>
                <a:latin typeface="Times New Roman" pitchFamily="18" charset="0"/>
                <a:cs typeface="Times New Roman" pitchFamily="18" charset="0"/>
              </a:rPr>
              <a:t>Prestigious.</a:t>
            </a:r>
          </a:p>
          <a:p>
            <a:pPr marL="0" indent="0" algn="just">
              <a:lnSpc>
                <a:spcPct val="150000"/>
              </a:lnSpc>
              <a:buNone/>
            </a:pPr>
            <a:r>
              <a:rPr lang="en-US" sz="2100" dirty="0" smtClean="0">
                <a:solidFill>
                  <a:srgbClr val="FF0000"/>
                </a:solidFill>
                <a:latin typeface="Times New Roman" pitchFamily="18" charset="0"/>
                <a:cs typeface="Times New Roman" pitchFamily="18" charset="0"/>
              </a:rPr>
              <a:t>3-</a:t>
            </a:r>
            <a:r>
              <a:rPr lang="en-US" sz="2100" dirty="0" smtClean="0">
                <a:latin typeface="Times New Roman" pitchFamily="18" charset="0"/>
                <a:cs typeface="Times New Roman" pitchFamily="18" charset="0"/>
              </a:rPr>
              <a:t> </a:t>
            </a:r>
            <a:r>
              <a:rPr lang="en-US" sz="2100" dirty="0" smtClean="0">
                <a:solidFill>
                  <a:srgbClr val="7030A0"/>
                </a:solidFill>
                <a:latin typeface="Times New Roman" pitchFamily="18" charset="0"/>
                <a:cs typeface="Times New Roman" pitchFamily="18" charset="0"/>
              </a:rPr>
              <a:t>Social Success Communities</a:t>
            </a:r>
            <a:r>
              <a:rPr lang="en-US" sz="2100" dirty="0" smtClean="0">
                <a:latin typeface="Times New Roman" pitchFamily="18" charset="0"/>
                <a:cs typeface="Times New Roman" pitchFamily="18" charset="0"/>
              </a:rPr>
              <a:t>.</a:t>
            </a:r>
          </a:p>
          <a:p>
            <a:pPr marL="0" indent="0" algn="just">
              <a:lnSpc>
                <a:spcPct val="150000"/>
              </a:lnSpc>
              <a:buNone/>
            </a:pPr>
            <a:r>
              <a:rPr lang="en-US" sz="2100" dirty="0" smtClean="0">
                <a:latin typeface="Times New Roman" pitchFamily="18" charset="0"/>
                <a:cs typeface="Times New Roman" pitchFamily="18" charset="0"/>
              </a:rPr>
              <a:t> </a:t>
            </a:r>
            <a:endParaRPr lang="en-US" sz="2100" dirty="0">
              <a:latin typeface="Times New Roman" pitchFamily="18" charset="0"/>
              <a:cs typeface="Times New Roman"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636" y="457200"/>
            <a:ext cx="9109364" cy="6400800"/>
          </a:xfrm>
          <a:prstGeom prst="rect">
            <a:avLst/>
          </a:prstGeom>
          <a:ln>
            <a:noFill/>
          </a:ln>
          <a:effectLst/>
          <a:scene3d>
            <a:camera prst="orthographicFront">
              <a:rot lat="0" lon="0" rev="0"/>
            </a:camera>
            <a:lightRig rig="chilly" dir="t">
              <a:rot lat="0" lon="0" rev="18480000"/>
            </a:lightRig>
          </a:scene3d>
          <a:sp3d prstMaterial="clear">
            <a:bevelT h="63500"/>
          </a:sp3d>
        </p:spPr>
      </p:pic>
    </p:spTree>
    <p:extLst>
      <p:ext uri="{BB962C8B-B14F-4D97-AF65-F5344CB8AC3E}">
        <p14:creationId xmlns:p14="http://schemas.microsoft.com/office/powerpoint/2010/main" val="189045670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782" y="472439"/>
            <a:ext cx="9123218" cy="6343997"/>
          </a:xfrm>
          <a:prstGeom prst="rect">
            <a:avLst/>
          </a:prstGeom>
          <a:ln>
            <a:noFill/>
          </a:ln>
          <a:effectLst/>
          <a:scene3d>
            <a:camera prst="orthographicFront">
              <a:rot lat="0" lon="0" rev="0"/>
            </a:camera>
            <a:lightRig rig="chilly" dir="t">
              <a:rot lat="0" lon="0" rev="18480000"/>
            </a:lightRig>
          </a:scene3d>
          <a:sp3d prstMaterial="clear">
            <a:bevelT h="63500"/>
          </a:sp3d>
        </p:spPr>
      </p:pic>
      <p:sp>
        <p:nvSpPr>
          <p:cNvPr id="4" name="Title 1"/>
          <p:cNvSpPr txBox="1">
            <a:spLocks/>
          </p:cNvSpPr>
          <p:nvPr/>
        </p:nvSpPr>
        <p:spPr>
          <a:xfrm>
            <a:off x="180108" y="533400"/>
            <a:ext cx="6754092" cy="668482"/>
          </a:xfrm>
          <a:prstGeom prst="rect">
            <a:avLst/>
          </a:prstGeom>
          <a:solidFill>
            <a:schemeClr val="tx2">
              <a:lumMod val="60000"/>
              <a:lumOff val="40000"/>
            </a:schemeClr>
          </a:solidFill>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rmAutofit fontScale="97500"/>
          </a:bodyPr>
          <a:lstStyle>
            <a:lvl1pPr algn="l" defTabSz="914400" rtl="0" eaLnBrk="1" latinLnBrk="0" hangingPunct="1">
              <a:spcBef>
                <a:spcPct val="0"/>
              </a:spcBef>
              <a:buNone/>
              <a:defRPr sz="4000" kern="1200" spc="-100" baseline="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r>
              <a:rPr lang="en-US" sz="3200" b="1" spc="0" dirty="0" smtClean="0">
                <a:solidFill>
                  <a:schemeClr val="bg2"/>
                </a:solidFill>
                <a:latin typeface="Andalus" pitchFamily="18" charset="-78"/>
                <a:cs typeface="Andalus" pitchFamily="18" charset="-78"/>
              </a:rPr>
              <a:t>Factors contributing to Language Shift:</a:t>
            </a:r>
            <a:endParaRPr lang="en-US" sz="3200" b="1" spc="0" dirty="0">
              <a:solidFill>
                <a:schemeClr val="bg2"/>
              </a:solidFill>
              <a:latin typeface="Andalus" pitchFamily="18" charset="-78"/>
              <a:cs typeface="Andalus" pitchFamily="18" charset="-78"/>
            </a:endParaRPr>
          </a:p>
        </p:txBody>
      </p:sp>
      <p:sp>
        <p:nvSpPr>
          <p:cNvPr id="6" name="Content Placeholder 5"/>
          <p:cNvSpPr>
            <a:spLocks noGrp="1"/>
          </p:cNvSpPr>
          <p:nvPr>
            <p:ph idx="1"/>
          </p:nvPr>
        </p:nvSpPr>
        <p:spPr>
          <a:xfrm>
            <a:off x="180108" y="1371600"/>
            <a:ext cx="8506692" cy="2590800"/>
          </a:xfrm>
        </p:spPr>
        <p:txBody>
          <a:bodyPr/>
          <a:lstStyle/>
          <a:p>
            <a:pPr marL="0" indent="0">
              <a:buNone/>
            </a:pPr>
            <a:endParaRPr lang="en-US" dirty="0" smtClean="0"/>
          </a:p>
          <a:p>
            <a:pPr marL="457200" indent="-457200">
              <a:buFont typeface="+mj-lt"/>
              <a:buAutoNum type="arabicPeriod"/>
            </a:pPr>
            <a:endParaRPr lang="en-US" dirty="0"/>
          </a:p>
        </p:txBody>
      </p:sp>
      <p:graphicFrame>
        <p:nvGraphicFramePr>
          <p:cNvPr id="7" name="Diagram 6"/>
          <p:cNvGraphicFramePr/>
          <p:nvPr>
            <p:extLst>
              <p:ext uri="{D42A27DB-BD31-4B8C-83A1-F6EECF244321}">
                <p14:modId xmlns:p14="http://schemas.microsoft.com/office/powerpoint/2010/main" val="930492971"/>
              </p:ext>
            </p:extLst>
          </p:nvPr>
        </p:nvGraphicFramePr>
        <p:xfrm>
          <a:off x="533398" y="1676400"/>
          <a:ext cx="7010401"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449643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57200"/>
            <a:ext cx="9144000" cy="6400800"/>
          </a:xfrm>
          <a:prstGeom prst="rect">
            <a:avLst/>
          </a:prstGeom>
          <a:ln>
            <a:noFill/>
          </a:ln>
          <a:effectLst/>
          <a:scene3d>
            <a:camera prst="orthographicFront">
              <a:rot lat="0" lon="0" rev="0"/>
            </a:camera>
            <a:lightRig rig="chilly" dir="t">
              <a:rot lat="0" lon="0" rev="18480000"/>
            </a:lightRig>
          </a:scene3d>
          <a:sp3d prstMaterial="clear">
            <a:bevelT h="63500"/>
          </a:sp3d>
        </p:spPr>
      </p:pic>
      <p:sp>
        <p:nvSpPr>
          <p:cNvPr id="2" name="Title 1"/>
          <p:cNvSpPr>
            <a:spLocks noGrp="1"/>
          </p:cNvSpPr>
          <p:nvPr>
            <p:ph type="title"/>
          </p:nvPr>
        </p:nvSpPr>
        <p:spPr>
          <a:xfrm>
            <a:off x="228600" y="1143000"/>
            <a:ext cx="8229600" cy="4572000"/>
          </a:xfrm>
        </p:spPr>
        <p:txBody>
          <a:bodyPr>
            <a:normAutofit/>
          </a:bodyPr>
          <a:lstStyle/>
          <a:p>
            <a:pPr>
              <a:lnSpc>
                <a:spcPct val="150000"/>
              </a:lnSpc>
            </a:pPr>
            <a:r>
              <a:rPr lang="en-US" sz="2800" dirty="0" smtClean="0">
                <a:effectLst>
                  <a:innerShdw blurRad="114300">
                    <a:prstClr val="black"/>
                  </a:innerShdw>
                </a:effectLst>
                <a:latin typeface="Andalus" pitchFamily="18" charset="-78"/>
                <a:cs typeface="Andalus" pitchFamily="18" charset="-78"/>
              </a:rPr>
              <a:t>- Language Revival.</a:t>
            </a:r>
            <a:br>
              <a:rPr lang="en-US" sz="2800" dirty="0" smtClean="0">
                <a:effectLst>
                  <a:innerShdw blurRad="114300">
                    <a:prstClr val="black"/>
                  </a:innerShdw>
                </a:effectLst>
                <a:latin typeface="Andalus" pitchFamily="18" charset="-78"/>
                <a:cs typeface="Andalus" pitchFamily="18" charset="-78"/>
              </a:rPr>
            </a:br>
            <a:r>
              <a:rPr lang="en-US" sz="2800" dirty="0" smtClean="0">
                <a:effectLst>
                  <a:innerShdw blurRad="114300">
                    <a:prstClr val="black"/>
                  </a:innerShdw>
                </a:effectLst>
                <a:latin typeface="Andalus" pitchFamily="18" charset="-78"/>
                <a:cs typeface="Andalus" pitchFamily="18" charset="-78"/>
              </a:rPr>
              <a:t>- Language Vitality. </a:t>
            </a:r>
            <a:br>
              <a:rPr lang="en-US" sz="2800" dirty="0" smtClean="0">
                <a:effectLst>
                  <a:innerShdw blurRad="114300">
                    <a:prstClr val="black"/>
                  </a:innerShdw>
                </a:effectLst>
                <a:latin typeface="Andalus" pitchFamily="18" charset="-78"/>
                <a:cs typeface="Andalus" pitchFamily="18" charset="-78"/>
              </a:rPr>
            </a:br>
            <a:r>
              <a:rPr lang="en-US" sz="2800" dirty="0" smtClean="0">
                <a:effectLst>
                  <a:innerShdw blurRad="114300">
                    <a:prstClr val="black"/>
                  </a:innerShdw>
                </a:effectLst>
                <a:latin typeface="Andalus" pitchFamily="18" charset="-78"/>
                <a:cs typeface="Andalus" pitchFamily="18" charset="-78"/>
              </a:rPr>
              <a:t/>
            </a:r>
            <a:br>
              <a:rPr lang="en-US" sz="2800" dirty="0" smtClean="0">
                <a:effectLst>
                  <a:innerShdw blurRad="114300">
                    <a:prstClr val="black"/>
                  </a:innerShdw>
                </a:effectLst>
                <a:latin typeface="Andalus" pitchFamily="18" charset="-78"/>
                <a:cs typeface="Andalus" pitchFamily="18" charset="-78"/>
              </a:rPr>
            </a:br>
            <a:r>
              <a:rPr lang="en-US" sz="2700" dirty="0" smtClean="0">
                <a:solidFill>
                  <a:schemeClr val="tx2">
                    <a:lumMod val="60000"/>
                    <a:lumOff val="40000"/>
                  </a:schemeClr>
                </a:solidFill>
                <a:effectLst>
                  <a:innerShdw blurRad="114300">
                    <a:prstClr val="black"/>
                  </a:innerShdw>
                </a:effectLst>
                <a:latin typeface="Andalus" pitchFamily="18" charset="-78"/>
                <a:cs typeface="Andalus" pitchFamily="18" charset="-78"/>
              </a:rPr>
              <a:t>By</a:t>
            </a:r>
            <a:r>
              <a:rPr lang="en-US" sz="2700" dirty="0">
                <a:solidFill>
                  <a:schemeClr val="tx2">
                    <a:lumMod val="60000"/>
                    <a:lumOff val="40000"/>
                  </a:schemeClr>
                </a:solidFill>
                <a:effectLst>
                  <a:innerShdw blurRad="114300">
                    <a:prstClr val="black"/>
                  </a:innerShdw>
                </a:effectLst>
                <a:latin typeface="Andalus" pitchFamily="18" charset="-78"/>
                <a:cs typeface="Andalus" pitchFamily="18" charset="-78"/>
              </a:rPr>
              <a:t>: </a:t>
            </a:r>
            <a:r>
              <a:rPr lang="en-US" sz="2700" dirty="0" smtClean="0">
                <a:solidFill>
                  <a:schemeClr val="tx2">
                    <a:lumMod val="60000"/>
                    <a:lumOff val="40000"/>
                  </a:schemeClr>
                </a:solidFill>
                <a:effectLst>
                  <a:innerShdw blurRad="114300">
                    <a:prstClr val="black"/>
                  </a:innerShdw>
                </a:effectLst>
                <a:latin typeface="Andalus" pitchFamily="18" charset="-78"/>
                <a:cs typeface="Andalus" pitchFamily="18" charset="-78"/>
              </a:rPr>
              <a:t>Noor Al-</a:t>
            </a:r>
            <a:r>
              <a:rPr lang="en-US" sz="2700" dirty="0" err="1" smtClean="0">
                <a:solidFill>
                  <a:schemeClr val="tx2">
                    <a:lumMod val="60000"/>
                    <a:lumOff val="40000"/>
                  </a:schemeClr>
                </a:solidFill>
                <a:effectLst>
                  <a:innerShdw blurRad="114300">
                    <a:prstClr val="black"/>
                  </a:innerShdw>
                </a:effectLst>
                <a:latin typeface="Andalus" pitchFamily="18" charset="-78"/>
                <a:cs typeface="Andalus" pitchFamily="18" charset="-78"/>
              </a:rPr>
              <a:t>Sada</a:t>
            </a:r>
            <a:endParaRPr lang="en-US" sz="2700" dirty="0"/>
          </a:p>
        </p:txBody>
      </p:sp>
      <p:pic>
        <p:nvPicPr>
          <p:cNvPr id="5" name="Picture 4"/>
          <p:cNvPicPr>
            <a:picLocks noChangeAspect="1"/>
          </p:cNvPicPr>
          <p:nvPr/>
        </p:nvPicPr>
        <p:blipFill>
          <a:blip r:embed="rId3">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4876800" y="1600200"/>
            <a:ext cx="3810000" cy="444500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57482548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782" y="457200"/>
            <a:ext cx="9123218" cy="6400800"/>
          </a:xfrm>
          <a:prstGeom prst="rect">
            <a:avLst/>
          </a:prstGeom>
          <a:ln>
            <a:noFill/>
          </a:ln>
          <a:effectLst/>
          <a:scene3d>
            <a:camera prst="orthographicFront">
              <a:rot lat="0" lon="0" rev="0"/>
            </a:camera>
            <a:lightRig rig="chilly" dir="t">
              <a:rot lat="0" lon="0" rev="18480000"/>
            </a:lightRig>
          </a:scene3d>
          <a:sp3d prstMaterial="clear">
            <a:bevelT h="63500"/>
          </a:sp3d>
        </p:spPr>
      </p:pic>
      <p:sp>
        <p:nvSpPr>
          <p:cNvPr id="3" name="Content Placeholder 2"/>
          <p:cNvSpPr>
            <a:spLocks noGrp="1"/>
          </p:cNvSpPr>
          <p:nvPr>
            <p:ph idx="1"/>
          </p:nvPr>
        </p:nvSpPr>
        <p:spPr>
          <a:xfrm>
            <a:off x="228600" y="762000"/>
            <a:ext cx="8458200" cy="5715000"/>
          </a:xfrm>
        </p:spPr>
        <p:txBody>
          <a:bodyPr>
            <a:normAutofit/>
          </a:bodyPr>
          <a:lstStyle/>
          <a:p>
            <a:pPr algn="just">
              <a:lnSpc>
                <a:spcPct val="150000"/>
              </a:lnSpc>
            </a:pPr>
            <a:r>
              <a:rPr lang="en-US" sz="2200" dirty="0">
                <a:latin typeface="Times New Roman" pitchFamily="18" charset="0"/>
                <a:cs typeface="Times New Roman" pitchFamily="18" charset="0"/>
              </a:rPr>
              <a:t>How can a minority be maintained ?</a:t>
            </a:r>
          </a:p>
          <a:p>
            <a:pPr lvl="0" algn="just">
              <a:lnSpc>
                <a:spcPct val="150000"/>
              </a:lnSpc>
            </a:pPr>
            <a:r>
              <a:rPr lang="en-US" sz="2200" dirty="0">
                <a:latin typeface="Times New Roman" pitchFamily="18" charset="0"/>
                <a:cs typeface="Times New Roman" pitchFamily="18" charset="0"/>
              </a:rPr>
              <a:t>If a language is an important identity marker</a:t>
            </a:r>
          </a:p>
          <a:p>
            <a:pPr lvl="0" algn="just">
              <a:lnSpc>
                <a:spcPct val="150000"/>
              </a:lnSpc>
            </a:pPr>
            <a:r>
              <a:rPr lang="en-US" sz="2200" dirty="0">
                <a:latin typeface="Times New Roman" pitchFamily="18" charset="0"/>
                <a:cs typeface="Times New Roman" pitchFamily="18" charset="0"/>
              </a:rPr>
              <a:t>If a minority group is cohesive</a:t>
            </a:r>
          </a:p>
          <a:p>
            <a:pPr lvl="0" algn="just">
              <a:lnSpc>
                <a:spcPct val="150000"/>
              </a:lnSpc>
            </a:pPr>
            <a:r>
              <a:rPr lang="en-US" sz="2200" dirty="0">
                <a:latin typeface="Times New Roman" pitchFamily="18" charset="0"/>
                <a:cs typeface="Times New Roman" pitchFamily="18" charset="0"/>
              </a:rPr>
              <a:t>If a minority group keeps close contact with the homeland</a:t>
            </a:r>
          </a:p>
          <a:p>
            <a:pPr lvl="0" algn="just">
              <a:lnSpc>
                <a:spcPct val="150000"/>
              </a:lnSpc>
            </a:pPr>
            <a:r>
              <a:rPr lang="en-US" sz="2200" dirty="0">
                <a:latin typeface="Times New Roman" pitchFamily="18" charset="0"/>
                <a:cs typeface="Times New Roman" pitchFamily="18" charset="0"/>
              </a:rPr>
              <a:t>If a minority language gets institutional support</a:t>
            </a:r>
          </a:p>
          <a:p>
            <a:pPr marL="0" indent="0" algn="just">
              <a:lnSpc>
                <a:spcPct val="150000"/>
              </a:lnSpc>
              <a:buNone/>
            </a:pPr>
            <a:endParaRPr lang="en-US" sz="2200" dirty="0">
              <a:latin typeface="Times New Roman" pitchFamily="18" charset="0"/>
              <a:cs typeface="Times New Roman" pitchFamily="18" charset="0"/>
            </a:endParaRPr>
          </a:p>
          <a:p>
            <a:pPr algn="just">
              <a:lnSpc>
                <a:spcPct val="150000"/>
              </a:lnSpc>
            </a:pPr>
            <a:r>
              <a:rPr lang="en-US" sz="2200" dirty="0">
                <a:latin typeface="Times New Roman" pitchFamily="18" charset="0"/>
                <a:cs typeface="Times New Roman" pitchFamily="18" charset="0"/>
              </a:rPr>
              <a:t>For example, In the USA, Chinese people who live in the Chinatown areas of big cities are much more likely to maintain a Chinese dialect as their mother tongue through to the third gene who moved outside the Chinatown area.</a:t>
            </a:r>
          </a:p>
          <a:p>
            <a:pPr algn="just">
              <a:lnSpc>
                <a:spcPct val="150000"/>
              </a:lnSpc>
            </a:pPr>
            <a:endParaRPr lang="en-US" sz="2200" dirty="0">
              <a:latin typeface="Times New Roman" pitchFamily="18" charset="0"/>
              <a:cs typeface="Times New Roman" pitchFamily="18" charset="0"/>
            </a:endParaRPr>
          </a:p>
        </p:txBody>
      </p:sp>
    </p:spTree>
    <p:extLst>
      <p:ext uri="{BB962C8B-B14F-4D97-AF65-F5344CB8AC3E}">
        <p14:creationId xmlns:p14="http://schemas.microsoft.com/office/powerpoint/2010/main" val="230171173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1000"/>
            <a:ext cx="9144000" cy="6477000"/>
          </a:xfrm>
          <a:prstGeom prst="rect">
            <a:avLst/>
          </a:prstGeom>
          <a:ln>
            <a:noFill/>
          </a:ln>
          <a:effectLst/>
          <a:scene3d>
            <a:camera prst="orthographicFront">
              <a:rot lat="0" lon="0" rev="0"/>
            </a:camera>
            <a:lightRig rig="chilly" dir="t">
              <a:rot lat="0" lon="0" rev="18480000"/>
            </a:lightRig>
          </a:scene3d>
          <a:sp3d prstMaterial="clear">
            <a:bevelT h="63500"/>
          </a:sp3d>
        </p:spPr>
      </p:pic>
      <p:sp>
        <p:nvSpPr>
          <p:cNvPr id="3" name="Content Placeholder 2"/>
          <p:cNvSpPr>
            <a:spLocks noGrp="1"/>
          </p:cNvSpPr>
          <p:nvPr>
            <p:ph idx="1"/>
          </p:nvPr>
        </p:nvSpPr>
        <p:spPr>
          <a:xfrm>
            <a:off x="0" y="1219200"/>
            <a:ext cx="9144000" cy="5562600"/>
          </a:xfrm>
        </p:spPr>
        <p:txBody>
          <a:bodyPr>
            <a:normAutofit/>
          </a:bodyPr>
          <a:lstStyle/>
          <a:p>
            <a:pPr algn="just">
              <a:lnSpc>
                <a:spcPct val="150000"/>
              </a:lnSpc>
            </a:pPr>
            <a:r>
              <a:rPr lang="en-US" sz="2100" dirty="0">
                <a:latin typeface="Times New Roman" pitchFamily="18" charset="0"/>
                <a:cs typeface="Times New Roman" pitchFamily="18" charset="0"/>
              </a:rPr>
              <a:t>Community becomes aware that its language is in danger of disappearing and takes deliberate steps to revitalize it . Attempts have been  made in Ireland, Wales and Scotland </a:t>
            </a:r>
          </a:p>
          <a:p>
            <a:pPr algn="just">
              <a:lnSpc>
                <a:spcPct val="150000"/>
              </a:lnSpc>
            </a:pPr>
            <a:r>
              <a:rPr lang="en-US" sz="2100" dirty="0">
                <a:latin typeface="Times New Roman" pitchFamily="18" charset="0"/>
                <a:cs typeface="Times New Roman" pitchFamily="18" charset="0"/>
              </a:rPr>
              <a:t>The success of such efforts will depend on :</a:t>
            </a:r>
          </a:p>
          <a:p>
            <a:pPr lvl="0" algn="just">
              <a:lnSpc>
                <a:spcPct val="150000"/>
              </a:lnSpc>
            </a:pPr>
            <a:r>
              <a:rPr lang="en-US" sz="2100" dirty="0">
                <a:latin typeface="Times New Roman" pitchFamily="18" charset="0"/>
                <a:cs typeface="Times New Roman" pitchFamily="18" charset="0"/>
              </a:rPr>
              <a:t>How far language loss has occurred –there is a point of no return-</a:t>
            </a:r>
          </a:p>
          <a:p>
            <a:pPr lvl="0" algn="just">
              <a:lnSpc>
                <a:spcPct val="150000"/>
              </a:lnSpc>
            </a:pPr>
            <a:r>
              <a:rPr lang="en-US" sz="2100" dirty="0">
                <a:latin typeface="Times New Roman" pitchFamily="18" charset="0"/>
                <a:cs typeface="Times New Roman" pitchFamily="18" charset="0"/>
              </a:rPr>
              <a:t>How strongly people want to revive the language</a:t>
            </a:r>
          </a:p>
          <a:p>
            <a:pPr lvl="0" algn="just">
              <a:lnSpc>
                <a:spcPct val="150000"/>
              </a:lnSpc>
            </a:pPr>
            <a:r>
              <a:rPr lang="en-US" sz="2100" dirty="0">
                <a:latin typeface="Times New Roman" pitchFamily="18" charset="0"/>
                <a:cs typeface="Times New Roman" pitchFamily="18" charset="0"/>
              </a:rPr>
              <a:t>Their reasons for doing so . for example , Hebrew was revived in Israel after being effectively dead for nearly 1700 years . It has survived only for payers and reading sacred . Strong feelings of nationalism led to determined efforts by Israel adults to use it to children , and as a result it has been successfully revived .</a:t>
            </a:r>
          </a:p>
          <a:p>
            <a:pPr algn="just">
              <a:lnSpc>
                <a:spcPct val="150000"/>
              </a:lnSpc>
            </a:pPr>
            <a:endParaRPr lang="en-US" sz="2100" dirty="0">
              <a:latin typeface="Times New Roman" pitchFamily="18" charset="0"/>
              <a:cs typeface="Times New Roman" pitchFamily="18" charset="0"/>
            </a:endParaRPr>
          </a:p>
        </p:txBody>
      </p:sp>
      <p:sp>
        <p:nvSpPr>
          <p:cNvPr id="4" name="Title 1"/>
          <p:cNvSpPr txBox="1">
            <a:spLocks noGrp="1"/>
          </p:cNvSpPr>
          <p:nvPr>
            <p:ph type="title"/>
          </p:nvPr>
        </p:nvSpPr>
        <p:spPr>
          <a:xfrm>
            <a:off x="76200" y="381000"/>
            <a:ext cx="3276600" cy="762000"/>
          </a:xfrm>
          <a:prstGeom prst="rect">
            <a:avLst/>
          </a:prstGeom>
          <a:solidFill>
            <a:schemeClr val="tx2">
              <a:lumMod val="60000"/>
              <a:lumOff val="40000"/>
            </a:schemeClr>
          </a:solidFill>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rmAutofit fontScale="97500"/>
          </a:bodyPr>
          <a:lstStyle>
            <a:lvl1pPr algn="l" defTabSz="914400" rtl="0" eaLnBrk="1" latinLnBrk="0" hangingPunct="1">
              <a:spcBef>
                <a:spcPct val="0"/>
              </a:spcBef>
              <a:buNone/>
              <a:defRPr sz="4000" kern="1200" spc="-100" baseline="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r>
              <a:rPr lang="en-US" sz="3200" b="1" dirty="0">
                <a:solidFill>
                  <a:schemeClr val="bg1"/>
                </a:solidFill>
                <a:latin typeface="Andalus" pitchFamily="18" charset="-78"/>
                <a:cs typeface="Andalus" pitchFamily="18" charset="-78"/>
              </a:rPr>
              <a:t>Language </a:t>
            </a:r>
            <a:r>
              <a:rPr lang="en-US" sz="3200" b="1" dirty="0" smtClean="0">
                <a:solidFill>
                  <a:schemeClr val="bg1"/>
                </a:solidFill>
                <a:latin typeface="Andalus" pitchFamily="18" charset="-78"/>
                <a:cs typeface="Andalus" pitchFamily="18" charset="-78"/>
              </a:rPr>
              <a:t>Revival:</a:t>
            </a:r>
            <a:endParaRPr lang="en-US" sz="3200" b="1" spc="0" dirty="0">
              <a:solidFill>
                <a:schemeClr val="bg1"/>
              </a:solidFill>
              <a:latin typeface="Andalus" pitchFamily="18" charset="-78"/>
              <a:cs typeface="Andalus" pitchFamily="18" charset="-78"/>
            </a:endParaRPr>
          </a:p>
        </p:txBody>
      </p:sp>
    </p:spTree>
    <p:extLst>
      <p:ext uri="{BB962C8B-B14F-4D97-AF65-F5344CB8AC3E}">
        <p14:creationId xmlns:p14="http://schemas.microsoft.com/office/powerpoint/2010/main" val="77565679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066800"/>
            <a:ext cx="8382000" cy="5410200"/>
          </a:xfrm>
        </p:spPr>
        <p:txBody>
          <a:bodyPr>
            <a:normAutofit/>
          </a:bodyPr>
          <a:lstStyle/>
          <a:p>
            <a:pPr algn="just">
              <a:lnSpc>
                <a:spcPct val="150000"/>
              </a:lnSpc>
            </a:pPr>
            <a:r>
              <a:rPr lang="en-US" sz="2100" dirty="0">
                <a:latin typeface="Times New Roman" pitchFamily="18" charset="0"/>
                <a:cs typeface="Times New Roman" pitchFamily="18" charset="0"/>
              </a:rPr>
              <a:t>What brings dead language back to life ?</a:t>
            </a:r>
          </a:p>
          <a:p>
            <a:pPr lvl="0" algn="just">
              <a:lnSpc>
                <a:spcPct val="150000"/>
              </a:lnSpc>
            </a:pPr>
            <a:r>
              <a:rPr lang="en-US" sz="2100" dirty="0">
                <a:latin typeface="Times New Roman" pitchFamily="18" charset="0"/>
                <a:cs typeface="Times New Roman" pitchFamily="18" charset="0"/>
              </a:rPr>
              <a:t>New Zealand : Maori ( cultural crisis )</a:t>
            </a:r>
          </a:p>
          <a:p>
            <a:pPr lvl="0" algn="just">
              <a:lnSpc>
                <a:spcPct val="150000"/>
              </a:lnSpc>
            </a:pPr>
            <a:r>
              <a:rPr lang="en-US" sz="2100" dirty="0">
                <a:latin typeface="Times New Roman" pitchFamily="18" charset="0"/>
                <a:cs typeface="Times New Roman" pitchFamily="18" charset="0"/>
              </a:rPr>
              <a:t>Israel : Hebrew ( nationalism )</a:t>
            </a:r>
          </a:p>
          <a:p>
            <a:pPr lvl="0" algn="just">
              <a:lnSpc>
                <a:spcPct val="150000"/>
              </a:lnSpc>
            </a:pPr>
            <a:r>
              <a:rPr lang="en-US" sz="2100" dirty="0">
                <a:latin typeface="Times New Roman" pitchFamily="18" charset="0"/>
                <a:cs typeface="Times New Roman" pitchFamily="18" charset="0"/>
              </a:rPr>
              <a:t>Taiwan : Taiwanese ( political independence )</a:t>
            </a:r>
          </a:p>
          <a:p>
            <a:pPr lvl="0" algn="just">
              <a:lnSpc>
                <a:spcPct val="150000"/>
              </a:lnSpc>
            </a:pPr>
            <a:r>
              <a:rPr lang="en-US" sz="2100" dirty="0">
                <a:latin typeface="Times New Roman" pitchFamily="18" charset="0"/>
                <a:cs typeface="Times New Roman" pitchFamily="18" charset="0"/>
              </a:rPr>
              <a:t>Scotland : Scotch ( cultural identity </a:t>
            </a:r>
            <a:r>
              <a:rPr lang="en-US" sz="2100" dirty="0" smtClean="0">
                <a:latin typeface="Times New Roman" pitchFamily="18" charset="0"/>
                <a:cs typeface="Times New Roman" pitchFamily="18" charset="0"/>
              </a:rPr>
              <a:t>)</a:t>
            </a:r>
            <a:endParaRPr lang="en-US" sz="2100" dirty="0">
              <a:latin typeface="Times New Roman" pitchFamily="18" charset="0"/>
              <a:cs typeface="Times New Roman" pitchFamily="18" charset="0"/>
            </a:endParaRPr>
          </a:p>
          <a:p>
            <a:pPr algn="just">
              <a:lnSpc>
                <a:spcPct val="150000"/>
              </a:lnSpc>
            </a:pPr>
            <a:r>
              <a:rPr lang="en-US" sz="2100" dirty="0">
                <a:latin typeface="Times New Roman" pitchFamily="18" charset="0"/>
                <a:cs typeface="Times New Roman" pitchFamily="18" charset="0"/>
              </a:rPr>
              <a:t>Who brings dead languages back to life ?</a:t>
            </a:r>
          </a:p>
          <a:p>
            <a:pPr algn="just">
              <a:lnSpc>
                <a:spcPct val="150000"/>
              </a:lnSpc>
            </a:pPr>
            <a:r>
              <a:rPr lang="en-US" sz="2100" dirty="0">
                <a:latin typeface="Times New Roman" pitchFamily="18" charset="0"/>
                <a:cs typeface="Times New Roman" pitchFamily="18" charset="0"/>
              </a:rPr>
              <a:t>Acceptance by :</a:t>
            </a:r>
          </a:p>
          <a:p>
            <a:pPr lvl="0" algn="just">
              <a:lnSpc>
                <a:spcPct val="150000"/>
              </a:lnSpc>
            </a:pPr>
            <a:r>
              <a:rPr lang="en-US" sz="2100" dirty="0">
                <a:latin typeface="Times New Roman" pitchFamily="18" charset="0"/>
                <a:cs typeface="Times New Roman" pitchFamily="18" charset="0"/>
              </a:rPr>
              <a:t>People</a:t>
            </a:r>
          </a:p>
          <a:p>
            <a:pPr lvl="0" algn="just">
              <a:lnSpc>
                <a:spcPct val="150000"/>
              </a:lnSpc>
            </a:pPr>
            <a:r>
              <a:rPr lang="en-US" sz="2100" dirty="0">
                <a:latin typeface="Times New Roman" pitchFamily="18" charset="0"/>
                <a:cs typeface="Times New Roman" pitchFamily="18" charset="0"/>
              </a:rPr>
              <a:t>Institutions ( government, university, church and media )</a:t>
            </a:r>
          </a:p>
          <a:p>
            <a:pPr algn="just">
              <a:lnSpc>
                <a:spcPct val="150000"/>
              </a:lnSpc>
            </a:pPr>
            <a:endParaRPr lang="en-US" sz="2100" dirty="0">
              <a:latin typeface="Times New Roman" pitchFamily="18" charset="0"/>
              <a:cs typeface="Times New Roman" pitchFamily="18" charset="0"/>
            </a:endParaRPr>
          </a:p>
          <a:p>
            <a:pPr marL="0" indent="0" algn="just">
              <a:lnSpc>
                <a:spcPct val="150000"/>
              </a:lnSpc>
              <a:buNone/>
            </a:pPr>
            <a:endParaRPr lang="en-US" sz="2100" dirty="0">
              <a:latin typeface="Times New Roman" pitchFamily="18" charset="0"/>
              <a:cs typeface="Times New Roman"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57200"/>
            <a:ext cx="9144000" cy="6400800"/>
          </a:xfrm>
          <a:prstGeom prst="rect">
            <a:avLst/>
          </a:prstGeom>
          <a:ln>
            <a:noFill/>
          </a:ln>
          <a:effectLst/>
          <a:scene3d>
            <a:camera prst="orthographicFront">
              <a:rot lat="0" lon="0" rev="0"/>
            </a:camera>
            <a:lightRig rig="chilly" dir="t">
              <a:rot lat="0" lon="0" rev="18480000"/>
            </a:lightRig>
          </a:scene3d>
          <a:sp3d prstMaterial="clear">
            <a:bevelT h="63500"/>
          </a:sp3d>
        </p:spPr>
      </p:pic>
    </p:spTree>
    <p:extLst>
      <p:ext uri="{BB962C8B-B14F-4D97-AF65-F5344CB8AC3E}">
        <p14:creationId xmlns:p14="http://schemas.microsoft.com/office/powerpoint/2010/main" val="193447628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04800"/>
            <a:ext cx="9144000" cy="6477000"/>
          </a:xfrm>
          <a:prstGeom prst="rect">
            <a:avLst/>
          </a:prstGeom>
          <a:ln>
            <a:noFill/>
          </a:ln>
          <a:effectLst/>
          <a:scene3d>
            <a:camera prst="orthographicFront">
              <a:rot lat="0" lon="0" rev="0"/>
            </a:camera>
            <a:lightRig rig="chilly" dir="t">
              <a:rot lat="0" lon="0" rev="18480000"/>
            </a:lightRig>
          </a:scene3d>
          <a:sp3d prstMaterial="clear">
            <a:bevelT h="63500"/>
          </a:sp3d>
        </p:spPr>
      </p:pic>
      <p:sp>
        <p:nvSpPr>
          <p:cNvPr id="3" name="Content Placeholder 2"/>
          <p:cNvSpPr>
            <a:spLocks noGrp="1"/>
          </p:cNvSpPr>
          <p:nvPr>
            <p:ph idx="1"/>
          </p:nvPr>
        </p:nvSpPr>
        <p:spPr>
          <a:xfrm>
            <a:off x="0" y="1143000"/>
            <a:ext cx="8686800" cy="5638800"/>
          </a:xfrm>
        </p:spPr>
        <p:txBody>
          <a:bodyPr>
            <a:normAutofit/>
          </a:bodyPr>
          <a:lstStyle/>
          <a:p>
            <a:pPr>
              <a:lnSpc>
                <a:spcPct val="150000"/>
              </a:lnSpc>
            </a:pPr>
            <a:r>
              <a:rPr lang="en-US" sz="2100" dirty="0">
                <a:latin typeface="Times New Roman" pitchFamily="18" charset="0"/>
                <a:cs typeface="Times New Roman" pitchFamily="18" charset="0"/>
              </a:rPr>
              <a:t>A language will last long and remain strong in a community if :</a:t>
            </a:r>
          </a:p>
          <a:p>
            <a:pPr lvl="0">
              <a:lnSpc>
                <a:spcPct val="150000"/>
              </a:lnSpc>
            </a:pPr>
            <a:r>
              <a:rPr lang="en-US" sz="2100" dirty="0">
                <a:latin typeface="Times New Roman" pitchFamily="18" charset="0"/>
                <a:cs typeface="Times New Roman" pitchFamily="18" charset="0"/>
              </a:rPr>
              <a:t>The social status of the target language speakers remains high</a:t>
            </a:r>
          </a:p>
          <a:p>
            <a:pPr lvl="0">
              <a:lnSpc>
                <a:spcPct val="150000"/>
              </a:lnSpc>
            </a:pPr>
            <a:r>
              <a:rPr lang="en-US" sz="2100" dirty="0">
                <a:latin typeface="Times New Roman" pitchFamily="18" charset="0"/>
                <a:cs typeface="Times New Roman" pitchFamily="18" charset="0"/>
              </a:rPr>
              <a:t>The number of people using the target language remains large</a:t>
            </a:r>
          </a:p>
          <a:p>
            <a:pPr lvl="0">
              <a:lnSpc>
                <a:spcPct val="150000"/>
              </a:lnSpc>
            </a:pPr>
            <a:r>
              <a:rPr lang="en-US" sz="2100" dirty="0">
                <a:latin typeface="Times New Roman" pitchFamily="18" charset="0"/>
                <a:cs typeface="Times New Roman" pitchFamily="18" charset="0"/>
              </a:rPr>
              <a:t>Institutional support to the target language remains high</a:t>
            </a:r>
          </a:p>
          <a:p>
            <a:pPr marL="0" indent="0">
              <a:lnSpc>
                <a:spcPct val="150000"/>
              </a:lnSpc>
              <a:buNone/>
            </a:pPr>
            <a:endParaRPr lang="en-US" sz="2100" dirty="0">
              <a:latin typeface="Times New Roman" pitchFamily="18" charset="0"/>
              <a:cs typeface="Times New Roman" pitchFamily="18" charset="0"/>
            </a:endParaRPr>
          </a:p>
          <a:p>
            <a:pPr>
              <a:lnSpc>
                <a:spcPct val="150000"/>
              </a:lnSpc>
            </a:pPr>
            <a:r>
              <a:rPr lang="en-US" sz="2100" dirty="0" err="1">
                <a:latin typeface="Times New Roman" pitchFamily="18" charset="0"/>
                <a:cs typeface="Times New Roman" pitchFamily="18" charset="0"/>
              </a:rPr>
              <a:t>Ethnolinguistic</a:t>
            </a:r>
            <a:r>
              <a:rPr lang="en-US" sz="2100" dirty="0">
                <a:latin typeface="Times New Roman" pitchFamily="18" charset="0"/>
                <a:cs typeface="Times New Roman" pitchFamily="18" charset="0"/>
              </a:rPr>
              <a:t> vitality :</a:t>
            </a:r>
          </a:p>
          <a:p>
            <a:pPr>
              <a:lnSpc>
                <a:spcPct val="150000"/>
              </a:lnSpc>
            </a:pPr>
            <a:r>
              <a:rPr lang="en-US" sz="2100" dirty="0">
                <a:latin typeface="Times New Roman" pitchFamily="18" charset="0"/>
                <a:cs typeface="Times New Roman" pitchFamily="18" charset="0"/>
              </a:rPr>
              <a:t>There are Three factors to assess </a:t>
            </a:r>
            <a:r>
              <a:rPr lang="en-US" sz="2100" dirty="0" err="1">
                <a:latin typeface="Times New Roman" pitchFamily="18" charset="0"/>
                <a:cs typeface="Times New Roman" pitchFamily="18" charset="0"/>
              </a:rPr>
              <a:t>ethnolinguistic</a:t>
            </a:r>
            <a:r>
              <a:rPr lang="en-US" sz="2100" dirty="0">
                <a:latin typeface="Times New Roman" pitchFamily="18" charset="0"/>
                <a:cs typeface="Times New Roman" pitchFamily="18" charset="0"/>
              </a:rPr>
              <a:t> vitality</a:t>
            </a:r>
          </a:p>
          <a:p>
            <a:pPr lvl="0">
              <a:lnSpc>
                <a:spcPct val="150000"/>
              </a:lnSpc>
            </a:pPr>
            <a:r>
              <a:rPr lang="en-US" sz="2100" dirty="0">
                <a:latin typeface="Times New Roman" pitchFamily="18" charset="0"/>
                <a:cs typeface="Times New Roman" pitchFamily="18" charset="0"/>
              </a:rPr>
              <a:t>Social status of the speakers</a:t>
            </a:r>
          </a:p>
          <a:p>
            <a:pPr lvl="0">
              <a:lnSpc>
                <a:spcPct val="150000"/>
              </a:lnSpc>
            </a:pPr>
            <a:r>
              <a:rPr lang="en-US" sz="2100" dirty="0">
                <a:latin typeface="Times New Roman" pitchFamily="18" charset="0"/>
                <a:cs typeface="Times New Roman" pitchFamily="18" charset="0"/>
              </a:rPr>
              <a:t>Demographic strength</a:t>
            </a:r>
          </a:p>
          <a:p>
            <a:pPr lvl="0">
              <a:lnSpc>
                <a:spcPct val="150000"/>
              </a:lnSpc>
            </a:pPr>
            <a:r>
              <a:rPr lang="en-US" sz="2100" dirty="0">
                <a:latin typeface="Times New Roman" pitchFamily="18" charset="0"/>
                <a:cs typeface="Times New Roman" pitchFamily="18" charset="0"/>
              </a:rPr>
              <a:t>Institutional support</a:t>
            </a:r>
          </a:p>
          <a:p>
            <a:pPr>
              <a:lnSpc>
                <a:spcPct val="150000"/>
              </a:lnSpc>
            </a:pPr>
            <a:endParaRPr lang="en-US" sz="2100" dirty="0">
              <a:latin typeface="Times New Roman" pitchFamily="18" charset="0"/>
              <a:cs typeface="Times New Roman" pitchFamily="18" charset="0"/>
            </a:endParaRPr>
          </a:p>
        </p:txBody>
      </p:sp>
      <p:sp>
        <p:nvSpPr>
          <p:cNvPr id="4" name="Title 1"/>
          <p:cNvSpPr txBox="1">
            <a:spLocks noGrp="1"/>
          </p:cNvSpPr>
          <p:nvPr>
            <p:ph type="title"/>
          </p:nvPr>
        </p:nvSpPr>
        <p:spPr>
          <a:xfrm>
            <a:off x="76200" y="381000"/>
            <a:ext cx="3276600" cy="762000"/>
          </a:xfrm>
          <a:prstGeom prst="rect">
            <a:avLst/>
          </a:prstGeom>
          <a:solidFill>
            <a:schemeClr val="tx2">
              <a:lumMod val="60000"/>
              <a:lumOff val="40000"/>
            </a:schemeClr>
          </a:solidFill>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rmAutofit fontScale="97500"/>
          </a:bodyPr>
          <a:lstStyle>
            <a:lvl1pPr algn="l" defTabSz="914400" rtl="0" eaLnBrk="1" latinLnBrk="0" hangingPunct="1">
              <a:spcBef>
                <a:spcPct val="0"/>
              </a:spcBef>
              <a:buNone/>
              <a:defRPr sz="4000" kern="1200" spc="-100" baseline="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r>
              <a:rPr lang="en-US" sz="3200" b="1" dirty="0">
                <a:solidFill>
                  <a:schemeClr val="bg1"/>
                </a:solidFill>
                <a:latin typeface="Andalus" pitchFamily="18" charset="-78"/>
                <a:cs typeface="Andalus" pitchFamily="18" charset="-78"/>
              </a:rPr>
              <a:t>Language </a:t>
            </a:r>
            <a:r>
              <a:rPr lang="en-US" sz="3200" b="1" dirty="0" smtClean="0">
                <a:solidFill>
                  <a:schemeClr val="bg1"/>
                </a:solidFill>
                <a:latin typeface="Andalus" pitchFamily="18" charset="-78"/>
                <a:cs typeface="Andalus" pitchFamily="18" charset="-78"/>
              </a:rPr>
              <a:t> Vitality:</a:t>
            </a:r>
            <a:endParaRPr lang="en-US" sz="3200" b="1" spc="0" dirty="0">
              <a:solidFill>
                <a:schemeClr val="bg1"/>
              </a:solidFill>
              <a:latin typeface="Andalus" pitchFamily="18" charset="-78"/>
              <a:cs typeface="Andalus" pitchFamily="18" charset="-78"/>
            </a:endParaRPr>
          </a:p>
        </p:txBody>
      </p:sp>
    </p:spTree>
    <p:extLst>
      <p:ext uri="{BB962C8B-B14F-4D97-AF65-F5344CB8AC3E}">
        <p14:creationId xmlns:p14="http://schemas.microsoft.com/office/powerpoint/2010/main" val="414930718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57200"/>
            <a:ext cx="9144000" cy="6400800"/>
          </a:xfrm>
          <a:prstGeom prst="rect">
            <a:avLst/>
          </a:prstGeom>
          <a:ln>
            <a:noFill/>
          </a:ln>
          <a:effectLst/>
          <a:scene3d>
            <a:camera prst="orthographicFront">
              <a:rot lat="0" lon="0" rev="0"/>
            </a:camera>
            <a:lightRig rig="chilly" dir="t">
              <a:rot lat="0" lon="0" rev="18480000"/>
            </a:lightRig>
          </a:scene3d>
          <a:sp3d prstMaterial="clear">
            <a:bevelT h="63500"/>
          </a:sp3d>
        </p:spPr>
      </p:pic>
      <p:sp>
        <p:nvSpPr>
          <p:cNvPr id="2" name="Title 1"/>
          <p:cNvSpPr>
            <a:spLocks noGrp="1"/>
          </p:cNvSpPr>
          <p:nvPr>
            <p:ph type="title"/>
          </p:nvPr>
        </p:nvSpPr>
        <p:spPr>
          <a:xfrm>
            <a:off x="381000" y="1371600"/>
            <a:ext cx="8229600" cy="4648200"/>
          </a:xfrm>
        </p:spPr>
        <p:txBody>
          <a:bodyPr>
            <a:normAutofit fontScale="90000"/>
          </a:bodyPr>
          <a:lstStyle/>
          <a:p>
            <a:pPr>
              <a:lnSpc>
                <a:spcPct val="150000"/>
              </a:lnSpc>
            </a:pPr>
            <a:r>
              <a:rPr lang="en-US" sz="3100" dirty="0">
                <a:effectLst>
                  <a:innerShdw blurRad="114300">
                    <a:prstClr val="black"/>
                  </a:innerShdw>
                </a:effectLst>
                <a:latin typeface="Andalus" pitchFamily="18" charset="-78"/>
                <a:cs typeface="Andalus" pitchFamily="18" charset="-78"/>
              </a:rPr>
              <a:t>- Language </a:t>
            </a:r>
            <a:r>
              <a:rPr lang="en-US" sz="3100" dirty="0" smtClean="0">
                <a:effectLst>
                  <a:innerShdw blurRad="114300">
                    <a:prstClr val="black"/>
                  </a:innerShdw>
                </a:effectLst>
                <a:latin typeface="Andalus" pitchFamily="18" charset="-78"/>
                <a:cs typeface="Andalus" pitchFamily="18" charset="-78"/>
              </a:rPr>
              <a:t>Death and Loss.</a:t>
            </a:r>
            <a:r>
              <a:rPr lang="en-US" sz="3100" dirty="0">
                <a:effectLst>
                  <a:innerShdw blurRad="114300">
                    <a:prstClr val="black"/>
                  </a:innerShdw>
                </a:effectLst>
                <a:latin typeface="Andalus" pitchFamily="18" charset="-78"/>
                <a:cs typeface="Andalus" pitchFamily="18" charset="-78"/>
              </a:rPr>
              <a:t/>
            </a:r>
            <a:br>
              <a:rPr lang="en-US" sz="3100" dirty="0">
                <a:effectLst>
                  <a:innerShdw blurRad="114300">
                    <a:prstClr val="black"/>
                  </a:innerShdw>
                </a:effectLst>
                <a:latin typeface="Andalus" pitchFamily="18" charset="-78"/>
                <a:cs typeface="Andalus" pitchFamily="18" charset="-78"/>
              </a:rPr>
            </a:br>
            <a:r>
              <a:rPr lang="en-US" sz="3100" dirty="0">
                <a:effectLst>
                  <a:innerShdw blurRad="114300">
                    <a:prstClr val="black"/>
                  </a:innerShdw>
                </a:effectLst>
                <a:latin typeface="Andalus" pitchFamily="18" charset="-78"/>
                <a:cs typeface="Andalus" pitchFamily="18" charset="-78"/>
              </a:rPr>
              <a:t>- </a:t>
            </a:r>
            <a:r>
              <a:rPr lang="en-US" sz="3100" dirty="0" smtClean="0">
                <a:effectLst>
                  <a:innerShdw blurRad="114300">
                    <a:prstClr val="black"/>
                  </a:innerShdw>
                </a:effectLst>
                <a:latin typeface="Andalus" pitchFamily="18" charset="-78"/>
                <a:cs typeface="Andalus" pitchFamily="18" charset="-78"/>
              </a:rPr>
              <a:t>The reasons of Language Loss.</a:t>
            </a:r>
            <a:r>
              <a:rPr lang="en-US" sz="3100" dirty="0">
                <a:effectLst>
                  <a:innerShdw blurRad="114300">
                    <a:prstClr val="black"/>
                  </a:innerShdw>
                </a:effectLst>
                <a:latin typeface="Andalus" pitchFamily="18" charset="-78"/>
                <a:cs typeface="Andalus" pitchFamily="18" charset="-78"/>
              </a:rPr>
              <a:t/>
            </a:r>
            <a:br>
              <a:rPr lang="en-US" sz="3100" dirty="0">
                <a:effectLst>
                  <a:innerShdw blurRad="114300">
                    <a:prstClr val="black"/>
                  </a:innerShdw>
                </a:effectLst>
                <a:latin typeface="Andalus" pitchFamily="18" charset="-78"/>
                <a:cs typeface="Andalus" pitchFamily="18" charset="-78"/>
              </a:rPr>
            </a:br>
            <a:r>
              <a:rPr lang="en-US" sz="3100" dirty="0" smtClean="0">
                <a:effectLst>
                  <a:innerShdw blurRad="114300">
                    <a:prstClr val="black"/>
                  </a:innerShdw>
                </a:effectLst>
                <a:latin typeface="Andalus" pitchFamily="18" charset="-78"/>
                <a:cs typeface="Andalus" pitchFamily="18" charset="-78"/>
              </a:rPr>
              <a:t>- Endangered Languages.</a:t>
            </a:r>
            <a:br>
              <a:rPr lang="en-US" sz="3100" dirty="0" smtClean="0">
                <a:effectLst>
                  <a:innerShdw blurRad="114300">
                    <a:prstClr val="black"/>
                  </a:innerShdw>
                </a:effectLst>
                <a:latin typeface="Andalus" pitchFamily="18" charset="-78"/>
                <a:cs typeface="Andalus" pitchFamily="18" charset="-78"/>
              </a:rPr>
            </a:br>
            <a:r>
              <a:rPr lang="en-US" sz="3100" dirty="0" smtClean="0">
                <a:effectLst>
                  <a:innerShdw blurRad="114300">
                    <a:prstClr val="black"/>
                  </a:innerShdw>
                </a:effectLst>
                <a:latin typeface="Andalus" pitchFamily="18" charset="-78"/>
                <a:cs typeface="Andalus" pitchFamily="18" charset="-78"/>
              </a:rPr>
              <a:t>- Potentially Endangered.</a:t>
            </a:r>
            <a:br>
              <a:rPr lang="en-US" sz="3100" dirty="0" smtClean="0">
                <a:effectLst>
                  <a:innerShdw blurRad="114300">
                    <a:prstClr val="black"/>
                  </a:innerShdw>
                </a:effectLst>
                <a:latin typeface="Andalus" pitchFamily="18" charset="-78"/>
                <a:cs typeface="Andalus" pitchFamily="18" charset="-78"/>
              </a:rPr>
            </a:br>
            <a:r>
              <a:rPr lang="en-US" sz="3100" dirty="0" smtClean="0">
                <a:effectLst>
                  <a:innerShdw blurRad="114300">
                    <a:prstClr val="black"/>
                  </a:innerShdw>
                </a:effectLst>
                <a:latin typeface="Andalus" pitchFamily="18" charset="-78"/>
                <a:cs typeface="Andalus" pitchFamily="18" charset="-78"/>
              </a:rPr>
              <a:t>- Attitudes and Values.</a:t>
            </a:r>
            <a:r>
              <a:rPr lang="en-US" sz="3100" dirty="0">
                <a:latin typeface="Times New Roman" pitchFamily="18" charset="0"/>
                <a:cs typeface="Times New Roman" pitchFamily="18" charset="0"/>
              </a:rPr>
              <a:t/>
            </a:r>
            <a:br>
              <a:rPr lang="en-US" sz="3100" dirty="0">
                <a:latin typeface="Times New Roman" pitchFamily="18" charset="0"/>
                <a:cs typeface="Times New Roman" pitchFamily="18" charset="0"/>
              </a:rPr>
            </a:br>
            <a:r>
              <a:rPr lang="en-US" sz="3100" dirty="0">
                <a:effectLst>
                  <a:innerShdw blurRad="114300">
                    <a:prstClr val="black"/>
                  </a:innerShdw>
                </a:effectLst>
                <a:latin typeface="Andalus" pitchFamily="18" charset="-78"/>
                <a:cs typeface="Andalus" pitchFamily="18" charset="-78"/>
              </a:rPr>
              <a:t> </a:t>
            </a:r>
            <a:br>
              <a:rPr lang="en-US" sz="3100" dirty="0">
                <a:effectLst>
                  <a:innerShdw blurRad="114300">
                    <a:prstClr val="black"/>
                  </a:innerShdw>
                </a:effectLst>
                <a:latin typeface="Andalus" pitchFamily="18" charset="-78"/>
                <a:cs typeface="Andalus" pitchFamily="18" charset="-78"/>
              </a:rPr>
            </a:br>
            <a:r>
              <a:rPr lang="en-US" sz="3100" dirty="0">
                <a:solidFill>
                  <a:schemeClr val="tx2">
                    <a:lumMod val="60000"/>
                    <a:lumOff val="40000"/>
                  </a:schemeClr>
                </a:solidFill>
                <a:effectLst>
                  <a:innerShdw blurRad="114300">
                    <a:prstClr val="black"/>
                  </a:innerShdw>
                </a:effectLst>
                <a:latin typeface="Andalus" pitchFamily="18" charset="-78"/>
                <a:cs typeface="Andalus" pitchFamily="18" charset="-78"/>
              </a:rPr>
              <a:t>By: </a:t>
            </a:r>
            <a:r>
              <a:rPr lang="en-US" sz="3100" dirty="0" smtClean="0">
                <a:solidFill>
                  <a:schemeClr val="tx2">
                    <a:lumMod val="60000"/>
                    <a:lumOff val="40000"/>
                  </a:schemeClr>
                </a:solidFill>
                <a:effectLst>
                  <a:innerShdw blurRad="114300">
                    <a:prstClr val="black"/>
                  </a:innerShdw>
                </a:effectLst>
                <a:latin typeface="Andalus" pitchFamily="18" charset="-78"/>
                <a:cs typeface="Andalus" pitchFamily="18" charset="-78"/>
              </a:rPr>
              <a:t>Zahra Al-</a:t>
            </a:r>
            <a:r>
              <a:rPr lang="en-US" sz="3100" dirty="0" err="1" smtClean="0">
                <a:solidFill>
                  <a:schemeClr val="tx2">
                    <a:lumMod val="60000"/>
                    <a:lumOff val="40000"/>
                  </a:schemeClr>
                </a:solidFill>
                <a:effectLst>
                  <a:innerShdw blurRad="114300">
                    <a:prstClr val="black"/>
                  </a:innerShdw>
                </a:effectLst>
                <a:latin typeface="Andalus" pitchFamily="18" charset="-78"/>
                <a:cs typeface="Andalus" pitchFamily="18" charset="-78"/>
              </a:rPr>
              <a:t>Sadiq</a:t>
            </a:r>
            <a:endParaRPr lang="en-US" sz="3100" dirty="0"/>
          </a:p>
        </p:txBody>
      </p:sp>
      <p:pic>
        <p:nvPicPr>
          <p:cNvPr id="5" name="Picture 4"/>
          <p:cNvPicPr>
            <a:picLocks noChangeAspect="1"/>
          </p:cNvPicPr>
          <p:nvPr/>
        </p:nvPicPr>
        <p:blipFill>
          <a:blip r:embed="rId3">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5029200" y="1752600"/>
            <a:ext cx="3908233" cy="426720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63297832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854" y="457200"/>
            <a:ext cx="9130145" cy="6400800"/>
          </a:xfrm>
          <a:prstGeom prst="rect">
            <a:avLst/>
          </a:prstGeom>
          <a:ln>
            <a:noFill/>
          </a:ln>
          <a:effectLst/>
          <a:scene3d>
            <a:camera prst="orthographicFront">
              <a:rot lat="0" lon="0" rev="0"/>
            </a:camera>
            <a:lightRig rig="chilly" dir="t">
              <a:rot lat="0" lon="0" rev="18480000"/>
            </a:lightRig>
          </a:scene3d>
          <a:sp3d prstMaterial="clear">
            <a:bevelT h="63500"/>
          </a:sp3d>
        </p:spPr>
      </p:pic>
      <p:sp>
        <p:nvSpPr>
          <p:cNvPr id="3" name="Content Placeholder 2"/>
          <p:cNvSpPr>
            <a:spLocks noGrp="1"/>
          </p:cNvSpPr>
          <p:nvPr>
            <p:ph idx="1"/>
          </p:nvPr>
        </p:nvSpPr>
        <p:spPr>
          <a:xfrm>
            <a:off x="13854" y="1752600"/>
            <a:ext cx="9144000" cy="5334000"/>
          </a:xfrm>
        </p:spPr>
        <p:txBody>
          <a:bodyPr>
            <a:normAutofit/>
          </a:bodyPr>
          <a:lstStyle/>
          <a:p>
            <a:pPr algn="just">
              <a:lnSpc>
                <a:spcPct val="150000"/>
              </a:lnSpc>
            </a:pPr>
            <a:r>
              <a:rPr lang="en-US" sz="2100" b="1" dirty="0">
                <a:solidFill>
                  <a:srgbClr val="FF0000"/>
                </a:solidFill>
                <a:latin typeface="Times New Roman" pitchFamily="18" charset="0"/>
                <a:cs typeface="Times New Roman" pitchFamily="18" charset="0"/>
              </a:rPr>
              <a:t>Language Death:</a:t>
            </a:r>
          </a:p>
          <a:p>
            <a:pPr marL="0" indent="0" algn="just">
              <a:lnSpc>
                <a:spcPct val="150000"/>
              </a:lnSpc>
              <a:buNone/>
            </a:pPr>
            <a:r>
              <a:rPr lang="en-US" sz="2100" dirty="0">
                <a:latin typeface="Times New Roman" pitchFamily="18" charset="0"/>
                <a:cs typeface="Times New Roman" pitchFamily="18" charset="0"/>
              </a:rPr>
              <a:t>This is a process that occurs when a language is no longer spoken naturally anywhere in the world.</a:t>
            </a:r>
          </a:p>
          <a:p>
            <a:pPr marL="0" indent="0" algn="just">
              <a:lnSpc>
                <a:spcPct val="150000"/>
              </a:lnSpc>
              <a:buNone/>
            </a:pPr>
            <a:r>
              <a:rPr lang="en-US" sz="2100" dirty="0">
                <a:latin typeface="Times New Roman" pitchFamily="18" charset="0"/>
                <a:cs typeface="Times New Roman" pitchFamily="18" charset="0"/>
              </a:rPr>
              <a:t>In 2011, British newspapers reported that </a:t>
            </a:r>
            <a:r>
              <a:rPr lang="en-US" sz="2100" dirty="0" err="1">
                <a:latin typeface="Times New Roman" pitchFamily="18" charset="0"/>
                <a:cs typeface="Times New Roman" pitchFamily="18" charset="0"/>
              </a:rPr>
              <a:t>Ayapaneco</a:t>
            </a:r>
            <a:r>
              <a:rPr lang="en-US" sz="2100" dirty="0">
                <a:latin typeface="Times New Roman" pitchFamily="18" charset="0"/>
                <a:cs typeface="Times New Roman" pitchFamily="18" charset="0"/>
              </a:rPr>
              <a:t>, an indigenous language of Mexico, danger of dying out as the only two remaining fluent speakers (aged 75 and 69) refused to talk to each other</a:t>
            </a:r>
            <a:r>
              <a:rPr lang="en-US" sz="2100" dirty="0" smtClean="0">
                <a:latin typeface="Times New Roman" pitchFamily="18" charset="0"/>
                <a:cs typeface="Times New Roman" pitchFamily="18" charset="0"/>
              </a:rPr>
              <a:t>. </a:t>
            </a:r>
          </a:p>
          <a:p>
            <a:pPr algn="just">
              <a:lnSpc>
                <a:spcPct val="150000"/>
              </a:lnSpc>
            </a:pPr>
            <a:r>
              <a:rPr lang="en-US" sz="2100" dirty="0">
                <a:latin typeface="Times New Roman" pitchFamily="18" charset="0"/>
                <a:cs typeface="Times New Roman" pitchFamily="18" charset="0"/>
              </a:rPr>
              <a:t>The previous report conceals a much more </a:t>
            </a:r>
            <a:r>
              <a:rPr lang="en-US" sz="2100" dirty="0" smtClean="0">
                <a:latin typeface="Times New Roman" pitchFamily="18" charset="0"/>
                <a:cs typeface="Times New Roman" pitchFamily="18" charset="0"/>
              </a:rPr>
              <a:t>complex.</a:t>
            </a:r>
          </a:p>
          <a:p>
            <a:pPr algn="just">
              <a:lnSpc>
                <a:spcPct val="150000"/>
              </a:lnSpc>
            </a:pPr>
            <a:endParaRPr lang="en-US" sz="2100" dirty="0" smtClean="0">
              <a:latin typeface="Times New Roman" pitchFamily="18" charset="0"/>
              <a:cs typeface="Times New Roman" pitchFamily="18" charset="0"/>
            </a:endParaRPr>
          </a:p>
          <a:p>
            <a:pPr marL="0" indent="0" algn="just">
              <a:lnSpc>
                <a:spcPct val="150000"/>
              </a:lnSpc>
              <a:buNone/>
            </a:pPr>
            <a:endParaRPr lang="ar-SA" sz="2100" dirty="0">
              <a:latin typeface="Times New Roman" pitchFamily="18" charset="0"/>
              <a:cs typeface="Times New Roman" pitchFamily="18" charset="0"/>
            </a:endParaRPr>
          </a:p>
          <a:p>
            <a:pPr algn="just">
              <a:lnSpc>
                <a:spcPct val="150000"/>
              </a:lnSpc>
            </a:pPr>
            <a:endParaRPr lang="en-US" sz="2100" dirty="0"/>
          </a:p>
        </p:txBody>
      </p:sp>
      <p:sp>
        <p:nvSpPr>
          <p:cNvPr id="4" name="Title 1"/>
          <p:cNvSpPr txBox="1">
            <a:spLocks noGrp="1"/>
          </p:cNvSpPr>
          <p:nvPr>
            <p:ph type="title"/>
          </p:nvPr>
        </p:nvSpPr>
        <p:spPr>
          <a:xfrm>
            <a:off x="152400" y="609600"/>
            <a:ext cx="5638800" cy="762000"/>
          </a:xfrm>
          <a:prstGeom prst="rect">
            <a:avLst/>
          </a:prstGeom>
          <a:solidFill>
            <a:schemeClr val="tx2">
              <a:lumMod val="60000"/>
              <a:lumOff val="40000"/>
            </a:schemeClr>
          </a:solidFill>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rmAutofit fontScale="97500"/>
          </a:bodyPr>
          <a:lstStyle>
            <a:lvl1pPr algn="l" defTabSz="914400" rtl="0" eaLnBrk="1" latinLnBrk="0" hangingPunct="1">
              <a:spcBef>
                <a:spcPct val="0"/>
              </a:spcBef>
              <a:buNone/>
              <a:defRPr sz="4000" kern="1200" spc="-100" baseline="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r>
              <a:rPr lang="en-US" sz="3200" b="1" dirty="0">
                <a:solidFill>
                  <a:schemeClr val="bg1"/>
                </a:solidFill>
                <a:latin typeface="Andalus" pitchFamily="18" charset="-78"/>
                <a:cs typeface="Andalus" pitchFamily="18" charset="-78"/>
              </a:rPr>
              <a:t>Language death and language </a:t>
            </a:r>
            <a:r>
              <a:rPr lang="en-US" sz="3200" b="1" dirty="0" smtClean="0">
                <a:solidFill>
                  <a:schemeClr val="bg1"/>
                </a:solidFill>
                <a:latin typeface="Andalus" pitchFamily="18" charset="-78"/>
                <a:cs typeface="Andalus" pitchFamily="18" charset="-78"/>
              </a:rPr>
              <a:t>loss:</a:t>
            </a:r>
            <a:endParaRPr lang="en-US" sz="3200" b="1" spc="0" dirty="0">
              <a:solidFill>
                <a:schemeClr val="bg1"/>
              </a:solidFill>
              <a:latin typeface="Andalus" pitchFamily="18" charset="-78"/>
              <a:cs typeface="Andalus" pitchFamily="18" charset="-78"/>
            </a:endParaRPr>
          </a:p>
        </p:txBody>
      </p:sp>
    </p:spTree>
    <p:extLst>
      <p:ext uri="{BB962C8B-B14F-4D97-AF65-F5344CB8AC3E}">
        <p14:creationId xmlns:p14="http://schemas.microsoft.com/office/powerpoint/2010/main" val="424605265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457200"/>
            <a:ext cx="9144000" cy="6400800"/>
          </a:xfrm>
        </p:spPr>
        <p:txBody>
          <a:bodyPr>
            <a:normAutofit/>
          </a:bodyPr>
          <a:lstStyle/>
          <a:p>
            <a:pPr algn="just">
              <a:lnSpc>
                <a:spcPct val="150000"/>
              </a:lnSpc>
            </a:pPr>
            <a:r>
              <a:rPr lang="en-US" sz="2100" dirty="0">
                <a:latin typeface="Times New Roman" pitchFamily="18" charset="0"/>
                <a:cs typeface="Times New Roman" pitchFamily="18" charset="0"/>
              </a:rPr>
              <a:t>Firstly, the name </a:t>
            </a:r>
            <a:r>
              <a:rPr lang="en-US" sz="2100" dirty="0" err="1">
                <a:latin typeface="Times New Roman" pitchFamily="18" charset="0"/>
                <a:cs typeface="Times New Roman" pitchFamily="18" charset="0"/>
              </a:rPr>
              <a:t>Ayapaneco</a:t>
            </a:r>
            <a:r>
              <a:rPr lang="en-US" sz="2100" dirty="0">
                <a:latin typeface="Times New Roman" pitchFamily="18" charset="0"/>
                <a:cs typeface="Times New Roman" pitchFamily="18" charset="0"/>
              </a:rPr>
              <a:t> for the language was given by outsiders; the two men actually call it </a:t>
            </a:r>
            <a:r>
              <a:rPr lang="en-US" sz="2100" dirty="0" err="1">
                <a:latin typeface="Times New Roman" pitchFamily="18" charset="0"/>
                <a:cs typeface="Times New Roman" pitchFamily="18" charset="0"/>
              </a:rPr>
              <a:t>Nuumte</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Oote</a:t>
            </a:r>
            <a:r>
              <a:rPr lang="en-US" sz="2100" dirty="0">
                <a:latin typeface="Times New Roman" pitchFamily="18" charset="0"/>
                <a:cs typeface="Times New Roman" pitchFamily="18" charset="0"/>
              </a:rPr>
              <a:t> (True Voice</a:t>
            </a:r>
            <a:r>
              <a:rPr lang="en-US" sz="2100" dirty="0" smtClean="0">
                <a:latin typeface="Times New Roman" pitchFamily="18" charset="0"/>
                <a:cs typeface="Times New Roman" pitchFamily="18" charset="0"/>
              </a:rPr>
              <a:t>).</a:t>
            </a:r>
          </a:p>
          <a:p>
            <a:pPr algn="just">
              <a:lnSpc>
                <a:spcPct val="150000"/>
              </a:lnSpc>
            </a:pPr>
            <a:endParaRPr lang="en-US" sz="2100" dirty="0" smtClean="0">
              <a:latin typeface="Times New Roman" pitchFamily="18" charset="0"/>
              <a:cs typeface="Times New Roman" pitchFamily="18" charset="0"/>
            </a:endParaRPr>
          </a:p>
          <a:p>
            <a:pPr algn="just">
              <a:lnSpc>
                <a:spcPct val="150000"/>
              </a:lnSpc>
            </a:pPr>
            <a:r>
              <a:rPr lang="en-US" sz="2100" dirty="0" smtClean="0">
                <a:latin typeface="Times New Roman" pitchFamily="18" charset="0"/>
                <a:cs typeface="Times New Roman" pitchFamily="18" charset="0"/>
              </a:rPr>
              <a:t>Secondly</a:t>
            </a:r>
            <a:r>
              <a:rPr lang="en-US" sz="2100" dirty="0">
                <a:latin typeface="Times New Roman" pitchFamily="18" charset="0"/>
                <a:cs typeface="Times New Roman" pitchFamily="18" charset="0"/>
              </a:rPr>
              <a:t>, no one actually knows why the two men do not speak to each other. There may be cultural reasons for their behavior, e.g. an 'avoidance relationship', as appropriate in some Australian Aboriginal cultures</a:t>
            </a:r>
            <a:r>
              <a:rPr lang="en-US" sz="2100" dirty="0" smtClean="0">
                <a:latin typeface="Times New Roman" pitchFamily="18" charset="0"/>
                <a:cs typeface="Times New Roman" pitchFamily="18" charset="0"/>
              </a:rPr>
              <a:t>.</a:t>
            </a:r>
          </a:p>
          <a:p>
            <a:pPr algn="just">
              <a:lnSpc>
                <a:spcPct val="150000"/>
              </a:lnSpc>
            </a:pPr>
            <a:endParaRPr lang="en-US" sz="2100" dirty="0" smtClean="0">
              <a:latin typeface="Times New Roman" pitchFamily="18" charset="0"/>
              <a:cs typeface="Times New Roman" pitchFamily="18" charset="0"/>
            </a:endParaRPr>
          </a:p>
          <a:p>
            <a:pPr algn="just">
              <a:lnSpc>
                <a:spcPct val="150000"/>
              </a:lnSpc>
            </a:pPr>
            <a:r>
              <a:rPr lang="en-US" sz="2100" dirty="0">
                <a:latin typeface="Times New Roman" pitchFamily="18" charset="0"/>
                <a:cs typeface="Times New Roman" pitchFamily="18" charset="0"/>
              </a:rPr>
              <a:t>Thirdly, and most relevantly for the discussion in this chapter, the reasons for the disappearance of </a:t>
            </a:r>
            <a:r>
              <a:rPr lang="en-US" sz="2100" dirty="0" err="1">
                <a:latin typeface="Times New Roman" pitchFamily="18" charset="0"/>
                <a:cs typeface="Times New Roman" pitchFamily="18" charset="0"/>
              </a:rPr>
              <a:t>Ayapaneco</a:t>
            </a:r>
            <a:r>
              <a:rPr lang="en-US" sz="2100" dirty="0">
                <a:latin typeface="Times New Roman" pitchFamily="18" charset="0"/>
                <a:cs typeface="Times New Roman" pitchFamily="18" charset="0"/>
              </a:rPr>
              <a:t> can more accurately be linked to factors such as the increasing </a:t>
            </a:r>
            <a:r>
              <a:rPr lang="en-US" sz="2100" dirty="0" err="1">
                <a:latin typeface="Times New Roman" pitchFamily="18" charset="0"/>
                <a:cs typeface="Times New Roman" pitchFamily="18" charset="0"/>
              </a:rPr>
              <a:t>urbanisation</a:t>
            </a:r>
            <a:r>
              <a:rPr lang="en-US" sz="2100" dirty="0">
                <a:latin typeface="Times New Roman" pitchFamily="18" charset="0"/>
                <a:cs typeface="Times New Roman" pitchFamily="18" charset="0"/>
              </a:rPr>
              <a:t> of the population, and the political decision to introduce compulsory education in Spanish, rather than to the lack of communication between these two old men. </a:t>
            </a:r>
            <a:endParaRPr lang="en-US" sz="2100" dirty="0" smtClean="0">
              <a:latin typeface="Times New Roman" pitchFamily="18" charset="0"/>
              <a:cs typeface="Times New Roman" pitchFamily="18" charset="0"/>
            </a:endParaRPr>
          </a:p>
          <a:p>
            <a:pPr algn="just">
              <a:lnSpc>
                <a:spcPct val="150000"/>
              </a:lnSpc>
            </a:pPr>
            <a:endParaRPr lang="en-US" sz="2100" dirty="0">
              <a:latin typeface="Times New Roman" pitchFamily="18" charset="0"/>
              <a:cs typeface="Times New Roman" pitchFamily="18" charset="0"/>
            </a:endParaRPr>
          </a:p>
          <a:p>
            <a:endParaRPr lang="ar-SA" sz="2000" dirty="0"/>
          </a:p>
          <a:p>
            <a:pPr algn="just">
              <a:lnSpc>
                <a:spcPct val="150000"/>
              </a:lnSpc>
            </a:pPr>
            <a:endParaRPr lang="en-US" sz="2100" dirty="0">
              <a:latin typeface="Times New Roman" pitchFamily="18" charset="0"/>
              <a:cs typeface="Times New Roman" pitchFamily="18" charset="0"/>
            </a:endParaRPr>
          </a:p>
          <a:p>
            <a:pPr algn="just">
              <a:lnSpc>
                <a:spcPct val="150000"/>
              </a:lnSpc>
            </a:pPr>
            <a:endParaRPr lang="en-US" sz="2100" dirty="0">
              <a:latin typeface="Times New Roman" pitchFamily="18" charset="0"/>
              <a:cs typeface="Times New Roman"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58726"/>
            <a:ext cx="9144000" cy="6499274"/>
          </a:xfrm>
          <a:prstGeom prst="rect">
            <a:avLst/>
          </a:prstGeom>
          <a:ln>
            <a:noFill/>
          </a:ln>
          <a:effectLst/>
          <a:scene3d>
            <a:camera prst="orthographicFront">
              <a:rot lat="0" lon="0" rev="0"/>
            </a:camera>
            <a:lightRig rig="chilly" dir="t">
              <a:rot lat="0" lon="0" rev="18480000"/>
            </a:lightRig>
          </a:scene3d>
          <a:sp3d prstMaterial="clear">
            <a:bevelT h="63500"/>
          </a:sp3d>
        </p:spPr>
      </p:pic>
    </p:spTree>
    <p:extLst>
      <p:ext uri="{BB962C8B-B14F-4D97-AF65-F5344CB8AC3E}">
        <p14:creationId xmlns:p14="http://schemas.microsoft.com/office/powerpoint/2010/main" val="273709624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457200"/>
            <a:ext cx="8991600" cy="6248400"/>
          </a:xfrm>
        </p:spPr>
        <p:txBody>
          <a:bodyPr>
            <a:normAutofit/>
          </a:bodyPr>
          <a:lstStyle/>
          <a:p>
            <a:pPr marL="0" indent="0" algn="just">
              <a:lnSpc>
                <a:spcPct val="150000"/>
              </a:lnSpc>
              <a:buNone/>
            </a:pPr>
            <a:r>
              <a:rPr lang="en-US" sz="2200" dirty="0">
                <a:latin typeface="Times New Roman" pitchFamily="18" charset="0"/>
                <a:cs typeface="Times New Roman" pitchFamily="18" charset="0"/>
              </a:rPr>
              <a:t>It is generally true that when all the people who speak a language die, the language dies with them. </a:t>
            </a:r>
          </a:p>
          <a:p>
            <a:pPr marL="0" indent="0" algn="just">
              <a:lnSpc>
                <a:spcPct val="150000"/>
              </a:lnSpc>
              <a:buNone/>
            </a:pPr>
            <a:endParaRPr lang="en-US" sz="2200" dirty="0">
              <a:latin typeface="Times New Roman" pitchFamily="18" charset="0"/>
              <a:cs typeface="Times New Roman" pitchFamily="18" charset="0"/>
            </a:endParaRPr>
          </a:p>
          <a:p>
            <a:pPr algn="just">
              <a:lnSpc>
                <a:spcPct val="150000"/>
              </a:lnSpc>
            </a:pPr>
            <a:r>
              <a:rPr lang="en-US" sz="2200" dirty="0">
                <a:latin typeface="Times New Roman" pitchFamily="18" charset="0"/>
                <a:cs typeface="Times New Roman" pitchFamily="18" charset="0"/>
              </a:rPr>
              <a:t>In 1992, when </a:t>
            </a:r>
            <a:r>
              <a:rPr lang="en-US" sz="2200" dirty="0" err="1">
                <a:latin typeface="Times New Roman" pitchFamily="18" charset="0"/>
                <a:cs typeface="Times New Roman" pitchFamily="18" charset="0"/>
              </a:rPr>
              <a:t>Tefvik</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Esenc</a:t>
            </a:r>
            <a:r>
              <a:rPr lang="en-US" sz="2200" dirty="0">
                <a:latin typeface="Times New Roman" pitchFamily="18" charset="0"/>
                <a:cs typeface="Times New Roman" pitchFamily="18" charset="0"/>
              </a:rPr>
              <a:t> died, so did the linguistically complex Caucasian language </a:t>
            </a:r>
            <a:r>
              <a:rPr lang="en-US" sz="2200" dirty="0" err="1">
                <a:latin typeface="Times New Roman" pitchFamily="18" charset="0"/>
                <a:cs typeface="Times New Roman" pitchFamily="18" charset="0"/>
              </a:rPr>
              <a:t>Ubykh</a:t>
            </a:r>
            <a:r>
              <a:rPr lang="en-US" sz="2200" dirty="0" smtClean="0">
                <a:latin typeface="Times New Roman" pitchFamily="18" charset="0"/>
                <a:cs typeface="Times New Roman" pitchFamily="18" charset="0"/>
              </a:rPr>
              <a:t>.</a:t>
            </a:r>
            <a:endParaRPr lang="en-US" sz="2200" dirty="0">
              <a:latin typeface="Times New Roman" pitchFamily="18" charset="0"/>
              <a:cs typeface="Times New Roman" pitchFamily="18" charset="0"/>
            </a:endParaRPr>
          </a:p>
          <a:p>
            <a:pPr algn="just">
              <a:lnSpc>
                <a:spcPct val="150000"/>
              </a:lnSpc>
            </a:pPr>
            <a:r>
              <a:rPr lang="en-US" sz="2200" dirty="0">
                <a:latin typeface="Times New Roman" pitchFamily="18" charset="0"/>
                <a:cs typeface="Times New Roman" pitchFamily="18" charset="0"/>
              </a:rPr>
              <a:t> Manx has now completely died out in the Isle of Man – the last native speaker, Ned </a:t>
            </a:r>
            <a:r>
              <a:rPr lang="en-US" sz="2200" dirty="0" err="1">
                <a:latin typeface="Times New Roman" pitchFamily="18" charset="0"/>
                <a:cs typeface="Times New Roman" pitchFamily="18" charset="0"/>
              </a:rPr>
              <a:t>Maddrell</a:t>
            </a:r>
            <a:r>
              <a:rPr lang="en-US" sz="2200" dirty="0">
                <a:latin typeface="Times New Roman" pitchFamily="18" charset="0"/>
                <a:cs typeface="Times New Roman" pitchFamily="18" charset="0"/>
              </a:rPr>
              <a:t>, died in 1974. </a:t>
            </a:r>
          </a:p>
          <a:p>
            <a:pPr algn="just">
              <a:lnSpc>
                <a:spcPct val="150000"/>
              </a:lnSpc>
            </a:pPr>
            <a:r>
              <a:rPr lang="en-US" sz="2200" dirty="0">
                <a:latin typeface="Times New Roman" pitchFamily="18" charset="0"/>
                <a:cs typeface="Times New Roman" pitchFamily="18" charset="0"/>
              </a:rPr>
              <a:t>Cornish effectively disappeared from Cornwall in the eighteenth century when Dolly </a:t>
            </a:r>
            <a:r>
              <a:rPr lang="en-US" sz="2200" dirty="0" err="1">
                <a:latin typeface="Times New Roman" pitchFamily="18" charset="0"/>
                <a:cs typeface="Times New Roman" pitchFamily="18" charset="0"/>
              </a:rPr>
              <a:t>Pentreath</a:t>
            </a:r>
            <a:r>
              <a:rPr lang="en-US" sz="2200" dirty="0">
                <a:latin typeface="Times New Roman" pitchFamily="18" charset="0"/>
                <a:cs typeface="Times New Roman" pitchFamily="18" charset="0"/>
              </a:rPr>
              <a:t> of </a:t>
            </a:r>
            <a:r>
              <a:rPr lang="en-US" sz="2200" dirty="0" err="1">
                <a:latin typeface="Times New Roman" pitchFamily="18" charset="0"/>
                <a:cs typeface="Times New Roman" pitchFamily="18" charset="0"/>
              </a:rPr>
              <a:t>Mousehole</a:t>
            </a:r>
            <a:r>
              <a:rPr lang="en-US" sz="2200" dirty="0">
                <a:latin typeface="Times New Roman" pitchFamily="18" charset="0"/>
                <a:cs typeface="Times New Roman" pitchFamily="18" charset="0"/>
              </a:rPr>
              <a:t> died in 1777</a:t>
            </a:r>
            <a:endParaRPr lang="ar-SA" sz="2200" dirty="0">
              <a:latin typeface="Times New Roman" pitchFamily="18" charset="0"/>
              <a:cs typeface="Times New Roman" pitchFamily="18" charset="0"/>
            </a:endParaRPr>
          </a:p>
          <a:p>
            <a:pPr algn="just">
              <a:lnSpc>
                <a:spcPct val="150000"/>
              </a:lnSpc>
            </a:pPr>
            <a:endParaRPr lang="en-US" sz="2200" dirty="0">
              <a:latin typeface="Times New Roman" pitchFamily="18" charset="0"/>
              <a:cs typeface="Times New Roman"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26" y="381000"/>
            <a:ext cx="9137073" cy="6477000"/>
          </a:xfrm>
          <a:prstGeom prst="rect">
            <a:avLst/>
          </a:prstGeom>
          <a:ln>
            <a:noFill/>
          </a:ln>
          <a:effectLst/>
          <a:scene3d>
            <a:camera prst="orthographicFront">
              <a:rot lat="0" lon="0" rev="0"/>
            </a:camera>
            <a:lightRig rig="chilly" dir="t">
              <a:rot lat="0" lon="0" rev="18480000"/>
            </a:lightRig>
          </a:scene3d>
          <a:sp3d prstMaterial="clear">
            <a:bevelT h="63500"/>
          </a:sp3d>
        </p:spPr>
      </p:pic>
    </p:spTree>
    <p:extLst>
      <p:ext uri="{BB962C8B-B14F-4D97-AF65-F5344CB8AC3E}">
        <p14:creationId xmlns:p14="http://schemas.microsoft.com/office/powerpoint/2010/main" val="9649465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457200"/>
            <a:ext cx="9067800" cy="6248400"/>
          </a:xfrm>
        </p:spPr>
        <p:txBody>
          <a:bodyPr>
            <a:normAutofit/>
          </a:bodyPr>
          <a:lstStyle/>
          <a:p>
            <a:pPr algn="just">
              <a:lnSpc>
                <a:spcPct val="150000"/>
              </a:lnSpc>
            </a:pPr>
            <a:r>
              <a:rPr lang="en-US" sz="2200" dirty="0">
                <a:latin typeface="Times New Roman" pitchFamily="18" charset="0"/>
                <a:cs typeface="Times New Roman" pitchFamily="18" charset="0"/>
              </a:rPr>
              <a:t>than half of the 250-300 Aboriginal languages spoken in Australia when the Europeans arrived have survived, and fewer than two dozen are being actively passed on to younger generations</a:t>
            </a:r>
            <a:r>
              <a:rPr lang="en-US" sz="2200" dirty="0" smtClean="0">
                <a:latin typeface="Times New Roman" pitchFamily="18" charset="0"/>
                <a:cs typeface="Times New Roman" pitchFamily="18" charset="0"/>
              </a:rPr>
              <a:t>. </a:t>
            </a:r>
            <a:endParaRPr lang="en-US" sz="2200" dirty="0">
              <a:latin typeface="Times New Roman" pitchFamily="18" charset="0"/>
              <a:cs typeface="Times New Roman" pitchFamily="18" charset="0"/>
            </a:endParaRPr>
          </a:p>
          <a:p>
            <a:pPr algn="just">
              <a:lnSpc>
                <a:spcPct val="150000"/>
              </a:lnSpc>
            </a:pPr>
            <a:r>
              <a:rPr lang="en-US" sz="2200" dirty="0">
                <a:latin typeface="Times New Roman" pitchFamily="18" charset="0"/>
                <a:cs typeface="Times New Roman" pitchFamily="18" charset="0"/>
              </a:rPr>
              <a:t>Many disappeared  as a direct result of the massacre of the Aboriginal people, or their death from diseases introduced by the Europeans</a:t>
            </a:r>
            <a:endParaRPr lang="ar-SA" sz="2200" dirty="0">
              <a:latin typeface="Times New Roman" pitchFamily="18" charset="0"/>
              <a:cs typeface="Times New Roman" pitchFamily="18" charset="0"/>
            </a:endParaRPr>
          </a:p>
          <a:p>
            <a:pPr algn="just">
              <a:lnSpc>
                <a:spcPct val="150000"/>
              </a:lnSpc>
            </a:pPr>
            <a:r>
              <a:rPr lang="en-US" sz="2200" dirty="0">
                <a:latin typeface="Times New Roman" pitchFamily="18" charset="0"/>
                <a:cs typeface="Times New Roman" pitchFamily="18" charset="0"/>
              </a:rPr>
              <a:t>In Tasmania, the whole indigenous population of between 3000 and 4000 people was exterminated within 75 years. Their languages died with them.</a:t>
            </a:r>
          </a:p>
          <a:p>
            <a:pPr algn="just">
              <a:lnSpc>
                <a:spcPct val="150000"/>
              </a:lnSpc>
            </a:pPr>
            <a:r>
              <a:rPr lang="en-US" sz="2200" dirty="0">
                <a:latin typeface="Times New Roman" pitchFamily="18" charset="0"/>
                <a:cs typeface="Times New Roman" pitchFamily="18" charset="0"/>
              </a:rPr>
              <a:t>the Turkish community in Britain, may shift to English voluntarily . This involves the loss of the language for the individuals concerned, and even for the community in Britain</a:t>
            </a:r>
            <a:endParaRPr lang="ar-SA" sz="2200" dirty="0">
              <a:latin typeface="Times New Roman" pitchFamily="18" charset="0"/>
              <a:cs typeface="Times New Roman" pitchFamily="18" charset="0"/>
            </a:endParaRPr>
          </a:p>
          <a:p>
            <a:pPr algn="just">
              <a:lnSpc>
                <a:spcPct val="150000"/>
              </a:lnSpc>
            </a:pPr>
            <a:endParaRPr lang="en-US" sz="2200" dirty="0">
              <a:latin typeface="Times New Roman" pitchFamily="18" charset="0"/>
              <a:cs typeface="Times New Roman"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57200"/>
            <a:ext cx="9144000" cy="6324600"/>
          </a:xfrm>
          <a:prstGeom prst="rect">
            <a:avLst/>
          </a:prstGeom>
          <a:ln>
            <a:noFill/>
          </a:ln>
          <a:effectLst/>
          <a:scene3d>
            <a:camera prst="orthographicFront">
              <a:rot lat="0" lon="0" rev="0"/>
            </a:camera>
            <a:lightRig rig="chilly" dir="t">
              <a:rot lat="0" lon="0" rev="18480000"/>
            </a:lightRig>
          </a:scene3d>
          <a:sp3d prstMaterial="clear">
            <a:bevelT h="63500"/>
          </a:sp3d>
        </p:spPr>
      </p:pic>
    </p:spTree>
    <p:extLst>
      <p:ext uri="{BB962C8B-B14F-4D97-AF65-F5344CB8AC3E}">
        <p14:creationId xmlns:p14="http://schemas.microsoft.com/office/powerpoint/2010/main" val="370511200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838200"/>
            <a:ext cx="9144000" cy="6324600"/>
          </a:xfrm>
        </p:spPr>
        <p:txBody>
          <a:bodyPr/>
          <a:lstStyle/>
          <a:p>
            <a:pPr algn="just">
              <a:lnSpc>
                <a:spcPct val="150000"/>
              </a:lnSpc>
            </a:pPr>
            <a:r>
              <a:rPr lang="en-US" dirty="0">
                <a:latin typeface="Times New Roman" pitchFamily="18" charset="0"/>
                <a:cs typeface="Times New Roman" pitchFamily="18" charset="0"/>
              </a:rPr>
              <a:t>When a language dies gradually, as opposed to all its speakers being wiped out by a massacre or epidemic, the process is similar to that language shift. </a:t>
            </a:r>
          </a:p>
          <a:p>
            <a:pPr algn="just">
              <a:lnSpc>
                <a:spcPct val="150000"/>
              </a:lnSpc>
            </a:pPr>
            <a:r>
              <a:rPr lang="en-US" dirty="0">
                <a:latin typeface="Times New Roman" pitchFamily="18" charset="0"/>
                <a:cs typeface="Times New Roman" pitchFamily="18" charset="0"/>
              </a:rPr>
              <a:t>The functions of the language are taken over in the domain after another by another language.</a:t>
            </a:r>
          </a:p>
          <a:p>
            <a:pPr algn="just">
              <a:lnSpc>
                <a:spcPct val="150000"/>
              </a:lnSpc>
            </a:pPr>
            <a:r>
              <a:rPr lang="en-US" dirty="0">
                <a:latin typeface="Times New Roman" pitchFamily="18" charset="0"/>
                <a:cs typeface="Times New Roman" pitchFamily="18" charset="0"/>
              </a:rPr>
              <a:t> As the domains in which speakers use the language shrink, the speakers of the dying language become gradually less proficient in it.</a:t>
            </a:r>
            <a:endParaRPr lang="ar-SA" dirty="0">
              <a:latin typeface="Times New Roman" pitchFamily="18" charset="0"/>
              <a:cs typeface="Times New Roman" pitchFamily="18" charset="0"/>
            </a:endParaRPr>
          </a:p>
          <a:p>
            <a:pPr algn="just">
              <a:lnSpc>
                <a:spcPct val="150000"/>
              </a:lnSpc>
            </a:pPr>
            <a:endParaRPr lang="en-US" dirty="0">
              <a:latin typeface="Times New Roman" pitchFamily="18" charset="0"/>
              <a:cs typeface="Times New Roman"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57200"/>
            <a:ext cx="9144000" cy="6400800"/>
          </a:xfrm>
          <a:prstGeom prst="rect">
            <a:avLst/>
          </a:prstGeom>
          <a:ln>
            <a:noFill/>
          </a:ln>
          <a:effectLst/>
          <a:scene3d>
            <a:camera prst="orthographicFront">
              <a:rot lat="0" lon="0" rev="0"/>
            </a:camera>
            <a:lightRig rig="chilly" dir="t">
              <a:rot lat="0" lon="0" rev="18480000"/>
            </a:lightRig>
          </a:scene3d>
          <a:sp3d prstMaterial="clear">
            <a:bevelT h="63500"/>
          </a:sp3d>
        </p:spPr>
      </p:pic>
    </p:spTree>
    <p:extLst>
      <p:ext uri="{BB962C8B-B14F-4D97-AF65-F5344CB8AC3E}">
        <p14:creationId xmlns:p14="http://schemas.microsoft.com/office/powerpoint/2010/main" val="403181795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855" y="609600"/>
            <a:ext cx="8915400" cy="6019800"/>
          </a:xfrm>
        </p:spPr>
        <p:txBody>
          <a:bodyPr>
            <a:normAutofit/>
          </a:bodyPr>
          <a:lstStyle/>
          <a:p>
            <a:pPr algn="just">
              <a:lnSpc>
                <a:spcPct val="150000"/>
              </a:lnSpc>
            </a:pPr>
            <a:r>
              <a:rPr lang="en-US" sz="2300" dirty="0">
                <a:latin typeface="Times New Roman" pitchFamily="18" charset="0"/>
                <a:cs typeface="Times New Roman" pitchFamily="18" charset="0"/>
              </a:rPr>
              <a:t>Annie at 20 is a young speaker of the Dyirbal, an Australian Aboriginal language. She also speak English which she learned at the school. There is no written Dyirbal material for her to read, and there are fewer and fewer contexts in which she can appropriately hear and speak the language. So she is steadily becoming less proficient in it. She can understand the Dyirbal she hears used by older people in her community, and she uses it to speak to her grandmother. But her grandmother is scathing about her ability in Dyirbal, saying Annie doesn't speak the language properly.</a:t>
            </a:r>
            <a:endParaRPr lang="ar-SA" sz="2300" dirty="0">
              <a:latin typeface="Times New Roman" pitchFamily="18" charset="0"/>
              <a:cs typeface="Times New Roman" pitchFamily="18" charset="0"/>
            </a:endParaRPr>
          </a:p>
          <a:p>
            <a:pPr algn="just">
              <a:lnSpc>
                <a:spcPct val="150000"/>
              </a:lnSpc>
            </a:pPr>
            <a:endParaRPr lang="en-US" sz="2300" dirty="0">
              <a:latin typeface="Times New Roman" pitchFamily="18" charset="0"/>
              <a:cs typeface="Times New Roman"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57200"/>
            <a:ext cx="9144000" cy="6400800"/>
          </a:xfrm>
          <a:prstGeom prst="rect">
            <a:avLst/>
          </a:prstGeom>
          <a:ln>
            <a:noFill/>
          </a:ln>
          <a:effectLst/>
          <a:scene3d>
            <a:camera prst="orthographicFront">
              <a:rot lat="0" lon="0" rev="0"/>
            </a:camera>
            <a:lightRig rig="chilly" dir="t">
              <a:rot lat="0" lon="0" rev="18480000"/>
            </a:lightRig>
          </a:scene3d>
          <a:sp3d prstMaterial="clear">
            <a:bevelT h="63500"/>
          </a:sp3d>
        </p:spPr>
      </p:pic>
    </p:spTree>
    <p:extLst>
      <p:ext uri="{BB962C8B-B14F-4D97-AF65-F5344CB8AC3E}">
        <p14:creationId xmlns:p14="http://schemas.microsoft.com/office/powerpoint/2010/main" val="3011309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685800"/>
            <a:ext cx="9067800" cy="6477000"/>
          </a:xfrm>
        </p:spPr>
        <p:txBody>
          <a:bodyPr>
            <a:normAutofit/>
          </a:bodyPr>
          <a:lstStyle/>
          <a:p>
            <a:pPr algn="just">
              <a:lnSpc>
                <a:spcPct val="150000"/>
              </a:lnSpc>
            </a:pPr>
            <a:r>
              <a:rPr lang="en-US" sz="2300" dirty="0">
                <a:latin typeface="Times New Roman" pitchFamily="18" charset="0"/>
                <a:cs typeface="Times New Roman" pitchFamily="18" charset="0"/>
              </a:rPr>
              <a:t>Annie is experiencing language loss because. This is the manifestation, in the individual's experience, of wide-scale language death. </a:t>
            </a:r>
          </a:p>
          <a:p>
            <a:pPr algn="just">
              <a:lnSpc>
                <a:spcPct val="150000"/>
              </a:lnSpc>
            </a:pPr>
            <a:r>
              <a:rPr lang="en-US" sz="2300" dirty="0">
                <a:latin typeface="Times New Roman" pitchFamily="18" charset="0"/>
                <a:cs typeface="Times New Roman" pitchFamily="18" charset="0"/>
              </a:rPr>
              <a:t>1- she uses English for most purposes, her vocabulary in Dyirbal has shrunk and shrunk.</a:t>
            </a:r>
          </a:p>
          <a:p>
            <a:pPr algn="just">
              <a:lnSpc>
                <a:spcPct val="150000"/>
              </a:lnSpc>
            </a:pPr>
            <a:r>
              <a:rPr lang="en-US" sz="2300" dirty="0">
                <a:latin typeface="Times New Roman" pitchFamily="18" charset="0"/>
                <a:cs typeface="Times New Roman" pitchFamily="18" charset="0"/>
              </a:rPr>
              <a:t>2-She can't remember all the complicated endings on Dyirbal nouns, and she uses just one ending –</a:t>
            </a:r>
            <a:r>
              <a:rPr lang="en-US" sz="2300" dirty="0" err="1">
                <a:latin typeface="Times New Roman" pitchFamily="18" charset="0"/>
                <a:cs typeface="Times New Roman" pitchFamily="18" charset="0"/>
              </a:rPr>
              <a:t>gu</a:t>
            </a:r>
            <a:r>
              <a:rPr lang="en-US" sz="2300" dirty="0">
                <a:latin typeface="Times New Roman" pitchFamily="18" charset="0"/>
                <a:cs typeface="Times New Roman" pitchFamily="18" charset="0"/>
              </a:rPr>
              <a:t> for all of them. </a:t>
            </a:r>
          </a:p>
          <a:p>
            <a:pPr algn="just">
              <a:lnSpc>
                <a:spcPct val="150000"/>
              </a:lnSpc>
            </a:pPr>
            <a:r>
              <a:rPr lang="en-US" sz="2300" dirty="0">
                <a:latin typeface="Times New Roman" pitchFamily="18" charset="0"/>
                <a:cs typeface="Times New Roman" pitchFamily="18" charset="0"/>
              </a:rPr>
              <a:t>3-She finds herself putting word in the order they come in English instead of in the order grandmother uses in Dyirbal.</a:t>
            </a:r>
          </a:p>
          <a:p>
            <a:pPr algn="just">
              <a:lnSpc>
                <a:spcPct val="150000"/>
              </a:lnSpc>
            </a:pPr>
            <a:endParaRPr lang="en-US" sz="2300" dirty="0">
              <a:latin typeface="Times New Roman" pitchFamily="18" charset="0"/>
              <a:cs typeface="Times New Roman"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1000"/>
            <a:ext cx="9144000" cy="6477000"/>
          </a:xfrm>
          <a:prstGeom prst="rect">
            <a:avLst/>
          </a:prstGeom>
          <a:ln>
            <a:noFill/>
          </a:ln>
          <a:effectLst/>
          <a:scene3d>
            <a:camera prst="orthographicFront">
              <a:rot lat="0" lon="0" rev="0"/>
            </a:camera>
            <a:lightRig rig="chilly" dir="t">
              <a:rot lat="0" lon="0" rev="18480000"/>
            </a:lightRig>
          </a:scene3d>
          <a:sp3d prstMaterial="clear">
            <a:bevelT h="63500"/>
          </a:sp3d>
        </p:spPr>
      </p:pic>
    </p:spTree>
    <p:extLst>
      <p:ext uri="{BB962C8B-B14F-4D97-AF65-F5344CB8AC3E}">
        <p14:creationId xmlns:p14="http://schemas.microsoft.com/office/powerpoint/2010/main" val="193780886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623455"/>
            <a:ext cx="8915400" cy="6248400"/>
          </a:xfrm>
        </p:spPr>
        <p:txBody>
          <a:bodyPr>
            <a:normAutofit/>
          </a:bodyPr>
          <a:lstStyle/>
          <a:p>
            <a:pPr algn="just">
              <a:lnSpc>
                <a:spcPct val="150000"/>
              </a:lnSpc>
            </a:pPr>
            <a:r>
              <a:rPr lang="en-US" sz="2300" dirty="0">
                <a:latin typeface="Times New Roman" pitchFamily="18" charset="0"/>
                <a:cs typeface="Times New Roman" pitchFamily="18" charset="0"/>
              </a:rPr>
              <a:t>When Annie’s generation die, it is pretty certain Dyirbal will die with them.</a:t>
            </a:r>
          </a:p>
          <a:p>
            <a:pPr algn="just">
              <a:lnSpc>
                <a:spcPct val="150000"/>
              </a:lnSpc>
            </a:pPr>
            <a:r>
              <a:rPr lang="en-US" sz="2300" dirty="0">
                <a:latin typeface="Times New Roman" pitchFamily="18" charset="0"/>
                <a:cs typeface="Times New Roman" pitchFamily="18" charset="0"/>
              </a:rPr>
              <a:t>The process of language death for the language comes about through this kind of:</a:t>
            </a:r>
          </a:p>
          <a:p>
            <a:pPr marL="0" indent="0" algn="just">
              <a:lnSpc>
                <a:spcPct val="150000"/>
              </a:lnSpc>
              <a:buNone/>
            </a:pPr>
            <a:r>
              <a:rPr lang="en-US" sz="2300" dirty="0">
                <a:latin typeface="Times New Roman" pitchFamily="18" charset="0"/>
                <a:cs typeface="Times New Roman" pitchFamily="18" charset="0"/>
              </a:rPr>
              <a:t>1- gradual loss of fluency.</a:t>
            </a:r>
          </a:p>
          <a:p>
            <a:pPr marL="0" indent="0" algn="just">
              <a:lnSpc>
                <a:spcPct val="150000"/>
              </a:lnSpc>
              <a:buNone/>
            </a:pPr>
            <a:r>
              <a:rPr lang="en-US" sz="2300" dirty="0">
                <a:latin typeface="Times New Roman" pitchFamily="18" charset="0"/>
                <a:cs typeface="Times New Roman" pitchFamily="18" charset="0"/>
              </a:rPr>
              <a:t>2-speakers competence. </a:t>
            </a:r>
          </a:p>
          <a:p>
            <a:pPr algn="just">
              <a:lnSpc>
                <a:spcPct val="150000"/>
              </a:lnSpc>
            </a:pPr>
            <a:r>
              <a:rPr lang="en-US" sz="2300" dirty="0">
                <a:latin typeface="Times New Roman" pitchFamily="18" charset="0"/>
                <a:cs typeface="Times New Roman" pitchFamily="18" charset="0"/>
              </a:rPr>
              <a:t>With the spread of a majority group language into more and more domains, the number of contexts in which individuals use the ethnic language diminishes. </a:t>
            </a:r>
            <a:endParaRPr lang="ar-SA" sz="2300" dirty="0">
              <a:latin typeface="Times New Roman" pitchFamily="18" charset="0"/>
              <a:cs typeface="Times New Roman" pitchFamily="18" charset="0"/>
            </a:endParaRPr>
          </a:p>
          <a:p>
            <a:pPr algn="just">
              <a:lnSpc>
                <a:spcPct val="150000"/>
              </a:lnSpc>
            </a:pPr>
            <a:endParaRPr lang="en-US" sz="2300" dirty="0">
              <a:latin typeface="Times New Roman" pitchFamily="18" charset="0"/>
              <a:cs typeface="Times New Roman"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854" y="457200"/>
            <a:ext cx="9130145" cy="6324600"/>
          </a:xfrm>
          <a:prstGeom prst="rect">
            <a:avLst/>
          </a:prstGeom>
          <a:ln>
            <a:noFill/>
          </a:ln>
          <a:effectLst/>
          <a:scene3d>
            <a:camera prst="orthographicFront">
              <a:rot lat="0" lon="0" rev="0"/>
            </a:camera>
            <a:lightRig rig="chilly" dir="t">
              <a:rot lat="0" lon="0" rev="18480000"/>
            </a:lightRig>
          </a:scene3d>
          <a:sp3d prstMaterial="clear">
            <a:bevelT h="63500"/>
          </a:sp3d>
        </p:spPr>
      </p:pic>
    </p:spTree>
    <p:extLst>
      <p:ext uri="{BB962C8B-B14F-4D97-AF65-F5344CB8AC3E}">
        <p14:creationId xmlns:p14="http://schemas.microsoft.com/office/powerpoint/2010/main" val="74585273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457200"/>
            <a:ext cx="9144000" cy="6324600"/>
          </a:xfrm>
        </p:spPr>
        <p:txBody>
          <a:bodyPr>
            <a:normAutofit/>
          </a:bodyPr>
          <a:lstStyle/>
          <a:p>
            <a:pPr algn="just">
              <a:lnSpc>
                <a:spcPct val="150000"/>
              </a:lnSpc>
            </a:pPr>
            <a:r>
              <a:rPr lang="en-US" sz="2200" dirty="0">
                <a:latin typeface="Times New Roman" pitchFamily="18" charset="0"/>
                <a:cs typeface="Times New Roman" pitchFamily="18" charset="0"/>
              </a:rPr>
              <a:t>In the wider community the language may survive for ritual or ceremonial occasions. </a:t>
            </a:r>
          </a:p>
          <a:p>
            <a:pPr algn="just">
              <a:lnSpc>
                <a:spcPct val="150000"/>
              </a:lnSpc>
            </a:pPr>
            <a:r>
              <a:rPr lang="en-US" sz="2200" dirty="0">
                <a:latin typeface="Times New Roman" pitchFamily="18" charset="0"/>
                <a:cs typeface="Times New Roman" pitchFamily="18" charset="0"/>
              </a:rPr>
              <a:t> Those who use it will be a:</a:t>
            </a:r>
          </a:p>
          <a:p>
            <a:pPr marL="0" indent="0" algn="just">
              <a:lnSpc>
                <a:spcPct val="150000"/>
              </a:lnSpc>
              <a:buNone/>
            </a:pPr>
            <a:r>
              <a:rPr lang="en-US" sz="2200" dirty="0">
                <a:latin typeface="Times New Roman" pitchFamily="18" charset="0"/>
                <a:cs typeface="Times New Roman" pitchFamily="18" charset="0"/>
              </a:rPr>
              <a:t>1- few in number.</a:t>
            </a:r>
          </a:p>
          <a:p>
            <a:pPr marL="0" indent="0" algn="just">
              <a:lnSpc>
                <a:spcPct val="150000"/>
              </a:lnSpc>
              <a:buNone/>
            </a:pPr>
            <a:r>
              <a:rPr lang="en-US" sz="2200" dirty="0">
                <a:latin typeface="Times New Roman" pitchFamily="18" charset="0"/>
                <a:cs typeface="Times New Roman" pitchFamily="18" charset="0"/>
              </a:rPr>
              <a:t> 2-their fluency is often restricted to prayers and set speeches or incantations. </a:t>
            </a:r>
          </a:p>
          <a:p>
            <a:pPr algn="just">
              <a:lnSpc>
                <a:spcPct val="150000"/>
              </a:lnSpc>
            </a:pPr>
            <a:r>
              <a:rPr lang="en-US" sz="2200" dirty="0">
                <a:latin typeface="Times New Roman" pitchFamily="18" charset="0"/>
                <a:cs typeface="Times New Roman" pitchFamily="18" charset="0"/>
              </a:rPr>
              <a:t>In Maori community in New Zealand, the amount of Maori used in ceremonies is entirely dependent on the availability of respected elders who still retain some knowledge of the appropriate discourse. </a:t>
            </a:r>
          </a:p>
          <a:p>
            <a:pPr algn="just">
              <a:lnSpc>
                <a:spcPct val="150000"/>
              </a:lnSpc>
            </a:pPr>
            <a:r>
              <a:rPr lang="en-US" sz="2200" dirty="0">
                <a:latin typeface="Times New Roman" pitchFamily="18" charset="0"/>
                <a:cs typeface="Times New Roman" pitchFamily="18" charset="0"/>
              </a:rPr>
              <a:t>Maori is now used in some communities only for formal ceremonial speeches, prayers for the sick, and perhaps for a prayer to open a meeting. </a:t>
            </a:r>
            <a:endParaRPr lang="ar-SA" sz="2200" dirty="0">
              <a:latin typeface="Times New Roman" pitchFamily="18" charset="0"/>
              <a:cs typeface="Times New Roman" pitchFamily="18" charset="0"/>
            </a:endParaRPr>
          </a:p>
          <a:p>
            <a:pPr algn="just">
              <a:lnSpc>
                <a:spcPct val="150000"/>
              </a:lnSpc>
            </a:pPr>
            <a:endParaRPr lang="en-US" sz="2200" dirty="0">
              <a:latin typeface="Times New Roman" pitchFamily="18" charset="0"/>
              <a:cs typeface="Times New Roman" pitchFamily="18"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04800"/>
            <a:ext cx="9144000" cy="6553200"/>
          </a:xfrm>
          <a:prstGeom prst="rect">
            <a:avLst/>
          </a:prstGeom>
          <a:ln>
            <a:noFill/>
          </a:ln>
          <a:effectLst/>
          <a:scene3d>
            <a:camera prst="orthographicFront">
              <a:rot lat="0" lon="0" rev="0"/>
            </a:camera>
            <a:lightRig rig="chilly" dir="t">
              <a:rot lat="0" lon="0" rev="18480000"/>
            </a:lightRig>
          </a:scene3d>
          <a:sp3d prstMaterial="clear">
            <a:bevelT h="63500"/>
          </a:sp3d>
        </p:spPr>
      </p:pic>
    </p:spTree>
    <p:extLst>
      <p:ext uri="{BB962C8B-B14F-4D97-AF65-F5344CB8AC3E}">
        <p14:creationId xmlns:p14="http://schemas.microsoft.com/office/powerpoint/2010/main" val="5609192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1000"/>
            <a:ext cx="9144000" cy="6477000"/>
          </a:xfrm>
          <a:prstGeom prst="rect">
            <a:avLst/>
          </a:prstGeom>
          <a:ln>
            <a:noFill/>
          </a:ln>
          <a:effectLst/>
          <a:scene3d>
            <a:camera prst="orthographicFront">
              <a:rot lat="0" lon="0" rev="0"/>
            </a:camera>
            <a:lightRig rig="chilly" dir="t">
              <a:rot lat="0" lon="0" rev="18480000"/>
            </a:lightRig>
          </a:scene3d>
          <a:sp3d prstMaterial="clear">
            <a:bevelT h="63500"/>
          </a:sp3d>
        </p:spPr>
      </p:pic>
      <p:sp>
        <p:nvSpPr>
          <p:cNvPr id="3" name="Content Placeholder 2"/>
          <p:cNvSpPr>
            <a:spLocks noGrp="1"/>
          </p:cNvSpPr>
          <p:nvPr>
            <p:ph idx="1"/>
          </p:nvPr>
        </p:nvSpPr>
        <p:spPr>
          <a:xfrm>
            <a:off x="152400" y="1447800"/>
            <a:ext cx="8915400" cy="5029200"/>
          </a:xfrm>
        </p:spPr>
        <p:txBody>
          <a:bodyPr>
            <a:normAutofit/>
          </a:bodyPr>
          <a:lstStyle/>
          <a:p>
            <a:pPr algn="just">
              <a:lnSpc>
                <a:spcPct val="150000"/>
              </a:lnSpc>
            </a:pPr>
            <a:r>
              <a:rPr lang="en-US" sz="2300" dirty="0">
                <a:latin typeface="Times New Roman" pitchFamily="18" charset="0"/>
                <a:cs typeface="Times New Roman" pitchFamily="18" charset="0"/>
              </a:rPr>
              <a:t>A-Factors leading to language loss:</a:t>
            </a:r>
          </a:p>
          <a:p>
            <a:pPr marL="0" indent="0" algn="just">
              <a:lnSpc>
                <a:spcPct val="150000"/>
              </a:lnSpc>
              <a:buNone/>
            </a:pPr>
            <a:r>
              <a:rPr lang="en-US" sz="2300" dirty="0">
                <a:latin typeface="Times New Roman" pitchFamily="18" charset="0"/>
                <a:cs typeface="Times New Roman" pitchFamily="18" charset="0"/>
              </a:rPr>
              <a:t>1- Death of Speakers.</a:t>
            </a:r>
          </a:p>
          <a:p>
            <a:pPr marL="0" indent="0" algn="just">
              <a:lnSpc>
                <a:spcPct val="150000"/>
              </a:lnSpc>
              <a:buNone/>
            </a:pPr>
            <a:r>
              <a:rPr lang="en-US" sz="2300" dirty="0">
                <a:latin typeface="Times New Roman" pitchFamily="18" charset="0"/>
                <a:cs typeface="Times New Roman" pitchFamily="18" charset="0"/>
              </a:rPr>
              <a:t>2-Natural Disasters</a:t>
            </a:r>
          </a:p>
          <a:p>
            <a:pPr marL="0" indent="0" algn="just">
              <a:lnSpc>
                <a:spcPct val="150000"/>
              </a:lnSpc>
              <a:buNone/>
            </a:pPr>
            <a:r>
              <a:rPr lang="en-US" sz="2300" dirty="0">
                <a:latin typeface="Times New Roman" pitchFamily="18" charset="0"/>
                <a:cs typeface="Times New Roman" pitchFamily="18" charset="0"/>
              </a:rPr>
              <a:t>An example of this is the languages spoken by the people of the Andaman Islands, who were seriously affected by the 2004 Indian Ocean earthquake and tsunami.</a:t>
            </a:r>
          </a:p>
          <a:p>
            <a:pPr marL="0" indent="0" algn="just">
              <a:lnSpc>
                <a:spcPct val="150000"/>
              </a:lnSpc>
              <a:buNone/>
            </a:pPr>
            <a:r>
              <a:rPr lang="en-US" sz="2300" dirty="0">
                <a:latin typeface="Times New Roman" pitchFamily="18" charset="0"/>
                <a:cs typeface="Times New Roman" pitchFamily="18" charset="0"/>
              </a:rPr>
              <a:t>3-Starvation.</a:t>
            </a:r>
          </a:p>
          <a:p>
            <a:pPr marL="0" indent="0" algn="just">
              <a:lnSpc>
                <a:spcPct val="150000"/>
              </a:lnSpc>
              <a:buNone/>
            </a:pPr>
            <a:endParaRPr lang="en-US" sz="2300" dirty="0">
              <a:latin typeface="Times New Roman" pitchFamily="18" charset="0"/>
              <a:cs typeface="Times New Roman" pitchFamily="18" charset="0"/>
            </a:endParaRPr>
          </a:p>
          <a:p>
            <a:pPr marL="0" indent="0" algn="just">
              <a:lnSpc>
                <a:spcPct val="150000"/>
              </a:lnSpc>
              <a:buNone/>
            </a:pPr>
            <a:endParaRPr lang="ar-SA" sz="2300" dirty="0">
              <a:latin typeface="Times New Roman" pitchFamily="18" charset="0"/>
              <a:cs typeface="Times New Roman" pitchFamily="18" charset="0"/>
            </a:endParaRPr>
          </a:p>
          <a:p>
            <a:pPr algn="just">
              <a:lnSpc>
                <a:spcPct val="150000"/>
              </a:lnSpc>
            </a:pPr>
            <a:endParaRPr lang="en-US" sz="2300" dirty="0">
              <a:latin typeface="Times New Roman" pitchFamily="18" charset="0"/>
              <a:cs typeface="Times New Roman" pitchFamily="18" charset="0"/>
            </a:endParaRPr>
          </a:p>
        </p:txBody>
      </p:sp>
      <p:sp>
        <p:nvSpPr>
          <p:cNvPr id="4" name="Title 1"/>
          <p:cNvSpPr txBox="1">
            <a:spLocks/>
          </p:cNvSpPr>
          <p:nvPr/>
        </p:nvSpPr>
        <p:spPr>
          <a:xfrm>
            <a:off x="180108" y="533400"/>
            <a:ext cx="6754092" cy="668482"/>
          </a:xfrm>
          <a:prstGeom prst="rect">
            <a:avLst/>
          </a:prstGeom>
          <a:solidFill>
            <a:schemeClr val="tx2">
              <a:lumMod val="60000"/>
              <a:lumOff val="40000"/>
            </a:schemeClr>
          </a:solidFill>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rmAutofit fontScale="97500"/>
          </a:bodyPr>
          <a:lstStyle>
            <a:lvl1pPr algn="l" defTabSz="914400" rtl="0" eaLnBrk="1" latinLnBrk="0" hangingPunct="1">
              <a:spcBef>
                <a:spcPct val="0"/>
              </a:spcBef>
              <a:buNone/>
              <a:defRPr sz="4000" kern="1200" spc="-100" baseline="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r>
              <a:rPr lang="en-US" sz="3200" b="1" spc="0" dirty="0" smtClean="0">
                <a:solidFill>
                  <a:schemeClr val="bg2"/>
                </a:solidFill>
                <a:latin typeface="Andalus" pitchFamily="18" charset="-78"/>
                <a:cs typeface="Andalus" pitchFamily="18" charset="-78"/>
              </a:rPr>
              <a:t>The </a:t>
            </a:r>
            <a:r>
              <a:rPr lang="en-US" sz="3200" b="1" spc="0" dirty="0">
                <a:solidFill>
                  <a:schemeClr val="bg2"/>
                </a:solidFill>
                <a:latin typeface="Andalus" pitchFamily="18" charset="-78"/>
                <a:cs typeface="Andalus" pitchFamily="18" charset="-78"/>
              </a:rPr>
              <a:t>R</a:t>
            </a:r>
            <a:r>
              <a:rPr lang="en-US" sz="3200" b="1" spc="0" dirty="0" smtClean="0">
                <a:solidFill>
                  <a:schemeClr val="bg2"/>
                </a:solidFill>
                <a:latin typeface="Andalus" pitchFamily="18" charset="-78"/>
                <a:cs typeface="Andalus" pitchFamily="18" charset="-78"/>
              </a:rPr>
              <a:t>easons of Language Loss :</a:t>
            </a:r>
            <a:endParaRPr lang="en-US" sz="3200" b="1" spc="0" dirty="0">
              <a:solidFill>
                <a:schemeClr val="bg2"/>
              </a:solidFill>
              <a:latin typeface="Andalus" pitchFamily="18" charset="-78"/>
              <a:cs typeface="Andalus" pitchFamily="18" charset="-78"/>
            </a:endParaRPr>
          </a:p>
        </p:txBody>
      </p:sp>
    </p:spTree>
    <p:extLst>
      <p:ext uri="{BB962C8B-B14F-4D97-AF65-F5344CB8AC3E}">
        <p14:creationId xmlns:p14="http://schemas.microsoft.com/office/powerpoint/2010/main" val="290767387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1000"/>
            <a:ext cx="9144000" cy="6477000"/>
          </a:xfrm>
          <a:prstGeom prst="rect">
            <a:avLst/>
          </a:prstGeom>
          <a:ln>
            <a:noFill/>
          </a:ln>
          <a:effectLst/>
          <a:scene3d>
            <a:camera prst="orthographicFront">
              <a:rot lat="0" lon="0" rev="0"/>
            </a:camera>
            <a:lightRig rig="chilly" dir="t">
              <a:rot lat="0" lon="0" rev="18480000"/>
            </a:lightRig>
          </a:scene3d>
          <a:sp3d prstMaterial="clear">
            <a:bevelT h="63500"/>
          </a:sp3d>
        </p:spPr>
      </p:pic>
      <p:sp>
        <p:nvSpPr>
          <p:cNvPr id="3" name="Content Placeholder 2"/>
          <p:cNvSpPr>
            <a:spLocks noGrp="1"/>
          </p:cNvSpPr>
          <p:nvPr>
            <p:ph idx="1"/>
          </p:nvPr>
        </p:nvSpPr>
        <p:spPr>
          <a:xfrm>
            <a:off x="76200" y="457200"/>
            <a:ext cx="8991600" cy="6324600"/>
          </a:xfrm>
        </p:spPr>
        <p:txBody>
          <a:bodyPr>
            <a:normAutofit/>
          </a:bodyPr>
          <a:lstStyle/>
          <a:p>
            <a:pPr marL="0" indent="0" algn="just">
              <a:lnSpc>
                <a:spcPct val="150000"/>
              </a:lnSpc>
              <a:buNone/>
            </a:pPr>
            <a:r>
              <a:rPr lang="en-US" sz="2300" dirty="0">
                <a:latin typeface="Times New Roman" pitchFamily="18" charset="0"/>
                <a:cs typeface="Times New Roman" pitchFamily="18" charset="0"/>
              </a:rPr>
              <a:t>4-Dissease.</a:t>
            </a:r>
          </a:p>
          <a:p>
            <a:pPr marL="0" indent="0" algn="just">
              <a:lnSpc>
                <a:spcPct val="150000"/>
              </a:lnSpc>
              <a:buNone/>
            </a:pPr>
            <a:r>
              <a:rPr lang="en-US" sz="2300" dirty="0">
                <a:latin typeface="Times New Roman" pitchFamily="18" charset="0"/>
                <a:cs typeface="Times New Roman" pitchFamily="18" charset="0"/>
              </a:rPr>
              <a:t>Alzheimer's Disease</a:t>
            </a:r>
          </a:p>
          <a:p>
            <a:pPr marL="0" indent="0" algn="just">
              <a:lnSpc>
                <a:spcPct val="150000"/>
              </a:lnSpc>
              <a:buNone/>
            </a:pPr>
            <a:r>
              <a:rPr lang="en-US" sz="2300" dirty="0">
                <a:latin typeface="Times New Roman" pitchFamily="18" charset="0"/>
                <a:cs typeface="Times New Roman" pitchFamily="18" charset="0"/>
              </a:rPr>
              <a:t>5-Genocides.</a:t>
            </a:r>
          </a:p>
          <a:p>
            <a:pPr marL="0" indent="0" algn="just">
              <a:lnSpc>
                <a:spcPct val="150000"/>
              </a:lnSpc>
              <a:buNone/>
            </a:pPr>
            <a:r>
              <a:rPr lang="en-US" sz="2300" dirty="0">
                <a:latin typeface="Times New Roman" pitchFamily="18" charset="0"/>
                <a:cs typeface="Times New Roman" pitchFamily="18" charset="0"/>
              </a:rPr>
              <a:t> the language(s) of the indigenous population of Tasmania who were wiped out by colonists, and many extinct and endangered languages of the Americas where indigenous peoples have been subjected to genocidal violence, or in the cases of the Miskito language in Nicaragua and the Mayan languages of Guatemala have been affected by civil war.</a:t>
            </a:r>
          </a:p>
          <a:p>
            <a:pPr marL="0" indent="0" algn="just">
              <a:lnSpc>
                <a:spcPct val="150000"/>
              </a:lnSpc>
              <a:buNone/>
            </a:pPr>
            <a:endParaRPr lang="ar-SA" sz="2300" dirty="0">
              <a:latin typeface="Times New Roman" pitchFamily="18" charset="0"/>
              <a:cs typeface="Times New Roman" pitchFamily="18" charset="0"/>
            </a:endParaRPr>
          </a:p>
          <a:p>
            <a:pPr algn="just">
              <a:lnSpc>
                <a:spcPct val="150000"/>
              </a:lnSpc>
            </a:pPr>
            <a:endParaRPr lang="en-US" sz="2300" dirty="0">
              <a:latin typeface="Times New Roman" pitchFamily="18" charset="0"/>
              <a:cs typeface="Times New Roman" pitchFamily="18" charset="0"/>
            </a:endParaRPr>
          </a:p>
        </p:txBody>
      </p:sp>
    </p:spTree>
    <p:extLst>
      <p:ext uri="{BB962C8B-B14F-4D97-AF65-F5344CB8AC3E}">
        <p14:creationId xmlns:p14="http://schemas.microsoft.com/office/powerpoint/2010/main" val="352051502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381000"/>
            <a:ext cx="9144000" cy="6477000"/>
          </a:xfrm>
        </p:spPr>
        <p:txBody>
          <a:bodyPr>
            <a:noAutofit/>
          </a:bodyPr>
          <a:lstStyle/>
          <a:p>
            <a:pPr algn="just">
              <a:lnSpc>
                <a:spcPct val="150000"/>
              </a:lnSpc>
            </a:pPr>
            <a:r>
              <a:rPr lang="en-US" sz="2100" dirty="0">
                <a:latin typeface="Times New Roman" pitchFamily="18" charset="0"/>
                <a:cs typeface="Times New Roman" pitchFamily="18" charset="0"/>
              </a:rPr>
              <a:t>B- Social Factors</a:t>
            </a:r>
          </a:p>
          <a:p>
            <a:pPr algn="just">
              <a:lnSpc>
                <a:spcPct val="150000"/>
              </a:lnSpc>
            </a:pPr>
            <a:r>
              <a:rPr lang="en-US" sz="2100" dirty="0">
                <a:latin typeface="Times New Roman" pitchFamily="18" charset="0"/>
                <a:cs typeface="Times New Roman" pitchFamily="18" charset="0"/>
              </a:rPr>
              <a:t>the language shift occurring as most communities considering another language in predominantly monolingual society that dominated by one majority group language in all major institutional domains.</a:t>
            </a:r>
          </a:p>
          <a:p>
            <a:pPr marL="0" indent="0" algn="just">
              <a:lnSpc>
                <a:spcPct val="150000"/>
              </a:lnSpc>
              <a:buNone/>
            </a:pPr>
            <a:r>
              <a:rPr lang="en-US" sz="2100" dirty="0">
                <a:latin typeface="Times New Roman" pitchFamily="18" charset="0"/>
                <a:cs typeface="Times New Roman" pitchFamily="18" charset="0"/>
              </a:rPr>
              <a:t>1-Young men moving to urban center.</a:t>
            </a:r>
          </a:p>
          <a:p>
            <a:pPr marL="0" indent="0" algn="just">
              <a:lnSpc>
                <a:spcPct val="150000"/>
              </a:lnSpc>
              <a:buNone/>
            </a:pPr>
            <a:r>
              <a:rPr lang="en-US" sz="2100" dirty="0">
                <a:latin typeface="Times New Roman" pitchFamily="18" charset="0"/>
                <a:cs typeface="Times New Roman" pitchFamily="18" charset="0"/>
              </a:rPr>
              <a:t>A member of a migrant family in an urban area where no one else speaks their language face a big problem. </a:t>
            </a:r>
          </a:p>
          <a:p>
            <a:pPr marL="0" indent="0" algn="just">
              <a:lnSpc>
                <a:spcPct val="150000"/>
              </a:lnSpc>
              <a:buNone/>
            </a:pPr>
            <a:r>
              <a:rPr lang="en-US" sz="2100" dirty="0">
                <a:latin typeface="Times New Roman" pitchFamily="18" charset="0"/>
                <a:cs typeface="Times New Roman" pitchFamily="18" charset="0"/>
              </a:rPr>
              <a:t>2-Intermarriage.</a:t>
            </a:r>
          </a:p>
          <a:p>
            <a:pPr marL="0" indent="0" algn="just">
              <a:lnSpc>
                <a:spcPct val="150000"/>
              </a:lnSpc>
              <a:buNone/>
            </a:pPr>
            <a:r>
              <a:rPr lang="en-US" sz="2100" dirty="0">
                <a:latin typeface="Times New Roman" pitchFamily="18" charset="0"/>
                <a:cs typeface="Times New Roman" pitchFamily="18" charset="0"/>
              </a:rPr>
              <a:t>When a German-speaking man marries an English-speaking Australian women, English is the dominant language of the home, and the main language used to the children. </a:t>
            </a:r>
          </a:p>
          <a:p>
            <a:pPr marL="0" indent="0" algn="just">
              <a:lnSpc>
                <a:spcPct val="150000"/>
              </a:lnSpc>
              <a:buNone/>
            </a:pPr>
            <a:r>
              <a:rPr lang="en-US" sz="2100" dirty="0">
                <a:latin typeface="Times New Roman" pitchFamily="18" charset="0"/>
                <a:cs typeface="Times New Roman" pitchFamily="18" charset="0"/>
              </a:rPr>
              <a:t>3-Aging population in the community</a:t>
            </a:r>
          </a:p>
          <a:p>
            <a:pPr marL="0" indent="0" algn="just">
              <a:lnSpc>
                <a:spcPct val="150000"/>
              </a:lnSpc>
              <a:buNone/>
            </a:pPr>
            <a:endParaRPr lang="en-US" sz="2100" dirty="0">
              <a:latin typeface="Times New Roman" pitchFamily="18" charset="0"/>
              <a:cs typeface="Times New Roman" pitchFamily="18" charset="0"/>
            </a:endParaRPr>
          </a:p>
          <a:p>
            <a:pPr marL="0" indent="0" algn="just">
              <a:lnSpc>
                <a:spcPct val="150000"/>
              </a:lnSpc>
              <a:buNone/>
            </a:pPr>
            <a:endParaRPr lang="ar-SA" sz="2100" dirty="0">
              <a:latin typeface="Times New Roman" pitchFamily="18" charset="0"/>
              <a:cs typeface="Times New Roman" pitchFamily="18" charset="0"/>
            </a:endParaRPr>
          </a:p>
          <a:p>
            <a:pPr algn="just">
              <a:lnSpc>
                <a:spcPct val="150000"/>
              </a:lnSpc>
            </a:pPr>
            <a:endParaRPr lang="en-US" sz="2100" dirty="0">
              <a:latin typeface="Times New Roman" pitchFamily="18" charset="0"/>
              <a:cs typeface="Times New Roman"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1000"/>
            <a:ext cx="9144000" cy="6477000"/>
          </a:xfrm>
          <a:prstGeom prst="rect">
            <a:avLst/>
          </a:prstGeom>
          <a:ln>
            <a:noFill/>
          </a:ln>
          <a:effectLst/>
          <a:scene3d>
            <a:camera prst="orthographicFront">
              <a:rot lat="0" lon="0" rev="0"/>
            </a:camera>
            <a:lightRig rig="chilly" dir="t">
              <a:rot lat="0" lon="0" rev="18480000"/>
            </a:lightRig>
          </a:scene3d>
          <a:sp3d prstMaterial="clear">
            <a:bevelT h="63500"/>
          </a:sp3d>
        </p:spPr>
      </p:pic>
    </p:spTree>
    <p:extLst>
      <p:ext uri="{BB962C8B-B14F-4D97-AF65-F5344CB8AC3E}">
        <p14:creationId xmlns:p14="http://schemas.microsoft.com/office/powerpoint/2010/main" val="190619438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782" y="304800"/>
            <a:ext cx="9123218" cy="6553200"/>
          </a:xfrm>
          <a:prstGeom prst="rect">
            <a:avLst/>
          </a:prstGeom>
          <a:ln>
            <a:noFill/>
          </a:ln>
          <a:effectLst/>
          <a:scene3d>
            <a:camera prst="orthographicFront">
              <a:rot lat="0" lon="0" rev="0"/>
            </a:camera>
            <a:lightRig rig="chilly" dir="t">
              <a:rot lat="0" lon="0" rev="18480000"/>
            </a:lightRig>
          </a:scene3d>
          <a:sp3d prstMaterial="clear">
            <a:bevelT h="63500"/>
          </a:sp3d>
        </p:spPr>
      </p:pic>
      <p:sp>
        <p:nvSpPr>
          <p:cNvPr id="3" name="Content Placeholder 2"/>
          <p:cNvSpPr>
            <a:spLocks noGrp="1"/>
          </p:cNvSpPr>
          <p:nvPr>
            <p:ph idx="1"/>
          </p:nvPr>
        </p:nvSpPr>
        <p:spPr>
          <a:xfrm>
            <a:off x="0" y="228600"/>
            <a:ext cx="9144000" cy="6629400"/>
          </a:xfrm>
        </p:spPr>
        <p:txBody>
          <a:bodyPr>
            <a:noAutofit/>
          </a:bodyPr>
          <a:lstStyle/>
          <a:p>
            <a:pPr algn="just">
              <a:lnSpc>
                <a:spcPct val="150000"/>
              </a:lnSpc>
            </a:pPr>
            <a:r>
              <a:rPr lang="en-US" sz="2000" dirty="0">
                <a:latin typeface="Times New Roman" pitchFamily="18" charset="0"/>
                <a:cs typeface="Times New Roman" pitchFamily="18" charset="0"/>
              </a:rPr>
              <a:t>C-Cultural Factors:</a:t>
            </a:r>
          </a:p>
          <a:p>
            <a:pPr marL="0" indent="0" algn="just">
              <a:lnSpc>
                <a:spcPct val="150000"/>
              </a:lnSpc>
              <a:buNone/>
            </a:pPr>
            <a:r>
              <a:rPr lang="en-US" sz="2000" dirty="0">
                <a:latin typeface="Times New Roman" pitchFamily="18" charset="0"/>
                <a:cs typeface="Times New Roman" pitchFamily="18" charset="0"/>
              </a:rPr>
              <a:t>1-Cultural contact affects language attitude</a:t>
            </a:r>
          </a:p>
          <a:p>
            <a:pPr marL="0" indent="0" algn="just">
              <a:lnSpc>
                <a:spcPct val="150000"/>
              </a:lnSpc>
              <a:buNone/>
            </a:pPr>
            <a:r>
              <a:rPr lang="en-US" sz="2000" dirty="0">
                <a:latin typeface="Times New Roman" pitchFamily="18" charset="0"/>
                <a:cs typeface="Times New Roman" pitchFamily="18" charset="0"/>
              </a:rPr>
              <a:t>2- Cultural more aggressive dominant language</a:t>
            </a:r>
          </a:p>
          <a:p>
            <a:pPr marL="0" indent="0" algn="just">
              <a:lnSpc>
                <a:spcPct val="150000"/>
              </a:lnSpc>
              <a:buNone/>
            </a:pPr>
            <a:r>
              <a:rPr lang="en-US" sz="2000" dirty="0">
                <a:latin typeface="Times New Roman" pitchFamily="18" charset="0"/>
                <a:cs typeface="Times New Roman" pitchFamily="18" charset="0"/>
              </a:rPr>
              <a:t>3- Religion</a:t>
            </a:r>
          </a:p>
          <a:p>
            <a:pPr marL="0" indent="0" algn="just">
              <a:lnSpc>
                <a:spcPct val="150000"/>
              </a:lnSpc>
              <a:buNone/>
            </a:pPr>
            <a:r>
              <a:rPr lang="en-US" sz="2000" dirty="0">
                <a:latin typeface="Times New Roman" pitchFamily="18" charset="0"/>
                <a:cs typeface="Times New Roman" pitchFamily="18" charset="0"/>
              </a:rPr>
              <a:t>4-Modern metropolitan culture</a:t>
            </a:r>
          </a:p>
          <a:p>
            <a:pPr marL="0" indent="0" algn="just">
              <a:lnSpc>
                <a:spcPct val="150000"/>
              </a:lnSpc>
              <a:buNone/>
            </a:pPr>
            <a:r>
              <a:rPr lang="en-US" sz="2000" dirty="0">
                <a:latin typeface="Times New Roman" pitchFamily="18" charset="0"/>
                <a:cs typeface="Times New Roman" pitchFamily="18" charset="0"/>
              </a:rPr>
              <a:t>5- </a:t>
            </a:r>
            <a:r>
              <a:rPr lang="en-US" sz="2000" dirty="0" smtClean="0">
                <a:latin typeface="Times New Roman" pitchFamily="18" charset="0"/>
                <a:cs typeface="Times New Roman" pitchFamily="18" charset="0"/>
              </a:rPr>
              <a:t>Technology</a:t>
            </a:r>
          </a:p>
          <a:p>
            <a:pPr algn="just">
              <a:lnSpc>
                <a:spcPct val="150000"/>
              </a:lnSpc>
            </a:pPr>
            <a:r>
              <a:rPr lang="en-US" sz="2000" dirty="0" smtClean="0">
                <a:latin typeface="Times New Roman" pitchFamily="18" charset="0"/>
                <a:cs typeface="Times New Roman" pitchFamily="18" charset="0"/>
              </a:rPr>
              <a:t>D-Economic Factors:</a:t>
            </a:r>
          </a:p>
          <a:p>
            <a:pPr algn="just">
              <a:lnSpc>
                <a:spcPct val="150000"/>
              </a:lnSpc>
            </a:pPr>
            <a:r>
              <a:rPr lang="en-US" sz="2000" dirty="0" smtClean="0">
                <a:latin typeface="Times New Roman" pitchFamily="18" charset="0"/>
                <a:cs typeface="Times New Roman" pitchFamily="18" charset="0"/>
              </a:rPr>
              <a:t>Economic Factor is the main factor leading toward language shift from using one language to another language, in which the most obvious factor is that the community sees an important reason for learning the second language is economic.</a:t>
            </a:r>
          </a:p>
          <a:p>
            <a:pPr marL="0" indent="0" algn="just">
              <a:lnSpc>
                <a:spcPct val="150000"/>
              </a:lnSpc>
              <a:buNone/>
            </a:pPr>
            <a:r>
              <a:rPr lang="en-US" sz="2000" dirty="0" smtClean="0">
                <a:latin typeface="Times New Roman" pitchFamily="18" charset="0"/>
                <a:cs typeface="Times New Roman" pitchFamily="18" charset="0"/>
              </a:rPr>
              <a:t>1- Economic advantages associated with dominant language </a:t>
            </a:r>
          </a:p>
          <a:p>
            <a:pPr marL="0" indent="0" algn="just">
              <a:lnSpc>
                <a:spcPct val="150000"/>
              </a:lnSpc>
              <a:buNone/>
            </a:pPr>
            <a:r>
              <a:rPr lang="en-US" sz="2000" dirty="0" smtClean="0">
                <a:latin typeface="Times New Roman" pitchFamily="18" charset="0"/>
                <a:cs typeface="Times New Roman" pitchFamily="18" charset="0"/>
              </a:rPr>
              <a:t>2-Job opportunity</a:t>
            </a:r>
          </a:p>
          <a:p>
            <a:pPr marL="0" indent="0" algn="just">
              <a:lnSpc>
                <a:spcPct val="150000"/>
              </a:lnSpc>
              <a:buNone/>
            </a:pPr>
            <a:r>
              <a:rPr lang="en-US" sz="2000" dirty="0" smtClean="0">
                <a:latin typeface="Times New Roman" pitchFamily="18" charset="0"/>
                <a:cs typeface="Times New Roman" pitchFamily="18" charset="0"/>
              </a:rPr>
              <a:t>3-Material wealth</a:t>
            </a:r>
          </a:p>
          <a:p>
            <a:pPr marL="0" indent="0">
              <a:buNone/>
            </a:pPr>
            <a:endParaRPr lang="ar-SA" sz="2000" dirty="0" smtClean="0"/>
          </a:p>
          <a:p>
            <a:pPr marL="0" indent="0">
              <a:buNone/>
            </a:pPr>
            <a:endParaRPr lang="en-US" sz="2000" dirty="0" smtClean="0"/>
          </a:p>
          <a:p>
            <a:pPr marL="0" indent="0">
              <a:buNone/>
            </a:pPr>
            <a:endParaRPr lang="ar-SA" sz="2000" dirty="0"/>
          </a:p>
        </p:txBody>
      </p:sp>
    </p:spTree>
    <p:extLst>
      <p:ext uri="{BB962C8B-B14F-4D97-AF65-F5344CB8AC3E}">
        <p14:creationId xmlns:p14="http://schemas.microsoft.com/office/powerpoint/2010/main" val="359244452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708" y="457200"/>
            <a:ext cx="9116291" cy="6324600"/>
          </a:xfrm>
          <a:prstGeom prst="rect">
            <a:avLst/>
          </a:prstGeom>
          <a:ln>
            <a:noFill/>
          </a:ln>
          <a:effectLst/>
          <a:scene3d>
            <a:camera prst="orthographicFront">
              <a:rot lat="0" lon="0" rev="0"/>
            </a:camera>
            <a:lightRig rig="chilly" dir="t">
              <a:rot lat="0" lon="0" rev="18480000"/>
            </a:lightRig>
          </a:scene3d>
          <a:sp3d prstMaterial="clear">
            <a:bevelT h="63500"/>
          </a:sp3d>
        </p:spPr>
      </p:pic>
      <p:sp>
        <p:nvSpPr>
          <p:cNvPr id="3" name="Content Placeholder 2"/>
          <p:cNvSpPr>
            <a:spLocks noGrp="1"/>
          </p:cNvSpPr>
          <p:nvPr>
            <p:ph idx="1"/>
          </p:nvPr>
        </p:nvSpPr>
        <p:spPr>
          <a:xfrm>
            <a:off x="0" y="457200"/>
            <a:ext cx="9144000" cy="6324600"/>
          </a:xfrm>
        </p:spPr>
        <p:txBody>
          <a:bodyPr>
            <a:normAutofit lnSpcReduction="10000"/>
          </a:bodyPr>
          <a:lstStyle/>
          <a:p>
            <a:pPr algn="just">
              <a:lnSpc>
                <a:spcPct val="150000"/>
              </a:lnSpc>
            </a:pPr>
            <a:r>
              <a:rPr lang="en-US" sz="2100" dirty="0">
                <a:latin typeface="Times New Roman" pitchFamily="18" charset="0"/>
                <a:cs typeface="Times New Roman" pitchFamily="18" charset="0"/>
              </a:rPr>
              <a:t>E-Political Factors:</a:t>
            </a:r>
          </a:p>
          <a:p>
            <a:pPr marL="0" indent="0" algn="just">
              <a:lnSpc>
                <a:spcPct val="150000"/>
              </a:lnSpc>
              <a:buNone/>
            </a:pPr>
            <a:r>
              <a:rPr lang="en-US" sz="2100" dirty="0">
                <a:latin typeface="Times New Roman" pitchFamily="18" charset="0"/>
                <a:cs typeface="Times New Roman" pitchFamily="18" charset="0"/>
              </a:rPr>
              <a:t>Political factor imposes on language shift in multilingual country, the authority usually chooses one language as the lingua franca to unify the various kinds of ethnic groups, consequently most of the speakers having particular indigenous language decrease.</a:t>
            </a:r>
          </a:p>
          <a:p>
            <a:pPr marL="0" indent="0" algn="just">
              <a:lnSpc>
                <a:spcPct val="150000"/>
              </a:lnSpc>
              <a:buNone/>
            </a:pPr>
            <a:r>
              <a:rPr lang="en-US" sz="2100" dirty="0">
                <a:latin typeface="Times New Roman" pitchFamily="18" charset="0"/>
                <a:cs typeface="Times New Roman" pitchFamily="18" charset="0"/>
              </a:rPr>
              <a:t>1-Conquest</a:t>
            </a:r>
          </a:p>
          <a:p>
            <a:pPr marL="0" indent="0" algn="just">
              <a:lnSpc>
                <a:spcPct val="150000"/>
              </a:lnSpc>
              <a:buNone/>
            </a:pPr>
            <a:r>
              <a:rPr lang="en-US" sz="2100" dirty="0">
                <a:latin typeface="Times New Roman" pitchFamily="18" charset="0"/>
                <a:cs typeface="Times New Roman" pitchFamily="18" charset="0"/>
              </a:rPr>
              <a:t>2- Language policy: official language</a:t>
            </a:r>
          </a:p>
          <a:p>
            <a:pPr marL="0" indent="0" algn="just">
              <a:lnSpc>
                <a:spcPct val="150000"/>
              </a:lnSpc>
              <a:buNone/>
            </a:pPr>
            <a:r>
              <a:rPr lang="en-US" sz="2100" dirty="0">
                <a:latin typeface="Times New Roman" pitchFamily="18" charset="0"/>
                <a:cs typeface="Times New Roman" pitchFamily="18" charset="0"/>
              </a:rPr>
              <a:t>3-Recommendations and law</a:t>
            </a:r>
          </a:p>
          <a:p>
            <a:pPr marL="0" indent="0" algn="just">
              <a:lnSpc>
                <a:spcPct val="150000"/>
              </a:lnSpc>
              <a:buNone/>
            </a:pPr>
            <a:r>
              <a:rPr lang="en-US" sz="2100" dirty="0">
                <a:latin typeface="Times New Roman" pitchFamily="18" charset="0"/>
                <a:cs typeface="Times New Roman" pitchFamily="18" charset="0"/>
              </a:rPr>
              <a:t>4-Assimilatory education</a:t>
            </a:r>
          </a:p>
          <a:p>
            <a:r>
              <a:rPr lang="en-US" sz="2100" dirty="0">
                <a:latin typeface="Times New Roman" pitchFamily="18" charset="0"/>
                <a:cs typeface="Times New Roman" pitchFamily="18" charset="0"/>
              </a:rPr>
              <a:t>Demographic factor </a:t>
            </a:r>
          </a:p>
          <a:p>
            <a:pPr marL="0" indent="0" algn="just">
              <a:lnSpc>
                <a:spcPct val="150000"/>
              </a:lnSpc>
              <a:buNone/>
            </a:pPr>
            <a:r>
              <a:rPr lang="en-US" sz="2100" dirty="0">
                <a:latin typeface="Times New Roman" pitchFamily="18" charset="0"/>
                <a:cs typeface="Times New Roman" pitchFamily="18" charset="0"/>
              </a:rPr>
              <a:t>A factor playing role in the process of language shift in which there is a community of language moving to a region whose a language is different from another language, thus presence of tendency to shift toward a new language.</a:t>
            </a:r>
            <a:endParaRPr lang="ar-SA" sz="2100" dirty="0">
              <a:latin typeface="Times New Roman" pitchFamily="18" charset="0"/>
              <a:cs typeface="Times New Roman" pitchFamily="18" charset="0"/>
            </a:endParaRPr>
          </a:p>
          <a:p>
            <a:pPr marL="0" indent="0">
              <a:buNone/>
            </a:pPr>
            <a:endParaRPr lang="ar-SA" sz="2100" dirty="0">
              <a:latin typeface="Times New Roman" pitchFamily="18" charset="0"/>
              <a:cs typeface="Times New Roman" pitchFamily="18" charset="0"/>
            </a:endParaRPr>
          </a:p>
          <a:p>
            <a:endParaRPr lang="en-US" sz="2100" dirty="0">
              <a:latin typeface="Times New Roman" pitchFamily="18" charset="0"/>
              <a:cs typeface="Times New Roman" pitchFamily="18" charset="0"/>
            </a:endParaRPr>
          </a:p>
          <a:p>
            <a:pPr algn="just">
              <a:lnSpc>
                <a:spcPct val="150000"/>
              </a:lnSpc>
            </a:pPr>
            <a:endParaRPr lang="en-US" sz="2100" dirty="0">
              <a:latin typeface="Times New Roman" pitchFamily="18" charset="0"/>
              <a:cs typeface="Times New Roman" pitchFamily="18" charset="0"/>
            </a:endParaRPr>
          </a:p>
        </p:txBody>
      </p:sp>
    </p:spTree>
    <p:extLst>
      <p:ext uri="{BB962C8B-B14F-4D97-AF65-F5344CB8AC3E}">
        <p14:creationId xmlns:p14="http://schemas.microsoft.com/office/powerpoint/2010/main" val="40437729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8764"/>
            <a:ext cx="9067800" cy="6283036"/>
          </a:xfrm>
          <a:prstGeom prst="rect">
            <a:avLst/>
          </a:prstGeom>
          <a:ln>
            <a:noFill/>
          </a:ln>
          <a:effectLst/>
          <a:scene3d>
            <a:camera prst="orthographicFront">
              <a:rot lat="0" lon="0" rev="0"/>
            </a:camera>
            <a:lightRig rig="chilly" dir="t">
              <a:rot lat="0" lon="0" rev="18480000"/>
            </a:lightRig>
          </a:scene3d>
          <a:sp3d prstMaterial="clear">
            <a:bevelT h="63500"/>
          </a:sp3d>
        </p:spPr>
      </p:pic>
      <p:sp>
        <p:nvSpPr>
          <p:cNvPr id="3" name="Content Placeholder 2"/>
          <p:cNvSpPr>
            <a:spLocks noGrp="1"/>
          </p:cNvSpPr>
          <p:nvPr>
            <p:ph idx="1"/>
          </p:nvPr>
        </p:nvSpPr>
        <p:spPr>
          <a:xfrm>
            <a:off x="0" y="1447800"/>
            <a:ext cx="9144000" cy="5410200"/>
          </a:xfrm>
        </p:spPr>
        <p:txBody>
          <a:bodyPr>
            <a:noAutofit/>
          </a:bodyPr>
          <a:lstStyle/>
          <a:p>
            <a:pPr>
              <a:lnSpc>
                <a:spcPct val="150000"/>
              </a:lnSpc>
            </a:pPr>
            <a:r>
              <a:rPr lang="en-US" sz="2100" dirty="0">
                <a:latin typeface="Times New Roman" pitchFamily="18" charset="0"/>
                <a:cs typeface="Times New Roman" pitchFamily="18" charset="0"/>
              </a:rPr>
              <a:t>An endangered language is a language that is at risk of falling out of use as its speakers die out or shift to speaking another language.</a:t>
            </a:r>
          </a:p>
          <a:p>
            <a:pPr marL="0" indent="0">
              <a:buNone/>
            </a:pPr>
            <a:r>
              <a:rPr lang="en-US" sz="2000" dirty="0"/>
              <a:t> </a:t>
            </a:r>
          </a:p>
          <a:p>
            <a:pPr marL="0" indent="0">
              <a:buNone/>
            </a:pPr>
            <a:endParaRPr lang="en-US" sz="2000" dirty="0"/>
          </a:p>
          <a:p>
            <a:endParaRPr lang="en-US" sz="2000" dirty="0"/>
          </a:p>
          <a:p>
            <a:endParaRPr lang="en-US" sz="2100" dirty="0">
              <a:latin typeface="Times New Roman" pitchFamily="18" charset="0"/>
              <a:cs typeface="Times New Roman" pitchFamily="18" charset="0"/>
            </a:endParaRPr>
          </a:p>
        </p:txBody>
      </p:sp>
      <p:sp>
        <p:nvSpPr>
          <p:cNvPr id="4" name="Title 1"/>
          <p:cNvSpPr txBox="1">
            <a:spLocks/>
          </p:cNvSpPr>
          <p:nvPr/>
        </p:nvSpPr>
        <p:spPr>
          <a:xfrm>
            <a:off x="180108" y="533400"/>
            <a:ext cx="5611092" cy="668482"/>
          </a:xfrm>
          <a:prstGeom prst="rect">
            <a:avLst/>
          </a:prstGeom>
          <a:solidFill>
            <a:schemeClr val="tx2">
              <a:lumMod val="60000"/>
              <a:lumOff val="40000"/>
            </a:schemeClr>
          </a:solidFill>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rmAutofit fontScale="97500"/>
          </a:bodyPr>
          <a:lstStyle>
            <a:lvl1pPr algn="l" defTabSz="914400" rtl="0" eaLnBrk="1" latinLnBrk="0" hangingPunct="1">
              <a:spcBef>
                <a:spcPct val="0"/>
              </a:spcBef>
              <a:buNone/>
              <a:defRPr sz="4000" kern="1200" spc="-100" baseline="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r>
              <a:rPr lang="en-US" sz="3200" b="1" spc="0" dirty="0" smtClean="0">
                <a:solidFill>
                  <a:schemeClr val="bg2"/>
                </a:solidFill>
                <a:latin typeface="Andalus" pitchFamily="18" charset="-78"/>
                <a:cs typeface="Andalus" pitchFamily="18" charset="-78"/>
              </a:rPr>
              <a:t>Endangered Languages:</a:t>
            </a:r>
            <a:endParaRPr lang="en-US" sz="3200" b="1" spc="0" dirty="0">
              <a:solidFill>
                <a:schemeClr val="bg2"/>
              </a:solidFill>
              <a:latin typeface="Andalus" pitchFamily="18" charset="-78"/>
              <a:cs typeface="Andalus" pitchFamily="18" charset="-78"/>
            </a:endParaRPr>
          </a:p>
        </p:txBody>
      </p:sp>
      <p:graphicFrame>
        <p:nvGraphicFramePr>
          <p:cNvPr id="5" name="جدول 3"/>
          <p:cNvGraphicFramePr>
            <a:graphicFrameLocks noGrp="1"/>
          </p:cNvGraphicFramePr>
          <p:nvPr>
            <p:extLst>
              <p:ext uri="{D42A27DB-BD31-4B8C-83A1-F6EECF244321}">
                <p14:modId xmlns:p14="http://schemas.microsoft.com/office/powerpoint/2010/main" val="4224341970"/>
              </p:ext>
            </p:extLst>
          </p:nvPr>
        </p:nvGraphicFramePr>
        <p:xfrm>
          <a:off x="1371600" y="3124200"/>
          <a:ext cx="6019800" cy="2895599"/>
        </p:xfrm>
        <a:graphic>
          <a:graphicData uri="http://schemas.openxmlformats.org/drawingml/2006/table">
            <a:tbl>
              <a:tblPr/>
              <a:tblGrid>
                <a:gridCol w="2427166"/>
                <a:gridCol w="2052934"/>
                <a:gridCol w="1539700"/>
              </a:tblGrid>
              <a:tr h="373626">
                <a:tc>
                  <a:txBody>
                    <a:bodyPr/>
                    <a:lstStyle/>
                    <a:p>
                      <a:pPr algn="ctr"/>
                      <a:r>
                        <a:rPr lang="en-US" b="0" u="none" dirty="0">
                          <a:solidFill>
                            <a:srgbClr val="0033CC"/>
                          </a:solidFill>
                          <a:effectLst/>
                        </a:rPr>
                        <a:t>Language</a:t>
                      </a:r>
                    </a:p>
                  </a:txBody>
                  <a:tcPr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2F2F2"/>
                    </a:solidFill>
                  </a:tcPr>
                </a:tc>
                <a:tc>
                  <a:txBody>
                    <a:bodyPr/>
                    <a:lstStyle/>
                    <a:p>
                      <a:pPr algn="ctr"/>
                      <a:r>
                        <a:rPr lang="en-US" b="0" u="none" dirty="0">
                          <a:solidFill>
                            <a:srgbClr val="0033CC"/>
                          </a:solidFill>
                          <a:effectLst/>
                        </a:rPr>
                        <a:t>Comments</a:t>
                      </a:r>
                    </a:p>
                  </a:txBody>
                  <a:tcPr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2F2F2"/>
                    </a:solidFill>
                  </a:tcPr>
                </a:tc>
                <a:tc>
                  <a:txBody>
                    <a:bodyPr/>
                    <a:lstStyle/>
                    <a:p>
                      <a:pPr algn="ctr"/>
                      <a:r>
                        <a:rPr lang="en-US" b="0" u="none">
                          <a:solidFill>
                            <a:srgbClr val="0033CC"/>
                          </a:solidFill>
                          <a:effectLst/>
                        </a:rPr>
                        <a:t>Speakers</a:t>
                      </a:r>
                    </a:p>
                  </a:txBody>
                  <a:tcPr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2F2F2"/>
                    </a:solidFill>
                  </a:tcPr>
                </a:tc>
              </a:tr>
              <a:tr h="653845">
                <a:tc>
                  <a:txBody>
                    <a:bodyPr/>
                    <a:lstStyle/>
                    <a:p>
                      <a:pPr algn="ctr"/>
                      <a:r>
                        <a:rPr lang="en-US" b="0" u="none" strike="noStrike" dirty="0">
                          <a:solidFill>
                            <a:srgbClr val="0033CC"/>
                          </a:solidFill>
                          <a:effectLst/>
                          <a:hlinkClick r:id="rId3" tooltip="Chong language"/>
                        </a:rPr>
                        <a:t>Chong language</a:t>
                      </a:r>
                      <a:endParaRPr lang="en-US" b="0" u="none" dirty="0">
                        <a:solidFill>
                          <a:srgbClr val="0033CC"/>
                        </a:solidFill>
                        <a:effectLst/>
                      </a:endParaRPr>
                    </a:p>
                  </a:txBody>
                  <a:tcPr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n-US" b="0" u="none" dirty="0">
                          <a:solidFill>
                            <a:srgbClr val="0033CC"/>
                          </a:solidFill>
                          <a:effectLst/>
                        </a:rPr>
                        <a:t>Also found in </a:t>
                      </a:r>
                      <a:r>
                        <a:rPr lang="en-US" b="0" u="none" strike="noStrike" dirty="0">
                          <a:solidFill>
                            <a:srgbClr val="0033CC"/>
                          </a:solidFill>
                          <a:effectLst/>
                          <a:hlinkClick r:id="rId4" tooltip="Thailand"/>
                        </a:rPr>
                        <a:t>Thailand</a:t>
                      </a:r>
                      <a:endParaRPr lang="en-US" b="0" u="none" dirty="0">
                        <a:solidFill>
                          <a:srgbClr val="0033CC"/>
                        </a:solidFill>
                        <a:effectLst/>
                      </a:endParaRPr>
                    </a:p>
                  </a:txBody>
                  <a:tcPr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ar-SA" b="0" u="none" dirty="0">
                          <a:solidFill>
                            <a:srgbClr val="0033CC"/>
                          </a:solidFill>
                          <a:effectLst/>
                        </a:rPr>
                        <a:t>5,500</a:t>
                      </a:r>
                    </a:p>
                  </a:txBody>
                  <a:tcPr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934064">
                <a:tc>
                  <a:txBody>
                    <a:bodyPr/>
                    <a:lstStyle/>
                    <a:p>
                      <a:pPr algn="ctr"/>
                      <a:r>
                        <a:rPr lang="en-US" b="0" u="none" strike="noStrike" dirty="0" err="1">
                          <a:solidFill>
                            <a:srgbClr val="0033CC"/>
                          </a:solidFill>
                          <a:effectLst/>
                          <a:hlinkClick r:id="rId5" tooltip="Suoy language"/>
                        </a:rPr>
                        <a:t>Suoy</a:t>
                      </a:r>
                      <a:r>
                        <a:rPr lang="en-US" b="0" u="none" strike="noStrike" dirty="0">
                          <a:solidFill>
                            <a:srgbClr val="0033CC"/>
                          </a:solidFill>
                          <a:effectLst/>
                          <a:hlinkClick r:id="rId5" tooltip="Suoy language"/>
                        </a:rPr>
                        <a:t> language</a:t>
                      </a:r>
                      <a:endParaRPr lang="en-US" b="0" u="none" dirty="0">
                        <a:solidFill>
                          <a:srgbClr val="0033CC"/>
                        </a:solidFill>
                        <a:effectLst/>
                      </a:endParaRPr>
                    </a:p>
                  </a:txBody>
                  <a:tcPr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n-US" b="0" u="none">
                          <a:solidFill>
                            <a:srgbClr val="0033CC"/>
                          </a:solidFill>
                          <a:effectLst/>
                        </a:rPr>
                        <a:t>Central Cambodia, NW of Phnom Penh</a:t>
                      </a:r>
                    </a:p>
                  </a:txBody>
                  <a:tcPr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ar-SA" b="0" u="none">
                          <a:solidFill>
                            <a:srgbClr val="0033CC"/>
                          </a:solidFill>
                          <a:effectLst/>
                        </a:rPr>
                        <a:t>930 (2004)</a:t>
                      </a:r>
                    </a:p>
                  </a:txBody>
                  <a:tcPr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934064">
                <a:tc>
                  <a:txBody>
                    <a:bodyPr/>
                    <a:lstStyle/>
                    <a:p>
                      <a:pPr algn="ctr"/>
                      <a:r>
                        <a:rPr lang="en-US" b="0" u="none" strike="noStrike">
                          <a:solidFill>
                            <a:srgbClr val="0033CC"/>
                          </a:solidFill>
                          <a:effectLst/>
                          <a:hlinkClick r:id="rId6" tooltip="Samre language"/>
                        </a:rPr>
                        <a:t>Samre language</a:t>
                      </a:r>
                      <a:endParaRPr lang="en-US" b="0" u="none">
                        <a:solidFill>
                          <a:srgbClr val="0033CC"/>
                        </a:solidFill>
                        <a:effectLst/>
                      </a:endParaRPr>
                    </a:p>
                  </a:txBody>
                  <a:tcPr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n-US" b="0" u="none" dirty="0">
                          <a:solidFill>
                            <a:srgbClr val="0033CC"/>
                          </a:solidFill>
                          <a:effectLst/>
                        </a:rPr>
                        <a:t>Just north of </a:t>
                      </a:r>
                      <a:r>
                        <a:rPr lang="en-US" b="0" u="none" dirty="0" err="1">
                          <a:solidFill>
                            <a:srgbClr val="0033CC"/>
                          </a:solidFill>
                          <a:effectLst/>
                        </a:rPr>
                        <a:t>Siem</a:t>
                      </a:r>
                      <a:r>
                        <a:rPr lang="en-US" b="0" u="none" dirty="0">
                          <a:solidFill>
                            <a:srgbClr val="0033CC"/>
                          </a:solidFill>
                          <a:effectLst/>
                        </a:rPr>
                        <a:t> Reap, nearly extinct</a:t>
                      </a:r>
                    </a:p>
                  </a:txBody>
                  <a:tcPr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ar-SA" b="0" u="none" dirty="0">
                          <a:solidFill>
                            <a:srgbClr val="0033CC"/>
                          </a:solidFill>
                          <a:effectLst/>
                        </a:rPr>
                        <a:t>50 (2000)</a:t>
                      </a:r>
                    </a:p>
                  </a:txBody>
                  <a:tcPr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bl>
          </a:graphicData>
        </a:graphic>
      </p:graphicFrame>
    </p:spTree>
    <p:extLst>
      <p:ext uri="{BB962C8B-B14F-4D97-AF65-F5344CB8AC3E}">
        <p14:creationId xmlns:p14="http://schemas.microsoft.com/office/powerpoint/2010/main" val="220759240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782" y="304800"/>
            <a:ext cx="9123218" cy="6553200"/>
          </a:xfrm>
          <a:prstGeom prst="rect">
            <a:avLst/>
          </a:prstGeom>
          <a:ln>
            <a:noFill/>
          </a:ln>
          <a:effectLst/>
          <a:scene3d>
            <a:camera prst="orthographicFront">
              <a:rot lat="0" lon="0" rev="0"/>
            </a:camera>
            <a:lightRig rig="chilly" dir="t">
              <a:rot lat="0" lon="0" rev="18480000"/>
            </a:lightRig>
          </a:scene3d>
          <a:sp3d prstMaterial="clear">
            <a:bevelT h="63500"/>
          </a:sp3d>
        </p:spPr>
      </p:pic>
      <p:sp>
        <p:nvSpPr>
          <p:cNvPr id="3" name="Content Placeholder 2"/>
          <p:cNvSpPr>
            <a:spLocks noGrp="1"/>
          </p:cNvSpPr>
          <p:nvPr>
            <p:ph idx="1"/>
          </p:nvPr>
        </p:nvSpPr>
        <p:spPr>
          <a:xfrm>
            <a:off x="180108" y="1447800"/>
            <a:ext cx="8506692" cy="5029200"/>
          </a:xfrm>
        </p:spPr>
        <p:txBody>
          <a:bodyPr>
            <a:normAutofit fontScale="92500" lnSpcReduction="10000"/>
          </a:bodyPr>
          <a:lstStyle/>
          <a:p>
            <a:pPr marL="0" indent="0" algn="just">
              <a:buNone/>
            </a:pPr>
            <a:r>
              <a:rPr lang="en-US" dirty="0">
                <a:latin typeface="Times New Roman" pitchFamily="18" charset="0"/>
                <a:cs typeface="Times New Roman" pitchFamily="18" charset="0"/>
              </a:rPr>
              <a:t>1- socially and economically disadvantaged.</a:t>
            </a:r>
          </a:p>
          <a:p>
            <a:pPr marL="0" indent="0" algn="just">
              <a:buNone/>
            </a:pPr>
            <a:endParaRPr lang="en-US" dirty="0">
              <a:latin typeface="Times New Roman" pitchFamily="18" charset="0"/>
              <a:cs typeface="Times New Roman" pitchFamily="18" charset="0"/>
            </a:endParaRPr>
          </a:p>
          <a:p>
            <a:pPr marL="0" indent="0" algn="just">
              <a:buNone/>
            </a:pPr>
            <a:r>
              <a:rPr lang="en-US" dirty="0">
                <a:latin typeface="Times New Roman" pitchFamily="18" charset="0"/>
                <a:cs typeface="Times New Roman" pitchFamily="18" charset="0"/>
              </a:rPr>
              <a:t>2-Under heavy pressure from a larger language.</a:t>
            </a:r>
          </a:p>
          <a:p>
            <a:pPr marL="0" indent="0" algn="just">
              <a:buNone/>
            </a:pPr>
            <a:endParaRPr lang="en-US" dirty="0">
              <a:latin typeface="Times New Roman" pitchFamily="18" charset="0"/>
              <a:cs typeface="Times New Roman" pitchFamily="18" charset="0"/>
            </a:endParaRPr>
          </a:p>
          <a:p>
            <a:pPr marL="0" indent="0" algn="just">
              <a:buNone/>
            </a:pPr>
            <a:r>
              <a:rPr lang="en-US" dirty="0">
                <a:latin typeface="Times New Roman" pitchFamily="18" charset="0"/>
                <a:cs typeface="Times New Roman" pitchFamily="18" charset="0"/>
              </a:rPr>
              <a:t>3-Beginning to lose child speakers.</a:t>
            </a:r>
          </a:p>
          <a:p>
            <a:pPr marL="0" indent="0" algn="just">
              <a:buNone/>
            </a:pPr>
            <a:endParaRPr lang="en-US" dirty="0">
              <a:latin typeface="Times New Roman" pitchFamily="18" charset="0"/>
              <a:cs typeface="Times New Roman" pitchFamily="18" charset="0"/>
            </a:endParaRPr>
          </a:p>
          <a:p>
            <a:pPr marL="0" indent="0" algn="just">
              <a:buNone/>
            </a:pPr>
            <a:r>
              <a:rPr lang="en-US" dirty="0">
                <a:latin typeface="Times New Roman" pitchFamily="18" charset="0"/>
                <a:cs typeface="Times New Roman" pitchFamily="18" charset="0"/>
              </a:rPr>
              <a:t>4- Endangered Languages.</a:t>
            </a:r>
          </a:p>
          <a:p>
            <a:pPr marL="0" indent="0" algn="just">
              <a:buNone/>
            </a:pPr>
            <a:endParaRPr lang="en-US" dirty="0">
              <a:latin typeface="Times New Roman" pitchFamily="18" charset="0"/>
              <a:cs typeface="Times New Roman" pitchFamily="18" charset="0"/>
            </a:endParaRPr>
          </a:p>
          <a:p>
            <a:pPr marL="0" indent="0" algn="just">
              <a:buNone/>
            </a:pPr>
            <a:r>
              <a:rPr lang="en-US" dirty="0">
                <a:latin typeface="Times New Roman" pitchFamily="18" charset="0"/>
                <a:cs typeface="Times New Roman" pitchFamily="18" charset="0"/>
              </a:rPr>
              <a:t>5-Few or no children learning the language.</a:t>
            </a:r>
          </a:p>
          <a:p>
            <a:pPr marL="0" indent="0" algn="just">
              <a:buNone/>
            </a:pPr>
            <a:endParaRPr lang="en-US" dirty="0">
              <a:latin typeface="Times New Roman" pitchFamily="18" charset="0"/>
              <a:cs typeface="Times New Roman" pitchFamily="18" charset="0"/>
            </a:endParaRPr>
          </a:p>
          <a:p>
            <a:pPr marL="0" indent="0" algn="just">
              <a:buNone/>
            </a:pPr>
            <a:r>
              <a:rPr lang="en-US" dirty="0">
                <a:latin typeface="Times New Roman" pitchFamily="18" charset="0"/>
                <a:cs typeface="Times New Roman" pitchFamily="18" charset="0"/>
              </a:rPr>
              <a:t>6- The youngest good speakers are young adult.</a:t>
            </a:r>
          </a:p>
          <a:p>
            <a:pPr marL="0" indent="0" algn="just">
              <a:buNone/>
            </a:pPr>
            <a:endParaRPr lang="en-US" dirty="0">
              <a:latin typeface="Times New Roman" pitchFamily="18" charset="0"/>
              <a:cs typeface="Times New Roman" pitchFamily="18" charset="0"/>
            </a:endParaRPr>
          </a:p>
          <a:p>
            <a:pPr marL="0" indent="0" algn="just">
              <a:buNone/>
            </a:pPr>
            <a:r>
              <a:rPr lang="en-US" dirty="0">
                <a:latin typeface="Times New Roman" pitchFamily="18" charset="0"/>
                <a:cs typeface="Times New Roman" pitchFamily="18" charset="0"/>
              </a:rPr>
              <a:t>7- Toward Extinction. </a:t>
            </a:r>
          </a:p>
          <a:p>
            <a:pPr marL="0" indent="0" algn="just">
              <a:buNone/>
            </a:pPr>
            <a:endParaRPr lang="ar-SA" dirty="0">
              <a:latin typeface="Times New Roman" pitchFamily="18" charset="0"/>
              <a:cs typeface="Times New Roman" pitchFamily="18" charset="0"/>
            </a:endParaRPr>
          </a:p>
          <a:p>
            <a:pPr algn="just"/>
            <a:endParaRPr lang="en-US" dirty="0">
              <a:latin typeface="Times New Roman" pitchFamily="18" charset="0"/>
              <a:cs typeface="Times New Roman" pitchFamily="18" charset="0"/>
            </a:endParaRPr>
          </a:p>
        </p:txBody>
      </p:sp>
      <p:sp>
        <p:nvSpPr>
          <p:cNvPr id="4" name="Title 1"/>
          <p:cNvSpPr txBox="1">
            <a:spLocks/>
          </p:cNvSpPr>
          <p:nvPr/>
        </p:nvSpPr>
        <p:spPr>
          <a:xfrm>
            <a:off x="180108" y="533400"/>
            <a:ext cx="5611092" cy="668482"/>
          </a:xfrm>
          <a:prstGeom prst="rect">
            <a:avLst/>
          </a:prstGeom>
          <a:solidFill>
            <a:schemeClr val="tx2">
              <a:lumMod val="60000"/>
              <a:lumOff val="40000"/>
            </a:schemeClr>
          </a:solidFill>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rmAutofit fontScale="97500"/>
          </a:bodyPr>
          <a:lstStyle>
            <a:lvl1pPr algn="l" defTabSz="914400" rtl="0" eaLnBrk="1" latinLnBrk="0" hangingPunct="1">
              <a:spcBef>
                <a:spcPct val="0"/>
              </a:spcBef>
              <a:buNone/>
              <a:defRPr sz="4000" kern="1200" spc="-100" baseline="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r>
              <a:rPr lang="en-US" sz="3200" b="1" spc="0" dirty="0" smtClean="0">
                <a:solidFill>
                  <a:schemeClr val="bg2"/>
                </a:solidFill>
                <a:latin typeface="Andalus" pitchFamily="18" charset="-78"/>
                <a:cs typeface="Andalus" pitchFamily="18" charset="-78"/>
              </a:rPr>
              <a:t>Potentially Endangered:</a:t>
            </a:r>
            <a:endParaRPr lang="en-US" sz="3200" b="1" spc="0" dirty="0">
              <a:solidFill>
                <a:schemeClr val="bg2"/>
              </a:solidFill>
              <a:latin typeface="Andalus" pitchFamily="18" charset="-78"/>
              <a:cs typeface="Andalus" pitchFamily="18" charset="-78"/>
            </a:endParaRPr>
          </a:p>
        </p:txBody>
      </p:sp>
    </p:spTree>
    <p:extLst>
      <p:ext uri="{BB962C8B-B14F-4D97-AF65-F5344CB8AC3E}">
        <p14:creationId xmlns:p14="http://schemas.microsoft.com/office/powerpoint/2010/main" val="83941590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1000"/>
            <a:ext cx="9144000" cy="6477000"/>
          </a:xfrm>
          <a:prstGeom prst="rect">
            <a:avLst/>
          </a:prstGeom>
          <a:ln>
            <a:noFill/>
          </a:ln>
          <a:effectLst/>
          <a:scene3d>
            <a:camera prst="orthographicFront">
              <a:rot lat="0" lon="0" rev="0"/>
            </a:camera>
            <a:lightRig rig="chilly" dir="t">
              <a:rot lat="0" lon="0" rev="18480000"/>
            </a:lightRig>
          </a:scene3d>
          <a:sp3d prstMaterial="clear">
            <a:bevelT h="63500"/>
          </a:sp3d>
        </p:spPr>
      </p:pic>
      <p:sp>
        <p:nvSpPr>
          <p:cNvPr id="4" name="Title 1"/>
          <p:cNvSpPr txBox="1">
            <a:spLocks/>
          </p:cNvSpPr>
          <p:nvPr/>
        </p:nvSpPr>
        <p:spPr>
          <a:xfrm>
            <a:off x="180108" y="533400"/>
            <a:ext cx="5611092" cy="668482"/>
          </a:xfrm>
          <a:prstGeom prst="rect">
            <a:avLst/>
          </a:prstGeom>
          <a:solidFill>
            <a:schemeClr val="tx2">
              <a:lumMod val="60000"/>
              <a:lumOff val="40000"/>
            </a:schemeClr>
          </a:solidFill>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rmAutofit fontScale="97500"/>
          </a:bodyPr>
          <a:lstStyle>
            <a:lvl1pPr algn="l" defTabSz="914400" rtl="0" eaLnBrk="1" latinLnBrk="0" hangingPunct="1">
              <a:spcBef>
                <a:spcPct val="0"/>
              </a:spcBef>
              <a:buNone/>
              <a:defRPr sz="4000" kern="1200" spc="-100" baseline="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r>
              <a:rPr lang="en-US" sz="3200" b="1" spc="0" dirty="0" smtClean="0">
                <a:solidFill>
                  <a:schemeClr val="bg2"/>
                </a:solidFill>
                <a:latin typeface="Andalus" pitchFamily="18" charset="-78"/>
                <a:cs typeface="Andalus" pitchFamily="18" charset="-78"/>
              </a:rPr>
              <a:t>Degree of Endangerment:</a:t>
            </a:r>
            <a:endParaRPr lang="en-US" sz="3200" b="1" spc="0" dirty="0">
              <a:solidFill>
                <a:schemeClr val="bg2"/>
              </a:solidFill>
              <a:latin typeface="Andalus" pitchFamily="18" charset="-78"/>
              <a:cs typeface="Andalus" pitchFamily="18" charset="-78"/>
            </a:endParaRPr>
          </a:p>
        </p:txBody>
      </p:sp>
      <p:pic>
        <p:nvPicPr>
          <p:cNvPr id="102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990600" y="1447800"/>
            <a:ext cx="6770933"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676951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1000"/>
            <a:ext cx="9144000" cy="6477000"/>
          </a:xfrm>
          <a:prstGeom prst="rect">
            <a:avLst/>
          </a:prstGeom>
          <a:ln>
            <a:noFill/>
          </a:ln>
          <a:effectLst/>
          <a:scene3d>
            <a:camera prst="orthographicFront">
              <a:rot lat="0" lon="0" rev="0"/>
            </a:camera>
            <a:lightRig rig="chilly" dir="t">
              <a:rot lat="0" lon="0" rev="18480000"/>
            </a:lightRig>
          </a:scene3d>
          <a:sp3d prstMaterial="clear">
            <a:bevelT h="63500"/>
          </a:sp3d>
        </p:spPr>
      </p:pic>
      <p:sp>
        <p:nvSpPr>
          <p:cNvPr id="3" name="Content Placeholder 2"/>
          <p:cNvSpPr>
            <a:spLocks noGrp="1"/>
          </p:cNvSpPr>
          <p:nvPr>
            <p:ph idx="1"/>
          </p:nvPr>
        </p:nvSpPr>
        <p:spPr>
          <a:xfrm>
            <a:off x="180108" y="1295400"/>
            <a:ext cx="8963892" cy="5562600"/>
          </a:xfrm>
        </p:spPr>
        <p:txBody>
          <a:bodyPr>
            <a:normAutofit/>
          </a:bodyPr>
          <a:lstStyle/>
          <a:p>
            <a:pPr>
              <a:lnSpc>
                <a:spcPct val="150000"/>
              </a:lnSpc>
            </a:pPr>
            <a:r>
              <a:rPr lang="en-US" sz="2100" dirty="0">
                <a:latin typeface="Times New Roman" pitchFamily="18" charset="0"/>
                <a:cs typeface="Times New Roman" pitchFamily="18" charset="0"/>
              </a:rPr>
              <a:t>Moribund language, a language likely to become extinct without intervention</a:t>
            </a:r>
            <a:r>
              <a:rPr lang="en-US" sz="2100" dirty="0" smtClean="0">
                <a:latin typeface="Times New Roman" pitchFamily="18" charset="0"/>
                <a:cs typeface="Times New Roman" pitchFamily="18" charset="0"/>
              </a:rPr>
              <a:t>.</a:t>
            </a:r>
            <a:endParaRPr lang="en-US" sz="2100" dirty="0">
              <a:latin typeface="Times New Roman" pitchFamily="18" charset="0"/>
              <a:cs typeface="Times New Roman" pitchFamily="18" charset="0"/>
            </a:endParaRPr>
          </a:p>
          <a:p>
            <a:pPr>
              <a:lnSpc>
                <a:spcPct val="150000"/>
              </a:lnSpc>
            </a:pPr>
            <a:r>
              <a:rPr lang="en-US" sz="2100" dirty="0">
                <a:latin typeface="Times New Roman" pitchFamily="18" charset="0"/>
                <a:cs typeface="Times New Roman" pitchFamily="18" charset="0"/>
              </a:rPr>
              <a:t>An example of moribund language in the Nigeria-Cameroon is </a:t>
            </a:r>
            <a:r>
              <a:rPr lang="en-US" sz="2100" dirty="0" err="1">
                <a:latin typeface="Times New Roman" pitchFamily="18" charset="0"/>
                <a:cs typeface="Times New Roman" pitchFamily="18" charset="0"/>
              </a:rPr>
              <a:t>Cambap</a:t>
            </a:r>
            <a:r>
              <a:rPr lang="en-US" sz="2100" dirty="0">
                <a:latin typeface="Times New Roman" pitchFamily="18" charset="0"/>
                <a:cs typeface="Times New Roman" pitchFamily="18" charset="0"/>
              </a:rPr>
              <a:t> </a:t>
            </a:r>
            <a:r>
              <a:rPr lang="en-US" sz="2100" dirty="0" smtClean="0">
                <a:latin typeface="Times New Roman" pitchFamily="18" charset="0"/>
                <a:cs typeface="Times New Roman" pitchFamily="18" charset="0"/>
              </a:rPr>
              <a:t>.</a:t>
            </a:r>
          </a:p>
          <a:p>
            <a:endParaRPr lang="en-US" dirty="0"/>
          </a:p>
          <a:p>
            <a:endParaRPr lang="ar-SA" dirty="0"/>
          </a:p>
          <a:p>
            <a:pPr algn="just">
              <a:lnSpc>
                <a:spcPct val="150000"/>
              </a:lnSpc>
            </a:pPr>
            <a:r>
              <a:rPr lang="en-US" sz="2100" dirty="0">
                <a:latin typeface="Times New Roman" pitchFamily="18" charset="0"/>
                <a:cs typeface="Times New Roman" pitchFamily="18" charset="0"/>
              </a:rPr>
              <a:t>An extinct language is a language that no longer has any speakers, or that is no longer in current use. </a:t>
            </a:r>
          </a:p>
          <a:p>
            <a:pPr algn="just">
              <a:lnSpc>
                <a:spcPct val="150000"/>
              </a:lnSpc>
            </a:pPr>
            <a:r>
              <a:rPr lang="en-US" sz="2100" dirty="0">
                <a:latin typeface="Times New Roman" pitchFamily="18" charset="0"/>
                <a:cs typeface="Times New Roman" pitchFamily="18" charset="0"/>
              </a:rPr>
              <a:t>Language extinction and language death are often equated.</a:t>
            </a:r>
          </a:p>
          <a:p>
            <a:pPr algn="just">
              <a:lnSpc>
                <a:spcPct val="150000"/>
              </a:lnSpc>
            </a:pPr>
            <a:r>
              <a:rPr lang="en-US" sz="2100" dirty="0">
                <a:latin typeface="Times New Roman" pitchFamily="18" charset="0"/>
                <a:cs typeface="Times New Roman" pitchFamily="18" charset="0"/>
              </a:rPr>
              <a:t>An extinct languages of Europe are:</a:t>
            </a:r>
          </a:p>
          <a:p>
            <a:pPr marL="0" indent="0" algn="just">
              <a:lnSpc>
                <a:spcPct val="150000"/>
              </a:lnSpc>
              <a:buNone/>
            </a:pPr>
            <a:r>
              <a:rPr lang="en-US" sz="2100" dirty="0">
                <a:latin typeface="Times New Roman" pitchFamily="18" charset="0"/>
                <a:cs typeface="Times New Roman" pitchFamily="18" charset="0"/>
              </a:rPr>
              <a:t>Illyrian, </a:t>
            </a:r>
            <a:r>
              <a:rPr lang="en-US" sz="2100" dirty="0" err="1">
                <a:latin typeface="Times New Roman" pitchFamily="18" charset="0"/>
                <a:cs typeface="Times New Roman" pitchFamily="18" charset="0"/>
              </a:rPr>
              <a:t>Lemnian</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Liburnian</a:t>
            </a:r>
            <a:r>
              <a:rPr lang="en-US" sz="2100" dirty="0">
                <a:latin typeface="Times New Roman" pitchFamily="18" charset="0"/>
                <a:cs typeface="Times New Roman" pitchFamily="18" charset="0"/>
              </a:rPr>
              <a:t>, and </a:t>
            </a:r>
            <a:r>
              <a:rPr lang="en-US" sz="2100" dirty="0" err="1">
                <a:latin typeface="Times New Roman" pitchFamily="18" charset="0"/>
                <a:cs typeface="Times New Roman" pitchFamily="18" charset="0"/>
              </a:rPr>
              <a:t>Paeonian</a:t>
            </a:r>
            <a:r>
              <a:rPr lang="en-US" sz="2100" dirty="0">
                <a:latin typeface="Times New Roman" pitchFamily="18" charset="0"/>
                <a:cs typeface="Times New Roman" pitchFamily="18" charset="0"/>
              </a:rPr>
              <a:t> </a:t>
            </a:r>
          </a:p>
          <a:p>
            <a:pPr marL="0" indent="0">
              <a:buNone/>
            </a:pPr>
            <a:endParaRPr lang="ar-SA" dirty="0"/>
          </a:p>
          <a:p>
            <a:endParaRPr lang="en-US" dirty="0"/>
          </a:p>
        </p:txBody>
      </p:sp>
      <p:sp>
        <p:nvSpPr>
          <p:cNvPr id="4" name="Title 1"/>
          <p:cNvSpPr txBox="1">
            <a:spLocks/>
          </p:cNvSpPr>
          <p:nvPr/>
        </p:nvSpPr>
        <p:spPr>
          <a:xfrm>
            <a:off x="180108" y="484909"/>
            <a:ext cx="2105892" cy="668482"/>
          </a:xfrm>
          <a:prstGeom prst="rect">
            <a:avLst/>
          </a:prstGeom>
          <a:solidFill>
            <a:schemeClr val="tx2">
              <a:lumMod val="60000"/>
              <a:lumOff val="40000"/>
            </a:schemeClr>
          </a:solidFill>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rmAutofit fontScale="97500"/>
          </a:bodyPr>
          <a:lstStyle>
            <a:lvl1pPr algn="l" defTabSz="914400" rtl="0" eaLnBrk="1" latinLnBrk="0" hangingPunct="1">
              <a:spcBef>
                <a:spcPct val="0"/>
              </a:spcBef>
              <a:buNone/>
              <a:defRPr sz="4000" kern="1200" spc="-100" baseline="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r>
              <a:rPr lang="en-US" sz="3200" b="1" spc="0" dirty="0" smtClean="0">
                <a:solidFill>
                  <a:schemeClr val="bg2"/>
                </a:solidFill>
                <a:latin typeface="Andalus" pitchFamily="18" charset="-78"/>
                <a:cs typeface="Andalus" pitchFamily="18" charset="-78"/>
              </a:rPr>
              <a:t>Moribund:</a:t>
            </a:r>
            <a:endParaRPr lang="en-US" sz="3200" b="1" spc="0" dirty="0">
              <a:solidFill>
                <a:schemeClr val="bg2"/>
              </a:solidFill>
              <a:latin typeface="Andalus" pitchFamily="18" charset="-78"/>
              <a:cs typeface="Andalus" pitchFamily="18" charset="-78"/>
            </a:endParaRPr>
          </a:p>
        </p:txBody>
      </p:sp>
      <p:sp>
        <p:nvSpPr>
          <p:cNvPr id="5" name="Title 1"/>
          <p:cNvSpPr txBox="1">
            <a:spLocks/>
          </p:cNvSpPr>
          <p:nvPr/>
        </p:nvSpPr>
        <p:spPr>
          <a:xfrm>
            <a:off x="180108" y="2590800"/>
            <a:ext cx="2105892" cy="668482"/>
          </a:xfrm>
          <a:prstGeom prst="rect">
            <a:avLst/>
          </a:prstGeom>
          <a:solidFill>
            <a:schemeClr val="tx2">
              <a:lumMod val="60000"/>
              <a:lumOff val="40000"/>
            </a:schemeClr>
          </a:solidFill>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rmAutofit fontScale="97500"/>
          </a:bodyPr>
          <a:lstStyle>
            <a:lvl1pPr algn="l" defTabSz="914400" rtl="0" eaLnBrk="1" latinLnBrk="0" hangingPunct="1">
              <a:spcBef>
                <a:spcPct val="0"/>
              </a:spcBef>
              <a:buNone/>
              <a:defRPr sz="4000" kern="1200" spc="-100" baseline="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r>
              <a:rPr lang="en-US" sz="3200" b="1" spc="0" dirty="0" smtClean="0">
                <a:solidFill>
                  <a:schemeClr val="bg2"/>
                </a:solidFill>
                <a:latin typeface="Andalus" pitchFamily="18" charset="-78"/>
                <a:cs typeface="Andalus" pitchFamily="18" charset="-78"/>
              </a:rPr>
              <a:t>Extinct:</a:t>
            </a:r>
            <a:endParaRPr lang="en-US" sz="3200" b="1" spc="0" dirty="0">
              <a:solidFill>
                <a:schemeClr val="bg2"/>
              </a:solidFill>
              <a:latin typeface="Andalus" pitchFamily="18" charset="-78"/>
              <a:cs typeface="Andalus" pitchFamily="18" charset="-78"/>
            </a:endParaRPr>
          </a:p>
        </p:txBody>
      </p:sp>
    </p:spTree>
    <p:extLst>
      <p:ext uri="{BB962C8B-B14F-4D97-AF65-F5344CB8AC3E}">
        <p14:creationId xmlns:p14="http://schemas.microsoft.com/office/powerpoint/2010/main" val="421161804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33400"/>
            <a:ext cx="9144000" cy="6324600"/>
          </a:xfrm>
          <a:prstGeom prst="rect">
            <a:avLst/>
          </a:prstGeom>
          <a:ln>
            <a:noFill/>
          </a:ln>
          <a:effectLst/>
          <a:scene3d>
            <a:camera prst="orthographicFront">
              <a:rot lat="0" lon="0" rev="0"/>
            </a:camera>
            <a:lightRig rig="chilly" dir="t">
              <a:rot lat="0" lon="0" rev="18480000"/>
            </a:lightRig>
          </a:scene3d>
          <a:sp3d prstMaterial="clear">
            <a:bevelT h="63500"/>
          </a:sp3d>
        </p:spPr>
      </p:pic>
      <p:sp>
        <p:nvSpPr>
          <p:cNvPr id="3" name="Content Placeholder 2"/>
          <p:cNvSpPr>
            <a:spLocks noGrp="1"/>
          </p:cNvSpPr>
          <p:nvPr>
            <p:ph idx="1"/>
          </p:nvPr>
        </p:nvSpPr>
        <p:spPr>
          <a:xfrm>
            <a:off x="0" y="1447800"/>
            <a:ext cx="8991600" cy="5029200"/>
          </a:xfrm>
        </p:spPr>
        <p:txBody>
          <a:bodyPr>
            <a:normAutofit/>
          </a:bodyPr>
          <a:lstStyle/>
          <a:p>
            <a:pPr algn="just">
              <a:lnSpc>
                <a:spcPct val="150000"/>
              </a:lnSpc>
            </a:pPr>
            <a:r>
              <a:rPr lang="en-US" sz="2100" dirty="0">
                <a:latin typeface="Times New Roman" pitchFamily="18" charset="0"/>
                <a:cs typeface="Times New Roman" pitchFamily="18" charset="0"/>
              </a:rPr>
              <a:t>Ione is a young Samoan boy living in Australia. His family are very proud of their Samoan identity and culture and they take every opportunity to do things the Samoan way. They are part of an active Samoan community where the language is used regularly for church services and social events. Ione belongs to a Samoan Youth Club attached to the church. They play sport, organize dances, sing and write their songs, and go on regular trips - all of which he loves. Ione is proud to be a Samoan and its pleased his family taught him his language. For him, being Samoan means knowing how to speak Samoan.</a:t>
            </a:r>
            <a:endParaRPr lang="ar-SA" sz="2100" dirty="0">
              <a:latin typeface="Times New Roman" pitchFamily="18" charset="0"/>
              <a:cs typeface="Times New Roman" pitchFamily="18" charset="0"/>
            </a:endParaRPr>
          </a:p>
          <a:p>
            <a:pPr algn="just">
              <a:lnSpc>
                <a:spcPct val="150000"/>
              </a:lnSpc>
            </a:pPr>
            <a:endParaRPr lang="en-US" sz="2100" dirty="0">
              <a:latin typeface="Times New Roman" pitchFamily="18" charset="0"/>
              <a:cs typeface="Times New Roman" pitchFamily="18" charset="0"/>
            </a:endParaRPr>
          </a:p>
        </p:txBody>
      </p:sp>
      <p:sp>
        <p:nvSpPr>
          <p:cNvPr id="4" name="Title 1"/>
          <p:cNvSpPr txBox="1">
            <a:spLocks/>
          </p:cNvSpPr>
          <p:nvPr/>
        </p:nvSpPr>
        <p:spPr>
          <a:xfrm>
            <a:off x="304800" y="533400"/>
            <a:ext cx="4572000" cy="668482"/>
          </a:xfrm>
          <a:prstGeom prst="rect">
            <a:avLst/>
          </a:prstGeom>
          <a:solidFill>
            <a:schemeClr val="tx2">
              <a:lumMod val="60000"/>
              <a:lumOff val="40000"/>
            </a:schemeClr>
          </a:solidFill>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rmAutofit fontScale="97500"/>
          </a:bodyPr>
          <a:lstStyle>
            <a:lvl1pPr algn="l" defTabSz="914400" rtl="0" eaLnBrk="1" latinLnBrk="0" hangingPunct="1">
              <a:spcBef>
                <a:spcPct val="0"/>
              </a:spcBef>
              <a:buNone/>
              <a:defRPr sz="4000" kern="1200" spc="-100" baseline="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r>
              <a:rPr lang="en-US" sz="3200" b="1" spc="0" dirty="0" smtClean="0">
                <a:solidFill>
                  <a:schemeClr val="bg2"/>
                </a:solidFill>
                <a:latin typeface="Andalus" pitchFamily="18" charset="-78"/>
                <a:cs typeface="Andalus" pitchFamily="18" charset="-78"/>
              </a:rPr>
              <a:t>Attitudes and Values:</a:t>
            </a:r>
            <a:endParaRPr lang="en-US" sz="3200" b="1" spc="0" dirty="0">
              <a:solidFill>
                <a:schemeClr val="bg2"/>
              </a:solidFill>
              <a:latin typeface="Andalus" pitchFamily="18" charset="-78"/>
              <a:cs typeface="Andalus" pitchFamily="18" charset="-78"/>
            </a:endParaRPr>
          </a:p>
        </p:txBody>
      </p:sp>
    </p:spTree>
    <p:extLst>
      <p:ext uri="{BB962C8B-B14F-4D97-AF65-F5344CB8AC3E}">
        <p14:creationId xmlns:p14="http://schemas.microsoft.com/office/powerpoint/2010/main" val="415075090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533400"/>
            <a:ext cx="9067800" cy="6019800"/>
          </a:xfrm>
        </p:spPr>
        <p:txBody>
          <a:bodyPr>
            <a:normAutofit/>
          </a:bodyPr>
          <a:lstStyle/>
          <a:p>
            <a:pPr algn="just">
              <a:lnSpc>
                <a:spcPct val="150000"/>
              </a:lnSpc>
            </a:pPr>
            <a:r>
              <a:rPr lang="en-US" sz="2200" dirty="0">
                <a:latin typeface="Times New Roman" pitchFamily="18" charset="0"/>
                <a:cs typeface="Times New Roman" pitchFamily="18" charset="0"/>
              </a:rPr>
              <a:t>Language shift tends to be slower among communities where the minority language is highly valued. </a:t>
            </a:r>
          </a:p>
          <a:p>
            <a:pPr algn="just">
              <a:lnSpc>
                <a:spcPct val="150000"/>
              </a:lnSpc>
            </a:pPr>
            <a:endParaRPr lang="en-US" sz="2200" dirty="0">
              <a:latin typeface="Times New Roman" pitchFamily="18" charset="0"/>
              <a:cs typeface="Times New Roman" pitchFamily="18" charset="0"/>
            </a:endParaRPr>
          </a:p>
          <a:p>
            <a:pPr algn="just">
              <a:lnSpc>
                <a:spcPct val="150000"/>
              </a:lnSpc>
            </a:pPr>
            <a:r>
              <a:rPr lang="en-US" sz="2200" dirty="0">
                <a:latin typeface="Times New Roman" pitchFamily="18" charset="0"/>
                <a:cs typeface="Times New Roman" pitchFamily="18" charset="0"/>
              </a:rPr>
              <a:t>When the language is seen as an important symbol of ethnic identity, it is generally maintained longer. </a:t>
            </a:r>
          </a:p>
          <a:p>
            <a:pPr algn="just">
              <a:lnSpc>
                <a:spcPct val="150000"/>
              </a:lnSpc>
            </a:pPr>
            <a:r>
              <a:rPr lang="en-US" sz="2200" dirty="0">
                <a:latin typeface="Times New Roman" pitchFamily="18" charset="0"/>
                <a:cs typeface="Times New Roman" pitchFamily="18" charset="0"/>
              </a:rPr>
              <a:t>Positive attitudes support efforts to use minority language in a variety of domains, and this helps people resist the pressure from the majority group to switch to their language.</a:t>
            </a:r>
            <a:endParaRPr lang="ar-SA" sz="2200" dirty="0">
              <a:latin typeface="Times New Roman" pitchFamily="18" charset="0"/>
              <a:cs typeface="Times New Roman" pitchFamily="18" charset="0"/>
            </a:endParaRPr>
          </a:p>
          <a:p>
            <a:pPr marL="0" indent="0" algn="just">
              <a:lnSpc>
                <a:spcPct val="150000"/>
              </a:lnSpc>
              <a:buNone/>
            </a:pPr>
            <a:endParaRPr lang="en-US" sz="2200" dirty="0">
              <a:latin typeface="Times New Roman" pitchFamily="18" charset="0"/>
              <a:cs typeface="Times New Roman"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57200"/>
            <a:ext cx="9144000" cy="6400800"/>
          </a:xfrm>
          <a:prstGeom prst="rect">
            <a:avLst/>
          </a:prstGeom>
          <a:ln>
            <a:noFill/>
          </a:ln>
          <a:effectLst/>
          <a:scene3d>
            <a:camera prst="orthographicFront">
              <a:rot lat="0" lon="0" rev="0"/>
            </a:camera>
            <a:lightRig rig="chilly" dir="t">
              <a:rot lat="0" lon="0" rev="18480000"/>
            </a:lightRig>
          </a:scene3d>
          <a:sp3d prstMaterial="clear">
            <a:bevelT h="63500"/>
          </a:sp3d>
        </p:spPr>
      </p:pic>
    </p:spTree>
    <p:extLst>
      <p:ext uri="{BB962C8B-B14F-4D97-AF65-F5344CB8AC3E}">
        <p14:creationId xmlns:p14="http://schemas.microsoft.com/office/powerpoint/2010/main" val="418699107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447800"/>
            <a:ext cx="8610600" cy="6019800"/>
          </a:xfrm>
        </p:spPr>
        <p:txBody>
          <a:bodyPr>
            <a:normAutofit/>
          </a:bodyPr>
          <a:lstStyle/>
          <a:p>
            <a:pPr algn="just">
              <a:lnSpc>
                <a:spcPct val="150000"/>
              </a:lnSpc>
            </a:pPr>
            <a:r>
              <a:rPr lang="en-US" sz="2200" dirty="0">
                <a:latin typeface="Times New Roman" pitchFamily="18" charset="0"/>
                <a:cs typeface="Times New Roman" pitchFamily="18" charset="0"/>
              </a:rPr>
              <a:t>The status of a language internationally can contribute to the positive attitude. </a:t>
            </a:r>
          </a:p>
          <a:p>
            <a:pPr algn="just">
              <a:lnSpc>
                <a:spcPct val="150000"/>
              </a:lnSpc>
            </a:pPr>
            <a:r>
              <a:rPr lang="en-US" sz="2200" dirty="0">
                <a:latin typeface="Times New Roman" pitchFamily="18" charset="0"/>
                <a:cs typeface="Times New Roman" pitchFamily="18" charset="0"/>
              </a:rPr>
              <a:t>Maintaining French in Canada and the USA is easier because French is a language with international status.</a:t>
            </a:r>
          </a:p>
          <a:p>
            <a:pPr algn="just">
              <a:lnSpc>
                <a:spcPct val="150000"/>
              </a:lnSpc>
            </a:pPr>
            <a:r>
              <a:rPr lang="en-US" sz="2200" dirty="0">
                <a:latin typeface="Times New Roman" pitchFamily="18" charset="0"/>
                <a:cs typeface="Times New Roman" pitchFamily="18" charset="0"/>
              </a:rPr>
              <a:t> It is obvious to French-Americans in Maine, that French is a good language to know. It has international prestige</a:t>
            </a:r>
            <a:endParaRPr lang="ar-SA" sz="2200" dirty="0">
              <a:latin typeface="Times New Roman" pitchFamily="18" charset="0"/>
              <a:cs typeface="Times New Roman" pitchFamily="18" charset="0"/>
            </a:endParaRPr>
          </a:p>
          <a:p>
            <a:pPr algn="just">
              <a:lnSpc>
                <a:spcPct val="150000"/>
              </a:lnSpc>
            </a:pPr>
            <a:endParaRPr lang="en-US" sz="2200" dirty="0">
              <a:latin typeface="Times New Roman" pitchFamily="18" charset="0"/>
              <a:cs typeface="Times New Roman"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1000"/>
            <a:ext cx="9144000" cy="6477000"/>
          </a:xfrm>
          <a:prstGeom prst="rect">
            <a:avLst/>
          </a:prstGeom>
          <a:ln>
            <a:noFill/>
          </a:ln>
          <a:effectLst/>
          <a:scene3d>
            <a:camera prst="orthographicFront">
              <a:rot lat="0" lon="0" rev="0"/>
            </a:camera>
            <a:lightRig rig="chilly" dir="t">
              <a:rot lat="0" lon="0" rev="18480000"/>
            </a:lightRig>
          </a:scene3d>
          <a:sp3d prstMaterial="clear">
            <a:bevelT h="63500"/>
          </a:sp3d>
        </p:spPr>
      </p:pic>
    </p:spTree>
    <p:extLst>
      <p:ext uri="{BB962C8B-B14F-4D97-AF65-F5344CB8AC3E}">
        <p14:creationId xmlns:p14="http://schemas.microsoft.com/office/powerpoint/2010/main" val="229258464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219200"/>
            <a:ext cx="8229600" cy="2819400"/>
          </a:xfrm>
        </p:spPr>
        <p:txBody>
          <a:bodyPr>
            <a:norm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lnSpc>
                <a:spcPct val="150000"/>
              </a:lnSpc>
            </a:pP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Thank You</a:t>
            </a:r>
            <a:b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b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For Listening</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636" y="457200"/>
            <a:ext cx="9109364" cy="6400800"/>
          </a:xfrm>
          <a:prstGeom prst="rect">
            <a:avLst/>
          </a:prstGeom>
          <a:ln>
            <a:noFill/>
          </a:ln>
          <a:effectLst/>
          <a:scene3d>
            <a:camera prst="orthographicFront">
              <a:rot lat="0" lon="0" rev="0"/>
            </a:camera>
            <a:lightRig rig="chilly" dir="t">
              <a:rot lat="0" lon="0" rev="18480000"/>
            </a:lightRig>
          </a:scene3d>
          <a:sp3d prstMaterial="clear">
            <a:bevelT h="63500"/>
          </a:sp3d>
        </p:spPr>
      </p:pic>
    </p:spTree>
    <p:extLst>
      <p:ext uri="{BB962C8B-B14F-4D97-AF65-F5344CB8AC3E}">
        <p14:creationId xmlns:p14="http://schemas.microsoft.com/office/powerpoint/2010/main" val="119564120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246</TotalTime>
  <Words>2588</Words>
  <Application>Microsoft Office PowerPoint</Application>
  <PresentationFormat>On-screen Show (4:3)</PresentationFormat>
  <Paragraphs>212</Paragraphs>
  <Slides>37</Slides>
  <Notes>1</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Clarity</vt:lpstr>
      <vt:lpstr> Language  maintenance and shift</vt:lpstr>
      <vt:lpstr>- Language Shift In Different Communities  (Migrant - Non-Migrant). - Factors Contributing To Language shift. - Migrant Majorities.   By: Hawra Al-Mehsen </vt:lpstr>
      <vt:lpstr>Language Shift In Different Communities</vt:lpstr>
      <vt:lpstr>PowerPoint Presentation</vt:lpstr>
      <vt:lpstr>PowerPoint Presentation</vt:lpstr>
      <vt:lpstr>PowerPoint Presentation</vt:lpstr>
      <vt:lpstr>PowerPoint Presentation</vt:lpstr>
      <vt:lpstr>PowerPoint Presentation</vt:lpstr>
      <vt:lpstr>PowerPoint Presentation</vt:lpstr>
      <vt:lpstr>- Language Revival. - Language Vitality.   By: Noor Al-Sada</vt:lpstr>
      <vt:lpstr>PowerPoint Presentation</vt:lpstr>
      <vt:lpstr>Language Revival:</vt:lpstr>
      <vt:lpstr>PowerPoint Presentation</vt:lpstr>
      <vt:lpstr>Language  Vitality:</vt:lpstr>
      <vt:lpstr>- Language Death and Loss. - The reasons of Language Loss. - Endangered Languages. - Potentially Endangered. - Attitudes and Values.   By: Zahra Al-Sadiq</vt:lpstr>
      <vt:lpstr>Language death and language loss: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 For Listening</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Language  maintenance and shift</dc:title>
  <dc:creator>PROFcare</dc:creator>
  <cp:lastModifiedBy>PROFcare</cp:lastModifiedBy>
  <cp:revision>56</cp:revision>
  <dcterms:created xsi:type="dcterms:W3CDTF">2014-10-21T13:34:51Z</dcterms:created>
  <dcterms:modified xsi:type="dcterms:W3CDTF">2014-10-21T18:09:41Z</dcterms:modified>
</cp:coreProperties>
</file>