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81" r:id="rId2"/>
    <p:sldId id="282" r:id="rId3"/>
    <p:sldId id="283" r:id="rId4"/>
    <p:sldId id="284" r:id="rId5"/>
    <p:sldId id="285" r:id="rId6"/>
    <p:sldId id="286" r:id="rId7"/>
    <p:sldId id="287" r:id="rId8"/>
    <p:sldId id="294" r:id="rId9"/>
    <p:sldId id="288" r:id="rId10"/>
    <p:sldId id="289" r:id="rId11"/>
    <p:sldId id="290" r:id="rId12"/>
    <p:sldId id="256" r:id="rId13"/>
    <p:sldId id="268" r:id="rId14"/>
    <p:sldId id="272" r:id="rId15"/>
    <p:sldId id="292" r:id="rId16"/>
    <p:sldId id="262" r:id="rId17"/>
    <p:sldId id="259" r:id="rId18"/>
    <p:sldId id="266" r:id="rId19"/>
    <p:sldId id="271" r:id="rId20"/>
    <p:sldId id="293" r:id="rId21"/>
    <p:sldId id="270" r:id="rId22"/>
    <p:sldId id="273" r:id="rId23"/>
    <p:sldId id="274" r:id="rId24"/>
    <p:sldId id="275" r:id="rId25"/>
    <p:sldId id="276" r:id="rId26"/>
    <p:sldId id="277" r:id="rId27"/>
    <p:sldId id="278" r:id="rId28"/>
    <p:sldId id="279" r:id="rId29"/>
    <p:sldId id="28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720" autoAdjust="0"/>
  </p:normalViewPr>
  <p:slideViewPr>
    <p:cSldViewPr>
      <p:cViewPr varScale="1">
        <p:scale>
          <a:sx n="69" d="100"/>
          <a:sy n="69" d="100"/>
        </p:scale>
        <p:origin x="-1416"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ECB44B3F-0305-463E-99E3-14F7E86BF8F8}" type="datetimeFigureOut">
              <a:rPr lang="en-US" smtClean="0"/>
              <a:pPr/>
              <a:t>1/4/2015</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809F2D5-7535-4912-8720-442F96992117}"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CB44B3F-0305-463E-99E3-14F7E86BF8F8}" type="datetimeFigureOut">
              <a:rPr lang="en-US" smtClean="0"/>
              <a:pPr/>
              <a:t>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9809F2D5-7535-4912-8720-442F96992117}"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ECB44B3F-0305-463E-99E3-14F7E86BF8F8}" type="datetimeFigureOut">
              <a:rPr lang="en-US" smtClean="0"/>
              <a:pPr/>
              <a:t>1/4/2015</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809F2D5-7535-4912-8720-442F96992117}"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ECB44B3F-0305-463E-99E3-14F7E86BF8F8}" type="datetimeFigureOut">
              <a:rPr lang="en-US" smtClean="0"/>
              <a:pPr/>
              <a:t>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9F2D5-7535-4912-8720-442F96992117}"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ECB44B3F-0305-463E-99E3-14F7E86BF8F8}" type="datetimeFigureOut">
              <a:rPr lang="en-US" smtClean="0"/>
              <a:pPr/>
              <a:t>1/4/2015</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9809F2D5-7535-4912-8720-442F96992117}"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CB44B3F-0305-463E-99E3-14F7E86BF8F8}" type="datetimeFigureOut">
              <a:rPr lang="en-US" smtClean="0"/>
              <a:pPr/>
              <a:t>1/4/2015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9809F2D5-7535-4912-8720-442F96992117}"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ECB44B3F-0305-463E-99E3-14F7E86BF8F8}" type="datetimeFigureOut">
              <a:rPr lang="en-US" smtClean="0"/>
              <a:pPr/>
              <a:t>1/4/2015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809F2D5-7535-4912-8720-442F96992117}"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809F2D5-7535-4912-8720-442F96992117}"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ECB44B3F-0305-463E-99E3-14F7E86BF8F8}" type="datetimeFigureOut">
              <a:rPr lang="en-US" smtClean="0"/>
              <a:pPr/>
              <a:t>1/4/2015</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9809F2D5-7535-4912-8720-442F96992117}"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ECB44B3F-0305-463E-99E3-14F7E86BF8F8}" type="datetimeFigureOut">
              <a:rPr lang="en-US" smtClean="0"/>
              <a:pPr/>
              <a:t>1/4/2015</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CB44B3F-0305-463E-99E3-14F7E86BF8F8}" type="datetimeFigureOut">
              <a:rPr lang="en-US" smtClean="0"/>
              <a:pPr/>
              <a:t>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9F2D5-7535-4912-8720-442F9699211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9809F2D5-7535-4912-8720-442F96992117}"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CB44B3F-0305-463E-99E3-14F7E86BF8F8}" type="datetimeFigureOut">
              <a:rPr lang="en-US" smtClean="0"/>
              <a:pPr/>
              <a:t>1/4/2015</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CB44B3F-0305-463E-99E3-14F7E86BF8F8}" type="datetimeFigureOut">
              <a:rPr lang="en-US" smtClean="0"/>
              <a:pPr/>
              <a:t>1/4/2015</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809F2D5-7535-4912-8720-442F96992117}"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www.ello.uos.de/field.php/Sociolinguistics/WilliamLabov"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ideo" Target="file:///C:\Users\mabnk_000\Downloads\Development%20of%20Broadcast%20Standard%20US%20English.mp4"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sz="quarter" idx="1"/>
          </p:nvPr>
        </p:nvPicPr>
        <p:blipFill>
          <a:blip r:embed="rId2" cstate="print">
            <a:extLst>
              <a:ext uri="{28A0092B-C50C-407E-A947-70E740481C1C}">
                <a14:useLocalDpi xmlns:a14="http://schemas.microsoft.com/office/drawing/2010/main" xmlns="" val="0"/>
              </a:ext>
            </a:extLst>
          </a:blip>
          <a:stretch>
            <a:fillRect/>
          </a:stretch>
        </p:blipFill>
        <p:spPr>
          <a:xfrm>
            <a:off x="152400" y="1"/>
            <a:ext cx="2133600" cy="1711452"/>
          </a:xfrm>
          <a:prstGeom prst="rect">
            <a:avLst/>
          </a:prstGeom>
          <a:ln>
            <a:noFill/>
          </a:ln>
          <a:effectLst>
            <a:softEdge rad="112500"/>
          </a:effectLst>
        </p:spPr>
      </p:pic>
      <p:sp>
        <p:nvSpPr>
          <p:cNvPr id="2" name="عنوان 1"/>
          <p:cNvSpPr>
            <a:spLocks noGrp="1"/>
          </p:cNvSpPr>
          <p:nvPr>
            <p:ph type="title"/>
          </p:nvPr>
        </p:nvSpPr>
        <p:spPr>
          <a:xfrm>
            <a:off x="304800" y="2286000"/>
            <a:ext cx="8534400" cy="758952"/>
          </a:xfrm>
        </p:spPr>
        <p:txBody>
          <a:bodyPr>
            <a:noAutofit/>
          </a:bodyPr>
          <a:lstStyle/>
          <a:p>
            <a:r>
              <a:rPr lang="en-US" sz="4800" dirty="0" smtClean="0">
                <a:effectLst>
                  <a:outerShdw blurRad="38100" dist="38100" dir="2700000" algn="tl">
                    <a:srgbClr val="000000">
                      <a:alpha val="43137"/>
                    </a:srgbClr>
                  </a:outerShdw>
                </a:effectLst>
              </a:rPr>
              <a:t>Case Studies of major linguists </a:t>
            </a:r>
            <a:endParaRPr lang="ar-SA" sz="4800" dirty="0">
              <a:effectLst>
                <a:outerShdw blurRad="38100" dist="38100" dir="2700000" algn="tl">
                  <a:srgbClr val="000000">
                    <a:alpha val="43137"/>
                  </a:srgbClr>
                </a:outerShdw>
              </a:effectLst>
            </a:endParaRPr>
          </a:p>
        </p:txBody>
      </p:sp>
      <p:sp>
        <p:nvSpPr>
          <p:cNvPr id="7" name="مستطيل 6"/>
          <p:cNvSpPr/>
          <p:nvPr/>
        </p:nvSpPr>
        <p:spPr>
          <a:xfrm>
            <a:off x="1818686" y="3276600"/>
            <a:ext cx="5506636" cy="230832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solidFill>
                  <a:srgbClr val="C00000"/>
                </a:solidFill>
                <a:effectLst>
                  <a:outerShdw blurRad="50800" dist="39000" dir="5460000" algn="tl">
                    <a:srgbClr val="000000">
                      <a:alpha val="38000"/>
                    </a:srgbClr>
                  </a:outerShdw>
                </a:effectLst>
              </a:rPr>
              <a:t>1- William </a:t>
            </a:r>
            <a:r>
              <a:rPr lang="en-US" sz="4800" b="1" dirty="0" err="1" smtClean="0">
                <a:ln w="11430"/>
                <a:solidFill>
                  <a:srgbClr val="C00000"/>
                </a:solidFill>
                <a:effectLst>
                  <a:outerShdw blurRad="50800" dist="39000" dir="5460000" algn="tl">
                    <a:srgbClr val="000000">
                      <a:alpha val="38000"/>
                    </a:srgbClr>
                  </a:outerShdw>
                </a:effectLst>
              </a:rPr>
              <a:t>Labov</a:t>
            </a:r>
            <a:r>
              <a:rPr lang="en-US" sz="4800" b="1" dirty="0" smtClean="0">
                <a:ln w="11430"/>
                <a:solidFill>
                  <a:srgbClr val="C00000"/>
                </a:solidFill>
                <a:effectLst>
                  <a:outerShdw blurRad="50800" dist="39000" dir="5460000" algn="tl">
                    <a:srgbClr val="000000">
                      <a:alpha val="38000"/>
                    </a:srgbClr>
                  </a:outerShdw>
                </a:effectLst>
              </a:rPr>
              <a:t/>
            </a:r>
            <a:br>
              <a:rPr lang="en-US" sz="4800" b="1" dirty="0" smtClean="0">
                <a:ln w="11430"/>
                <a:solidFill>
                  <a:srgbClr val="C00000"/>
                </a:solidFill>
                <a:effectLst>
                  <a:outerShdw blurRad="50800" dist="39000" dir="5460000" algn="tl">
                    <a:srgbClr val="000000">
                      <a:alpha val="38000"/>
                    </a:srgbClr>
                  </a:outerShdw>
                </a:effectLst>
              </a:rPr>
            </a:br>
            <a:r>
              <a:rPr lang="en-US" sz="4800" b="1" dirty="0" smtClean="0">
                <a:ln w="11430"/>
                <a:solidFill>
                  <a:srgbClr val="C00000"/>
                </a:solidFill>
                <a:effectLst>
                  <a:outerShdw blurRad="50800" dist="39000" dir="5460000" algn="tl">
                    <a:srgbClr val="000000">
                      <a:alpha val="38000"/>
                    </a:srgbClr>
                  </a:outerShdw>
                </a:effectLst>
              </a:rPr>
              <a:t/>
            </a:r>
            <a:br>
              <a:rPr lang="en-US" sz="4800" b="1" dirty="0" smtClean="0">
                <a:ln w="11430"/>
                <a:solidFill>
                  <a:srgbClr val="C00000"/>
                </a:solidFill>
                <a:effectLst>
                  <a:outerShdw blurRad="50800" dist="39000" dir="5460000" algn="tl">
                    <a:srgbClr val="000000">
                      <a:alpha val="38000"/>
                    </a:srgbClr>
                  </a:outerShdw>
                </a:effectLst>
              </a:rPr>
            </a:br>
            <a:r>
              <a:rPr lang="en-US" sz="4800" b="1" dirty="0" smtClean="0">
                <a:ln w="11430"/>
                <a:solidFill>
                  <a:srgbClr val="C00000"/>
                </a:solidFill>
                <a:effectLst>
                  <a:outerShdw blurRad="50800" dist="39000" dir="5460000" algn="tl">
                    <a:srgbClr val="000000">
                      <a:alpha val="38000"/>
                    </a:srgbClr>
                  </a:outerShdw>
                </a:effectLst>
              </a:rPr>
              <a:t>2- Peter </a:t>
            </a:r>
            <a:r>
              <a:rPr lang="en-US" sz="4800" b="1" dirty="0" err="1" smtClean="0">
                <a:ln w="11430"/>
                <a:solidFill>
                  <a:srgbClr val="C00000"/>
                </a:solidFill>
                <a:effectLst>
                  <a:outerShdw blurRad="50800" dist="39000" dir="5460000" algn="tl">
                    <a:srgbClr val="000000">
                      <a:alpha val="38000"/>
                    </a:srgbClr>
                  </a:outerShdw>
                </a:effectLst>
              </a:rPr>
              <a:t>Trudgill</a:t>
            </a:r>
            <a:endParaRPr lang="ar-SA" sz="4800" b="1" cap="none" spc="0" dirty="0">
              <a:ln w="11430"/>
              <a:solidFill>
                <a:srgbClr val="C0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xmlns="" val="7773418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2400" y="0"/>
            <a:ext cx="8534400" cy="758952"/>
          </a:xfrm>
        </p:spPr>
        <p:txBody>
          <a:bodyPr>
            <a:normAutofit/>
          </a:bodyPr>
          <a:lstStyle/>
          <a:p>
            <a:pPr algn="l"/>
            <a:r>
              <a:rPr lang="en-US" sz="3600" b="1" dirty="0" smtClean="0">
                <a:solidFill>
                  <a:srgbClr val="C00000"/>
                </a:solidFill>
                <a:effectLst>
                  <a:outerShdw blurRad="38100" dist="38100" dir="2700000" algn="tl">
                    <a:srgbClr val="000000">
                      <a:alpha val="43137"/>
                    </a:srgbClr>
                  </a:outerShdw>
                </a:effectLst>
              </a:rPr>
              <a:t>William </a:t>
            </a:r>
            <a:r>
              <a:rPr lang="en-US" sz="3600" b="1" dirty="0" err="1" smtClean="0">
                <a:solidFill>
                  <a:srgbClr val="C00000"/>
                </a:solidFill>
                <a:effectLst>
                  <a:outerShdw blurRad="38100" dist="38100" dir="2700000" algn="tl">
                    <a:srgbClr val="000000">
                      <a:alpha val="43137"/>
                    </a:srgbClr>
                  </a:outerShdw>
                </a:effectLst>
              </a:rPr>
              <a:t>Labov’s</a:t>
            </a:r>
            <a:r>
              <a:rPr lang="en-US" sz="3600" b="1" dirty="0" smtClean="0">
                <a:solidFill>
                  <a:srgbClr val="C00000"/>
                </a:solidFill>
                <a:effectLst>
                  <a:outerShdw blurRad="38100" dist="38100" dir="2700000" algn="tl">
                    <a:srgbClr val="000000">
                      <a:alpha val="43137"/>
                    </a:srgbClr>
                  </a:outerShdw>
                </a:effectLst>
              </a:rPr>
              <a:t> biography </a:t>
            </a:r>
            <a:endParaRPr lang="ar-SA" sz="3600" b="1" dirty="0">
              <a:solidFill>
                <a:srgbClr val="C00000"/>
              </a:solidFill>
              <a:effectLst>
                <a:outerShdw blurRad="38100" dist="38100" dir="2700000" algn="tl">
                  <a:srgbClr val="000000">
                    <a:alpha val="43137"/>
                  </a:srgbClr>
                </a:outerShdw>
              </a:effectLst>
            </a:endParaRPr>
          </a:p>
        </p:txBody>
      </p:sp>
      <p:pic>
        <p:nvPicPr>
          <p:cNvPr id="4" name="عنصر نائب للمحتوى 3"/>
          <p:cNvPicPr>
            <a:picLocks noGrp="1" noChangeAspect="1"/>
          </p:cNvPicPr>
          <p:nvPr>
            <p:ph sz="quarter" idx="1"/>
          </p:nvPr>
        </p:nvPicPr>
        <p:blipFill>
          <a:blip r:embed="rId2" cstate="print">
            <a:extLst>
              <a:ext uri="{28A0092B-C50C-407E-A947-70E740481C1C}">
                <a14:useLocalDpi xmlns:a14="http://schemas.microsoft.com/office/drawing/2010/main" xmlns="" val="0"/>
              </a:ext>
            </a:extLst>
          </a:blip>
          <a:stretch>
            <a:fillRect/>
          </a:stretch>
        </p:blipFill>
        <p:spPr>
          <a:xfrm>
            <a:off x="7079817" y="31697"/>
            <a:ext cx="2064183" cy="2896737"/>
          </a:xfrm>
          <a:prstGeom prst="rect">
            <a:avLst/>
          </a:prstGeom>
          <a:ln>
            <a:noFill/>
          </a:ln>
          <a:effectLst>
            <a:softEdge rad="112500"/>
          </a:effectLst>
        </p:spPr>
      </p:pic>
      <p:pic>
        <p:nvPicPr>
          <p:cNvPr id="5" name="صورة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065939" y="3429000"/>
            <a:ext cx="2006600" cy="3009900"/>
          </a:xfrm>
          <a:prstGeom prst="rect">
            <a:avLst/>
          </a:prstGeom>
          <a:ln>
            <a:noFill/>
          </a:ln>
          <a:effectLst>
            <a:softEdge rad="112500"/>
          </a:effectLst>
        </p:spPr>
      </p:pic>
      <p:sp>
        <p:nvSpPr>
          <p:cNvPr id="6" name="مربع نص 5"/>
          <p:cNvSpPr txBox="1"/>
          <p:nvPr/>
        </p:nvSpPr>
        <p:spPr>
          <a:xfrm>
            <a:off x="381000" y="1295400"/>
            <a:ext cx="6858000" cy="369332"/>
          </a:xfrm>
          <a:prstGeom prst="rect">
            <a:avLst/>
          </a:prstGeom>
          <a:noFill/>
        </p:spPr>
        <p:txBody>
          <a:bodyPr wrap="square" rtlCol="1">
            <a:spAutoFit/>
          </a:bodyPr>
          <a:lstStyle/>
          <a:p>
            <a:endParaRPr lang="ar-SA" dirty="0"/>
          </a:p>
        </p:txBody>
      </p:sp>
      <p:graphicFrame>
        <p:nvGraphicFramePr>
          <p:cNvPr id="8" name="جدول 7"/>
          <p:cNvGraphicFramePr>
            <a:graphicFrameLocks noGrp="1"/>
          </p:cNvGraphicFramePr>
          <p:nvPr>
            <p:extLst>
              <p:ext uri="{D42A27DB-BD31-4B8C-83A1-F6EECF244321}">
                <p14:modId xmlns:p14="http://schemas.microsoft.com/office/powerpoint/2010/main" xmlns="" val="4148614983"/>
              </p:ext>
            </p:extLst>
          </p:nvPr>
        </p:nvGraphicFramePr>
        <p:xfrm>
          <a:off x="151264" y="914400"/>
          <a:ext cx="6913538" cy="5806127"/>
        </p:xfrm>
        <a:graphic>
          <a:graphicData uri="http://schemas.openxmlformats.org/drawingml/2006/table">
            <a:tbl>
              <a:tblPr rtl="1" firstRow="1" bandRow="1">
                <a:tableStyleId>{5C22544A-7EE6-4342-B048-85BDC9FD1C3A}</a:tableStyleId>
              </a:tblPr>
              <a:tblGrid>
                <a:gridCol w="3456769"/>
                <a:gridCol w="3456769"/>
              </a:tblGrid>
              <a:tr h="450167">
                <a:tc>
                  <a:txBody>
                    <a:bodyPr/>
                    <a:lstStyle/>
                    <a:p>
                      <a:pPr rtl="1"/>
                      <a:r>
                        <a:rPr lang="en-US" dirty="0" smtClean="0">
                          <a:solidFill>
                            <a:srgbClr val="C00000"/>
                          </a:solidFill>
                        </a:rPr>
                        <a:t>William </a:t>
                      </a:r>
                      <a:r>
                        <a:rPr lang="en-US" dirty="0" err="1" smtClean="0">
                          <a:solidFill>
                            <a:srgbClr val="C00000"/>
                          </a:solidFill>
                        </a:rPr>
                        <a:t>Labov</a:t>
                      </a:r>
                      <a:endParaRPr lang="ar-SA" dirty="0">
                        <a:solidFill>
                          <a:srgbClr val="C00000"/>
                        </a:solidFill>
                      </a:endParaRPr>
                    </a:p>
                  </a:txBody>
                  <a:tcP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8100000" scaled="1"/>
                      <a:tileRect/>
                    </a:gradFill>
                  </a:tcPr>
                </a:tc>
                <a:tc>
                  <a:txBody>
                    <a:bodyPr/>
                    <a:lstStyle/>
                    <a:p>
                      <a:pPr rtl="1"/>
                      <a:r>
                        <a:rPr lang="en-US" dirty="0" smtClean="0">
                          <a:solidFill>
                            <a:srgbClr val="C00000"/>
                          </a:solidFill>
                        </a:rPr>
                        <a:t>His</a:t>
                      </a:r>
                      <a:r>
                        <a:rPr lang="en-US" baseline="0" dirty="0" smtClean="0">
                          <a:solidFill>
                            <a:srgbClr val="C00000"/>
                          </a:solidFill>
                        </a:rPr>
                        <a:t> name</a:t>
                      </a:r>
                      <a:endParaRPr lang="ar-SA" dirty="0">
                        <a:solidFill>
                          <a:srgbClr val="C00000"/>
                        </a:solidFill>
                      </a:endParaRPr>
                    </a:p>
                  </a:txBody>
                  <a:tcP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8100000" scaled="1"/>
                      <a:tileRect/>
                    </a:gradFill>
                  </a:tcPr>
                </a:tc>
              </a:tr>
              <a:tr h="777001">
                <a:tc>
                  <a:txBody>
                    <a:bodyPr/>
                    <a:lstStyle/>
                    <a:p>
                      <a:pPr rtl="1"/>
                      <a:r>
                        <a:rPr lang="en-US" dirty="0" smtClean="0">
                          <a:solidFill>
                            <a:srgbClr val="C00000"/>
                          </a:solidFill>
                        </a:rPr>
                        <a:t>1927</a:t>
                      </a:r>
                      <a:r>
                        <a:rPr lang="en-US" baseline="0" dirty="0" smtClean="0">
                          <a:solidFill>
                            <a:srgbClr val="C00000"/>
                          </a:solidFill>
                        </a:rPr>
                        <a:t> , Rutherford , New Jersey </a:t>
                      </a:r>
                      <a:endParaRPr lang="ar-SA" dirty="0">
                        <a:solidFill>
                          <a:srgbClr val="C00000"/>
                        </a:solidFill>
                      </a:endParaRPr>
                    </a:p>
                  </a:txBody>
                  <a:tcP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8100000" scaled="1"/>
                      <a:tileRect/>
                    </a:gradFill>
                  </a:tcPr>
                </a:tc>
                <a:tc>
                  <a:txBody>
                    <a:bodyPr/>
                    <a:lstStyle/>
                    <a:p>
                      <a:pPr rtl="1"/>
                      <a:r>
                        <a:rPr lang="en-US" dirty="0" smtClean="0">
                          <a:solidFill>
                            <a:srgbClr val="C00000"/>
                          </a:solidFill>
                        </a:rPr>
                        <a:t>His birth</a:t>
                      </a:r>
                      <a:endParaRPr lang="ar-SA" dirty="0">
                        <a:solidFill>
                          <a:srgbClr val="C00000"/>
                        </a:solidFill>
                      </a:endParaRPr>
                    </a:p>
                  </a:txBody>
                  <a:tcP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8100000" scaled="1"/>
                      <a:tileRect/>
                    </a:gradFill>
                  </a:tcPr>
                </a:tc>
              </a:tr>
              <a:tr h="645531">
                <a:tc>
                  <a:txBody>
                    <a:bodyPr/>
                    <a:lstStyle/>
                    <a:p>
                      <a:pPr rtl="1"/>
                      <a:r>
                        <a:rPr lang="en-US" dirty="0" smtClean="0">
                          <a:solidFill>
                            <a:srgbClr val="C00000"/>
                          </a:solidFill>
                        </a:rPr>
                        <a:t>Discipline of </a:t>
                      </a:r>
                      <a:r>
                        <a:rPr lang="en-US" dirty="0" err="1" smtClean="0">
                          <a:solidFill>
                            <a:srgbClr val="C00000"/>
                          </a:solidFill>
                        </a:rPr>
                        <a:t>variationist</a:t>
                      </a:r>
                      <a:endParaRPr lang="en-US" baseline="0" dirty="0" smtClean="0">
                        <a:solidFill>
                          <a:srgbClr val="C00000"/>
                        </a:solidFill>
                      </a:endParaRPr>
                    </a:p>
                    <a:p>
                      <a:pPr rtl="1"/>
                      <a:r>
                        <a:rPr lang="en-US" baseline="0" dirty="0" smtClean="0">
                          <a:solidFill>
                            <a:srgbClr val="C00000"/>
                          </a:solidFill>
                        </a:rPr>
                        <a:t>Sociolinguistics .</a:t>
                      </a:r>
                      <a:endParaRPr lang="ar-SA" dirty="0">
                        <a:solidFill>
                          <a:srgbClr val="C00000"/>
                        </a:solidFill>
                      </a:endParaRPr>
                    </a:p>
                  </a:txBody>
                  <a:tcP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8100000" scaled="1"/>
                      <a:tileRect/>
                    </a:gradFill>
                  </a:tcPr>
                </a:tc>
                <a:tc>
                  <a:txBody>
                    <a:bodyPr/>
                    <a:lstStyle/>
                    <a:p>
                      <a:pPr rtl="1"/>
                      <a:r>
                        <a:rPr lang="en-US" dirty="0" smtClean="0">
                          <a:solidFill>
                            <a:srgbClr val="C00000"/>
                          </a:solidFill>
                        </a:rPr>
                        <a:t>His field</a:t>
                      </a:r>
                      <a:r>
                        <a:rPr lang="en-US" baseline="0" dirty="0" smtClean="0">
                          <a:solidFill>
                            <a:srgbClr val="C00000"/>
                          </a:solidFill>
                        </a:rPr>
                        <a:t> </a:t>
                      </a:r>
                      <a:endParaRPr lang="ar-SA" dirty="0">
                        <a:solidFill>
                          <a:srgbClr val="C00000"/>
                        </a:solidFill>
                      </a:endParaRPr>
                    </a:p>
                  </a:txBody>
                  <a:tcP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8100000" scaled="1"/>
                      <a:tileRect/>
                    </a:gradFill>
                  </a:tcPr>
                </a:tc>
              </a:tr>
              <a:tr h="645531">
                <a:tc>
                  <a:txBody>
                    <a:bodyPr/>
                    <a:lstStyle/>
                    <a:p>
                      <a:r>
                        <a:rPr lang="en-US" dirty="0" smtClean="0">
                          <a:solidFill>
                            <a:srgbClr val="C00000"/>
                          </a:solidFill>
                        </a:rPr>
                        <a:t>Studies</a:t>
                      </a:r>
                      <a:r>
                        <a:rPr lang="en-US" baseline="0" dirty="0" smtClean="0">
                          <a:solidFill>
                            <a:srgbClr val="C00000"/>
                          </a:solidFill>
                        </a:rPr>
                        <a:t> at Harvard , Columbia  ( 1948 ) </a:t>
                      </a:r>
                      <a:endParaRPr lang="ar-SA" dirty="0">
                        <a:solidFill>
                          <a:srgbClr val="C00000"/>
                        </a:solidFill>
                      </a:endParaRPr>
                    </a:p>
                  </a:txBody>
                  <a:tcP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8100000" scaled="1"/>
                      <a:tileRect/>
                    </a:gradFill>
                  </a:tcPr>
                </a:tc>
                <a:tc>
                  <a:txBody>
                    <a:bodyPr/>
                    <a:lstStyle/>
                    <a:p>
                      <a:r>
                        <a:rPr lang="en-US" dirty="0" smtClean="0">
                          <a:solidFill>
                            <a:srgbClr val="C00000"/>
                          </a:solidFill>
                        </a:rPr>
                        <a:t>His</a:t>
                      </a:r>
                      <a:r>
                        <a:rPr lang="en-US" baseline="0" dirty="0" smtClean="0">
                          <a:solidFill>
                            <a:srgbClr val="C00000"/>
                          </a:solidFill>
                        </a:rPr>
                        <a:t> education </a:t>
                      </a:r>
                      <a:endParaRPr lang="ar-SA" dirty="0">
                        <a:solidFill>
                          <a:srgbClr val="C00000"/>
                        </a:solidFill>
                      </a:endParaRPr>
                    </a:p>
                  </a:txBody>
                  <a:tcP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8100000" scaled="1"/>
                      <a:tileRect/>
                    </a:gradFill>
                  </a:tcPr>
                </a:tc>
              </a:tr>
              <a:tr h="450167">
                <a:tc>
                  <a:txBody>
                    <a:bodyPr/>
                    <a:lstStyle/>
                    <a:p>
                      <a:pPr rtl="1"/>
                      <a:r>
                        <a:rPr lang="en-US" baseline="0" dirty="0" smtClean="0">
                          <a:solidFill>
                            <a:srgbClr val="C00000"/>
                          </a:solidFill>
                        </a:rPr>
                        <a:t>An industrial chemist</a:t>
                      </a:r>
                      <a:endParaRPr lang="ar-SA" dirty="0">
                        <a:solidFill>
                          <a:srgbClr val="C00000"/>
                        </a:solidFill>
                      </a:endParaRPr>
                    </a:p>
                  </a:txBody>
                  <a:tcP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8100000" scaled="1"/>
                      <a:tileRect/>
                    </a:gradFill>
                  </a:tcPr>
                </a:tc>
                <a:tc>
                  <a:txBody>
                    <a:bodyPr/>
                    <a:lstStyle/>
                    <a:p>
                      <a:pPr rtl="1"/>
                      <a:r>
                        <a:rPr lang="en-US" dirty="0" smtClean="0">
                          <a:solidFill>
                            <a:srgbClr val="C00000"/>
                          </a:solidFill>
                        </a:rPr>
                        <a:t>First</a:t>
                      </a:r>
                      <a:r>
                        <a:rPr lang="en-US" baseline="0" dirty="0" smtClean="0">
                          <a:solidFill>
                            <a:srgbClr val="C00000"/>
                          </a:solidFill>
                        </a:rPr>
                        <a:t> ( 1949 – 1961 ) </a:t>
                      </a:r>
                      <a:endParaRPr lang="ar-SA" dirty="0">
                        <a:solidFill>
                          <a:srgbClr val="C00000"/>
                        </a:solidFill>
                      </a:endParaRPr>
                    </a:p>
                  </a:txBody>
                  <a:tcP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8100000" scaled="1"/>
                      <a:tileRect/>
                    </a:gradFill>
                  </a:tcPr>
                </a:tc>
              </a:tr>
              <a:tr h="450167">
                <a:tc>
                  <a:txBody>
                    <a:bodyPr/>
                    <a:lstStyle/>
                    <a:p>
                      <a:pPr rtl="1"/>
                      <a:r>
                        <a:rPr lang="en-US" dirty="0" smtClean="0">
                          <a:solidFill>
                            <a:srgbClr val="C00000"/>
                          </a:solidFill>
                        </a:rPr>
                        <a:t>He became a linguist </a:t>
                      </a:r>
                      <a:endParaRPr lang="ar-SA" dirty="0">
                        <a:solidFill>
                          <a:srgbClr val="C00000"/>
                        </a:solidFill>
                      </a:endParaRPr>
                    </a:p>
                  </a:txBody>
                  <a:tcP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8100000" scaled="1"/>
                      <a:tileRect/>
                    </a:gradFill>
                  </a:tcPr>
                </a:tc>
                <a:tc>
                  <a:txBody>
                    <a:bodyPr/>
                    <a:lstStyle/>
                    <a:p>
                      <a:pPr rtl="1"/>
                      <a:r>
                        <a:rPr lang="en-US" dirty="0" smtClean="0">
                          <a:solidFill>
                            <a:srgbClr val="C00000"/>
                          </a:solidFill>
                        </a:rPr>
                        <a:t>Then</a:t>
                      </a:r>
                      <a:r>
                        <a:rPr lang="en-US" baseline="0" dirty="0" smtClean="0">
                          <a:solidFill>
                            <a:srgbClr val="C00000"/>
                          </a:solidFill>
                        </a:rPr>
                        <a:t> </a:t>
                      </a:r>
                      <a:endParaRPr lang="ar-SA" dirty="0">
                        <a:solidFill>
                          <a:srgbClr val="C00000"/>
                        </a:solidFill>
                      </a:endParaRPr>
                    </a:p>
                  </a:txBody>
                  <a:tcP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8100000" scaled="1"/>
                      <a:tileRect/>
                    </a:gradFill>
                  </a:tcPr>
                </a:tc>
              </a:tr>
              <a:tr h="1198843">
                <a:tc>
                  <a:txBody>
                    <a:bodyPr/>
                    <a:lstStyle/>
                    <a:p>
                      <a:pPr rtl="1"/>
                      <a:r>
                        <a:rPr lang="en-US" dirty="0" smtClean="0">
                          <a:solidFill>
                            <a:srgbClr val="C00000"/>
                          </a:solidFill>
                        </a:rPr>
                        <a:t>MA ( 1963</a:t>
                      </a:r>
                      <a:r>
                        <a:rPr lang="en-US" baseline="0" dirty="0" smtClean="0">
                          <a:solidFill>
                            <a:srgbClr val="C00000"/>
                          </a:solidFill>
                        </a:rPr>
                        <a:t> ) and PhD ( 1964 ) at Columbia </a:t>
                      </a:r>
                      <a:r>
                        <a:rPr lang="en-US" baseline="0" dirty="0" err="1" smtClean="0">
                          <a:solidFill>
                            <a:srgbClr val="C00000"/>
                          </a:solidFill>
                        </a:rPr>
                        <a:t>Uni</a:t>
                      </a:r>
                      <a:r>
                        <a:rPr lang="en-US" baseline="0" dirty="0" smtClean="0">
                          <a:solidFill>
                            <a:srgbClr val="C00000"/>
                          </a:solidFill>
                        </a:rPr>
                        <a:t> : Studying verities of English in New York City .</a:t>
                      </a:r>
                      <a:endParaRPr lang="ar-SA" dirty="0">
                        <a:solidFill>
                          <a:srgbClr val="C00000"/>
                        </a:solidFill>
                      </a:endParaRPr>
                    </a:p>
                  </a:txBody>
                  <a:tcP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8100000" scaled="1"/>
                      <a:tileRect/>
                    </a:gradFill>
                  </a:tcPr>
                </a:tc>
                <a:tc>
                  <a:txBody>
                    <a:bodyPr/>
                    <a:lstStyle/>
                    <a:p>
                      <a:pPr rtl="1"/>
                      <a:r>
                        <a:rPr lang="en-US" dirty="0" smtClean="0">
                          <a:solidFill>
                            <a:srgbClr val="C00000"/>
                          </a:solidFill>
                        </a:rPr>
                        <a:t>Cont.</a:t>
                      </a:r>
                      <a:endParaRPr lang="ar-SA" dirty="0">
                        <a:solidFill>
                          <a:srgbClr val="C00000"/>
                        </a:solidFill>
                      </a:endParaRPr>
                    </a:p>
                  </a:txBody>
                  <a:tcP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8100000" scaled="1"/>
                      <a:tileRect/>
                    </a:gradFill>
                  </a:tcPr>
                </a:tc>
              </a:tr>
              <a:tr h="1173792">
                <a:tc>
                  <a:txBody>
                    <a:bodyPr/>
                    <a:lstStyle/>
                    <a:p>
                      <a:pPr rtl="1"/>
                      <a:r>
                        <a:rPr lang="en-US" dirty="0" smtClean="0">
                          <a:solidFill>
                            <a:srgbClr val="C00000"/>
                          </a:solidFill>
                        </a:rPr>
                        <a:t>“an enormously original and influential figure who has created much of the methodology" of sociolinguistics</a:t>
                      </a:r>
                      <a:endParaRPr lang="ar-SA" dirty="0">
                        <a:solidFill>
                          <a:srgbClr val="C00000"/>
                        </a:solidFill>
                      </a:endParaRPr>
                    </a:p>
                  </a:txBody>
                  <a:tcP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8100000" scaled="1"/>
                      <a:tileRect/>
                    </a:gradFill>
                  </a:tcPr>
                </a:tc>
                <a:tc>
                  <a:txBody>
                    <a:bodyPr/>
                    <a:lstStyle/>
                    <a:p>
                      <a:pPr rtl="1"/>
                      <a:r>
                        <a:rPr lang="en-US" dirty="0" smtClean="0">
                          <a:solidFill>
                            <a:srgbClr val="C00000"/>
                          </a:solidFill>
                        </a:rPr>
                        <a:t>According</a:t>
                      </a:r>
                      <a:r>
                        <a:rPr lang="en-US" baseline="0" dirty="0" smtClean="0">
                          <a:solidFill>
                            <a:srgbClr val="C00000"/>
                          </a:solidFill>
                        </a:rPr>
                        <a:t> to people</a:t>
                      </a:r>
                      <a:endParaRPr lang="ar-SA" dirty="0">
                        <a:solidFill>
                          <a:srgbClr val="C00000"/>
                        </a:solidFill>
                      </a:endParaRPr>
                    </a:p>
                  </a:txBody>
                  <a:tcP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8100000" scaled="1"/>
                      <a:tileRect/>
                    </a:gradFill>
                  </a:tcPr>
                </a:tc>
              </a:tr>
            </a:tbl>
          </a:graphicData>
        </a:graphic>
      </p:graphicFrame>
    </p:spTree>
    <p:extLst>
      <p:ext uri="{BB962C8B-B14F-4D97-AF65-F5344CB8AC3E}">
        <p14:creationId xmlns:p14="http://schemas.microsoft.com/office/powerpoint/2010/main" xmlns="" val="36935009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l"/>
            <a:r>
              <a:rPr lang="en-US" sz="4400" b="1" dirty="0" smtClean="0"/>
              <a:t>Cont</a:t>
            </a:r>
            <a:r>
              <a:rPr lang="en-US" dirty="0" smtClean="0"/>
              <a:t>.</a:t>
            </a:r>
            <a:endParaRPr lang="ar-SA" dirty="0"/>
          </a:p>
        </p:txBody>
      </p:sp>
      <p:sp>
        <p:nvSpPr>
          <p:cNvPr id="3" name="عنصر نائب للمحتوى 2"/>
          <p:cNvSpPr>
            <a:spLocks noGrp="1"/>
          </p:cNvSpPr>
          <p:nvPr>
            <p:ph sz="quarter" idx="1"/>
          </p:nvPr>
        </p:nvSpPr>
        <p:spPr/>
        <p:txBody>
          <a:bodyPr/>
          <a:lstStyle/>
          <a:p>
            <a:r>
              <a:rPr lang="en-US" dirty="0" smtClean="0">
                <a:solidFill>
                  <a:srgbClr val="C00000"/>
                </a:solidFill>
              </a:rPr>
              <a:t>He became a professor later in ( 1971 ) at University of Pennsylvania .</a:t>
            </a:r>
          </a:p>
          <a:p>
            <a:endParaRPr lang="en-US" dirty="0">
              <a:solidFill>
                <a:srgbClr val="C00000"/>
              </a:solidFill>
            </a:endParaRPr>
          </a:p>
          <a:p>
            <a:r>
              <a:rPr lang="en-US" dirty="0" smtClean="0">
                <a:solidFill>
                  <a:srgbClr val="C00000"/>
                </a:solidFill>
              </a:rPr>
              <a:t> Then he became a director </a:t>
            </a:r>
            <a:r>
              <a:rPr lang="en-US" dirty="0">
                <a:solidFill>
                  <a:srgbClr val="C00000"/>
                </a:solidFill>
              </a:rPr>
              <a:t>of the university's Linguistics Laboratory (1977).</a:t>
            </a:r>
            <a:r>
              <a:rPr lang="en-US" dirty="0" smtClean="0">
                <a:solidFill>
                  <a:srgbClr val="C00000"/>
                </a:solidFill>
              </a:rPr>
              <a:t> </a:t>
            </a:r>
            <a:br>
              <a:rPr lang="en-US" dirty="0" smtClean="0">
                <a:solidFill>
                  <a:srgbClr val="C00000"/>
                </a:solidFill>
              </a:rPr>
            </a:br>
            <a:endParaRPr lang="ar-SA" dirty="0">
              <a:solidFill>
                <a:srgbClr val="C00000"/>
              </a:solidFill>
            </a:endParaRPr>
          </a:p>
        </p:txBody>
      </p:sp>
    </p:spTree>
    <p:extLst>
      <p:ext uri="{BB962C8B-B14F-4D97-AF65-F5344CB8AC3E}">
        <p14:creationId xmlns:p14="http://schemas.microsoft.com/office/powerpoint/2010/main" xmlns="" val="4942412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b="1" dirty="0" smtClean="0"/>
              <a:t>Martha’s Vineyard study ( 1963 ) </a:t>
            </a:r>
            <a:endParaRPr lang="ar-SA" sz="3600" b="1" dirty="0"/>
          </a:p>
        </p:txBody>
      </p:sp>
      <p:pic>
        <p:nvPicPr>
          <p:cNvPr id="4" name="عنصر نائب للمحتوى 3"/>
          <p:cNvPicPr>
            <a:picLocks noGrp="1" noChangeAspect="1"/>
          </p:cNvPicPr>
          <p:nvPr>
            <p:ph sz="quarter" idx="1"/>
          </p:nvPr>
        </p:nvPicPr>
        <p:blipFill>
          <a:blip r:embed="rId2" cstate="print">
            <a:extLst>
              <a:ext uri="{28A0092B-C50C-407E-A947-70E740481C1C}">
                <a14:useLocalDpi xmlns:a14="http://schemas.microsoft.com/office/drawing/2010/main" xmlns="" val="0"/>
              </a:ext>
            </a:extLst>
          </a:blip>
          <a:stretch>
            <a:fillRect/>
          </a:stretch>
        </p:blipFill>
        <p:spPr>
          <a:xfrm>
            <a:off x="4941914" y="1106000"/>
            <a:ext cx="4236205" cy="5334001"/>
          </a:xfrm>
          <a:prstGeom prst="rect">
            <a:avLst/>
          </a:prstGeom>
          <a:ln>
            <a:noFill/>
          </a:ln>
          <a:effectLst>
            <a:softEdge rad="112500"/>
          </a:effectLst>
        </p:spPr>
      </p:pic>
      <p:sp>
        <p:nvSpPr>
          <p:cNvPr id="5" name="مربع نص 4"/>
          <p:cNvSpPr txBox="1"/>
          <p:nvPr/>
        </p:nvSpPr>
        <p:spPr>
          <a:xfrm>
            <a:off x="76200" y="1295400"/>
            <a:ext cx="4724400" cy="4955203"/>
          </a:xfrm>
          <a:prstGeom prst="rect">
            <a:avLst/>
          </a:prstGeom>
          <a:noFill/>
        </p:spPr>
        <p:txBody>
          <a:bodyPr wrap="square" rtlCol="1">
            <a:spAutoFit/>
          </a:bodyPr>
          <a:lstStyle/>
          <a:p>
            <a:r>
              <a:rPr lang="en-US" sz="2000" dirty="0" smtClean="0"/>
              <a:t>It is an island about 3 miles off New England on the US East Coast .</a:t>
            </a:r>
            <a:br>
              <a:rPr lang="en-US" sz="2000" dirty="0" smtClean="0"/>
            </a:br>
            <a:r>
              <a:rPr lang="en-US" sz="2000" dirty="0" smtClean="0"/>
              <a:t/>
            </a:r>
            <a:br>
              <a:rPr lang="en-US" sz="2000" dirty="0" smtClean="0"/>
            </a:br>
            <a:r>
              <a:rPr lang="en-US" sz="2000" dirty="0" smtClean="0"/>
              <a:t>Permanent population about : 6000 .</a:t>
            </a:r>
            <a:br>
              <a:rPr lang="en-US" sz="2000" dirty="0" smtClean="0"/>
            </a:br>
            <a:r>
              <a:rPr lang="en-US" sz="2000" dirty="0" smtClean="0"/>
              <a:t/>
            </a:r>
            <a:br>
              <a:rPr lang="en-US" sz="2000" dirty="0" smtClean="0"/>
            </a:br>
            <a:r>
              <a:rPr lang="en-US" sz="2000" dirty="0" smtClean="0"/>
              <a:t>In Summer : 40,000 visitors .</a:t>
            </a:r>
          </a:p>
          <a:p>
            <a:endParaRPr lang="en-US" sz="2000" dirty="0"/>
          </a:p>
          <a:p>
            <a:r>
              <a:rPr lang="en-US" sz="2000" dirty="0" smtClean="0"/>
              <a:t>Eastern part of it called “Down Island” </a:t>
            </a:r>
            <a:br>
              <a:rPr lang="en-US" sz="2000" dirty="0" smtClean="0"/>
            </a:br>
            <a:r>
              <a:rPr lang="en-US" sz="2000" dirty="0" smtClean="0"/>
              <a:t>and </a:t>
            </a:r>
            <a:r>
              <a:rPr lang="en-US" sz="2000" dirty="0" err="1" smtClean="0"/>
              <a:t>favoured</a:t>
            </a:r>
            <a:r>
              <a:rPr lang="en-US" sz="2000" dirty="0" smtClean="0"/>
              <a:t> by the visitors .</a:t>
            </a:r>
            <a:br>
              <a:rPr lang="en-US" sz="2000" dirty="0" smtClean="0"/>
            </a:br>
            <a:r>
              <a:rPr lang="en-US" sz="2000" dirty="0" smtClean="0"/>
              <a:t/>
            </a:r>
            <a:br>
              <a:rPr lang="en-US" sz="2000" dirty="0" smtClean="0"/>
            </a:br>
            <a:r>
              <a:rPr lang="en-US" sz="2000" dirty="0" smtClean="0"/>
              <a:t>Western “Up Island” has more original inhabitants , residents  and it is </a:t>
            </a:r>
            <a:r>
              <a:rPr lang="en-US" sz="2000" dirty="0"/>
              <a:t>strictly rural </a:t>
            </a:r>
            <a:r>
              <a:rPr lang="en-US" sz="2000" dirty="0" smtClean="0"/>
              <a:t>, which refers to </a:t>
            </a:r>
            <a:r>
              <a:rPr lang="en-US" sz="2000" dirty="0"/>
              <a:t>a geographic area that is located outside cities and </a:t>
            </a:r>
            <a:r>
              <a:rPr lang="en-US" sz="2000" dirty="0" smtClean="0"/>
              <a:t>towns.</a:t>
            </a:r>
            <a:r>
              <a:rPr lang="en-US" dirty="0" smtClean="0"/>
              <a:t/>
            </a:r>
            <a:br>
              <a:rPr lang="en-US" dirty="0" smtClean="0"/>
            </a:br>
            <a:r>
              <a:rPr lang="en-US" dirty="0" smtClean="0"/>
              <a:t/>
            </a:r>
            <a:br>
              <a:rPr lang="en-US" dirty="0" smtClean="0"/>
            </a:br>
            <a:endParaRPr lang="ar-SA" dirty="0"/>
          </a:p>
        </p:txBody>
      </p:sp>
    </p:spTree>
    <p:extLst>
      <p:ext uri="{BB962C8B-B14F-4D97-AF65-F5344CB8AC3E}">
        <p14:creationId xmlns:p14="http://schemas.microsoft.com/office/powerpoint/2010/main" xmlns="" val="8390687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4000" dirty="0" smtClean="0"/>
              <a:t>Martha’s Vineyard demographics</a:t>
            </a:r>
            <a:endParaRPr lang="ar-SA" sz="4000" dirty="0"/>
          </a:p>
        </p:txBody>
      </p:sp>
      <p:sp>
        <p:nvSpPr>
          <p:cNvPr id="3" name="عنصر نائب للمحتوى 2"/>
          <p:cNvSpPr>
            <a:spLocks noGrp="1"/>
          </p:cNvSpPr>
          <p:nvPr>
            <p:ph sz="quarter" idx="1"/>
          </p:nvPr>
        </p:nvSpPr>
        <p:spPr/>
        <p:txBody>
          <a:bodyPr>
            <a:normAutofit lnSpcReduction="10000"/>
          </a:bodyPr>
          <a:lstStyle/>
          <a:p>
            <a:r>
              <a:rPr lang="en-US" dirty="0" smtClean="0">
                <a:solidFill>
                  <a:srgbClr val="C00000"/>
                </a:solidFill>
              </a:rPr>
              <a:t>The permanent population consists of Yankees </a:t>
            </a:r>
            <a:br>
              <a:rPr lang="en-US" dirty="0" smtClean="0">
                <a:solidFill>
                  <a:srgbClr val="C00000"/>
                </a:solidFill>
              </a:rPr>
            </a:br>
            <a:r>
              <a:rPr lang="en-US" dirty="0" smtClean="0">
                <a:solidFill>
                  <a:srgbClr val="C00000"/>
                </a:solidFill>
              </a:rPr>
              <a:t>( descendants of early settlers ) .</a:t>
            </a:r>
            <a:br>
              <a:rPr lang="en-US" dirty="0" smtClean="0">
                <a:solidFill>
                  <a:srgbClr val="C00000"/>
                </a:solidFill>
              </a:rPr>
            </a:br>
            <a:endParaRPr lang="en-US" dirty="0" smtClean="0">
              <a:solidFill>
                <a:srgbClr val="C00000"/>
              </a:solidFill>
            </a:endParaRPr>
          </a:p>
          <a:p>
            <a:r>
              <a:rPr lang="en-US" dirty="0" smtClean="0">
                <a:solidFill>
                  <a:srgbClr val="C00000"/>
                </a:solidFill>
              </a:rPr>
              <a:t>Portuguese ( recent immigrants ) and native Americans , especially around Chilmark , because of the fish industry : 2.5% of population that still involved in fishing . </a:t>
            </a:r>
            <a:br>
              <a:rPr lang="en-US" dirty="0" smtClean="0">
                <a:solidFill>
                  <a:srgbClr val="C00000"/>
                </a:solidFill>
              </a:rPr>
            </a:br>
            <a:endParaRPr lang="en-US" dirty="0" smtClean="0">
              <a:solidFill>
                <a:srgbClr val="C00000"/>
              </a:solidFill>
            </a:endParaRPr>
          </a:p>
          <a:p>
            <a:r>
              <a:rPr lang="en-US" dirty="0" smtClean="0">
                <a:solidFill>
                  <a:srgbClr val="C00000"/>
                </a:solidFill>
              </a:rPr>
              <a:t>Other islanders considered as independent , skillful , physically strong .</a:t>
            </a:r>
            <a:br>
              <a:rPr lang="en-US" dirty="0" smtClean="0">
                <a:solidFill>
                  <a:srgbClr val="C00000"/>
                </a:solidFill>
              </a:rPr>
            </a:br>
            <a:endParaRPr lang="en-US" dirty="0">
              <a:solidFill>
                <a:srgbClr val="C00000"/>
              </a:solidFill>
            </a:endParaRPr>
          </a:p>
        </p:txBody>
      </p:sp>
    </p:spTree>
    <p:extLst>
      <p:ext uri="{BB962C8B-B14F-4D97-AF65-F5344CB8AC3E}">
        <p14:creationId xmlns:p14="http://schemas.microsoft.com/office/powerpoint/2010/main" xmlns="" val="6839476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4000" b="1" dirty="0" err="1" smtClean="0"/>
              <a:t>Labov’s</a:t>
            </a:r>
            <a:r>
              <a:rPr lang="en-US" sz="4000" b="1" dirty="0" smtClean="0"/>
              <a:t> study </a:t>
            </a:r>
            <a:endParaRPr lang="ar-SA" sz="4000" b="1" dirty="0"/>
          </a:p>
        </p:txBody>
      </p:sp>
      <p:sp>
        <p:nvSpPr>
          <p:cNvPr id="3" name="عنصر نائب للمحتوى 2"/>
          <p:cNvSpPr>
            <a:spLocks noGrp="1"/>
          </p:cNvSpPr>
          <p:nvPr>
            <p:ph sz="quarter" idx="1"/>
          </p:nvPr>
        </p:nvSpPr>
        <p:spPr>
          <a:xfrm>
            <a:off x="228600" y="1527048"/>
            <a:ext cx="8577072" cy="5102352"/>
          </a:xfrm>
        </p:spPr>
        <p:txBody>
          <a:bodyPr>
            <a:normAutofit fontScale="92500" lnSpcReduction="10000"/>
          </a:bodyPr>
          <a:lstStyle/>
          <a:p>
            <a:r>
              <a:rPr lang="en-US" dirty="0" smtClean="0"/>
              <a:t>He focused on pronunciation of </a:t>
            </a:r>
            <a:r>
              <a:rPr lang="en-US" dirty="0" smtClean="0">
                <a:solidFill>
                  <a:srgbClr val="C00000"/>
                </a:solidFill>
              </a:rPr>
              <a:t>/au/ </a:t>
            </a:r>
            <a:r>
              <a:rPr lang="en-US" dirty="0" smtClean="0"/>
              <a:t>: out , house , how and </a:t>
            </a:r>
            <a:r>
              <a:rPr lang="en-US" dirty="0" smtClean="0">
                <a:solidFill>
                  <a:srgbClr val="C00000"/>
                </a:solidFill>
              </a:rPr>
              <a:t>/</a:t>
            </a:r>
            <a:r>
              <a:rPr lang="en-US" dirty="0" err="1" smtClean="0">
                <a:solidFill>
                  <a:srgbClr val="C00000"/>
                </a:solidFill>
              </a:rPr>
              <a:t>ai</a:t>
            </a:r>
            <a:r>
              <a:rPr lang="en-US" dirty="0" smtClean="0">
                <a:solidFill>
                  <a:srgbClr val="C00000"/>
                </a:solidFill>
              </a:rPr>
              <a:t>/ </a:t>
            </a:r>
            <a:r>
              <a:rPr lang="en-US" dirty="0" smtClean="0"/>
              <a:t>: while , pie , tie . </a:t>
            </a:r>
          </a:p>
          <a:p>
            <a:r>
              <a:rPr lang="en-US" dirty="0" smtClean="0"/>
              <a:t>He noticed that locals had a tendency to pronounce these diphthongs with a more central </a:t>
            </a:r>
            <a:r>
              <a:rPr lang="en-US" dirty="0"/>
              <a:t>start point </a:t>
            </a:r>
            <a:r>
              <a:rPr lang="en-US" dirty="0" smtClean="0"/>
              <a:t/>
            </a:r>
            <a:br>
              <a:rPr lang="en-US" dirty="0" smtClean="0"/>
            </a:br>
            <a:r>
              <a:rPr lang="en-US" dirty="0" smtClean="0">
                <a:solidFill>
                  <a:srgbClr val="0070C0"/>
                </a:solidFill>
              </a:rPr>
              <a:t>( </a:t>
            </a:r>
            <a:r>
              <a:rPr lang="en-US" dirty="0" err="1" smtClean="0">
                <a:solidFill>
                  <a:srgbClr val="0070C0"/>
                </a:solidFill>
              </a:rPr>
              <a:t>əi</a:t>
            </a:r>
            <a:r>
              <a:rPr lang="en-US" dirty="0" smtClean="0">
                <a:solidFill>
                  <a:srgbClr val="0070C0"/>
                </a:solidFill>
              </a:rPr>
              <a:t> , </a:t>
            </a:r>
            <a:r>
              <a:rPr lang="en-US" dirty="0" err="1">
                <a:solidFill>
                  <a:srgbClr val="0070C0"/>
                </a:solidFill>
              </a:rPr>
              <a:t>əa</a:t>
            </a:r>
            <a:r>
              <a:rPr lang="en-US" dirty="0">
                <a:solidFill>
                  <a:srgbClr val="0070C0"/>
                </a:solidFill>
              </a:rPr>
              <a:t> </a:t>
            </a:r>
            <a:r>
              <a:rPr lang="en-US" dirty="0" smtClean="0">
                <a:solidFill>
                  <a:srgbClr val="0070C0"/>
                </a:solidFill>
              </a:rPr>
              <a:t>) . </a:t>
            </a:r>
            <a:endParaRPr lang="en-US" dirty="0" smtClean="0"/>
          </a:p>
          <a:p>
            <a:r>
              <a:rPr lang="en-US" dirty="0" smtClean="0"/>
              <a:t>He collected date by interviewing 69 informants , talking randomly by using words with these </a:t>
            </a:r>
            <a:r>
              <a:rPr lang="en-US" dirty="0" smtClean="0">
                <a:solidFill>
                  <a:srgbClr val="00B050"/>
                </a:solidFill>
              </a:rPr>
              <a:t>vowels</a:t>
            </a:r>
            <a:r>
              <a:rPr lang="en-US" dirty="0" smtClean="0"/>
              <a:t> .</a:t>
            </a:r>
          </a:p>
          <a:p>
            <a:r>
              <a:rPr lang="en-US" dirty="0" smtClean="0"/>
              <a:t>He got some recordings of school pupils reading text.</a:t>
            </a:r>
          </a:p>
          <a:p>
            <a:r>
              <a:rPr lang="en-US" dirty="0" smtClean="0"/>
              <a:t>He brought data from 30’s of Linguistic Atlas of New England .</a:t>
            </a:r>
            <a:br>
              <a:rPr lang="en-US" dirty="0" smtClean="0"/>
            </a:br>
            <a:r>
              <a:rPr lang="en-US" dirty="0" smtClean="0"/>
              <a:t>He said about the “</a:t>
            </a:r>
            <a:r>
              <a:rPr lang="en-US" dirty="0" smtClean="0">
                <a:solidFill>
                  <a:srgbClr val="C00000"/>
                </a:solidFill>
              </a:rPr>
              <a:t>Degree of centralization</a:t>
            </a:r>
            <a:r>
              <a:rPr lang="en-US" dirty="0" smtClean="0"/>
              <a:t>” that is fairly </a:t>
            </a:r>
            <a:r>
              <a:rPr lang="en-US" dirty="0" smtClean="0">
                <a:solidFill>
                  <a:srgbClr val="C00000"/>
                </a:solidFill>
              </a:rPr>
              <a:t>subjective .</a:t>
            </a:r>
            <a:r>
              <a:rPr lang="en-US" dirty="0" smtClean="0"/>
              <a:t> </a:t>
            </a:r>
            <a:r>
              <a:rPr lang="en-US" dirty="0" smtClean="0">
                <a:solidFill>
                  <a:srgbClr val="0070C0"/>
                </a:solidFill>
              </a:rPr>
              <a:t/>
            </a:r>
            <a:br>
              <a:rPr lang="en-US" dirty="0" smtClean="0">
                <a:solidFill>
                  <a:srgbClr val="0070C0"/>
                </a:solidFill>
              </a:rPr>
            </a:br>
            <a:endParaRPr lang="ar-SA" dirty="0">
              <a:solidFill>
                <a:srgbClr val="0070C0"/>
              </a:solidFill>
            </a:endParaRPr>
          </a:p>
        </p:txBody>
      </p:sp>
    </p:spTree>
    <p:extLst>
      <p:ext uri="{BB962C8B-B14F-4D97-AF65-F5344CB8AC3E}">
        <p14:creationId xmlns:p14="http://schemas.microsoft.com/office/powerpoint/2010/main" xmlns="" val="2286620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dirty="0" smtClean="0"/>
              <a:t>Initial results :</a:t>
            </a:r>
            <a:endParaRPr lang="ar-SA" sz="3600" dirty="0"/>
          </a:p>
        </p:txBody>
      </p:sp>
      <p:sp>
        <p:nvSpPr>
          <p:cNvPr id="3" name="عنصر نائب للمحتوى 2"/>
          <p:cNvSpPr>
            <a:spLocks noGrp="1"/>
          </p:cNvSpPr>
          <p:nvPr>
            <p:ph sz="quarter" idx="1"/>
          </p:nvPr>
        </p:nvSpPr>
        <p:spPr/>
        <p:txBody>
          <a:bodyPr/>
          <a:lstStyle/>
          <a:p>
            <a:r>
              <a:rPr lang="en-US" dirty="0" smtClean="0"/>
              <a:t>The usage of the centralized vowel against various factors :</a:t>
            </a:r>
            <a:br>
              <a:rPr lang="en-US" dirty="0" smtClean="0"/>
            </a:br>
            <a:endParaRPr lang="en-US" dirty="0" smtClean="0"/>
          </a:p>
          <a:p>
            <a:r>
              <a:rPr lang="en-US" dirty="0" smtClean="0">
                <a:solidFill>
                  <a:srgbClr val="C00000"/>
                </a:solidFill>
              </a:rPr>
              <a:t>Age.</a:t>
            </a:r>
          </a:p>
          <a:p>
            <a:r>
              <a:rPr lang="en-US" dirty="0" smtClean="0">
                <a:solidFill>
                  <a:srgbClr val="C00000"/>
                </a:solidFill>
              </a:rPr>
              <a:t>Population group.</a:t>
            </a:r>
          </a:p>
          <a:p>
            <a:r>
              <a:rPr lang="en-US" dirty="0" smtClean="0">
                <a:solidFill>
                  <a:srgbClr val="C00000"/>
                </a:solidFill>
              </a:rPr>
              <a:t>Occupation.</a:t>
            </a:r>
          </a:p>
          <a:p>
            <a:r>
              <a:rPr lang="en-US" dirty="0" smtClean="0">
                <a:solidFill>
                  <a:srgbClr val="C00000"/>
                </a:solidFill>
              </a:rPr>
              <a:t>Location .</a:t>
            </a:r>
          </a:p>
          <a:p>
            <a:endParaRPr lang="ar-SA" dirty="0"/>
          </a:p>
        </p:txBody>
      </p:sp>
    </p:spTree>
    <p:extLst>
      <p:ext uri="{BB962C8B-B14F-4D97-AF65-F5344CB8AC3E}">
        <p14:creationId xmlns:p14="http://schemas.microsoft.com/office/powerpoint/2010/main" xmlns="" val="27150898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age1(3).jpeg"/>
          <p:cNvPicPr>
            <a:picLocks noGrp="1" noChangeAspect="1"/>
          </p:cNvPicPr>
          <p:nvPr>
            <p:ph sz="quarter" idx="1"/>
          </p:nvPr>
        </p:nvPicPr>
        <p:blipFill>
          <a:blip r:embed="rId2" cstate="print"/>
          <a:stretch>
            <a:fillRect/>
          </a:stretch>
        </p:blipFill>
        <p:spPr>
          <a:xfrm>
            <a:off x="301625" y="1871484"/>
            <a:ext cx="8504238" cy="3883381"/>
          </a:xfrm>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dirty="0" smtClean="0"/>
              <a:t>Summary the results :</a:t>
            </a:r>
            <a:endParaRPr lang="ar-SA" sz="3600" dirty="0"/>
          </a:p>
        </p:txBody>
      </p:sp>
      <p:sp>
        <p:nvSpPr>
          <p:cNvPr id="3" name="عنصر نائب للمحتوى 2"/>
          <p:cNvSpPr>
            <a:spLocks noGrp="1"/>
          </p:cNvSpPr>
          <p:nvPr>
            <p:ph sz="quarter" idx="1"/>
          </p:nvPr>
        </p:nvSpPr>
        <p:spPr/>
        <p:txBody>
          <a:bodyPr/>
          <a:lstStyle/>
          <a:p>
            <a:r>
              <a:rPr lang="en-US" dirty="0" smtClean="0">
                <a:solidFill>
                  <a:srgbClr val="C00000"/>
                </a:solidFill>
              </a:rPr>
              <a:t>Centralizatio</a:t>
            </a:r>
            <a:r>
              <a:rPr lang="en-US" dirty="0" smtClean="0"/>
              <a:t>n most occurred in age group ( 31-45 ) .</a:t>
            </a:r>
          </a:p>
          <a:p>
            <a:r>
              <a:rPr lang="en-US" dirty="0" smtClean="0">
                <a:solidFill>
                  <a:srgbClr val="0070C0"/>
                </a:solidFill>
              </a:rPr>
              <a:t>Origin</a:t>
            </a:r>
            <a:r>
              <a:rPr lang="en-US" dirty="0" smtClean="0"/>
              <a:t> : By the Yankees  . ( less ) </a:t>
            </a:r>
            <a:br>
              <a:rPr lang="en-US" dirty="0" smtClean="0"/>
            </a:br>
            <a:endParaRPr lang="en-US" dirty="0" smtClean="0"/>
          </a:p>
          <a:p>
            <a:r>
              <a:rPr lang="en-US" dirty="0" smtClean="0">
                <a:solidFill>
                  <a:srgbClr val="00B050"/>
                </a:solidFill>
              </a:rPr>
              <a:t>Occupation</a:t>
            </a:r>
            <a:r>
              <a:rPr lang="en-US" dirty="0" smtClean="0"/>
              <a:t> : Fishermen , less in people working in tourist industry .</a:t>
            </a:r>
            <a:br>
              <a:rPr lang="en-US" dirty="0" smtClean="0"/>
            </a:br>
            <a:r>
              <a:rPr lang="en-US" dirty="0" smtClean="0">
                <a:solidFill>
                  <a:srgbClr val="7030A0"/>
                </a:solidFill>
              </a:rPr>
              <a:t>Location</a:t>
            </a:r>
            <a:r>
              <a:rPr lang="en-US" dirty="0" smtClean="0"/>
              <a:t> : Up islands residents around Chilmark . </a:t>
            </a:r>
            <a:br>
              <a:rPr lang="en-US" dirty="0" smtClean="0"/>
            </a:br>
            <a:endParaRPr lang="ar-SA" dirty="0"/>
          </a:p>
        </p:txBody>
      </p:sp>
    </p:spTree>
    <p:extLst>
      <p:ext uri="{BB962C8B-B14F-4D97-AF65-F5344CB8AC3E}">
        <p14:creationId xmlns:p14="http://schemas.microsoft.com/office/powerpoint/2010/main" xmlns="" val="130013302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4000" dirty="0" smtClean="0"/>
              <a:t>How?</a:t>
            </a:r>
            <a:endParaRPr lang="ar-SA" sz="4000" dirty="0"/>
          </a:p>
        </p:txBody>
      </p:sp>
      <p:sp>
        <p:nvSpPr>
          <p:cNvPr id="3" name="عنصر نائب للمحتوى 2"/>
          <p:cNvSpPr>
            <a:spLocks noGrp="1"/>
          </p:cNvSpPr>
          <p:nvPr>
            <p:ph sz="quarter" idx="1"/>
          </p:nvPr>
        </p:nvSpPr>
        <p:spPr/>
        <p:txBody>
          <a:bodyPr>
            <a:normAutofit fontScale="25000" lnSpcReduction="20000"/>
          </a:bodyPr>
          <a:lstStyle/>
          <a:p>
            <a:r>
              <a:rPr lang="en-US" sz="9600" dirty="0" err="1" smtClean="0"/>
              <a:t>Labov’s</a:t>
            </a:r>
            <a:r>
              <a:rPr lang="en-US" sz="9600" dirty="0" smtClean="0"/>
              <a:t> explained how the </a:t>
            </a:r>
            <a:r>
              <a:rPr lang="en-US" sz="9600" dirty="0" smtClean="0">
                <a:solidFill>
                  <a:srgbClr val="C00000"/>
                </a:solidFill>
              </a:rPr>
              <a:t>centralizing</a:t>
            </a:r>
            <a:r>
              <a:rPr lang="en-US" sz="9600" dirty="0" smtClean="0"/>
              <a:t> tendency was actually diminishing at time of 1930s survey , but it remind as a </a:t>
            </a:r>
            <a:r>
              <a:rPr lang="en-US" sz="9600" dirty="0" smtClean="0">
                <a:solidFill>
                  <a:srgbClr val="C00000"/>
                </a:solidFill>
              </a:rPr>
              <a:t>dialect</a:t>
            </a:r>
            <a:r>
              <a:rPr lang="en-US" sz="9600" dirty="0" smtClean="0"/>
              <a:t> in the middle-aged rural fishermen. </a:t>
            </a:r>
          </a:p>
          <a:p>
            <a:endParaRPr lang="en-US" sz="9600" dirty="0" smtClean="0"/>
          </a:p>
          <a:p>
            <a:r>
              <a:rPr lang="en-US" sz="9600" dirty="0" smtClean="0"/>
              <a:t>The factor </a:t>
            </a:r>
            <a:r>
              <a:rPr lang="en-US" sz="9600" dirty="0" smtClean="0">
                <a:solidFill>
                  <a:srgbClr val="C00000"/>
                </a:solidFill>
              </a:rPr>
              <a:t>tourism</a:t>
            </a:r>
            <a:r>
              <a:rPr lang="en-US" sz="9600" dirty="0" smtClean="0"/>
              <a:t> had an effect on unconscious </a:t>
            </a:r>
            <a:r>
              <a:rPr lang="en-US" sz="9600" dirty="0" smtClean="0">
                <a:solidFill>
                  <a:srgbClr val="C00000"/>
                </a:solidFill>
              </a:rPr>
              <a:t>change in accent </a:t>
            </a:r>
            <a:r>
              <a:rPr lang="en-US" sz="9600" dirty="0" smtClean="0"/>
              <a:t>among those who most closely identified with the island . </a:t>
            </a:r>
            <a:br>
              <a:rPr lang="en-US" sz="9600" dirty="0" smtClean="0"/>
            </a:br>
            <a:r>
              <a:rPr lang="en-US" sz="9600" dirty="0" smtClean="0"/>
              <a:t/>
            </a:r>
            <a:br>
              <a:rPr lang="en-US" sz="9600" dirty="0" smtClean="0"/>
            </a:br>
            <a:endParaRPr lang="en-US" sz="9600" dirty="0" smtClean="0"/>
          </a:p>
          <a:p>
            <a:r>
              <a:rPr lang="en-US" sz="9600" dirty="0" err="1" smtClean="0">
                <a:solidFill>
                  <a:srgbClr val="0070C0"/>
                </a:solidFill>
              </a:rPr>
              <a:t>Labov</a:t>
            </a:r>
            <a:r>
              <a:rPr lang="en-US" sz="9600" dirty="0" smtClean="0">
                <a:solidFill>
                  <a:srgbClr val="0070C0"/>
                </a:solidFill>
              </a:rPr>
              <a:t> </a:t>
            </a:r>
            <a:r>
              <a:rPr lang="en-US" sz="9600" dirty="0" smtClean="0"/>
              <a:t>tested his theory by </a:t>
            </a:r>
            <a:r>
              <a:rPr lang="en-US" sz="9600" dirty="0" smtClean="0">
                <a:solidFill>
                  <a:srgbClr val="0070C0"/>
                </a:solidFill>
              </a:rPr>
              <a:t>assessing informants’ attitudes and feelings</a:t>
            </a:r>
            <a:r>
              <a:rPr lang="en-US" sz="9600" dirty="0" smtClean="0"/>
              <a:t> about the island .</a:t>
            </a:r>
          </a:p>
          <a:p>
            <a:r>
              <a:rPr lang="en-US" sz="9600" dirty="0" smtClean="0"/>
              <a:t>By asking : </a:t>
            </a:r>
            <a:r>
              <a:rPr lang="en-US" sz="9600" dirty="0" smtClean="0">
                <a:solidFill>
                  <a:srgbClr val="00B050"/>
                </a:solidFill>
              </a:rPr>
              <a:t>Why 31-45 years old most marked groups</a:t>
            </a:r>
            <a:r>
              <a:rPr lang="en-US" sz="9600" dirty="0" smtClean="0"/>
              <a:t>?</a:t>
            </a:r>
            <a:br>
              <a:rPr lang="en-US" sz="9600" dirty="0" smtClean="0"/>
            </a:br>
            <a:r>
              <a:rPr lang="en-US" sz="9600" dirty="0" smtClean="0"/>
              <a:t>The younger ones were unsure and the older ones were more set in their ways . </a:t>
            </a:r>
          </a:p>
          <a:p>
            <a:pPr marL="0" indent="0">
              <a:buNone/>
            </a:pPr>
            <a:r>
              <a:rPr lang="en-US" dirty="0" smtClean="0"/>
              <a:t/>
            </a:r>
            <a:br>
              <a:rPr lang="en-US" dirty="0" smtClean="0"/>
            </a:br>
            <a:endParaRPr lang="en-US" dirty="0" smtClean="0"/>
          </a:p>
          <a:p>
            <a:endParaRPr lang="ar-SA" dirty="0"/>
          </a:p>
        </p:txBody>
      </p:sp>
    </p:spTree>
    <p:extLst>
      <p:ext uri="{BB962C8B-B14F-4D97-AF65-F5344CB8AC3E}">
        <p14:creationId xmlns:p14="http://schemas.microsoft.com/office/powerpoint/2010/main" xmlns="" val="21638987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dirty="0" smtClean="0"/>
              <a:t>Why is this study significant?</a:t>
            </a:r>
            <a:endParaRPr lang="ar-SA" sz="3600" dirty="0"/>
          </a:p>
        </p:txBody>
      </p:sp>
      <p:sp>
        <p:nvSpPr>
          <p:cNvPr id="3" name="عنصر نائب للمحتوى 2"/>
          <p:cNvSpPr>
            <a:spLocks noGrp="1"/>
          </p:cNvSpPr>
          <p:nvPr>
            <p:ph sz="quarter" idx="1"/>
          </p:nvPr>
        </p:nvSpPr>
        <p:spPr/>
        <p:txBody>
          <a:bodyPr/>
          <a:lstStyle/>
          <a:p>
            <a:r>
              <a:rPr lang="en-US" dirty="0" smtClean="0"/>
              <a:t>Because </a:t>
            </a:r>
            <a:r>
              <a:rPr lang="en-US" dirty="0" smtClean="0">
                <a:solidFill>
                  <a:srgbClr val="00B050"/>
                </a:solidFill>
              </a:rPr>
              <a:t>dialect studies </a:t>
            </a:r>
            <a:r>
              <a:rPr lang="en-US" dirty="0" smtClean="0"/>
              <a:t>had focused on </a:t>
            </a:r>
            <a:r>
              <a:rPr lang="en-US" dirty="0" smtClean="0">
                <a:solidFill>
                  <a:srgbClr val="00B050"/>
                </a:solidFill>
              </a:rPr>
              <a:t>rural speakers</a:t>
            </a:r>
            <a:r>
              <a:rPr lang="en-US" dirty="0" smtClean="0"/>
              <a:t> and had ignored </a:t>
            </a:r>
            <a:r>
              <a:rPr lang="en-US" dirty="0" smtClean="0">
                <a:solidFill>
                  <a:srgbClr val="00B050"/>
                </a:solidFill>
              </a:rPr>
              <a:t>social factors </a:t>
            </a:r>
            <a:r>
              <a:rPr lang="en-US" dirty="0" smtClean="0"/>
              <a:t>.</a:t>
            </a:r>
            <a:br>
              <a:rPr lang="en-US" dirty="0" smtClean="0"/>
            </a:br>
            <a:endParaRPr lang="en-US" dirty="0" smtClean="0"/>
          </a:p>
          <a:p>
            <a:r>
              <a:rPr lang="en-US" dirty="0" smtClean="0"/>
              <a:t>The </a:t>
            </a:r>
            <a:r>
              <a:rPr lang="en-US" dirty="0" smtClean="0">
                <a:solidFill>
                  <a:srgbClr val="0070C0"/>
                </a:solidFill>
              </a:rPr>
              <a:t>Urban accents </a:t>
            </a:r>
            <a:r>
              <a:rPr lang="en-US" dirty="0" smtClean="0"/>
              <a:t>were thought to be </a:t>
            </a:r>
            <a:r>
              <a:rPr lang="en-US" dirty="0" smtClean="0">
                <a:solidFill>
                  <a:srgbClr val="0070C0"/>
                </a:solidFill>
              </a:rPr>
              <a:t>too diverse </a:t>
            </a:r>
            <a:r>
              <a:rPr lang="en-US" dirty="0" smtClean="0"/>
              <a:t>and </a:t>
            </a:r>
            <a:r>
              <a:rPr lang="en-US" dirty="0" smtClean="0">
                <a:solidFill>
                  <a:srgbClr val="0070C0"/>
                </a:solidFill>
              </a:rPr>
              <a:t>too heterogeneous </a:t>
            </a:r>
            <a:r>
              <a:rPr lang="en-US" dirty="0" smtClean="0"/>
              <a:t>to study .</a:t>
            </a:r>
            <a:br>
              <a:rPr lang="en-US" dirty="0" smtClean="0"/>
            </a:br>
            <a:endParaRPr lang="en-US" dirty="0" smtClean="0"/>
          </a:p>
          <a:p>
            <a:r>
              <a:rPr lang="en-US" dirty="0" err="1" smtClean="0"/>
              <a:t>Labov’s</a:t>
            </a:r>
            <a:r>
              <a:rPr lang="en-US" dirty="0" smtClean="0"/>
              <a:t> conclusion was that </a:t>
            </a:r>
            <a:r>
              <a:rPr lang="en-US" dirty="0" smtClean="0">
                <a:solidFill>
                  <a:srgbClr val="C00000"/>
                </a:solidFill>
              </a:rPr>
              <a:t>social factors </a:t>
            </a:r>
            <a:r>
              <a:rPr lang="en-US" dirty="0" smtClean="0"/>
              <a:t>were in fact </a:t>
            </a:r>
            <a:r>
              <a:rPr lang="en-US" dirty="0" smtClean="0">
                <a:solidFill>
                  <a:srgbClr val="C00000"/>
                </a:solidFill>
              </a:rPr>
              <a:t>significant</a:t>
            </a:r>
            <a:r>
              <a:rPr lang="en-US" dirty="0" smtClean="0"/>
              <a:t> and </a:t>
            </a:r>
            <a:r>
              <a:rPr lang="en-US" dirty="0" smtClean="0">
                <a:solidFill>
                  <a:srgbClr val="C00000"/>
                </a:solidFill>
              </a:rPr>
              <a:t>important</a:t>
            </a:r>
            <a:r>
              <a:rPr lang="en-US" dirty="0" smtClean="0"/>
              <a:t> .</a:t>
            </a:r>
          </a:p>
          <a:p>
            <a:pPr algn="ctr"/>
            <a:r>
              <a:rPr lang="en-US" sz="3200" u="sng" smtClean="0"/>
              <a:t>see </a:t>
            </a:r>
            <a:r>
              <a:rPr lang="en-US" sz="3200" u="sng" dirty="0" smtClean="0"/>
              <a:t>page(251-255)</a:t>
            </a:r>
            <a:endParaRPr lang="ar-SA" sz="3200" u="sng" dirty="0"/>
          </a:p>
        </p:txBody>
      </p:sp>
    </p:spTree>
    <p:extLst>
      <p:ext uri="{BB962C8B-B14F-4D97-AF65-F5344CB8AC3E}">
        <p14:creationId xmlns:p14="http://schemas.microsoft.com/office/powerpoint/2010/main" xmlns="" val="638046743"/>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solidFill>
                  <a:schemeClr val="tx1"/>
                </a:solidFill>
              </a:rPr>
              <a:t>Social Stratification of (r) in New York City</a:t>
            </a:r>
            <a:endParaRPr lang="en-US" dirty="0">
              <a:solidFill>
                <a:schemeClr val="tx1"/>
              </a:solidFill>
            </a:endParaRPr>
          </a:p>
        </p:txBody>
      </p:sp>
      <p:pic>
        <p:nvPicPr>
          <p:cNvPr id="5" name="Picture 4" descr="new-york-city-s-getting-a-tech-upgrade-66f014f1fe.jpg"/>
          <p:cNvPicPr>
            <a:picLocks noChangeAspect="1"/>
          </p:cNvPicPr>
          <p:nvPr/>
        </p:nvPicPr>
        <p:blipFill>
          <a:blip r:embed="rId2" cstate="print"/>
          <a:stretch>
            <a:fillRect/>
          </a:stretch>
        </p:blipFill>
        <p:spPr>
          <a:xfrm>
            <a:off x="228600" y="2209800"/>
            <a:ext cx="8763000" cy="44196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990600"/>
            <a:ext cx="8915400" cy="5102352"/>
          </a:xfrm>
        </p:spPr>
        <p:txBody>
          <a:bodyPr>
            <a:noAutofit/>
          </a:bodyPr>
          <a:lstStyle/>
          <a:p>
            <a:endParaRPr lang="en-US" sz="2800" dirty="0" smtClean="0">
              <a:hlinkClick r:id="rId2"/>
            </a:endParaRPr>
          </a:p>
          <a:p>
            <a:r>
              <a:rPr lang="en-US" sz="2800" dirty="0" smtClean="0">
                <a:hlinkClick r:id="rId2"/>
              </a:rPr>
              <a:t>William </a:t>
            </a:r>
            <a:r>
              <a:rPr lang="en-US" sz="2800" dirty="0" err="1" smtClean="0">
                <a:hlinkClick r:id="rId2"/>
              </a:rPr>
              <a:t>Labov</a:t>
            </a:r>
            <a:r>
              <a:rPr lang="en-US" sz="2800" dirty="0" smtClean="0"/>
              <a:t> worked on a classic study on social stratification for New York City speech. He was able to illustrate the social stratification of (r) in N.Y.C. department stores. The variants of the phonological variable (r) are either presence or absence of post-vocalic /r/. That is, in expressions such as </a:t>
            </a:r>
            <a:r>
              <a:rPr lang="en-US" sz="2800" i="1" dirty="0" smtClean="0"/>
              <a:t>fourth floor</a:t>
            </a:r>
            <a:r>
              <a:rPr lang="en-US" sz="2800" dirty="0" smtClean="0"/>
              <a:t>, whose pronunciation was tested by </a:t>
            </a:r>
            <a:r>
              <a:rPr lang="en-US" sz="2800" dirty="0" err="1" smtClean="0"/>
              <a:t>Labov</a:t>
            </a:r>
            <a:r>
              <a:rPr lang="en-US" sz="2800" dirty="0" smtClean="0"/>
              <a:t>, /r/ was either pronounced or omitted. </a:t>
            </a:r>
          </a:p>
          <a:p>
            <a:endParaRPr lang="en-US" sz="2800" dirty="0" smtClean="0"/>
          </a:p>
          <a:p>
            <a:endParaRPr lang="en-US" sz="2800"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r>
              <a:rPr lang="en-US" sz="2800" dirty="0" smtClean="0"/>
              <a:t>. Historically, New York City speech had been known as r-less, i.e. it featured a non-</a:t>
            </a:r>
            <a:r>
              <a:rPr lang="en-US" sz="2800" dirty="0" err="1" smtClean="0"/>
              <a:t>rhotic</a:t>
            </a:r>
            <a:r>
              <a:rPr lang="en-US" sz="2800" dirty="0" smtClean="0"/>
              <a:t> accent. However, the general attitude towards this accent feature was rather negative and the pronunciation of /r/ seems to have been reintroduced to New York City speech. </a:t>
            </a:r>
            <a:r>
              <a:rPr lang="en-US" sz="2800" dirty="0" err="1" smtClean="0"/>
              <a:t>Labov</a:t>
            </a:r>
            <a:r>
              <a:rPr lang="en-US" sz="2800" dirty="0" smtClean="0"/>
              <a:t> found that in New York City the pronunciation of /r/ occurred and its frequency of use depended on the speakers’ membership to particular socioeconomic status groups, i.e. social classes</a:t>
            </a:r>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err="1" smtClean="0">
                <a:latin typeface="Georgia" panose="02040502050405020303" pitchFamily="18" charset="0"/>
              </a:rPr>
              <a:t>Labov’s</a:t>
            </a:r>
            <a:r>
              <a:rPr lang="en-US" dirty="0" smtClean="0">
                <a:latin typeface="Georgia" panose="02040502050405020303" pitchFamily="18" charset="0"/>
              </a:rPr>
              <a:t> department store survey was threefold in character:</a:t>
            </a:r>
          </a:p>
          <a:p>
            <a:r>
              <a:rPr lang="en-US" dirty="0" smtClean="0">
                <a:latin typeface="Georgia" panose="02040502050405020303" pitchFamily="18" charset="0"/>
              </a:rPr>
              <a:t>(1) He studied the speech of employees in three department stores in Manhattan: Saks Fifth Avenue (an expensive upper middle-class store), Macy’s (a less expensive middle-class store),S. Klein (a discount store frequented mainly by working-class New Yorkers).</a:t>
            </a:r>
          </a:p>
          <a:p>
            <a:r>
              <a:rPr lang="en-US" dirty="0" smtClean="0">
                <a:latin typeface="Georgia" panose="02040502050405020303" pitchFamily="18" charset="0"/>
              </a:rPr>
              <a:t>In order to study the pronunciation of /r/ by the employees of the three department stores, </a:t>
            </a:r>
            <a:r>
              <a:rPr lang="en-US" dirty="0" err="1" smtClean="0">
                <a:latin typeface="Georgia" panose="02040502050405020303" pitchFamily="18" charset="0"/>
              </a:rPr>
              <a:t>Labov</a:t>
            </a:r>
            <a:r>
              <a:rPr lang="en-US" dirty="0" smtClean="0">
                <a:latin typeface="Georgia" panose="02040502050405020303" pitchFamily="18" charset="0"/>
              </a:rPr>
              <a:t> asked questions which should elicit the lexical items (‘fourth floor’) containing the desired accent feature in the employees’ speech:</a:t>
            </a:r>
          </a:p>
          <a:p>
            <a:r>
              <a:rPr lang="en-US" dirty="0" smtClean="0">
                <a:latin typeface="Georgia" panose="02040502050405020303" pitchFamily="18" charset="0"/>
              </a:rPr>
              <a:t>1st question: “Where can I find the lamps?” Elicited answer: “fourth floor.”</a:t>
            </a:r>
          </a:p>
          <a:p>
            <a:r>
              <a:rPr lang="en-US" dirty="0" smtClean="0">
                <a:latin typeface="Georgia" panose="02040502050405020303" pitchFamily="18" charset="0"/>
              </a:rPr>
              <a:t>2nd question:“Excuse me?” Answer: repeated and more careful utterance of fourth floor.</a:t>
            </a:r>
          </a:p>
          <a:p>
            <a:r>
              <a:rPr lang="en-US" dirty="0" smtClean="0">
                <a:latin typeface="Georgia" panose="02040502050405020303" pitchFamily="18" charset="0"/>
              </a:rPr>
              <a:t>Each employee thus could pronounce post-vocalic /r/ four times (twice each in fourth </a:t>
            </a:r>
            <a:r>
              <a:rPr lang="en-US" dirty="0" err="1" smtClean="0">
                <a:latin typeface="Georgia" panose="02040502050405020303" pitchFamily="18" charset="0"/>
              </a:rPr>
              <a:t>andfloor</a:t>
            </a:r>
            <a:r>
              <a:rPr lang="en-US" dirty="0" smtClean="0">
                <a:latin typeface="Georgia" panose="02040502050405020303" pitchFamily="18" charset="0"/>
              </a:rPr>
              <a:t>).</a:t>
            </a:r>
          </a:p>
          <a:p>
            <a:endParaRPr lang="en-US" dirty="0" smtClean="0">
              <a:latin typeface="Georgia" panose="02040502050405020303" pitchFamily="18" charset="0"/>
            </a:endParaRPr>
          </a:p>
          <a:p>
            <a:endParaRPr lang="en-US" b="1"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34400" cy="758952"/>
          </a:xfrm>
        </p:spPr>
        <p:txBody>
          <a:bodyPr>
            <a:normAutofit fontScale="90000"/>
          </a:bodyPr>
          <a:lstStyle/>
          <a:p>
            <a:r>
              <a:rPr lang="en-US" dirty="0" smtClean="0">
                <a:solidFill>
                  <a:schemeClr val="tx1"/>
                </a:solidFill>
              </a:rPr>
              <a:t>Three Large </a:t>
            </a:r>
            <a:br>
              <a:rPr lang="en-US" dirty="0" smtClean="0">
                <a:solidFill>
                  <a:schemeClr val="tx1"/>
                </a:solidFill>
              </a:rPr>
            </a:br>
            <a:r>
              <a:rPr lang="en-US" dirty="0" smtClean="0">
                <a:solidFill>
                  <a:schemeClr val="tx1"/>
                </a:solidFill>
              </a:rPr>
              <a:t>Department Stores</a:t>
            </a:r>
            <a:endParaRPr lang="en-US" dirty="0">
              <a:solidFill>
                <a:schemeClr val="tx1"/>
              </a:solidFill>
            </a:endParaRPr>
          </a:p>
        </p:txBody>
      </p:sp>
      <p:sp>
        <p:nvSpPr>
          <p:cNvPr id="3" name="Content Placeholder 2"/>
          <p:cNvSpPr>
            <a:spLocks noGrp="1"/>
          </p:cNvSpPr>
          <p:nvPr>
            <p:ph sz="quarter" idx="1"/>
          </p:nvPr>
        </p:nvSpPr>
        <p:spPr/>
        <p:txBody>
          <a:bodyPr/>
          <a:lstStyle/>
          <a:p>
            <a:r>
              <a:rPr lang="en-US" dirty="0" smtClean="0"/>
              <a:t>Differential ranking</a:t>
            </a:r>
          </a:p>
          <a:p>
            <a:pPr lvl="1"/>
            <a:r>
              <a:rPr lang="en-US" dirty="0" smtClean="0"/>
              <a:t>Location</a:t>
            </a:r>
          </a:p>
          <a:p>
            <a:pPr lvl="1"/>
            <a:r>
              <a:rPr lang="en-US" dirty="0" smtClean="0"/>
              <a:t>Advertising</a:t>
            </a:r>
          </a:p>
          <a:p>
            <a:pPr lvl="1"/>
            <a:r>
              <a:rPr lang="en-US" dirty="0" smtClean="0"/>
              <a:t>Price of goods and emphasis on price</a:t>
            </a:r>
          </a:p>
          <a:p>
            <a:pPr lvl="1"/>
            <a:r>
              <a:rPr lang="en-US" dirty="0" smtClean="0"/>
              <a:t>Physical plant</a:t>
            </a:r>
          </a:p>
          <a:p>
            <a:r>
              <a:rPr lang="en-US" dirty="0" smtClean="0"/>
              <a:t>Saks Fifth Avenue (Highest)</a:t>
            </a:r>
          </a:p>
          <a:p>
            <a:r>
              <a:rPr lang="en-US" dirty="0" smtClean="0"/>
              <a:t>Macy’s (Middle)</a:t>
            </a:r>
          </a:p>
          <a:p>
            <a:r>
              <a:rPr lang="en-US" dirty="0" smtClean="0"/>
              <a:t>S. Klein (Lowest)</a:t>
            </a:r>
            <a:endParaRPr lang="en-US" dirty="0"/>
          </a:p>
        </p:txBody>
      </p:sp>
      <p:pic>
        <p:nvPicPr>
          <p:cNvPr id="7" name="Picture 6" descr="6a00e008c70ad4883400e553d9626e8834-650wi.jpg"/>
          <p:cNvPicPr>
            <a:picLocks noChangeAspect="1"/>
          </p:cNvPicPr>
          <p:nvPr/>
        </p:nvPicPr>
        <p:blipFill>
          <a:blip r:embed="rId2" cstate="print"/>
          <a:stretch>
            <a:fillRect/>
          </a:stretch>
        </p:blipFill>
        <p:spPr>
          <a:xfrm>
            <a:off x="5943600" y="4837294"/>
            <a:ext cx="3200400" cy="2020706"/>
          </a:xfrm>
          <a:prstGeom prst="rect">
            <a:avLst/>
          </a:prstGeom>
          <a:ln>
            <a:noFill/>
          </a:ln>
          <a:effectLst>
            <a:softEdge rad="112500"/>
          </a:effectLst>
        </p:spPr>
      </p:pic>
      <p:pic>
        <p:nvPicPr>
          <p:cNvPr id="8" name="Picture 7" descr="New-York-Shopping-Macys.jpg"/>
          <p:cNvPicPr>
            <a:picLocks noChangeAspect="1"/>
          </p:cNvPicPr>
          <p:nvPr/>
        </p:nvPicPr>
        <p:blipFill>
          <a:blip r:embed="rId3" cstate="print"/>
          <a:stretch>
            <a:fillRect/>
          </a:stretch>
        </p:blipFill>
        <p:spPr>
          <a:xfrm>
            <a:off x="5867400" y="2895600"/>
            <a:ext cx="3276600" cy="2002952"/>
          </a:xfrm>
          <a:prstGeom prst="rect">
            <a:avLst/>
          </a:prstGeom>
          <a:ln>
            <a:noFill/>
          </a:ln>
          <a:effectLst>
            <a:softEdge rad="112500"/>
          </a:effectLst>
        </p:spPr>
      </p:pic>
      <p:pic>
        <p:nvPicPr>
          <p:cNvPr id="9" name="Picture 8" descr="saks-fifth-avenue.jpg"/>
          <p:cNvPicPr>
            <a:picLocks noChangeAspect="1"/>
          </p:cNvPicPr>
          <p:nvPr/>
        </p:nvPicPr>
        <p:blipFill>
          <a:blip r:embed="rId4" cstate="print"/>
          <a:stretch>
            <a:fillRect/>
          </a:stretch>
        </p:blipFill>
        <p:spPr>
          <a:xfrm>
            <a:off x="5867400" y="914400"/>
            <a:ext cx="3276600" cy="2114550"/>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Gathering Data Through Observation</a:t>
            </a:r>
            <a:endParaRPr lang="en-US" dirty="0">
              <a:solidFill>
                <a:schemeClr val="tx1"/>
              </a:solidFill>
            </a:endParaRPr>
          </a:p>
        </p:txBody>
      </p:sp>
      <p:sp>
        <p:nvSpPr>
          <p:cNvPr id="3" name="Content Placeholder 2"/>
          <p:cNvSpPr>
            <a:spLocks noGrp="1"/>
          </p:cNvSpPr>
          <p:nvPr>
            <p:ph sz="quarter" idx="1"/>
          </p:nvPr>
        </p:nvSpPr>
        <p:spPr/>
        <p:txBody>
          <a:bodyPr/>
          <a:lstStyle/>
          <a:p>
            <a:r>
              <a:rPr lang="en-US" dirty="0" smtClean="0"/>
              <a:t>Tape recorded interviews</a:t>
            </a:r>
          </a:p>
          <a:p>
            <a:pPr lvl="1"/>
            <a:r>
              <a:rPr lang="en-US" dirty="0" smtClean="0"/>
              <a:t>Speech is formal</a:t>
            </a:r>
          </a:p>
          <a:p>
            <a:r>
              <a:rPr lang="en-US" dirty="0" smtClean="0"/>
              <a:t>Alternatives</a:t>
            </a:r>
          </a:p>
          <a:p>
            <a:pPr lvl="1"/>
            <a:r>
              <a:rPr lang="en-US" dirty="0" smtClean="0"/>
              <a:t>Natural social context</a:t>
            </a:r>
          </a:p>
          <a:p>
            <a:pPr lvl="1"/>
            <a:r>
              <a:rPr lang="en-US" dirty="0" smtClean="0"/>
              <a:t>No explicit observation</a:t>
            </a:r>
            <a:endParaRPr lang="en-US" dirty="0"/>
          </a:p>
        </p:txBody>
      </p:sp>
      <p:pic>
        <p:nvPicPr>
          <p:cNvPr id="4" name="Picture 3" descr="image002.bmp"/>
          <p:cNvPicPr>
            <a:picLocks noChangeAspect="1"/>
          </p:cNvPicPr>
          <p:nvPr/>
        </p:nvPicPr>
        <p:blipFill>
          <a:blip r:embed="rId2" cstate="print"/>
          <a:stretch>
            <a:fillRect/>
          </a:stretch>
        </p:blipFill>
        <p:spPr>
          <a:xfrm>
            <a:off x="4800600" y="1676402"/>
            <a:ext cx="3760694" cy="348015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chemeClr val="tx1"/>
                </a:solidFill>
              </a:rPr>
              <a:t>Overall Stratification of (r)</a:t>
            </a:r>
            <a:endParaRPr lang="en-US" dirty="0">
              <a:solidFill>
                <a:schemeClr val="tx1"/>
              </a:solidFill>
            </a:endParaRPr>
          </a:p>
        </p:txBody>
      </p:sp>
      <p:sp>
        <p:nvSpPr>
          <p:cNvPr id="6" name="Content Placeholder 5"/>
          <p:cNvSpPr>
            <a:spLocks noGrp="1"/>
          </p:cNvSpPr>
          <p:nvPr>
            <p:ph sz="quarter" idx="1"/>
          </p:nvPr>
        </p:nvSpPr>
        <p:spPr/>
        <p:txBody>
          <a:bodyPr/>
          <a:lstStyle/>
          <a:p>
            <a:r>
              <a:rPr lang="en-US" dirty="0" smtClean="0"/>
              <a:t>Three Categories</a:t>
            </a:r>
          </a:p>
          <a:p>
            <a:pPr lvl="1"/>
            <a:r>
              <a:rPr lang="en-US" dirty="0" smtClean="0"/>
              <a:t>All (r-1)</a:t>
            </a:r>
          </a:p>
          <a:p>
            <a:pPr lvl="1"/>
            <a:r>
              <a:rPr lang="en-US" dirty="0" smtClean="0"/>
              <a:t>Some (r-1)</a:t>
            </a:r>
          </a:p>
          <a:p>
            <a:pPr lvl="1"/>
            <a:r>
              <a:rPr lang="en-US" dirty="0" smtClean="0"/>
              <a:t>No (r-1)</a:t>
            </a:r>
          </a:p>
          <a:p>
            <a:endParaRPr lang="en-US" dirty="0" smtClean="0"/>
          </a:p>
          <a:p>
            <a:endParaRPr lang="en-US" dirty="0"/>
          </a:p>
        </p:txBody>
      </p:sp>
      <p:sp>
        <p:nvSpPr>
          <p:cNvPr id="10" name="Content Placeholder 9"/>
          <p:cNvSpPr>
            <a:spLocks noGrp="1"/>
          </p:cNvSpPr>
          <p:nvPr>
            <p:ph sz="half" idx="4294967295"/>
          </p:nvPr>
        </p:nvSpPr>
        <p:spPr>
          <a:xfrm>
            <a:off x="5105400" y="1600200"/>
            <a:ext cx="4038600" cy="2209800"/>
          </a:xfrm>
        </p:spPr>
        <p:txBody>
          <a:bodyPr/>
          <a:lstStyle/>
          <a:p>
            <a:r>
              <a:rPr lang="en-US" dirty="0" smtClean="0"/>
              <a:t>Results</a:t>
            </a:r>
          </a:p>
          <a:p>
            <a:pPr lvl="1"/>
            <a:r>
              <a:rPr lang="en-US" dirty="0" smtClean="0"/>
              <a:t>62% Saks</a:t>
            </a:r>
          </a:p>
          <a:p>
            <a:pPr lvl="1"/>
            <a:r>
              <a:rPr lang="en-US" dirty="0" smtClean="0"/>
              <a:t>51% Macy’s</a:t>
            </a:r>
          </a:p>
          <a:p>
            <a:pPr lvl="1"/>
            <a:r>
              <a:rPr lang="en-US" dirty="0" smtClean="0"/>
              <a:t>20% </a:t>
            </a:r>
            <a:r>
              <a:rPr lang="en-US" dirty="0" err="1" smtClean="0"/>
              <a:t>Kleins</a:t>
            </a:r>
            <a:endParaRPr lang="en-US" dirty="0"/>
          </a:p>
        </p:txBody>
      </p:sp>
      <p:sp>
        <p:nvSpPr>
          <p:cNvPr id="11" name="TextBox 10"/>
          <p:cNvSpPr txBox="1"/>
          <p:nvPr/>
        </p:nvSpPr>
        <p:spPr>
          <a:xfrm>
            <a:off x="533400" y="4343400"/>
            <a:ext cx="8153400" cy="4062651"/>
          </a:xfrm>
          <a:prstGeom prst="rect">
            <a:avLst/>
          </a:prstGeom>
          <a:noFill/>
        </p:spPr>
        <p:txBody>
          <a:bodyPr wrap="square" rtlCol="0">
            <a:spAutoFit/>
          </a:bodyPr>
          <a:lstStyle/>
          <a:p>
            <a:pPr>
              <a:buFont typeface="Arial" pitchFamily="34" charset="0"/>
              <a:buChar char="•"/>
            </a:pPr>
            <a:r>
              <a:rPr lang="en-US" sz="2800" dirty="0" smtClean="0"/>
              <a:t>Emphatic Results</a:t>
            </a:r>
          </a:p>
          <a:p>
            <a:pPr lvl="1">
              <a:buFont typeface="Arial" pitchFamily="34" charset="0"/>
              <a:buChar char="•"/>
            </a:pPr>
            <a:r>
              <a:rPr lang="en-US" sz="2800" dirty="0" smtClean="0"/>
              <a:t>(r-1) is most appropriate for emphatic speech</a:t>
            </a:r>
          </a:p>
          <a:p>
            <a:pPr lvl="1">
              <a:buFont typeface="Arial" pitchFamily="34" charset="0"/>
              <a:buChar char="•"/>
            </a:pPr>
            <a:r>
              <a:rPr lang="en-US" sz="2800" dirty="0" smtClean="0"/>
              <a:t>Linguistic security</a:t>
            </a:r>
          </a:p>
          <a:p>
            <a:pPr lvl="1">
              <a:buFont typeface="Arial" pitchFamily="34" charset="0"/>
              <a:buChar char="•"/>
            </a:pPr>
            <a:endParaRPr lang="en-US" sz="2800" dirty="0" smtClean="0"/>
          </a:p>
          <a:p>
            <a:pPr lvl="1">
              <a:buFont typeface="Arial" pitchFamily="34" charset="0"/>
              <a:buChar char="•"/>
            </a:pPr>
            <a:endParaRPr lang="en-US" sz="2800" dirty="0" smtClean="0"/>
          </a:p>
          <a:p>
            <a:pPr lvl="1"/>
            <a:endParaRPr lang="en-US" sz="2800" dirty="0" smtClean="0"/>
          </a:p>
          <a:p>
            <a:endParaRPr lang="en-US" dirty="0" smtClean="0"/>
          </a:p>
          <a:p>
            <a:endParaRPr lang="en-US" dirty="0" smtClean="0"/>
          </a:p>
          <a:p>
            <a:endParaRPr lang="en-US" dirty="0" smtClean="0"/>
          </a:p>
          <a:p>
            <a:endParaRPr lang="en-US" dirty="0" smtClean="0"/>
          </a:p>
          <a:p>
            <a:endParaRPr lang="en-US" dirty="0"/>
          </a:p>
        </p:txBody>
      </p:sp>
      <p:cxnSp>
        <p:nvCxnSpPr>
          <p:cNvPr id="13" name="Straight Connector 12"/>
          <p:cNvCxnSpPr/>
          <p:nvPr/>
        </p:nvCxnSpPr>
        <p:spPr>
          <a:xfrm rot="5400000">
            <a:off x="3315494" y="2932906"/>
            <a:ext cx="2514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lasspatternlabov1.jpg"/>
          <p:cNvPicPr>
            <a:picLocks noGrp="1" noChangeAspect="1"/>
          </p:cNvPicPr>
          <p:nvPr>
            <p:ph sz="quarter" idx="1"/>
          </p:nvPr>
        </p:nvPicPr>
        <p:blipFill>
          <a:blip r:embed="rId2" cstate="print"/>
          <a:stretch>
            <a:fillRect/>
          </a:stretch>
        </p:blipFill>
        <p:spPr>
          <a:xfrm>
            <a:off x="42777" y="0"/>
            <a:ext cx="9101223" cy="6477000"/>
          </a:xfrm>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1(1).jpeg"/>
          <p:cNvPicPr>
            <a:picLocks noGrp="1" noChangeAspect="1"/>
          </p:cNvPicPr>
          <p:nvPr>
            <p:ph sz="quarter" idx="1"/>
          </p:nvPr>
        </p:nvPicPr>
        <p:blipFill>
          <a:blip r:embed="rId2" cstate="print"/>
          <a:stretch>
            <a:fillRect/>
          </a:stretch>
        </p:blipFill>
        <p:spPr>
          <a:xfrm>
            <a:off x="228600" y="685800"/>
            <a:ext cx="8735421" cy="5489575"/>
          </a:xfrm>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solidFill>
                  <a:schemeClr val="tx1"/>
                </a:solidFill>
              </a:rPr>
              <a:t>Result</a:t>
            </a:r>
            <a:endParaRPr lang="en-US" sz="4400" dirty="0">
              <a:solidFill>
                <a:schemeClr val="tx1"/>
              </a:solidFill>
            </a:endParaRPr>
          </a:p>
        </p:txBody>
      </p:sp>
      <p:sp>
        <p:nvSpPr>
          <p:cNvPr id="3" name="Content Placeholder 2"/>
          <p:cNvSpPr>
            <a:spLocks noGrp="1"/>
          </p:cNvSpPr>
          <p:nvPr>
            <p:ph sz="quarter" idx="1"/>
          </p:nvPr>
        </p:nvSpPr>
        <p:spPr/>
        <p:txBody>
          <a:bodyPr/>
          <a:lstStyle/>
          <a:p>
            <a:r>
              <a:rPr lang="en-US" dirty="0" smtClean="0"/>
              <a:t>The results illustrated that (r) in New York City was stratified by class. The pronunciation of /r/ depended on the social-class of the employees:</a:t>
            </a:r>
          </a:p>
          <a:p>
            <a:endParaRPr lang="en-US" dirty="0" smtClean="0"/>
          </a:p>
          <a:p>
            <a:r>
              <a:rPr lang="en-US" dirty="0" smtClean="0"/>
              <a:t> Those with higher </a:t>
            </a:r>
            <a:r>
              <a:rPr lang="en-US" u="sng" dirty="0" smtClean="0"/>
              <a:t>socioeconomic</a:t>
            </a:r>
            <a:r>
              <a:rPr lang="en-US" dirty="0" smtClean="0"/>
              <a:t> status pronounced /r/ more frequently than those with lower socioeconomic status. </a:t>
            </a:r>
          </a:p>
          <a:p>
            <a:endParaRPr lang="en-US" dirty="0" smtClean="0"/>
          </a:p>
          <a:p>
            <a:pPr algn="ctr"/>
            <a:r>
              <a:rPr lang="en-US" sz="3200" u="sng" dirty="0" smtClean="0"/>
              <a:t>see page (255-257)</a:t>
            </a:r>
            <a:endParaRPr lang="en-US" sz="3200" u="sng"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Development of Broadcast Standard US English.mp4">
            <a:hlinkClick r:id="" action="ppaction://media"/>
          </p:cNvPr>
          <p:cNvPicPr>
            <a:picLocks noGrp="1" noRot="1" noChangeAspect="1"/>
          </p:cNvPicPr>
          <p:nvPr>
            <p:ph sz="quarter" idx="1"/>
            <a:videoFile r:link="rId1"/>
          </p:nvPr>
        </p:nvPicPr>
        <p:blipFill>
          <a:blip r:embed="rId3" cstate="print"/>
          <a:stretch>
            <a:fillRect/>
          </a:stretch>
        </p:blipFill>
        <p:spPr>
          <a:xfrm>
            <a:off x="0" y="0"/>
            <a:ext cx="9144000" cy="6858001"/>
          </a:xfrm>
          <a:prstGeom prst="rect">
            <a:avLst/>
          </a:prstGeom>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sz="2400" dirty="0" smtClean="0"/>
              <a:t>Q. Give</a:t>
            </a:r>
            <a:r>
              <a:rPr lang="ar-SA" sz="2400" dirty="0" smtClean="0"/>
              <a:t> </a:t>
            </a:r>
            <a:r>
              <a:rPr lang="en-US" sz="2400" dirty="0" smtClean="0"/>
              <a:t>a similar situation where linguistic variance associated with socioeconomic factor occurs in KSA ? </a:t>
            </a:r>
            <a:endParaRPr lang="en-US" sz="2400" dirty="0"/>
          </a:p>
        </p:txBody>
      </p:sp>
      <p:pic>
        <p:nvPicPr>
          <p:cNvPr id="4" name="Picture 3" descr="نساء-سعوديات.jpg"/>
          <p:cNvPicPr>
            <a:picLocks noChangeAspect="1"/>
          </p:cNvPicPr>
          <p:nvPr/>
        </p:nvPicPr>
        <p:blipFill>
          <a:blip r:embed="rId2" cstate="print"/>
          <a:stretch>
            <a:fillRect/>
          </a:stretch>
        </p:blipFill>
        <p:spPr>
          <a:xfrm>
            <a:off x="173120" y="2438400"/>
            <a:ext cx="4732256" cy="2743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092035.jpg"/>
          <p:cNvPicPr>
            <a:picLocks noChangeAspect="1"/>
          </p:cNvPicPr>
          <p:nvPr/>
        </p:nvPicPr>
        <p:blipFill>
          <a:blip r:embed="rId3" cstate="print"/>
          <a:stretch>
            <a:fillRect/>
          </a:stretch>
        </p:blipFill>
        <p:spPr>
          <a:xfrm>
            <a:off x="4114800" y="3733800"/>
            <a:ext cx="4813094" cy="25405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Peter </a:t>
            </a:r>
            <a:r>
              <a:rPr lang="en-US" dirty="0" err="1" smtClean="0"/>
              <a:t>Trudgill</a:t>
            </a:r>
            <a:endParaRPr lang="ar-SA" dirty="0"/>
          </a:p>
        </p:txBody>
      </p:sp>
      <p:sp>
        <p:nvSpPr>
          <p:cNvPr id="3" name="عنصر نائب للمحتوى 2"/>
          <p:cNvSpPr>
            <a:spLocks noGrp="1"/>
          </p:cNvSpPr>
          <p:nvPr>
            <p:ph sz="quarter" idx="1"/>
          </p:nvPr>
        </p:nvSpPr>
        <p:spPr>
          <a:xfrm>
            <a:off x="301752" y="1527048"/>
            <a:ext cx="6403848" cy="4572000"/>
          </a:xfrm>
        </p:spPr>
        <p:txBody>
          <a:bodyPr>
            <a:normAutofit lnSpcReduction="10000"/>
          </a:bodyPr>
          <a:lstStyle/>
          <a:p>
            <a:pPr marL="0" indent="0">
              <a:buNone/>
            </a:pPr>
            <a:r>
              <a:rPr lang="en-US" sz="2000" b="1" dirty="0" smtClean="0">
                <a:ln w="17780" cmpd="sng">
                  <a:noFill/>
                  <a:prstDash val="solid"/>
                  <a:miter lim="800000"/>
                </a:ln>
                <a:solidFill>
                  <a:schemeClr val="accent4"/>
                </a:solidFill>
                <a:effectLst>
                  <a:outerShdw blurRad="50800" algn="tl" rotWithShape="0">
                    <a:srgbClr val="000000"/>
                  </a:outerShdw>
                </a:effectLst>
              </a:rPr>
              <a:t>    </a:t>
            </a:r>
            <a:r>
              <a:rPr lang="en-US" sz="2000" b="1" dirty="0" err="1" smtClean="0">
                <a:ln w="17780" cmpd="sng">
                  <a:noFill/>
                  <a:prstDash val="solid"/>
                  <a:miter lim="800000"/>
                </a:ln>
                <a:solidFill>
                  <a:schemeClr val="accent4"/>
                </a:solidFill>
                <a:effectLst>
                  <a:outerShdw blurRad="50800" algn="tl" rotWithShape="0">
                    <a:srgbClr val="000000"/>
                  </a:outerShdw>
                </a:effectLst>
              </a:rPr>
              <a:t>Trudgill</a:t>
            </a:r>
            <a:r>
              <a:rPr lang="en-US" sz="2000" b="1" dirty="0" smtClean="0">
                <a:ln w="17780" cmpd="sng">
                  <a:noFill/>
                  <a:prstDash val="solid"/>
                  <a:miter lim="800000"/>
                </a:ln>
                <a:solidFill>
                  <a:schemeClr val="accent4"/>
                </a:solidFill>
                <a:effectLst>
                  <a:outerShdw blurRad="50800" algn="tl" rotWithShape="0">
                    <a:srgbClr val="000000"/>
                  </a:outerShdw>
                </a:effectLst>
              </a:rPr>
              <a:t> </a:t>
            </a:r>
            <a:r>
              <a:rPr lang="en-US" sz="2000" b="1" dirty="0">
                <a:ln w="17780" cmpd="sng">
                  <a:noFill/>
                  <a:prstDash val="solid"/>
                  <a:miter lim="800000"/>
                </a:ln>
                <a:solidFill>
                  <a:schemeClr val="accent4"/>
                </a:solidFill>
                <a:effectLst>
                  <a:outerShdw blurRad="50800" algn="tl" rotWithShape="0">
                    <a:srgbClr val="000000"/>
                  </a:outerShdw>
                </a:effectLst>
              </a:rPr>
              <a:t>Biography</a:t>
            </a:r>
            <a:r>
              <a:rPr lang="en-US" sz="2000" b="1" dirty="0" smtClean="0">
                <a:ln w="17780" cmpd="sng">
                  <a:noFill/>
                  <a:prstDash val="solid"/>
                  <a:miter lim="800000"/>
                </a:ln>
                <a:solidFill>
                  <a:schemeClr val="accent4"/>
                </a:solidFill>
                <a:effectLst>
                  <a:outerShdw blurRad="50800" algn="tl" rotWithShape="0">
                    <a:srgbClr val="000000"/>
                  </a:outerShdw>
                </a:effectLst>
              </a:rPr>
              <a:t>:</a:t>
            </a:r>
          </a:p>
          <a:p>
            <a:pPr marL="285750" indent="-285750">
              <a:buFont typeface="Wingdings" pitchFamily="2" charset="2"/>
              <a:buChar char="v"/>
            </a:pPr>
            <a:r>
              <a:rPr lang="en-US" sz="2000" b="1" dirty="0"/>
              <a:t>Born in 7 November 1943.</a:t>
            </a:r>
          </a:p>
          <a:p>
            <a:pPr marL="285750" indent="-285750">
              <a:buFont typeface="Wingdings" pitchFamily="2" charset="2"/>
              <a:buChar char="v"/>
            </a:pPr>
            <a:r>
              <a:rPr lang="en-US" sz="2000" b="1" dirty="0"/>
              <a:t>He is a sociolinguist, academic and author.</a:t>
            </a:r>
          </a:p>
          <a:p>
            <a:pPr marL="285750" indent="-285750">
              <a:buFont typeface="Wingdings" pitchFamily="2" charset="2"/>
              <a:buChar char="v"/>
            </a:pPr>
            <a:r>
              <a:rPr lang="en-US" sz="2000" b="1" dirty="0"/>
              <a:t>He was born in Norwich, England, where he attended the City of Norwich School from 1955.</a:t>
            </a:r>
          </a:p>
          <a:p>
            <a:pPr marL="285750" indent="-285750">
              <a:buFont typeface="Wingdings" pitchFamily="2" charset="2"/>
              <a:buChar char="v"/>
            </a:pPr>
            <a:r>
              <a:rPr lang="en-US" sz="2000" b="1" dirty="0" err="1"/>
              <a:t>Trudgill</a:t>
            </a:r>
            <a:r>
              <a:rPr lang="en-US" sz="2000" b="1" dirty="0"/>
              <a:t> studied modern languages at King’s </a:t>
            </a:r>
            <a:r>
              <a:rPr lang="en-US" sz="2000" b="1" dirty="0" err="1"/>
              <a:t>Colllege</a:t>
            </a:r>
            <a:r>
              <a:rPr lang="en-US" sz="2000" b="1" dirty="0"/>
              <a:t>, Cambridge and obtained a PhD from the University of Edinburgh .</a:t>
            </a:r>
          </a:p>
          <a:p>
            <a:pPr marL="285750" indent="-285750">
              <a:buFont typeface="Wingdings" pitchFamily="2" charset="2"/>
              <a:buChar char="v"/>
            </a:pPr>
            <a:r>
              <a:rPr lang="en-US" sz="2000" b="1" dirty="0"/>
              <a:t>He become a professor of sociolinguistics at the University of Essex and retires in 2005</a:t>
            </a:r>
            <a:r>
              <a:rPr lang="en-US" sz="2000" b="1" dirty="0" smtClean="0"/>
              <a:t>.</a:t>
            </a:r>
          </a:p>
          <a:p>
            <a:pPr marL="285750" indent="-285750">
              <a:buFont typeface="Wingdings" pitchFamily="2" charset="2"/>
              <a:buChar char="v"/>
            </a:pPr>
            <a:r>
              <a:rPr lang="en-US" sz="2000" b="1" dirty="0"/>
              <a:t>Norwich speech was studied by Peter </a:t>
            </a:r>
            <a:r>
              <a:rPr lang="en-US" sz="2000" b="1" dirty="0" err="1"/>
              <a:t>Trudgill</a:t>
            </a:r>
            <a:r>
              <a:rPr lang="en-US" sz="2000" b="1" dirty="0"/>
              <a:t> in the 1970s to find out how and why people's ways of speaking varied.</a:t>
            </a:r>
          </a:p>
          <a:p>
            <a:pPr marL="285750" indent="-285750">
              <a:buFont typeface="Wingdings" pitchFamily="2" charset="2"/>
              <a:buChar char="v"/>
            </a:pPr>
            <a:endParaRPr lang="en-US" sz="2000" b="1" dirty="0"/>
          </a:p>
          <a:p>
            <a:pPr marL="285750" indent="-285750">
              <a:buFont typeface="Wingdings" pitchFamily="2" charset="2"/>
              <a:buChar char="v"/>
            </a:pPr>
            <a:endParaRPr lang="ar-SA" sz="2000" b="1" dirty="0"/>
          </a:p>
          <a:p>
            <a:pPr marL="0" indent="0" algn="ctr">
              <a:buNone/>
            </a:pPr>
            <a:endParaRPr lang="ar-SA" sz="2000" b="1" dirty="0">
              <a:ln w="17780" cmpd="sng">
                <a:no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6" name="صورة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553200" y="1447800"/>
            <a:ext cx="2171700" cy="2171700"/>
          </a:xfrm>
          <a:prstGeom prst="rect">
            <a:avLst/>
          </a:prstGeom>
          <a:ln>
            <a:noFill/>
          </a:ln>
          <a:effectLst>
            <a:softEdge rad="112500"/>
          </a:effectLst>
        </p:spPr>
      </p:pic>
      <p:pic>
        <p:nvPicPr>
          <p:cNvPr id="7" name="صورة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667500" y="3886200"/>
            <a:ext cx="2057400" cy="2048256"/>
          </a:xfrm>
          <a:prstGeom prst="rect">
            <a:avLst/>
          </a:prstGeom>
          <a:ln>
            <a:noFill/>
          </a:ln>
          <a:effectLst>
            <a:softEdge rad="112500"/>
          </a:effectLst>
        </p:spPr>
      </p:pic>
    </p:spTree>
    <p:extLst>
      <p:ext uri="{BB962C8B-B14F-4D97-AF65-F5344CB8AC3E}">
        <p14:creationId xmlns:p14="http://schemas.microsoft.com/office/powerpoint/2010/main" xmlns="" val="285808028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1447800"/>
            <a:ext cx="7696200" cy="76200"/>
          </a:xfrm>
        </p:spPr>
        <p:txBody>
          <a:bodyPr>
            <a:noAutofit/>
          </a:bodyPr>
          <a:lstStyle/>
          <a:p>
            <a:r>
              <a:rPr lang="en-US" sz="3200" b="1" dirty="0" err="1">
                <a:solidFill>
                  <a:schemeClr val="bg1">
                    <a:lumMod val="75000"/>
                  </a:schemeClr>
                </a:solidFill>
              </a:rPr>
              <a:t>Trudgill</a:t>
            </a:r>
            <a:r>
              <a:rPr lang="en-US" sz="3200" b="1" dirty="0">
                <a:solidFill>
                  <a:schemeClr val="bg1">
                    <a:lumMod val="75000"/>
                  </a:schemeClr>
                </a:solidFill>
              </a:rPr>
              <a:t> </a:t>
            </a:r>
            <a:r>
              <a:rPr lang="en-US" sz="3200" b="1" dirty="0" smtClean="0">
                <a:solidFill>
                  <a:schemeClr val="bg1">
                    <a:lumMod val="75000"/>
                  </a:schemeClr>
                </a:solidFill>
              </a:rPr>
              <a:t>studies</a:t>
            </a:r>
            <a:r>
              <a:rPr lang="en-US" sz="3200" b="1" dirty="0">
                <a:solidFill>
                  <a:srgbClr val="FF33CC"/>
                </a:solidFill>
              </a:rPr>
              <a:t/>
            </a:r>
            <a:br>
              <a:rPr lang="en-US" sz="3200" b="1" dirty="0">
                <a:solidFill>
                  <a:srgbClr val="FF33CC"/>
                </a:solidFill>
              </a:rPr>
            </a:br>
            <a:endParaRPr lang="ar-SA" sz="3200" dirty="0">
              <a:solidFill>
                <a:srgbClr val="FF33CC"/>
              </a:solidFill>
            </a:endParaRPr>
          </a:p>
        </p:txBody>
      </p:sp>
      <p:sp>
        <p:nvSpPr>
          <p:cNvPr id="3" name="عنصر نائب للمحتوى 2"/>
          <p:cNvSpPr>
            <a:spLocks noGrp="1"/>
          </p:cNvSpPr>
          <p:nvPr>
            <p:ph sz="quarter" idx="1"/>
          </p:nvPr>
        </p:nvSpPr>
        <p:spPr>
          <a:solidFill>
            <a:schemeClr val="accent2"/>
          </a:solidFill>
        </p:spPr>
        <p:txBody>
          <a:bodyPr>
            <a:normAutofit fontScale="62500" lnSpcReduction="20000"/>
          </a:bodyPr>
          <a:lstStyle/>
          <a:p>
            <a:r>
              <a:rPr lang="en-US" b="1" dirty="0" smtClean="0"/>
              <a:t>One </a:t>
            </a:r>
            <a:r>
              <a:rPr lang="en-US" b="1" dirty="0"/>
              <a:t>of the variables </a:t>
            </a:r>
            <a:r>
              <a:rPr lang="en-US" b="1" dirty="0" err="1"/>
              <a:t>Trudgill</a:t>
            </a:r>
            <a:r>
              <a:rPr lang="en-US" b="1" dirty="0"/>
              <a:t> studied was the final consonant in words like walking, running. </a:t>
            </a:r>
          </a:p>
          <a:p>
            <a:r>
              <a:rPr lang="en-US" b="1" dirty="0">
                <a:solidFill>
                  <a:schemeClr val="bg1"/>
                </a:solidFill>
              </a:rPr>
              <a:t>For Example</a:t>
            </a:r>
            <a:r>
              <a:rPr lang="en-US" b="1" dirty="0"/>
              <a:t>: In standard British English, the sound spelled-</a:t>
            </a:r>
            <a:r>
              <a:rPr lang="en-US" b="1" dirty="0" err="1"/>
              <a:t>ng</a:t>
            </a:r>
            <a:r>
              <a:rPr lang="en-US" b="1" dirty="0"/>
              <a:t> is a velar nasal.</a:t>
            </a:r>
          </a:p>
          <a:p>
            <a:r>
              <a:rPr lang="en-US" b="1" dirty="0"/>
              <a:t> In </a:t>
            </a:r>
            <a:r>
              <a:rPr lang="en-US" b="1" dirty="0" err="1"/>
              <a:t>Norwich,however</a:t>
            </a:r>
            <a:r>
              <a:rPr lang="en-US" b="1" dirty="0"/>
              <a:t>, the pronunciation </a:t>
            </a:r>
            <a:r>
              <a:rPr lang="en-US" b="1" dirty="0" err="1"/>
              <a:t>waikin</a:t>
            </a:r>
            <a:r>
              <a:rPr lang="en-US" b="1" dirty="0"/>
              <a:t>', </a:t>
            </a:r>
            <a:r>
              <a:rPr lang="en-US" b="1" dirty="0" err="1"/>
              <a:t>talkin</a:t>
            </a:r>
            <a:r>
              <a:rPr lang="en-US" b="1" dirty="0"/>
              <a:t>' is frequently heard.</a:t>
            </a:r>
          </a:p>
          <a:p>
            <a:r>
              <a:rPr lang="en-US" b="1" dirty="0" err="1"/>
              <a:t>Trudgill</a:t>
            </a:r>
            <a:r>
              <a:rPr lang="en-US" b="1" dirty="0"/>
              <a:t> notes that this feature is not unique to Norwich:</a:t>
            </a:r>
          </a:p>
          <a:p>
            <a:r>
              <a:rPr lang="en-US" b="1" dirty="0"/>
              <a:t>"nearly everywhere in the </a:t>
            </a:r>
            <a:r>
              <a:rPr lang="en-US" b="1" dirty="0" err="1"/>
              <a:t>Eng</a:t>
            </a:r>
            <a:r>
              <a:rPr lang="en-US" b="1" dirty="0"/>
              <a:t>- speaking world we find this alternation between higher-class ̸formal </a:t>
            </a:r>
            <a:r>
              <a:rPr lang="en-US" b="1" dirty="0" err="1"/>
              <a:t>ng</a:t>
            </a:r>
            <a:r>
              <a:rPr lang="en-US" b="1" dirty="0"/>
              <a:t> and lower class ̸ informal n. it goes back to fact that in Old English (and later) there where two forms, a gerund ending in – </a:t>
            </a:r>
            <a:r>
              <a:rPr lang="en-US" b="1" dirty="0" err="1"/>
              <a:t>ing</a:t>
            </a:r>
            <a:r>
              <a:rPr lang="en-US" b="1" dirty="0"/>
              <a:t> ( walking is good for you) and a present participle ending in – end (he was walking). The –end form was the ancestor of –n' and –</a:t>
            </a:r>
            <a:r>
              <a:rPr lang="en-US" b="1" dirty="0" err="1"/>
              <a:t>ing</a:t>
            </a:r>
            <a:r>
              <a:rPr lang="en-US" b="1" dirty="0"/>
              <a:t> (obviously) of –</a:t>
            </a:r>
            <a:r>
              <a:rPr lang="en-US" b="1" dirty="0" err="1"/>
              <a:t>ing</a:t>
            </a:r>
            <a:r>
              <a:rPr lang="en-US" b="1" dirty="0"/>
              <a:t>.</a:t>
            </a:r>
          </a:p>
          <a:p>
            <a:r>
              <a:rPr lang="en-US" b="1" dirty="0"/>
              <a:t>The two merged – though the storing out of the two forms in terms of prestige and "correctness" is something which occurred in the last 300 years. The famous "</a:t>
            </a:r>
            <a:r>
              <a:rPr lang="en-US" b="1" dirty="0" err="1"/>
              <a:t>hunrin</a:t>
            </a:r>
            <a:r>
              <a:rPr lang="en-US" b="1" dirty="0"/>
              <a:t>' </a:t>
            </a:r>
            <a:r>
              <a:rPr lang="en-US" b="1" dirty="0" err="1"/>
              <a:t>shootin</a:t>
            </a:r>
            <a:r>
              <a:rPr lang="en-US" b="1" dirty="0"/>
              <a:t>' of upper class Edwardians shows just how recent this storing out has been.</a:t>
            </a:r>
          </a:p>
          <a:p>
            <a:endParaRPr lang="ar-SA" b="1" dirty="0"/>
          </a:p>
        </p:txBody>
      </p:sp>
    </p:spTree>
    <p:extLst>
      <p:ext uri="{BB962C8B-B14F-4D97-AF65-F5344CB8AC3E}">
        <p14:creationId xmlns:p14="http://schemas.microsoft.com/office/powerpoint/2010/main" xmlns="" val="581635877"/>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609600"/>
            <a:ext cx="8534400" cy="758952"/>
          </a:xfrm>
        </p:spPr>
        <p:txBody>
          <a:bodyPr>
            <a:normAutofit fontScale="90000"/>
          </a:bodyPr>
          <a:lstStyle/>
          <a:p>
            <a:r>
              <a:rPr lang="en-US" b="1" dirty="0" err="1" smtClean="0"/>
              <a:t>Trudgill’s</a:t>
            </a:r>
            <a:r>
              <a:rPr lang="en-US" b="1" dirty="0" smtClean="0"/>
              <a:t> </a:t>
            </a:r>
            <a:r>
              <a:rPr lang="en-US" b="1" dirty="0"/>
              <a:t>study discovered the </a:t>
            </a:r>
            <a:r>
              <a:rPr lang="en-US" b="1" dirty="0" smtClean="0"/>
              <a:t>following</a:t>
            </a:r>
            <a:endParaRPr lang="ar-SA" b="1" dirty="0"/>
          </a:p>
        </p:txBody>
      </p:sp>
      <p:sp>
        <p:nvSpPr>
          <p:cNvPr id="3" name="عنصر نائب للمحتوى 2"/>
          <p:cNvSpPr>
            <a:spLocks noGrp="1"/>
          </p:cNvSpPr>
          <p:nvPr>
            <p:ph sz="quarter" idx="1"/>
          </p:nvPr>
        </p:nvSpPr>
        <p:spPr>
          <a:solidFill>
            <a:schemeClr val="accent2"/>
          </a:solidFill>
        </p:spPr>
        <p:txBody>
          <a:bodyPr>
            <a:normAutofit fontScale="92500" lnSpcReduction="20000"/>
          </a:bodyPr>
          <a:lstStyle/>
          <a:p>
            <a:pPr marL="0" lvl="0" indent="0">
              <a:buNone/>
            </a:pPr>
            <a:r>
              <a:rPr lang="en-US" dirty="0" smtClean="0"/>
              <a:t>In </a:t>
            </a:r>
            <a:r>
              <a:rPr lang="en-US" dirty="0"/>
              <a:t>all social classes, the more careful the speech, the more likely people were say walking rather than </a:t>
            </a:r>
            <a:r>
              <a:rPr lang="en-US" dirty="0" err="1"/>
              <a:t>walkin</a:t>
            </a:r>
            <a:r>
              <a:rPr lang="en-US" dirty="0"/>
              <a:t>'.</a:t>
            </a:r>
          </a:p>
          <a:p>
            <a:pPr marL="0" lvl="0" indent="0">
              <a:buNone/>
            </a:pPr>
            <a:r>
              <a:rPr lang="en-US" dirty="0"/>
              <a:t>The proportion of </a:t>
            </a:r>
            <a:r>
              <a:rPr lang="en-US" dirty="0" err="1"/>
              <a:t>walkin</a:t>
            </a:r>
            <a:r>
              <a:rPr lang="en-US" dirty="0"/>
              <a:t>' type forms was higher in lower social classes.</a:t>
            </a:r>
          </a:p>
          <a:p>
            <a:pPr marL="0" lvl="0" indent="0">
              <a:buNone/>
            </a:pPr>
            <a:r>
              <a:rPr lang="en-US" dirty="0"/>
              <a:t>The nonstandard –in' forms occurred much more often in men's speech than in women's, and this was true for all social classes. </a:t>
            </a:r>
          </a:p>
          <a:p>
            <a:pPr marL="0" lvl="0" indent="0">
              <a:buNone/>
            </a:pPr>
            <a:r>
              <a:rPr lang="en-US" dirty="0"/>
              <a:t>When women were questioned about what they thought they </a:t>
            </a:r>
            <a:r>
              <a:rPr lang="en-US" dirty="0" smtClean="0"/>
              <a:t>were </a:t>
            </a:r>
            <a:r>
              <a:rPr lang="en-US" dirty="0"/>
              <a:t>saying, they tended to say they used the standard –</a:t>
            </a:r>
            <a:r>
              <a:rPr lang="en-US" dirty="0" err="1"/>
              <a:t>ing</a:t>
            </a:r>
            <a:r>
              <a:rPr lang="en-US" dirty="0"/>
              <a:t> forms more often than they really did.</a:t>
            </a:r>
          </a:p>
          <a:p>
            <a:pPr marL="0" lvl="0" indent="0">
              <a:buNone/>
            </a:pPr>
            <a:r>
              <a:rPr lang="en-US" dirty="0"/>
              <a:t>When men were questioned about what they thought they were saying, they tended to say they used the nonstandard –in' forms more often than they really did.</a:t>
            </a:r>
          </a:p>
          <a:p>
            <a:pPr marL="0" indent="0">
              <a:buNone/>
            </a:pPr>
            <a:endParaRPr lang="ar-SA" dirty="0"/>
          </a:p>
        </p:txBody>
      </p:sp>
    </p:spTree>
    <p:extLst>
      <p:ext uri="{BB962C8B-B14F-4D97-AF65-F5344CB8AC3E}">
        <p14:creationId xmlns:p14="http://schemas.microsoft.com/office/powerpoint/2010/main" xmlns="" val="354648640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sz="quarter" idx="1"/>
          </p:nvPr>
        </p:nvSpPr>
        <p:spPr>
          <a:solidFill>
            <a:schemeClr val="accent2"/>
          </a:solidFill>
        </p:spPr>
        <p:txBody>
          <a:bodyPr>
            <a:normAutofit lnSpcReduction="10000"/>
          </a:bodyPr>
          <a:lstStyle/>
          <a:p>
            <a:pPr marL="0" indent="0">
              <a:buNone/>
            </a:pPr>
            <a:r>
              <a:rPr lang="en-US" dirty="0"/>
              <a:t>* </a:t>
            </a:r>
            <a:r>
              <a:rPr lang="en-US" dirty="0" err="1"/>
              <a:t>Trudgill's</a:t>
            </a:r>
            <a:r>
              <a:rPr lang="en-US" dirty="0"/>
              <a:t> figures for social class and sex differences in the use of the standard, prestige –</a:t>
            </a:r>
            <a:r>
              <a:rPr lang="en-US" dirty="0" err="1"/>
              <a:t>ing</a:t>
            </a:r>
            <a:r>
              <a:rPr lang="en-US" dirty="0"/>
              <a:t> form in Norwich when people used a formal style of speaking are as follows:</a:t>
            </a:r>
          </a:p>
          <a:p>
            <a:pPr marL="0" indent="0">
              <a:buNone/>
            </a:pPr>
            <a:r>
              <a:rPr lang="en-US" dirty="0"/>
              <a:t>(-</a:t>
            </a:r>
            <a:r>
              <a:rPr lang="en-US" dirty="0" err="1"/>
              <a:t>ng</a:t>
            </a:r>
            <a:r>
              <a:rPr lang="en-US" dirty="0"/>
              <a:t>) in Norwich by social class and sex for Formal style .</a:t>
            </a:r>
          </a:p>
          <a:p>
            <a:pPr marL="0" indent="0">
              <a:buNone/>
            </a:pPr>
            <a:r>
              <a:rPr lang="en-US" dirty="0"/>
              <a:t>* </a:t>
            </a:r>
            <a:r>
              <a:rPr lang="en-US" dirty="0">
                <a:solidFill>
                  <a:schemeClr val="bg1"/>
                </a:solidFill>
              </a:rPr>
              <a:t>Linguistic Insecurity:</a:t>
            </a:r>
          </a:p>
          <a:p>
            <a:pPr marL="0" indent="0">
              <a:buNone/>
            </a:pPr>
            <a:r>
              <a:rPr lang="en-US" dirty="0"/>
              <a:t>Real pronunciation vs. perceived pronunciation  </a:t>
            </a:r>
          </a:p>
          <a:p>
            <a:pPr marL="0" indent="0">
              <a:buNone/>
            </a:pPr>
            <a:r>
              <a:rPr lang="en-US" dirty="0"/>
              <a:t>Seeking the prestigious pronunciation</a:t>
            </a:r>
          </a:p>
          <a:p>
            <a:pPr marL="0" indent="0">
              <a:buNone/>
            </a:pPr>
            <a:r>
              <a:rPr lang="en-US" dirty="0"/>
              <a:t>Consequence of linguistic insecurity </a:t>
            </a:r>
          </a:p>
        </p:txBody>
      </p:sp>
    </p:spTree>
    <p:extLst>
      <p:ext uri="{BB962C8B-B14F-4D97-AF65-F5344CB8AC3E}">
        <p14:creationId xmlns:p14="http://schemas.microsoft.com/office/powerpoint/2010/main" xmlns="" val="1067683136"/>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sz="quarter" idx="1"/>
          </p:nvPr>
        </p:nvSpPr>
        <p:spPr>
          <a:solidFill>
            <a:schemeClr val="accent2"/>
          </a:solidFill>
        </p:spPr>
        <p:txBody>
          <a:bodyPr/>
          <a:lstStyle/>
          <a:p>
            <a:pPr marL="0" indent="0">
              <a:buNone/>
            </a:pPr>
            <a:r>
              <a:rPr lang="en-US" dirty="0"/>
              <a:t>More studied:</a:t>
            </a:r>
          </a:p>
          <a:p>
            <a:pPr marL="0" indent="0">
              <a:buNone/>
            </a:pPr>
            <a:r>
              <a:rPr lang="en-US" dirty="0">
                <a:solidFill>
                  <a:schemeClr val="bg1"/>
                </a:solidFill>
              </a:rPr>
              <a:t>Prestigious pronunciations:</a:t>
            </a:r>
          </a:p>
          <a:p>
            <a:pPr marL="0" indent="0">
              <a:buNone/>
            </a:pPr>
            <a:r>
              <a:rPr lang="en-US" dirty="0"/>
              <a:t>Tune, student, music</a:t>
            </a:r>
          </a:p>
          <a:p>
            <a:pPr marL="0" indent="0">
              <a:buNone/>
            </a:pPr>
            <a:r>
              <a:rPr lang="en-US" dirty="0"/>
              <a:t>These words have variants in Norwich:  ̸ </a:t>
            </a:r>
            <a:r>
              <a:rPr lang="en-US" dirty="0" err="1"/>
              <a:t>ju</a:t>
            </a:r>
            <a:r>
              <a:rPr lang="en-US" dirty="0"/>
              <a:t>: ̸ et ̸ u: ̸</a:t>
            </a:r>
          </a:p>
          <a:p>
            <a:pPr marL="0" indent="0">
              <a:buNone/>
            </a:pPr>
            <a:r>
              <a:rPr lang="en-US" dirty="0"/>
              <a:t≯ </a:t>
            </a:r>
            <a:r>
              <a:rPr lang="en-US" dirty="0" err="1"/>
              <a:t>tju:n</a:t>
            </a:r>
            <a:r>
              <a:rPr lang="en-US" dirty="0"/>
              <a:t> ̸ (considered </a:t>
            </a:r>
            <a:r>
              <a:rPr lang="en-US" dirty="0">
                <a:solidFill>
                  <a:schemeClr val="bg1"/>
                </a:solidFill>
              </a:rPr>
              <a:t>more</a:t>
            </a:r>
            <a:r>
              <a:rPr lang="en-US" dirty="0"/>
              <a:t> prestigious)</a:t>
            </a:r>
          </a:p>
          <a:p>
            <a:pPr marL="0" indent="0">
              <a:buNone/>
            </a:pPr>
            <a:r>
              <a:rPr lang="en-US" dirty="0"/>
              <a:t≯ </a:t>
            </a:r>
            <a:r>
              <a:rPr lang="en-US" dirty="0" err="1"/>
              <a:t>tu:n</a:t>
            </a:r>
            <a:r>
              <a:rPr lang="en-US" dirty="0"/>
              <a:t> ̸ (considered </a:t>
            </a:r>
            <a:r>
              <a:rPr lang="en-US" dirty="0">
                <a:solidFill>
                  <a:schemeClr val="bg1"/>
                </a:solidFill>
              </a:rPr>
              <a:t>less</a:t>
            </a:r>
            <a:r>
              <a:rPr lang="en-US" dirty="0"/>
              <a:t> prestigious) </a:t>
            </a:r>
          </a:p>
          <a:p>
            <a:pPr marL="0" indent="0">
              <a:buNone/>
            </a:pPr>
            <a:endParaRPr lang="en-US" dirty="0"/>
          </a:p>
        </p:txBody>
      </p:sp>
    </p:spTree>
    <p:extLst>
      <p:ext uri="{BB962C8B-B14F-4D97-AF65-F5344CB8AC3E}">
        <p14:creationId xmlns:p14="http://schemas.microsoft.com/office/powerpoint/2010/main" xmlns="" val="1240653619"/>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sz="quarter" idx="1"/>
          </p:nvPr>
        </p:nvSpPr>
        <p:spPr>
          <a:xfrm>
            <a:off x="301752" y="1527048"/>
            <a:ext cx="8503920" cy="4873752"/>
          </a:xfrm>
          <a:solidFill>
            <a:schemeClr val="accent2"/>
          </a:solidFill>
        </p:spPr>
        <p:txBody>
          <a:bodyPr>
            <a:noAutofit/>
          </a:bodyPr>
          <a:lstStyle/>
          <a:p>
            <a:pPr marL="0" indent="0">
              <a:buNone/>
            </a:pPr>
            <a:r>
              <a:rPr lang="en-US" sz="1800" dirty="0"/>
              <a:t>Two steps in this study:</a:t>
            </a:r>
          </a:p>
          <a:p>
            <a:pPr>
              <a:buFont typeface="Wingdings" pitchFamily="2" charset="2"/>
              <a:buChar char="v"/>
            </a:pPr>
            <a:r>
              <a:rPr lang="en-US" sz="1800" dirty="0" err="1" smtClean="0">
                <a:solidFill>
                  <a:schemeClr val="bg1"/>
                </a:solidFill>
              </a:rPr>
              <a:t>Trudgill</a:t>
            </a:r>
            <a:r>
              <a:rPr lang="en-US" sz="1800" dirty="0" smtClean="0">
                <a:solidFill>
                  <a:schemeClr val="bg1"/>
                </a:solidFill>
              </a:rPr>
              <a:t> </a:t>
            </a:r>
            <a:r>
              <a:rPr lang="en-US" sz="1800" dirty="0">
                <a:solidFill>
                  <a:schemeClr val="bg1"/>
                </a:solidFill>
              </a:rPr>
              <a:t>interpretation </a:t>
            </a:r>
            <a:r>
              <a:rPr lang="en-US" sz="1800" dirty="0"/>
              <a:t>(1)</a:t>
            </a:r>
          </a:p>
          <a:p>
            <a:pPr marL="0" indent="0">
              <a:buNone/>
            </a:pPr>
            <a:r>
              <a:rPr lang="en-US" sz="1800" dirty="0">
                <a:solidFill>
                  <a:schemeClr val="bg1"/>
                </a:solidFill>
              </a:rPr>
              <a:t>Women: </a:t>
            </a:r>
            <a:endParaRPr lang="en-US" sz="1800" dirty="0" smtClean="0">
              <a:solidFill>
                <a:schemeClr val="bg1"/>
              </a:solidFill>
            </a:endParaRPr>
          </a:p>
          <a:p>
            <a:pPr marL="0" indent="0">
              <a:buNone/>
            </a:pPr>
            <a:r>
              <a:rPr lang="en-US" sz="1800" dirty="0" smtClean="0"/>
              <a:t>are </a:t>
            </a:r>
            <a:r>
              <a:rPr lang="en-US" sz="1800" dirty="0"/>
              <a:t>more preoccupied with the desire to adopt what is promoted as a more socially acceptable behavior, in this case, language.</a:t>
            </a:r>
          </a:p>
          <a:p>
            <a:pPr marL="0" indent="0">
              <a:buNone/>
            </a:pPr>
            <a:r>
              <a:rPr lang="en-US" sz="1800" dirty="0"/>
              <a:t>" women are more likely to have social class aspirations than men" </a:t>
            </a:r>
          </a:p>
          <a:p>
            <a:pPr marL="0" indent="0">
              <a:buNone/>
            </a:pPr>
            <a:r>
              <a:rPr lang="en-US" sz="1800" dirty="0">
                <a:solidFill>
                  <a:schemeClr val="bg1"/>
                </a:solidFill>
              </a:rPr>
              <a:t>Men:</a:t>
            </a:r>
          </a:p>
          <a:p>
            <a:pPr marL="0" indent="0">
              <a:buNone/>
            </a:pPr>
            <a:r>
              <a:rPr lang="en-US" sz="1800" dirty="0"/>
              <a:t> Do not tend to desire to adopt what is promoted as a more socially acceptable behavior, in this case, language</a:t>
            </a:r>
            <a:r>
              <a:rPr lang="en-US" sz="1800" dirty="0" smtClean="0"/>
              <a:t>.</a:t>
            </a:r>
            <a:endParaRPr lang="en-US" sz="1800" dirty="0"/>
          </a:p>
          <a:p>
            <a:pPr>
              <a:buFont typeface="Wingdings" pitchFamily="2" charset="2"/>
              <a:buChar char="v"/>
            </a:pPr>
            <a:r>
              <a:rPr lang="en-US" sz="1800" dirty="0" err="1">
                <a:solidFill>
                  <a:schemeClr val="bg1"/>
                </a:solidFill>
              </a:rPr>
              <a:t>Trudgill</a:t>
            </a:r>
            <a:r>
              <a:rPr lang="en-US" sz="1800" dirty="0">
                <a:solidFill>
                  <a:schemeClr val="bg1"/>
                </a:solidFill>
              </a:rPr>
              <a:t> interpretation</a:t>
            </a:r>
            <a:r>
              <a:rPr lang="en-US" sz="1800" dirty="0"/>
              <a:t> (2):</a:t>
            </a:r>
          </a:p>
          <a:p>
            <a:pPr marL="0" indent="0">
              <a:buNone/>
            </a:pPr>
            <a:r>
              <a:rPr lang="en-US" sz="1800" dirty="0"/>
              <a:t>Linguistic security vs. insecurity.</a:t>
            </a:r>
          </a:p>
          <a:p>
            <a:pPr marL="0" indent="0">
              <a:buNone/>
            </a:pPr>
            <a:r>
              <a:rPr lang="en-US" sz="1800" dirty="0"/>
              <a:t>The anxiety experienced by speakers and writers who believe that their use of language does not conform to the principles and practices of (e.g. Standard English</a:t>
            </a:r>
            <a:r>
              <a:rPr lang="en-US" sz="1800" dirty="0" smtClean="0"/>
              <a:t>).</a:t>
            </a:r>
          </a:p>
          <a:p>
            <a:pPr marL="0" indent="0" algn="ctr">
              <a:buNone/>
            </a:pPr>
            <a:r>
              <a:rPr lang="en-US" sz="3600" u="sng" dirty="0" smtClean="0"/>
              <a:t>see page (164-174)</a:t>
            </a:r>
            <a:endParaRPr lang="en-US" sz="3200" u="sng" dirty="0" smtClean="0"/>
          </a:p>
          <a:p>
            <a:pPr marL="0" indent="0">
              <a:buNone/>
            </a:pPr>
            <a:endParaRPr lang="en-US" sz="1800" dirty="0"/>
          </a:p>
          <a:p>
            <a:pPr marL="0" indent="0">
              <a:buNone/>
            </a:pPr>
            <a:r>
              <a:rPr lang="en-US" sz="1800" dirty="0"/>
              <a:t> </a:t>
            </a:r>
          </a:p>
          <a:p>
            <a:pPr marL="0" indent="0">
              <a:buNone/>
            </a:pPr>
            <a:r>
              <a:rPr lang="en-US" sz="1800" dirty="0"/>
              <a:t> </a:t>
            </a:r>
          </a:p>
          <a:p>
            <a:pPr marL="0" indent="0">
              <a:buNone/>
            </a:pPr>
            <a:endParaRPr lang="ar-SA" sz="1800" dirty="0"/>
          </a:p>
        </p:txBody>
      </p:sp>
    </p:spTree>
    <p:extLst>
      <p:ext uri="{BB962C8B-B14F-4D97-AF65-F5344CB8AC3E}">
        <p14:creationId xmlns:p14="http://schemas.microsoft.com/office/powerpoint/2010/main" xmlns="" val="4190323508"/>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431</TotalTime>
  <Words>1329</Words>
  <Application>Microsoft Office PowerPoint</Application>
  <PresentationFormat>عرض على الشاشة (3:4)‏</PresentationFormat>
  <Paragraphs>159</Paragraphs>
  <Slides>29</Slides>
  <Notes>0</Notes>
  <HiddenSlides>0</HiddenSlides>
  <MMClips>1</MMClips>
  <ScaleCrop>false</ScaleCrop>
  <HeadingPairs>
    <vt:vector size="4" baseType="variant">
      <vt:variant>
        <vt:lpstr>سمة</vt:lpstr>
      </vt:variant>
      <vt:variant>
        <vt:i4>1</vt:i4>
      </vt:variant>
      <vt:variant>
        <vt:lpstr>عناوين الشرائح</vt:lpstr>
      </vt:variant>
      <vt:variant>
        <vt:i4>29</vt:i4>
      </vt:variant>
    </vt:vector>
  </HeadingPairs>
  <TitlesOfParts>
    <vt:vector size="30" baseType="lpstr">
      <vt:lpstr>Civic</vt:lpstr>
      <vt:lpstr>Case Studies of major linguists </vt:lpstr>
      <vt:lpstr>William Labov’s biography </vt:lpstr>
      <vt:lpstr>Cont.</vt:lpstr>
      <vt:lpstr>Martha’s Vineyard study ( 1963 ) </vt:lpstr>
      <vt:lpstr>Martha’s Vineyard demographics</vt:lpstr>
      <vt:lpstr>Labov’s study </vt:lpstr>
      <vt:lpstr>Initial results :</vt:lpstr>
      <vt:lpstr>الشريحة 8</vt:lpstr>
      <vt:lpstr>Summary the results :</vt:lpstr>
      <vt:lpstr>How?</vt:lpstr>
      <vt:lpstr>Why is this study significant?</vt:lpstr>
      <vt:lpstr>Social Stratification of (r) in New York City</vt:lpstr>
      <vt:lpstr>الشريحة 13</vt:lpstr>
      <vt:lpstr>الشريحة 14</vt:lpstr>
      <vt:lpstr>Methods </vt:lpstr>
      <vt:lpstr>Three Large  Department Stores</vt:lpstr>
      <vt:lpstr>Gathering Data Through Observation</vt:lpstr>
      <vt:lpstr>Overall Stratification of (r)</vt:lpstr>
      <vt:lpstr>الشريحة 19</vt:lpstr>
      <vt:lpstr>الشريحة 20</vt:lpstr>
      <vt:lpstr>Result</vt:lpstr>
      <vt:lpstr>الشريحة 22</vt:lpstr>
      <vt:lpstr>الشريحة 23</vt:lpstr>
      <vt:lpstr>Peter Trudgill</vt:lpstr>
      <vt:lpstr>Trudgill studies </vt:lpstr>
      <vt:lpstr>Trudgill’s study discovered the following</vt:lpstr>
      <vt:lpstr>الشريحة 27</vt:lpstr>
      <vt:lpstr>الشريحة 28</vt:lpstr>
      <vt:lpstr>الشريحة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Stratification of (r) in New York City Department Stores</dc:title>
  <dc:creator>Owner</dc:creator>
  <cp:lastModifiedBy>moon</cp:lastModifiedBy>
  <cp:revision>60</cp:revision>
  <dcterms:created xsi:type="dcterms:W3CDTF">2009-11-05T00:25:50Z</dcterms:created>
  <dcterms:modified xsi:type="dcterms:W3CDTF">2015-01-04T13:16:55Z</dcterms:modified>
</cp:coreProperties>
</file>