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7"/>
  </p:notesMasterIdLst>
  <p:sldIdLst>
    <p:sldId id="256" r:id="rId2"/>
    <p:sldId id="259" r:id="rId3"/>
    <p:sldId id="258" r:id="rId4"/>
    <p:sldId id="260" r:id="rId5"/>
    <p:sldId id="261" r:id="rId6"/>
    <p:sldId id="262" r:id="rId7"/>
    <p:sldId id="263" r:id="rId8"/>
    <p:sldId id="264" r:id="rId9"/>
    <p:sldId id="265" r:id="rId10"/>
    <p:sldId id="266" r:id="rId11"/>
    <p:sldId id="267" r:id="rId12"/>
    <p:sldId id="268" r:id="rId13"/>
    <p:sldId id="291" r:id="rId14"/>
    <p:sldId id="292"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404"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341A61A-4E9A-4463-BE7E-9DFCA2FFBDD3}" type="datetimeFigureOut">
              <a:rPr lang="ar-SA" smtClean="0"/>
              <a:pPr/>
              <a:t>14/03/36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BD232C4-6EC2-4549-AA8D-61C79C2B53E5}"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DBD232C4-6EC2-4549-AA8D-61C79C2B53E5}" type="slidenum">
              <a:rPr lang="ar-SA" smtClean="0"/>
              <a:pPr/>
              <a:t>27</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شكل حر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وان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09F63867-1F2C-47E4-AF18-988743044E1B}" type="datetimeFigureOut">
              <a:rPr lang="en-US" smtClean="0"/>
              <a:pPr/>
              <a:t>1/4/2015</a:t>
            </a:fld>
            <a:endParaRPr lang="en-US"/>
          </a:p>
        </p:txBody>
      </p:sp>
      <p:sp>
        <p:nvSpPr>
          <p:cNvPr id="19" name="عنصر نائب للتذييل 18"/>
          <p:cNvSpPr>
            <a:spLocks noGrp="1"/>
          </p:cNvSpPr>
          <p:nvPr>
            <p:ph type="ftr" sz="quarter" idx="11"/>
          </p:nvPr>
        </p:nvSpPr>
        <p:spPr/>
        <p:txBody>
          <a:bodyPr/>
          <a:lstStyle/>
          <a:p>
            <a:endParaRPr lang="en-US"/>
          </a:p>
        </p:txBody>
      </p:sp>
      <p:sp>
        <p:nvSpPr>
          <p:cNvPr id="27" name="عنصر نائب لرقم الشريحة 26"/>
          <p:cNvSpPr>
            <a:spLocks noGrp="1"/>
          </p:cNvSpPr>
          <p:nvPr>
            <p:ph type="sldNum" sz="quarter" idx="12"/>
          </p:nvPr>
        </p:nvSpPr>
        <p:spPr/>
        <p:txBody>
          <a:bodyPr/>
          <a:lstStyle/>
          <a:p>
            <a:fld id="{457F57ED-A02E-407F-B6A8-C30083F82BD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9F63867-1F2C-47E4-AF18-988743044E1B}" type="datetimeFigureOut">
              <a:rPr lang="en-US" smtClean="0"/>
              <a:pPr/>
              <a:t>1/4/2015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57F57ED-A02E-407F-B6A8-C30083F82B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شكل حر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عنوان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9F63867-1F2C-47E4-AF18-988743044E1B}" type="datetimeFigureOut">
              <a:rPr lang="en-US" smtClean="0"/>
              <a:pPr/>
              <a:t>1/4/2015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57F57ED-A02E-407F-B6A8-C30083F82BD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09F63867-1F2C-47E4-AF18-988743044E1B}" type="datetimeFigureOut">
              <a:rPr lang="en-US" smtClean="0"/>
              <a:pPr/>
              <a:t>1/4/2015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457F57ED-A02E-407F-B6A8-C30083F82B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09F63867-1F2C-47E4-AF18-988743044E1B}" type="datetimeFigureOut">
              <a:rPr lang="en-US" smtClean="0"/>
              <a:pPr/>
              <a:t>1/4/2015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457F57ED-A02E-407F-B6A8-C30083F82BD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320"/>
            <a:ext cx="7470648" cy="1143000"/>
          </a:xfrm>
        </p:spPr>
        <p:txBody>
          <a:bodyPr anchor="ctr"/>
          <a:lstStyle>
            <a:lvl1pPr algn="l">
              <a:defRPr sz="4600"/>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09F63867-1F2C-47E4-AF18-988743044E1B}" type="datetimeFigureOut">
              <a:rPr lang="en-US" smtClean="0"/>
              <a:pPr/>
              <a:t>1/4/2015</a:t>
            </a:fld>
            <a:endParaRPr lang="en-US"/>
          </a:p>
        </p:txBody>
      </p:sp>
      <p:sp>
        <p:nvSpPr>
          <p:cNvPr id="8" name="عنصر نائب لرقم الشريحة 7"/>
          <p:cNvSpPr>
            <a:spLocks noGrp="1"/>
          </p:cNvSpPr>
          <p:nvPr>
            <p:ph type="sldNum" sz="quarter" idx="11"/>
          </p:nvPr>
        </p:nvSpPr>
        <p:spPr/>
        <p:txBody>
          <a:bodyPr/>
          <a:lstStyle/>
          <a:p>
            <a:fld id="{457F57ED-A02E-407F-B6A8-C30083F82BD7}" type="slidenum">
              <a:rPr lang="en-US" smtClean="0"/>
              <a:pPr/>
              <a:t>‹#›</a:t>
            </a:fld>
            <a:endParaRPr lang="en-US"/>
          </a:p>
        </p:txBody>
      </p:sp>
      <p:sp>
        <p:nvSpPr>
          <p:cNvPr id="9" name="عنصر نائب للتذييل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9F63867-1F2C-47E4-AF18-988743044E1B}" type="datetimeFigureOut">
              <a:rPr lang="en-US" smtClean="0"/>
              <a:pPr/>
              <a:t>1/4/2015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457F57ED-A02E-407F-B6A8-C30083F82B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09F63867-1F2C-47E4-AF18-988743044E1B}" type="datetimeFigureOut">
              <a:rPr lang="en-US" smtClean="0"/>
              <a:pPr/>
              <a:t>1/4/2015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a:xfrm>
            <a:off x="8156448" y="6422064"/>
            <a:ext cx="762000" cy="365125"/>
          </a:xfrm>
        </p:spPr>
        <p:txBody>
          <a:bodyPr/>
          <a:lstStyle/>
          <a:p>
            <a:fld id="{457F57ED-A02E-407F-B6A8-C30083F82B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457200" y="6422064"/>
            <a:ext cx="2133600" cy="365125"/>
          </a:xfrm>
        </p:spPr>
        <p:txBody>
          <a:bodyPr/>
          <a:lstStyle/>
          <a:p>
            <a:fld id="{09F63867-1F2C-47E4-AF18-988743044E1B}" type="datetimeFigureOut">
              <a:rPr lang="en-US" smtClean="0"/>
              <a:pPr/>
              <a:t>1/4/2015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457F57ED-A02E-407F-B6A8-C30083F82BD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9F63867-1F2C-47E4-AF18-988743044E1B}" type="datetimeFigureOut">
              <a:rPr lang="en-US" smtClean="0"/>
              <a:pPr/>
              <a:t>1/4/2015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57F57ED-A02E-407F-B6A8-C30083F82B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9F63867-1F2C-47E4-AF18-988743044E1B}" type="datetimeFigureOut">
              <a:rPr lang="en-US" smtClean="0"/>
              <a:pPr/>
              <a:t>1/4/2015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57F57ED-A02E-407F-B6A8-C30083F82B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شكل حر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شكل حر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صر نائب للعنوان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09F63867-1F2C-47E4-AF18-988743044E1B}" type="datetimeFigureOut">
              <a:rPr lang="en-US" smtClean="0"/>
              <a:pPr/>
              <a:t>1/4/2015</a:t>
            </a:fld>
            <a:endParaRPr lang="en-US"/>
          </a:p>
        </p:txBody>
      </p:sp>
      <p:sp>
        <p:nvSpPr>
          <p:cNvPr id="22" name="عنصر نائب للتذييل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عنصر نائب لرقم الشريحة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57F57ED-A02E-407F-B6A8-C30083F82BD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42910" y="3714752"/>
            <a:ext cx="7772400" cy="1143008"/>
          </a:xfrm>
        </p:spPr>
        <p:txBody>
          <a:bodyPr/>
          <a:lstStyle/>
          <a:p>
            <a:r>
              <a:rPr lang="en-GB" dirty="0" smtClean="0"/>
              <a:t>Networks </a:t>
            </a:r>
            <a:endParaRPr lang="en-US" dirty="0"/>
          </a:p>
        </p:txBody>
      </p:sp>
      <p:sp>
        <p:nvSpPr>
          <p:cNvPr id="3" name="عنوان فرعي 2"/>
          <p:cNvSpPr>
            <a:spLocks noGrp="1"/>
          </p:cNvSpPr>
          <p:nvPr>
            <p:ph type="subTitle" idx="1"/>
          </p:nvPr>
        </p:nvSpPr>
        <p:spPr>
          <a:xfrm>
            <a:off x="1285852" y="5286388"/>
            <a:ext cx="6400800" cy="900122"/>
          </a:xfrm>
        </p:spPr>
        <p:txBody>
          <a:bodyPr/>
          <a:lstStyle/>
          <a:p>
            <a:r>
              <a:rPr lang="en-GB" dirty="0" smtClean="0"/>
              <a:t>James and </a:t>
            </a:r>
            <a:r>
              <a:rPr lang="en-GB" dirty="0"/>
              <a:t>L</a:t>
            </a:r>
            <a:r>
              <a:rPr lang="en-GB" dirty="0" smtClean="0"/>
              <a:t>esley Milroy  </a:t>
            </a:r>
            <a:endParaRPr lang="en-US" dirty="0"/>
          </a:p>
        </p:txBody>
      </p:sp>
      <p:pic>
        <p:nvPicPr>
          <p:cNvPr id="5" name="صورة 4" descr="james 1.jpg"/>
          <p:cNvPicPr>
            <a:picLocks noChangeAspect="1"/>
          </p:cNvPicPr>
          <p:nvPr/>
        </p:nvPicPr>
        <p:blipFill>
          <a:blip r:embed="rId2" cstate="print"/>
          <a:stretch>
            <a:fillRect/>
          </a:stretch>
        </p:blipFill>
        <p:spPr>
          <a:xfrm>
            <a:off x="0" y="0"/>
            <a:ext cx="9144000" cy="371472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857232"/>
            <a:ext cx="7467600" cy="1143000"/>
          </a:xfrm>
        </p:spPr>
        <p:txBody>
          <a:bodyPr/>
          <a:lstStyle/>
          <a:p>
            <a:r>
              <a:rPr lang="en-GB" dirty="0" smtClean="0"/>
              <a:t>James &amp; Lesley Milroy </a:t>
            </a:r>
            <a:endParaRPr lang="en-US" dirty="0"/>
          </a:p>
        </p:txBody>
      </p:sp>
      <p:pic>
        <p:nvPicPr>
          <p:cNvPr id="5" name="عنصر نائب للمحتوى 4" descr="james.jpg"/>
          <p:cNvPicPr>
            <a:picLocks noGrp="1" noChangeAspect="1"/>
          </p:cNvPicPr>
          <p:nvPr>
            <p:ph sz="half" idx="1"/>
          </p:nvPr>
        </p:nvPicPr>
        <p:blipFill>
          <a:blip r:embed="rId2" cstate="print"/>
          <a:stretch>
            <a:fillRect/>
          </a:stretch>
        </p:blipFill>
        <p:spPr>
          <a:xfrm>
            <a:off x="285720" y="2000240"/>
            <a:ext cx="3714776" cy="4500594"/>
          </a:xfrm>
          <a:prstGeom prst="rect">
            <a:avLst/>
          </a:prstGeom>
          <a:ln>
            <a:noFill/>
          </a:ln>
          <a:effectLst>
            <a:softEdge rad="112500"/>
          </a:effectLst>
        </p:spPr>
      </p:pic>
      <p:pic>
        <p:nvPicPr>
          <p:cNvPr id="6" name="عنصر نائب للمحتوى 5" descr="Milroy_4.jpg"/>
          <p:cNvPicPr>
            <a:picLocks noGrp="1" noChangeAspect="1"/>
          </p:cNvPicPr>
          <p:nvPr>
            <p:ph sz="half" idx="2"/>
          </p:nvPr>
        </p:nvPicPr>
        <p:blipFill>
          <a:blip r:embed="rId3" cstate="print"/>
          <a:stretch>
            <a:fillRect/>
          </a:stretch>
        </p:blipFill>
        <p:spPr>
          <a:xfrm>
            <a:off x="4572000" y="1857340"/>
            <a:ext cx="4137557" cy="5000660"/>
          </a:xfrm>
          <a:prstGeom prst="rect">
            <a:avLst/>
          </a:prstGeom>
          <a:ln>
            <a:noFill/>
          </a:ln>
          <a:effectLst>
            <a:softEdge rad="635000"/>
          </a:effectLst>
        </p:spPr>
      </p:pic>
      <p:sp>
        <p:nvSpPr>
          <p:cNvPr id="7" name="مستطيل 6"/>
          <p:cNvSpPr/>
          <p:nvPr/>
        </p:nvSpPr>
        <p:spPr>
          <a:xfrm>
            <a:off x="0" y="0"/>
            <a:ext cx="9144000" cy="1142984"/>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chemeClr val="bg1"/>
                </a:solidFill>
              </a:rPr>
              <a:t>Social network as analytical framework </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Lesley &amp; James Milroy </a:t>
            </a:r>
            <a:endParaRPr lang="en-US" dirty="0"/>
          </a:p>
        </p:txBody>
      </p:sp>
      <p:sp>
        <p:nvSpPr>
          <p:cNvPr id="3" name="عنصر نائب للمحتوى 2"/>
          <p:cNvSpPr>
            <a:spLocks noGrp="1"/>
          </p:cNvSpPr>
          <p:nvPr>
            <p:ph idx="1"/>
          </p:nvPr>
        </p:nvSpPr>
        <p:spPr/>
        <p:txBody>
          <a:bodyPr>
            <a:normAutofit fontScale="62500" lnSpcReduction="20000"/>
          </a:bodyPr>
          <a:lstStyle/>
          <a:p>
            <a:r>
              <a:rPr lang="en-US" sz="3200" dirty="0" smtClean="0"/>
              <a:t>is a sociolinguist, and a professor </a:t>
            </a:r>
            <a:r>
              <a:rPr lang="en-US" sz="3200" dirty="0" err="1" smtClean="0"/>
              <a:t>emerita</a:t>
            </a:r>
            <a:r>
              <a:rPr lang="en-US" sz="3200" dirty="0" smtClean="0"/>
              <a:t> at the University of Michigan. She was born in Newcastle upon Tyne, United Kingdom in 1944. She studied and began her work in sociolinguistics in the UK. Lesley's work in sociolinguistics focuses on urban and rural dialectology, language ideology and standard.</a:t>
            </a:r>
          </a:p>
          <a:p>
            <a:r>
              <a:rPr lang="en-US" sz="3200" dirty="0" smtClean="0"/>
              <a:t>Perhaps Milroy's most famous work studying examined social networks and linguistic variation in Belfast in the 1970s.</a:t>
            </a:r>
          </a:p>
          <a:p>
            <a:r>
              <a:rPr lang="en-US" sz="3200" dirty="0" smtClean="0"/>
              <a:t>She wrote over seven books and fifteen journal articles, worked as an editorial board member for several research journals, and lectured around the world on her research. Milroy moved to the United States in 1994, where she worked as a professor and the chair of the department of linguistics at the University of Michigan, and retired in 2004. She has since done some Sociolinguistic teaching and lecturing at Oxford University.</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500042"/>
            <a:ext cx="7467600" cy="1143000"/>
          </a:xfrm>
        </p:spPr>
        <p:txBody>
          <a:bodyPr>
            <a:normAutofit fontScale="90000"/>
          </a:bodyPr>
          <a:lstStyle/>
          <a:p>
            <a:r>
              <a:rPr lang="en-US" dirty="0" smtClean="0"/>
              <a:t>Belfast </a:t>
            </a:r>
            <a:br>
              <a:rPr lang="en-US" dirty="0" smtClean="0"/>
            </a:br>
            <a:endParaRPr lang="en-US" dirty="0"/>
          </a:p>
        </p:txBody>
      </p:sp>
      <p:pic>
        <p:nvPicPr>
          <p:cNvPr id="6" name="صورة 5" descr="belfast1.jpg"/>
          <p:cNvPicPr>
            <a:picLocks noChangeAspect="1"/>
          </p:cNvPicPr>
          <p:nvPr/>
        </p:nvPicPr>
        <p:blipFill>
          <a:blip r:embed="rId2" cstate="print"/>
          <a:stretch>
            <a:fillRect/>
          </a:stretch>
        </p:blipFill>
        <p:spPr>
          <a:xfrm>
            <a:off x="571472" y="1285860"/>
            <a:ext cx="8001056" cy="492922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The Belfast study:  </a:t>
            </a:r>
            <a:endParaRPr lang="en-US" dirty="0"/>
          </a:p>
        </p:txBody>
      </p:sp>
      <p:pic>
        <p:nvPicPr>
          <p:cNvPr id="4" name="عنصر نائب للمحتوى 3" descr="Belfast_CityCentre_(L_Milroy).GIF"/>
          <p:cNvPicPr>
            <a:picLocks noGrp="1" noChangeAspect="1"/>
          </p:cNvPicPr>
          <p:nvPr>
            <p:ph idx="1"/>
          </p:nvPr>
        </p:nvPicPr>
        <p:blipFill>
          <a:blip r:embed="rId2" cstate="print"/>
          <a:stretch>
            <a:fillRect/>
          </a:stretch>
        </p:blipFill>
        <p:spPr>
          <a:xfrm>
            <a:off x="4643438" y="1500174"/>
            <a:ext cx="4500562" cy="5357826"/>
          </a:xfrm>
        </p:spPr>
      </p:pic>
      <p:sp>
        <p:nvSpPr>
          <p:cNvPr id="5" name="مستطيل 4"/>
          <p:cNvSpPr/>
          <p:nvPr/>
        </p:nvSpPr>
        <p:spPr>
          <a:xfrm>
            <a:off x="428596" y="1500174"/>
            <a:ext cx="4143404" cy="53578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It was a community study carried out in Belfast  by James and Lesley Milroy. The study was carried out in order to study local practices in interpreting socio-linguistic patterns, by gaining access to everyday speech.</a:t>
            </a:r>
          </a:p>
          <a:p>
            <a:r>
              <a:rPr lang="en-US" dirty="0" smtClean="0"/>
              <a:t/>
            </a:r>
            <a:br>
              <a:rPr lang="en-US" dirty="0" smtClean="0"/>
            </a:b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Background:</a:t>
            </a:r>
            <a:endParaRPr lang="en-US" dirty="0"/>
          </a:p>
        </p:txBody>
      </p:sp>
      <p:sp>
        <p:nvSpPr>
          <p:cNvPr id="3" name="عنصر نائب للمحتوى 2"/>
          <p:cNvSpPr>
            <a:spLocks noGrp="1"/>
          </p:cNvSpPr>
          <p:nvPr>
            <p:ph idx="1"/>
          </p:nvPr>
        </p:nvSpPr>
        <p:spPr>
          <a:xfrm>
            <a:off x="457200" y="1600200"/>
            <a:ext cx="7972452" cy="4614882"/>
          </a:xfrm>
        </p:spPr>
        <p:txBody>
          <a:bodyPr>
            <a:normAutofit fontScale="77500" lnSpcReduction="20000"/>
          </a:bodyPr>
          <a:lstStyle/>
          <a:p>
            <a:r>
              <a:rPr lang="en-US" sz="2900" dirty="0" smtClean="0"/>
              <a:t>The researchers, James and Lesley Milroy </a:t>
            </a:r>
            <a:r>
              <a:rPr lang="en-US" sz="2900" dirty="0" err="1" smtClean="0"/>
              <a:t>realised</a:t>
            </a:r>
            <a:r>
              <a:rPr lang="en-US" sz="2900" dirty="0" smtClean="0"/>
              <a:t> a community study in Belfast, they wanted </a:t>
            </a:r>
            <a:r>
              <a:rPr lang="en-US" sz="2900" dirty="0" err="1" smtClean="0"/>
              <a:t>ti</a:t>
            </a:r>
            <a:r>
              <a:rPr lang="en-US" sz="2900" dirty="0" smtClean="0"/>
              <a:t> gain access to everyday working class speech to study local practices in interpreting sociolinguistic patterns.</a:t>
            </a:r>
          </a:p>
          <a:p>
            <a:r>
              <a:rPr lang="en-US" sz="2900" dirty="0" smtClean="0"/>
              <a:t>Thus </a:t>
            </a:r>
            <a:r>
              <a:rPr lang="en-US" sz="2900" dirty="0" err="1" smtClean="0"/>
              <a:t>Milroys</a:t>
            </a:r>
            <a:r>
              <a:rPr lang="en-US" sz="2900" dirty="0" smtClean="0"/>
              <a:t>’ major hypothesis was that even when the variables age, sex and social class are held constant. the closer an individual’s network ties with his/her local community are, the closer his/her language approximates to </a:t>
            </a:r>
            <a:r>
              <a:rPr lang="en-US" sz="2900" dirty="0" err="1" smtClean="0"/>
              <a:t>localised</a:t>
            </a:r>
            <a:r>
              <a:rPr lang="en-US" sz="2900" dirty="0" smtClean="0"/>
              <a:t> vernacular norms.</a:t>
            </a:r>
          </a:p>
          <a:p>
            <a:endParaRPr lang="en-US" sz="2900" dirty="0" smtClean="0"/>
          </a:p>
          <a:p>
            <a:r>
              <a:rPr lang="en-US" sz="2900" dirty="0" smtClean="0"/>
              <a:t>To avoid the observation effect and the outsider effect as far as possible, the Milroy’s decided on participant observation technique. That means that the subjects did not know about this sociolinguistic study at all and thus were not influenced by social desirability effects while being recorded.</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AREAS CHOSEN:</a:t>
            </a:r>
            <a:endParaRPr lang="en-US" dirty="0"/>
          </a:p>
        </p:txBody>
      </p:sp>
      <p:sp>
        <p:nvSpPr>
          <p:cNvPr id="3" name="عنصر نائب للمحتوى 2"/>
          <p:cNvSpPr>
            <a:spLocks noGrp="1"/>
          </p:cNvSpPr>
          <p:nvPr>
            <p:ph idx="1"/>
          </p:nvPr>
        </p:nvSpPr>
        <p:spPr/>
        <p:txBody>
          <a:bodyPr/>
          <a:lstStyle/>
          <a:p>
            <a:r>
              <a:rPr lang="en-US" dirty="0" smtClean="0"/>
              <a:t>On the basis of general ethnographic factors which seemed likely to give rise to linguistic differences within the same social class three low status urban working class communities were chosen: </a:t>
            </a:r>
          </a:p>
          <a:p>
            <a:r>
              <a:rPr lang="en-US" dirty="0" smtClean="0"/>
              <a:t>1. </a:t>
            </a:r>
            <a:r>
              <a:rPr lang="en-US" dirty="0" err="1" smtClean="0"/>
              <a:t>Ballymacarrett</a:t>
            </a:r>
            <a:endParaRPr lang="en-US" dirty="0" smtClean="0"/>
          </a:p>
          <a:p>
            <a:r>
              <a:rPr lang="en-US" dirty="0" smtClean="0"/>
              <a:t>2. The Hammer area</a:t>
            </a:r>
          </a:p>
          <a:p>
            <a:r>
              <a:rPr lang="en-US" dirty="0" smtClean="0"/>
              <a:t> 3. The </a:t>
            </a:r>
            <a:r>
              <a:rPr lang="en-US" dirty="0" err="1" smtClean="0"/>
              <a:t>Clonard</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Cont.</a:t>
            </a:r>
            <a:endParaRPr lang="en-US" dirty="0"/>
          </a:p>
        </p:txBody>
      </p:sp>
      <p:sp>
        <p:nvSpPr>
          <p:cNvPr id="3" name="عنصر نائب للمحتوى 2"/>
          <p:cNvSpPr>
            <a:spLocks noGrp="1"/>
          </p:cNvSpPr>
          <p:nvPr>
            <p:ph idx="1"/>
          </p:nvPr>
        </p:nvSpPr>
        <p:spPr/>
        <p:txBody>
          <a:bodyPr>
            <a:normAutofit fontScale="77500" lnSpcReduction="20000"/>
          </a:bodyPr>
          <a:lstStyle/>
          <a:p>
            <a:r>
              <a:rPr lang="en-US" dirty="0" smtClean="0"/>
              <a:t>The river Lagan splits Belfast into two sides. And because of inter-ethnic conflicts, Belfast is highly segregated: </a:t>
            </a:r>
            <a:r>
              <a:rPr lang="en-US" dirty="0" err="1" smtClean="0"/>
              <a:t>Ballymacarrett</a:t>
            </a:r>
            <a:r>
              <a:rPr lang="en-US" dirty="0" smtClean="0"/>
              <a:t> mainly consists of Protestants who almost never cross the river. The Cloned has Catholic inhabitants and the Hammer area is occupied by Protestants. There is almost no interaction between the </a:t>
            </a:r>
            <a:r>
              <a:rPr lang="en-US" dirty="0" err="1" smtClean="0"/>
              <a:t>Clonard</a:t>
            </a:r>
            <a:r>
              <a:rPr lang="en-US" dirty="0" smtClean="0"/>
              <a:t> and the Hammer inhabitants. Most of them do not even use the same facilities.</a:t>
            </a:r>
          </a:p>
          <a:p>
            <a:r>
              <a:rPr lang="en-US" dirty="0" smtClean="0"/>
              <a:t/>
            </a:r>
            <a:br>
              <a:rPr lang="en-US" dirty="0" smtClean="0"/>
            </a:br>
            <a:endParaRPr lang="en-US" dirty="0" smtClean="0"/>
          </a:p>
          <a:p>
            <a:r>
              <a:rPr lang="en-US" dirty="0" smtClean="0"/>
              <a:t>All three areas are so called “ lighted areas” with a high level of social malaise, i.e. high unemployment rates, juvenile crime, sickness, early deaths from disease, and illegitimacy.</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proceeding: </a:t>
            </a:r>
            <a:br>
              <a:rPr lang="en-US" dirty="0" smtClean="0"/>
            </a:br>
            <a:endParaRPr lang="en-US" dirty="0"/>
          </a:p>
        </p:txBody>
      </p:sp>
      <p:sp>
        <p:nvSpPr>
          <p:cNvPr id="3" name="عنصر نائب للمحتوى 2"/>
          <p:cNvSpPr>
            <a:spLocks noGrp="1"/>
          </p:cNvSpPr>
          <p:nvPr>
            <p:ph idx="1"/>
          </p:nvPr>
        </p:nvSpPr>
        <p:spPr>
          <a:xfrm>
            <a:off x="500034" y="1714488"/>
            <a:ext cx="7467600" cy="3929090"/>
          </a:xfrm>
        </p:spPr>
        <p:txBody>
          <a:bodyPr>
            <a:normAutofit fontScale="25000" lnSpcReduction="20000"/>
          </a:bodyPr>
          <a:lstStyle/>
          <a:p>
            <a:r>
              <a:rPr lang="en-US" dirty="0" smtClean="0"/>
              <a:t/>
            </a:r>
            <a:br>
              <a:rPr lang="en-US" dirty="0" smtClean="0"/>
            </a:br>
            <a:endParaRPr lang="en-US" dirty="0" smtClean="0"/>
          </a:p>
          <a:p>
            <a:r>
              <a:rPr lang="en-US" sz="8000" dirty="0" smtClean="0"/>
              <a:t>Lesley Milroy herself was the fieldworker. She had an initial link person who belonged to one community group and knew about the study. This contact person gave her a list with names and addresses, but did not introduce of </a:t>
            </a:r>
            <a:r>
              <a:rPr lang="en-US" sz="8000" dirty="0" err="1" smtClean="0"/>
              <a:t>acccopany</a:t>
            </a:r>
            <a:r>
              <a:rPr lang="en-US" sz="8000" dirty="0" smtClean="0"/>
              <a:t> her to the group. When Milroy then approximated these people, she took the role of a “friend of a friend”, i.e. of the contact person. She introduced herself “a friend of X, he thought you might be able </a:t>
            </a:r>
            <a:r>
              <a:rPr lang="en-US" sz="8000" dirty="0" err="1" smtClean="0"/>
              <a:t>yo</a:t>
            </a:r>
            <a:r>
              <a:rPr lang="en-US" sz="8000" dirty="0" smtClean="0"/>
              <a:t> help me”. it was necessary to have a female fieldworker because a solitary woman is less attacked to seen as a threat when she entered a new seen as a proof of good faith by the group members and they directly accepted and enmeshed Milroy in their network.</a:t>
            </a:r>
          </a:p>
          <a:p>
            <a:r>
              <a:rPr lang="en-US" sz="8000" dirty="0" smtClean="0"/>
              <a:t/>
            </a:r>
            <a:br>
              <a:rPr lang="en-US" sz="8000" dirty="0" smtClean="0"/>
            </a:br>
            <a:endParaRPr lang="en-US" sz="8000"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Cont. </a:t>
            </a:r>
            <a:endParaRPr lang="en-US" dirty="0"/>
          </a:p>
        </p:txBody>
      </p:sp>
      <p:sp>
        <p:nvSpPr>
          <p:cNvPr id="3" name="عنصر نائب للمحتوى 2"/>
          <p:cNvSpPr>
            <a:spLocks noGrp="1"/>
          </p:cNvSpPr>
          <p:nvPr>
            <p:ph idx="1"/>
          </p:nvPr>
        </p:nvSpPr>
        <p:spPr/>
        <p:txBody>
          <a:bodyPr>
            <a:normAutofit fontScale="85000" lnSpcReduction="20000"/>
          </a:bodyPr>
          <a:lstStyle/>
          <a:p>
            <a:r>
              <a:rPr lang="en-US" sz="3200" dirty="0" smtClean="0"/>
              <a:t>Lesley Milroy spent time with the community members, fetched the youths and did individual members some </a:t>
            </a:r>
            <a:r>
              <a:rPr lang="en-US" sz="3200" dirty="0" err="1" smtClean="0"/>
              <a:t>favours</a:t>
            </a:r>
            <a:r>
              <a:rPr lang="en-US" sz="3200" dirty="0" smtClean="0"/>
              <a:t>. All the time, she recorded their conversations. By integrating into the community networks, Milroy also got known by others and became part of the members’ exchange and obligation relationships, but always stayed “friend of a friend”, i.e. a second-order network contact for the others. Because of a rather </a:t>
            </a:r>
            <a:r>
              <a:rPr lang="en-US" sz="3200" dirty="0" err="1" smtClean="0"/>
              <a:t>standardised</a:t>
            </a:r>
            <a:r>
              <a:rPr lang="en-US" sz="3200" dirty="0" smtClean="0"/>
              <a:t> speech style, priests, teachers and community leaders were avoided.</a:t>
            </a:r>
          </a:p>
          <a:p>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Data:</a:t>
            </a:r>
            <a:endParaRPr lang="en-US" dirty="0"/>
          </a:p>
        </p:txBody>
      </p:sp>
      <p:sp>
        <p:nvSpPr>
          <p:cNvPr id="3" name="عنصر نائب للمحتوى 2"/>
          <p:cNvSpPr>
            <a:spLocks noGrp="1"/>
          </p:cNvSpPr>
          <p:nvPr>
            <p:ph idx="1"/>
          </p:nvPr>
        </p:nvSpPr>
        <p:spPr>
          <a:xfrm>
            <a:off x="457200" y="2000240"/>
            <a:ext cx="7467600" cy="4125923"/>
          </a:xfrm>
        </p:spPr>
        <p:txBody>
          <a:bodyPr>
            <a:normAutofit/>
          </a:bodyPr>
          <a:lstStyle/>
          <a:p>
            <a:r>
              <a:rPr lang="en-US" sz="2000" dirty="0" smtClean="0"/>
              <a:t>The language patterns of a total of 48 live speakers were recorded. This means that there were 16 speakers for each community. These 16 people consisted of 4 young men and 4 young women aged 18 to 25 years, and 4 middle aged men and 4 middle aged women aged 42 to 55 years. All subjects had a relatively dense and multiplex social typical for traditional, long established working class communities, because they are minimally impacted by social or geographical mobility.</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Cont. </a:t>
            </a:r>
            <a:endParaRPr lang="en-US" dirty="0"/>
          </a:p>
        </p:txBody>
      </p:sp>
      <p:sp>
        <p:nvSpPr>
          <p:cNvPr id="3" name="عنصر نائب للمحتوى 2"/>
          <p:cNvSpPr>
            <a:spLocks noGrp="1"/>
          </p:cNvSpPr>
          <p:nvPr>
            <p:ph idx="1"/>
          </p:nvPr>
        </p:nvSpPr>
        <p:spPr>
          <a:xfrm>
            <a:off x="457200" y="1600200"/>
            <a:ext cx="8186766" cy="4525963"/>
          </a:xfrm>
        </p:spPr>
        <p:txBody>
          <a:bodyPr>
            <a:normAutofit fontScale="25000" lnSpcReduction="20000"/>
          </a:bodyPr>
          <a:lstStyle/>
          <a:p>
            <a:r>
              <a:rPr lang="en-US" sz="6400" dirty="0" smtClean="0"/>
              <a:t>Their networks were measured by each individual’s answer to the questions whether they:</a:t>
            </a:r>
          </a:p>
          <a:p>
            <a:r>
              <a:rPr lang="en-US" sz="6400" dirty="0" smtClean="0"/>
              <a:t/>
            </a:r>
            <a:br>
              <a:rPr lang="en-US" sz="6400" dirty="0" smtClean="0"/>
            </a:br>
            <a:endParaRPr lang="en-US" sz="6400" dirty="0" smtClean="0"/>
          </a:p>
          <a:p>
            <a:r>
              <a:rPr lang="en-US" sz="6400" dirty="0" smtClean="0"/>
              <a:t>1. Were member in a high density, territorially based cluster.</a:t>
            </a:r>
          </a:p>
          <a:p>
            <a:r>
              <a:rPr lang="en-US" sz="6400" dirty="0" smtClean="0"/>
              <a:t>2. Had substantial ties of kinship in the </a:t>
            </a:r>
            <a:r>
              <a:rPr lang="en-US" sz="6400" dirty="0" err="1" smtClean="0"/>
              <a:t>neighbourhood</a:t>
            </a:r>
            <a:r>
              <a:rPr lang="en-US" sz="6400" dirty="0" smtClean="0"/>
              <a:t> (more than one </a:t>
            </a:r>
            <a:r>
              <a:rPr lang="en-US" sz="6400" dirty="0" err="1" smtClean="0"/>
              <a:t>householdd</a:t>
            </a:r>
            <a:r>
              <a:rPr lang="en-US" sz="6400" dirty="0" smtClean="0"/>
              <a:t> in addition to their own nuclear family)</a:t>
            </a:r>
          </a:p>
          <a:p>
            <a:r>
              <a:rPr lang="en-US" sz="6400" dirty="0" smtClean="0"/>
              <a:t>3. Were working at the same place as at least two others from the same area.</a:t>
            </a:r>
          </a:p>
          <a:p>
            <a:r>
              <a:rPr lang="en-US" sz="6400" dirty="0" smtClean="0"/>
              <a:t>4. Were working at the same place was at least two others of the same sec from the area.</a:t>
            </a:r>
          </a:p>
          <a:p>
            <a:r>
              <a:rPr lang="en-US" sz="6400" dirty="0" smtClean="0"/>
              <a:t>5. Voluntarily spend leisure hours with workmates (only asked if conditions 3 and 4 were fulfilled).</a:t>
            </a:r>
          </a:p>
          <a:p>
            <a:r>
              <a:rPr lang="en-US" sz="6400" dirty="0" smtClean="0"/>
              <a:t/>
            </a:r>
            <a:br>
              <a:rPr lang="en-US" sz="6400" dirty="0" smtClean="0"/>
            </a:br>
            <a:endParaRPr lang="en-US" sz="6400" dirty="0" smtClean="0"/>
          </a:p>
          <a:p>
            <a:r>
              <a:rPr lang="en-US" sz="6400" dirty="0" smtClean="0"/>
              <a:t>The network strength score was counted by one point for each “yes”- answer and zero points for each “no”, so that the maximum score was 5 points.</a:t>
            </a:r>
          </a:p>
          <a:p>
            <a:r>
              <a:rPr lang="en-US" sz="6400" dirty="0" smtClean="0"/>
              <a:t/>
            </a:r>
            <a:br>
              <a:rPr lang="en-US" sz="6400" dirty="0" smtClean="0"/>
            </a:br>
            <a:endParaRPr lang="en-US" sz="6400" dirty="0" smtClean="0"/>
          </a:p>
          <a:p>
            <a:r>
              <a:rPr lang="en-US" sz="6400" dirty="0" smtClean="0"/>
              <a:t>Because of possible interaction effects (e.g. between gender and age) </a:t>
            </a:r>
            <a:r>
              <a:rPr lang="en-US" sz="6400" dirty="0" err="1" smtClean="0"/>
              <a:t>subgoups</a:t>
            </a:r>
            <a:r>
              <a:rPr lang="en-US" sz="6400" dirty="0" smtClean="0"/>
              <a:t> were formed (e.g., young </a:t>
            </a:r>
            <a:r>
              <a:rPr lang="en-US" sz="6400" dirty="0" err="1" smtClean="0"/>
              <a:t>Clonard</a:t>
            </a:r>
            <a:r>
              <a:rPr lang="en-US" sz="6400" dirty="0" smtClean="0"/>
              <a:t> women) to show all differences and not compare the group means only. Of course, the deviation was very difficult.</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VARIABLES:</a:t>
            </a:r>
            <a:endParaRPr lang="ar-SA" dirty="0"/>
          </a:p>
        </p:txBody>
      </p:sp>
      <p:sp>
        <p:nvSpPr>
          <p:cNvPr id="3" name="عنصر نائب للمحتوى 2"/>
          <p:cNvSpPr>
            <a:spLocks noGrp="1"/>
          </p:cNvSpPr>
          <p:nvPr>
            <p:ph idx="1"/>
          </p:nvPr>
        </p:nvSpPr>
        <p:spPr>
          <a:xfrm>
            <a:off x="457200" y="1928802"/>
            <a:ext cx="7467600" cy="4197361"/>
          </a:xfrm>
        </p:spPr>
        <p:txBody>
          <a:bodyPr>
            <a:normAutofit fontScale="55000" lnSpcReduction="20000"/>
          </a:bodyPr>
          <a:lstStyle/>
          <a:p>
            <a:r>
              <a:rPr lang="en-US" dirty="0" smtClean="0"/>
              <a:t>The independent variables for this community study were age, sex and area (</a:t>
            </a:r>
            <a:r>
              <a:rPr lang="en-US" dirty="0" err="1" smtClean="0"/>
              <a:t>Ballymacarrett</a:t>
            </a:r>
            <a:r>
              <a:rPr lang="en-US" dirty="0" smtClean="0"/>
              <a:t>, the </a:t>
            </a:r>
            <a:r>
              <a:rPr lang="en-US" dirty="0" err="1" smtClean="0"/>
              <a:t>Clonard</a:t>
            </a:r>
            <a:r>
              <a:rPr lang="en-US" dirty="0" smtClean="0"/>
              <a:t> or the Hammer area).</a:t>
            </a:r>
          </a:p>
          <a:p>
            <a:r>
              <a:rPr lang="en-US" dirty="0" smtClean="0"/>
              <a:t>The dependent variables consisted of eight phonological </a:t>
            </a:r>
            <a:r>
              <a:rPr lang="en-US" dirty="0" err="1" smtClean="0"/>
              <a:t>varusbles</a:t>
            </a:r>
            <a:r>
              <a:rPr lang="en-US" dirty="0" smtClean="0"/>
              <a:t> that were clearly indexical of the </a:t>
            </a:r>
            <a:r>
              <a:rPr lang="en-US" dirty="0" err="1" smtClean="0"/>
              <a:t>belfast</a:t>
            </a:r>
            <a:r>
              <a:rPr lang="en-US" dirty="0" smtClean="0"/>
              <a:t> urban speech community. These were </a:t>
            </a:r>
            <a:r>
              <a:rPr lang="en-US" dirty="0" err="1" smtClean="0"/>
              <a:t>analysed</a:t>
            </a:r>
            <a:r>
              <a:rPr lang="en-US" dirty="0" smtClean="0"/>
              <a:t> on relation to every informant then had an own network score. Now the scientists examined the impact of this network score on the speaker’s language use. The </a:t>
            </a:r>
            <a:r>
              <a:rPr lang="en-US" dirty="0" err="1" smtClean="0"/>
              <a:t>Milroys</a:t>
            </a:r>
            <a:r>
              <a:rPr lang="en-US" dirty="0" smtClean="0"/>
              <a:t> used stoical methods and graphs; they counted the correlation and made use of the analysis of the links between linguistic and </a:t>
            </a:r>
            <a:r>
              <a:rPr lang="en-US" dirty="0" err="1" smtClean="0"/>
              <a:t>extralinguistic</a:t>
            </a:r>
            <a:r>
              <a:rPr lang="en-US" dirty="0" smtClean="0"/>
              <a:t> variables. It was necessary to show that the data although from a small scale study only was representative; otherwise a </a:t>
            </a:r>
            <a:r>
              <a:rPr lang="en-US" dirty="0" err="1" smtClean="0"/>
              <a:t>generalisation</a:t>
            </a:r>
            <a:r>
              <a:rPr lang="en-US" dirty="0" smtClean="0"/>
              <a:t> of the pattern wouldn’t have been possible.</a:t>
            </a:r>
          </a:p>
          <a:p>
            <a:r>
              <a:rPr lang="it-IT" b="1" dirty="0" smtClean="0"/>
              <a:t>Linguistic Variables:</a:t>
            </a:r>
            <a:endParaRPr lang="it-IT" dirty="0" smtClean="0"/>
          </a:p>
          <a:p>
            <a:r>
              <a:rPr lang="it-IT" dirty="0" smtClean="0"/>
              <a:t>(a),(e), ( ),(ai),(th</a:t>
            </a:r>
          </a:p>
          <a:p>
            <a:r>
              <a:rPr lang="en-US" dirty="0" smtClean="0"/>
              <a:t/>
            </a:r>
            <a:br>
              <a:rPr lang="en-US" dirty="0" smtClean="0"/>
            </a:b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214422"/>
            <a:ext cx="7467600" cy="203216"/>
          </a:xfrm>
        </p:spPr>
        <p:txBody>
          <a:bodyPr>
            <a:normAutofit fontScale="90000"/>
          </a:bodyPr>
          <a:lstStyle/>
          <a:p>
            <a:r>
              <a:rPr lang="en-GB" b="1" dirty="0" smtClean="0"/>
              <a:t>RESULTS: </a:t>
            </a:r>
            <a:r>
              <a:rPr lang="en-GB" dirty="0" smtClean="0"/>
              <a:t/>
            </a:r>
            <a:br>
              <a:rPr lang="en-GB" dirty="0" smtClean="0"/>
            </a:br>
            <a:r>
              <a:rPr lang="en-GB" dirty="0" smtClean="0"/>
              <a:t/>
            </a:r>
            <a:br>
              <a:rPr lang="en-GB" dirty="0" smtClean="0"/>
            </a:br>
            <a:endParaRPr lang="ar-SA" dirty="0"/>
          </a:p>
        </p:txBody>
      </p:sp>
      <p:sp>
        <p:nvSpPr>
          <p:cNvPr id="3" name="عنصر نائب للمحتوى 2"/>
          <p:cNvSpPr>
            <a:spLocks noGrp="1"/>
          </p:cNvSpPr>
          <p:nvPr>
            <p:ph idx="1"/>
          </p:nvPr>
        </p:nvSpPr>
        <p:spPr>
          <a:xfrm>
            <a:off x="457200" y="1600200"/>
            <a:ext cx="7467600" cy="5972204"/>
          </a:xfrm>
        </p:spPr>
        <p:txBody>
          <a:bodyPr>
            <a:normAutofit fontScale="40000" lnSpcReduction="20000"/>
          </a:bodyPr>
          <a:lstStyle/>
          <a:p>
            <a:r>
              <a:rPr lang="en-US" sz="4500" dirty="0" smtClean="0"/>
              <a:t>Statistical analyses showed that the strongest vernacular speakers were generally those who had the strongest </a:t>
            </a:r>
            <a:r>
              <a:rPr lang="en-US" sz="4500" dirty="0" err="1" smtClean="0"/>
              <a:t>neighbourhood</a:t>
            </a:r>
            <a:r>
              <a:rPr lang="en-US" sz="4500" dirty="0" smtClean="0"/>
              <a:t> network ties.</a:t>
            </a:r>
          </a:p>
          <a:p>
            <a:r>
              <a:rPr lang="en-US" sz="4500" dirty="0" smtClean="0"/>
              <a:t/>
            </a:r>
            <a:br>
              <a:rPr lang="en-US" sz="4500" dirty="0" smtClean="0"/>
            </a:br>
            <a:endParaRPr lang="en-US" sz="4500" dirty="0" smtClean="0"/>
          </a:p>
          <a:p>
            <a:r>
              <a:rPr lang="en-US" sz="4500" dirty="0" smtClean="0"/>
              <a:t>The Milroy’s hypothesis that the extent of individuals’ use of vernacular variants would be strongly influenced by the level of integration into </a:t>
            </a:r>
            <a:r>
              <a:rPr lang="en-US" sz="4500" dirty="0" err="1" smtClean="0"/>
              <a:t>neighbourhood</a:t>
            </a:r>
            <a:r>
              <a:rPr lang="en-US" sz="4500" dirty="0" smtClean="0"/>
              <a:t> networks could be validated.</a:t>
            </a:r>
          </a:p>
          <a:p>
            <a:r>
              <a:rPr lang="en-US" sz="4500" dirty="0" smtClean="0"/>
              <a:t/>
            </a:r>
            <a:br>
              <a:rPr lang="en-US" sz="4500" dirty="0" smtClean="0"/>
            </a:br>
            <a:endParaRPr lang="en-US" sz="4500" dirty="0" smtClean="0"/>
          </a:p>
          <a:p>
            <a:r>
              <a:rPr lang="en-US" sz="4500" dirty="0" smtClean="0"/>
              <a:t>We can thus say that a close-knit network is important for dialect maintenance. Locally relevant ties seem to be those of kin, friendship, work and </a:t>
            </a:r>
            <a:r>
              <a:rPr lang="en-US" sz="4500" dirty="0" err="1" smtClean="0"/>
              <a:t>neighbourhood</a:t>
            </a:r>
            <a:r>
              <a:rPr lang="en-US" sz="4500" dirty="0" smtClean="0"/>
              <a:t>.</a:t>
            </a:r>
          </a:p>
          <a:p>
            <a:r>
              <a:rPr lang="en-US" sz="4500" dirty="0" smtClean="0"/>
              <a:t/>
            </a:r>
            <a:br>
              <a:rPr lang="en-US" sz="4500" dirty="0" smtClean="0"/>
            </a:br>
            <a:endParaRPr lang="en-US" sz="4500" dirty="0" smtClean="0"/>
          </a:p>
          <a:p>
            <a:r>
              <a:rPr lang="en-US" sz="4500" dirty="0" smtClean="0"/>
              <a:t>Besides some smaller findings, this study also revealed a significant difference in speech style between male and female groups concerning some of the dependent variables. For these variables we can conclude that they serve as sex markers. </a:t>
            </a:r>
          </a:p>
          <a:p>
            <a:r>
              <a:rPr lang="en-US" dirty="0" smtClean="0"/>
              <a:t/>
            </a:r>
            <a:br>
              <a:rPr lang="en-US" dirty="0" smtClean="0"/>
            </a:b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186766" cy="1143000"/>
          </a:xfrm>
        </p:spPr>
        <p:txBody>
          <a:bodyPr>
            <a:noAutofit/>
          </a:bodyPr>
          <a:lstStyle/>
          <a:p>
            <a:r>
              <a:rPr lang="en-GB" sz="3600" dirty="0" smtClean="0">
                <a:latin typeface="+mn-lt"/>
              </a:rPr>
              <a:t>Most important findings of Belfast study </a:t>
            </a:r>
            <a:endParaRPr lang="en-US" sz="3600" dirty="0">
              <a:latin typeface="+mn-lt"/>
            </a:endParaRPr>
          </a:p>
        </p:txBody>
      </p:sp>
      <p:sp>
        <p:nvSpPr>
          <p:cNvPr id="3" name="عنصر نائب للمحتوى 2"/>
          <p:cNvSpPr>
            <a:spLocks noGrp="1"/>
          </p:cNvSpPr>
          <p:nvPr>
            <p:ph idx="1"/>
          </p:nvPr>
        </p:nvSpPr>
        <p:spPr>
          <a:xfrm>
            <a:off x="457200" y="1428736"/>
            <a:ext cx="7686700" cy="5143536"/>
          </a:xfrm>
        </p:spPr>
        <p:txBody>
          <a:bodyPr>
            <a:normAutofit lnSpcReduction="10000"/>
          </a:bodyPr>
          <a:lstStyle/>
          <a:p>
            <a:r>
              <a:rPr lang="en-GB" sz="3200" dirty="0" smtClean="0">
                <a:latin typeface="Calibri" pitchFamily="34" charset="0"/>
                <a:cs typeface="Calibri" pitchFamily="34" charset="0"/>
              </a:rPr>
              <a:t>The social network approach uncovers local social structures and links them to community-wide social and economic patterns. The strongest vernacular speakers are those with the highest level of integration into neighbourhood network . A close-knit network is important for dialect maintenance.</a:t>
            </a:r>
          </a:p>
          <a:p>
            <a:endParaRPr lang="en-GB" sz="3200" dirty="0" smtClean="0">
              <a:latin typeface="Calibri" pitchFamily="34" charset="0"/>
              <a:cs typeface="Calibri" pitchFamily="34" charset="0"/>
            </a:endParaRPr>
          </a:p>
          <a:p>
            <a:r>
              <a:rPr lang="en-GB" sz="3200" dirty="0" smtClean="0">
                <a:latin typeface="Calibri" pitchFamily="34" charset="0"/>
                <a:cs typeface="Calibri" pitchFamily="34" charset="0"/>
              </a:rPr>
              <a:t>( </a:t>
            </a:r>
            <a:r>
              <a:rPr lang="en-GB" sz="3200" dirty="0" err="1" smtClean="0">
                <a:latin typeface="Calibri" pitchFamily="34" charset="0"/>
                <a:cs typeface="Calibri" pitchFamily="34" charset="0"/>
              </a:rPr>
              <a:t>Labov</a:t>
            </a:r>
            <a:r>
              <a:rPr lang="en-GB" sz="3200" dirty="0" smtClean="0">
                <a:latin typeface="Calibri" pitchFamily="34" charset="0"/>
                <a:cs typeface="Calibri" pitchFamily="34" charset="0"/>
              </a:rPr>
              <a:t> confirmed the pattern found by the </a:t>
            </a:r>
            <a:r>
              <a:rPr lang="en-GB" sz="3200" dirty="0" err="1" smtClean="0">
                <a:latin typeface="Calibri" pitchFamily="34" charset="0"/>
                <a:cs typeface="Calibri" pitchFamily="34" charset="0"/>
              </a:rPr>
              <a:t>Milroys</a:t>
            </a:r>
            <a:r>
              <a:rPr lang="en-GB" sz="3200" dirty="0" smtClean="0">
                <a:latin typeface="Calibri" pitchFamily="34" charset="0"/>
                <a:cs typeface="Calibri" pitchFamily="34" charset="0"/>
              </a:rPr>
              <a:t>.) </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1214422"/>
            <a:ext cx="8501122" cy="1143000"/>
          </a:xfrm>
        </p:spPr>
        <p:txBody>
          <a:bodyPr>
            <a:normAutofit/>
          </a:bodyPr>
          <a:lstStyle/>
          <a:p>
            <a:r>
              <a:rPr lang="en-GB" sz="2800" dirty="0" smtClean="0">
                <a:latin typeface="+mn-lt"/>
              </a:rPr>
              <a:t> </a:t>
            </a:r>
            <a:r>
              <a:rPr lang="en-GB" sz="2800" b="1" dirty="0" smtClean="0">
                <a:latin typeface="+mn-lt"/>
              </a:rPr>
              <a:t>we can quantify individual’s informal social contacts </a:t>
            </a:r>
            <a:endParaRPr lang="en-US" sz="2800" b="1" dirty="0">
              <a:latin typeface="+mn-lt"/>
            </a:endParaRPr>
          </a:p>
        </p:txBody>
      </p:sp>
      <p:sp>
        <p:nvSpPr>
          <p:cNvPr id="3" name="عنصر نائب للمحتوى 2"/>
          <p:cNvSpPr>
            <a:spLocks noGrp="1"/>
          </p:cNvSpPr>
          <p:nvPr>
            <p:ph idx="1"/>
          </p:nvPr>
        </p:nvSpPr>
        <p:spPr>
          <a:xfrm>
            <a:off x="457200" y="2643182"/>
            <a:ext cx="7467600" cy="3482981"/>
          </a:xfrm>
        </p:spPr>
        <p:txBody>
          <a:bodyPr>
            <a:normAutofit/>
          </a:bodyPr>
          <a:lstStyle/>
          <a:p>
            <a:r>
              <a:rPr lang="en-GB" sz="2800" dirty="0" smtClean="0"/>
              <a:t>How many people in the community do they know ? </a:t>
            </a:r>
          </a:p>
          <a:p>
            <a:r>
              <a:rPr lang="en-GB" sz="2800" dirty="0" smtClean="0"/>
              <a:t>How many of these know each other ? </a:t>
            </a:r>
          </a:p>
          <a:p>
            <a:r>
              <a:rPr lang="en-GB" sz="2800" dirty="0" smtClean="0"/>
              <a:t>In what capacities? </a:t>
            </a:r>
          </a:p>
          <a:p>
            <a:r>
              <a:rPr lang="en-GB" sz="2800" dirty="0" smtClean="0"/>
              <a:t>Key insight : network are “closer” to the individual than social classes. They enable us to see the influences on the individual.</a:t>
            </a:r>
            <a:endParaRPr lang="en-US" sz="2800" dirty="0"/>
          </a:p>
        </p:txBody>
      </p:sp>
      <p:sp>
        <p:nvSpPr>
          <p:cNvPr id="4" name="مستطيل 3"/>
          <p:cNvSpPr/>
          <p:nvPr/>
        </p:nvSpPr>
        <p:spPr>
          <a:xfrm>
            <a:off x="0" y="0"/>
            <a:ext cx="9144000" cy="1357298"/>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chemeClr val="bg1"/>
                </a:solidFill>
              </a:rPr>
              <a:t>Social network as a speaker variable </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472518" cy="1143000"/>
          </a:xfrm>
        </p:spPr>
        <p:txBody>
          <a:bodyPr>
            <a:noAutofit/>
          </a:bodyPr>
          <a:lstStyle/>
          <a:p>
            <a:r>
              <a:rPr lang="en-GB" sz="4000" b="1" dirty="0" smtClean="0"/>
              <a:t>4 principle indicators of a person’s integration into a network: </a:t>
            </a:r>
            <a:endParaRPr lang="en-US" sz="4000" b="1" dirty="0"/>
          </a:p>
        </p:txBody>
      </p:sp>
      <p:sp>
        <p:nvSpPr>
          <p:cNvPr id="3" name="عنصر نائب للمحتوى 2"/>
          <p:cNvSpPr>
            <a:spLocks noGrp="1"/>
          </p:cNvSpPr>
          <p:nvPr>
            <p:ph idx="1"/>
          </p:nvPr>
        </p:nvSpPr>
        <p:spPr>
          <a:xfrm>
            <a:off x="457200" y="2143116"/>
            <a:ext cx="7467600" cy="3983047"/>
          </a:xfrm>
        </p:spPr>
        <p:txBody>
          <a:bodyPr/>
          <a:lstStyle/>
          <a:p>
            <a:r>
              <a:rPr lang="en-GB" dirty="0" smtClean="0"/>
              <a:t>1- Neighbourhood of residence   (physical rootedness) </a:t>
            </a:r>
          </a:p>
          <a:p>
            <a:r>
              <a:rPr lang="en-GB" dirty="0" smtClean="0"/>
              <a:t>2-Kinship</a:t>
            </a:r>
          </a:p>
          <a:p>
            <a:r>
              <a:rPr lang="en-GB" dirty="0" smtClean="0"/>
              <a:t>3-Occupation</a:t>
            </a:r>
          </a:p>
          <a:p>
            <a:r>
              <a:rPr lang="en-GB" dirty="0" smtClean="0"/>
              <a:t>4- Voluntary association </a:t>
            </a:r>
          </a:p>
          <a:p>
            <a:pPr>
              <a:buNone/>
            </a:pPr>
            <a:r>
              <a:rPr lang="en-GB"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401080" cy="1143000"/>
          </a:xfrm>
        </p:spPr>
        <p:txBody>
          <a:bodyPr>
            <a:noAutofit/>
          </a:bodyPr>
          <a:lstStyle/>
          <a:p>
            <a:r>
              <a:rPr lang="en-GB" sz="3600" b="1" dirty="0" smtClean="0">
                <a:latin typeface="+mn-lt"/>
              </a:rPr>
              <a:t>Social network as a speaker variable </a:t>
            </a:r>
            <a:r>
              <a:rPr lang="en-US" sz="3600" b="1" dirty="0" smtClean="0">
                <a:latin typeface="+mn-lt"/>
              </a:rPr>
              <a:t/>
            </a:r>
            <a:br>
              <a:rPr lang="en-US" sz="3600" b="1" dirty="0" smtClean="0">
                <a:latin typeface="+mn-lt"/>
              </a:rPr>
            </a:br>
            <a:endParaRPr lang="en-US" sz="3600" dirty="0">
              <a:latin typeface="+mn-lt"/>
            </a:endParaRPr>
          </a:p>
        </p:txBody>
      </p:sp>
      <p:sp>
        <p:nvSpPr>
          <p:cNvPr id="3" name="عنصر نائب للمحتوى 2"/>
          <p:cNvSpPr>
            <a:spLocks noGrp="1"/>
          </p:cNvSpPr>
          <p:nvPr>
            <p:ph idx="1"/>
          </p:nvPr>
        </p:nvSpPr>
        <p:spPr/>
        <p:txBody>
          <a:bodyPr/>
          <a:lstStyle/>
          <a:p>
            <a:r>
              <a:rPr lang="en-GB" dirty="0" smtClean="0"/>
              <a:t>Class-based approaches ascribe group membership . Network approaches focus on individual agency ( =avowed membership )</a:t>
            </a:r>
          </a:p>
          <a:p>
            <a:r>
              <a:rPr lang="en-GB" dirty="0" smtClean="0"/>
              <a:t>Voluntary association = chosen modes of informal interaction in community “</a:t>
            </a:r>
            <a:r>
              <a:rPr lang="en-GB" dirty="0" err="1" smtClean="0"/>
              <a:t>centers</a:t>
            </a:r>
            <a:r>
              <a:rPr lang="en-GB" dirty="0" smtClean="0"/>
              <a:t> ”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dirty="0" smtClean="0"/>
              <a:t>The individual as a free agent :</a:t>
            </a:r>
            <a:endParaRPr lang="en-US" dirty="0"/>
          </a:p>
        </p:txBody>
      </p:sp>
      <p:sp>
        <p:nvSpPr>
          <p:cNvPr id="3" name="عنصر نائب للمحتوى 2"/>
          <p:cNvSpPr>
            <a:spLocks noGrp="1"/>
          </p:cNvSpPr>
          <p:nvPr>
            <p:ph idx="1"/>
          </p:nvPr>
        </p:nvSpPr>
        <p:spPr/>
        <p:txBody>
          <a:bodyPr/>
          <a:lstStyle/>
          <a:p>
            <a:r>
              <a:rPr lang="en-GB" dirty="0" err="1" smtClean="0"/>
              <a:t>i.e</a:t>
            </a:r>
            <a:r>
              <a:rPr lang="en-GB" dirty="0" smtClean="0"/>
              <a:t> choice of interactions within the network play a crucial role in predicting  linguistic </a:t>
            </a:r>
            <a:r>
              <a:rPr lang="en-GB" dirty="0" err="1" smtClean="0"/>
              <a:t>behavior</a:t>
            </a:r>
            <a:r>
              <a:rPr lang="en-GB" dirty="0" smtClean="0"/>
              <a:t> </a:t>
            </a:r>
          </a:p>
          <a:p>
            <a:endParaRPr lang="en-GB" dirty="0" smtClean="0"/>
          </a:p>
          <a:p>
            <a:r>
              <a:rPr lang="en-GB" dirty="0" smtClean="0"/>
              <a:t>“Belfast : change and variation in an urban vernacular “    (Milroy&amp;Milroy,19780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dirty="0" smtClean="0"/>
              <a:t>Background 2 , 1970s Belfast:  </a:t>
            </a:r>
            <a:endParaRPr lang="en-US" dirty="0"/>
          </a:p>
        </p:txBody>
      </p:sp>
      <p:sp>
        <p:nvSpPr>
          <p:cNvPr id="3" name="عنصر نائب للمحتوى 2"/>
          <p:cNvSpPr>
            <a:spLocks noGrp="1"/>
          </p:cNvSpPr>
          <p:nvPr>
            <p:ph idx="1"/>
          </p:nvPr>
        </p:nvSpPr>
        <p:spPr>
          <a:xfrm>
            <a:off x="457200" y="1600201"/>
            <a:ext cx="7467600" cy="4257692"/>
          </a:xfrm>
        </p:spPr>
        <p:txBody>
          <a:bodyPr>
            <a:normAutofit/>
          </a:bodyPr>
          <a:lstStyle/>
          <a:p>
            <a:r>
              <a:rPr lang="en-GB" sz="4000" dirty="0" smtClean="0"/>
              <a:t>Influx of population the potato famines of the 19</a:t>
            </a:r>
            <a:r>
              <a:rPr lang="en-GB" sz="4000" baseline="30000" dirty="0" smtClean="0"/>
              <a:t>th</a:t>
            </a:r>
            <a:r>
              <a:rPr lang="en-GB" sz="4000" dirty="0" smtClean="0"/>
              <a:t> century Belfast communities differed in </a:t>
            </a:r>
            <a:r>
              <a:rPr lang="en-GB" sz="4000" dirty="0" err="1" smtClean="0"/>
              <a:t>recency</a:t>
            </a:r>
            <a:r>
              <a:rPr lang="en-GB" sz="4000" dirty="0" smtClean="0"/>
              <a:t> of settlement .</a:t>
            </a:r>
            <a:endParaRPr lang="en-US" sz="4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Methods 1 :</a:t>
            </a:r>
            <a:endParaRPr lang="en-US" dirty="0"/>
          </a:p>
        </p:txBody>
      </p:sp>
      <p:sp>
        <p:nvSpPr>
          <p:cNvPr id="3" name="عنصر نائب للمحتوى 2"/>
          <p:cNvSpPr>
            <a:spLocks noGrp="1"/>
          </p:cNvSpPr>
          <p:nvPr>
            <p:ph idx="1"/>
          </p:nvPr>
        </p:nvSpPr>
        <p:spPr>
          <a:xfrm>
            <a:off x="457200" y="1600200"/>
            <a:ext cx="7972452" cy="4525963"/>
          </a:xfrm>
        </p:spPr>
        <p:txBody>
          <a:bodyPr>
            <a:normAutofit lnSpcReduction="10000"/>
          </a:bodyPr>
          <a:lstStyle/>
          <a:p>
            <a:r>
              <a:rPr lang="en-GB" sz="2600" dirty="0" smtClean="0"/>
              <a:t>Conducted an ethnography of the community : </a:t>
            </a:r>
          </a:p>
          <a:p>
            <a:r>
              <a:rPr lang="en-GB" sz="2600" dirty="0" smtClean="0"/>
              <a:t>1- position of the community in relation to the wider urban area .</a:t>
            </a:r>
          </a:p>
          <a:p>
            <a:r>
              <a:rPr lang="en-GB" sz="2600" dirty="0" smtClean="0"/>
              <a:t>2- network pattern within the community .</a:t>
            </a:r>
          </a:p>
          <a:p>
            <a:r>
              <a:rPr lang="en-GB" sz="2600" dirty="0" smtClean="0"/>
              <a:t>3-Linguistic and non-linguistic norms governing face-to-face interaction .</a:t>
            </a:r>
          </a:p>
          <a:p>
            <a:r>
              <a:rPr lang="en-GB" sz="2600" dirty="0" smtClean="0"/>
              <a:t>4- characterization of </a:t>
            </a:r>
            <a:r>
              <a:rPr lang="en-GB" sz="2600" dirty="0" err="1" smtClean="0"/>
              <a:t>sociolinguistically</a:t>
            </a:r>
            <a:r>
              <a:rPr lang="en-GB" sz="2600" dirty="0" smtClean="0"/>
              <a:t> significant personality types :</a:t>
            </a:r>
          </a:p>
          <a:p>
            <a:r>
              <a:rPr lang="en-GB" sz="2600" dirty="0" smtClean="0"/>
              <a:t>    a) Oddballs </a:t>
            </a:r>
          </a:p>
          <a:p>
            <a:r>
              <a:rPr lang="en-GB" sz="2600" dirty="0" smtClean="0"/>
              <a:t>    b) Insiders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Methods 2 :</a:t>
            </a:r>
            <a:endParaRPr lang="en-US" dirty="0"/>
          </a:p>
        </p:txBody>
      </p:sp>
      <p:sp>
        <p:nvSpPr>
          <p:cNvPr id="3" name="عنصر نائب للمحتوى 2"/>
          <p:cNvSpPr>
            <a:spLocks noGrp="1"/>
          </p:cNvSpPr>
          <p:nvPr>
            <p:ph idx="1"/>
          </p:nvPr>
        </p:nvSpPr>
        <p:spPr>
          <a:xfrm>
            <a:off x="457200" y="1600200"/>
            <a:ext cx="7467600" cy="5257800"/>
          </a:xfrm>
        </p:spPr>
        <p:txBody>
          <a:bodyPr/>
          <a:lstStyle/>
          <a:p>
            <a:r>
              <a:rPr lang="en-GB" sz="2400" dirty="0" smtClean="0"/>
              <a:t>Speakers drawn from 3 core neighbourhoods : each working class, economically depressed :</a:t>
            </a:r>
          </a:p>
          <a:p>
            <a:endParaRPr lang="en-GB" dirty="0" smtClean="0"/>
          </a:p>
          <a:p>
            <a:endParaRPr lang="en-GB" dirty="0" smtClean="0"/>
          </a:p>
          <a:p>
            <a:endParaRPr lang="en-GB" dirty="0" smtClean="0"/>
          </a:p>
          <a:p>
            <a:endParaRPr lang="en-GB" dirty="0" smtClean="0"/>
          </a:p>
          <a:p>
            <a:r>
              <a:rPr lang="en-GB" sz="2000" dirty="0" smtClean="0"/>
              <a:t>Under redevelopment Location of shipyard : </a:t>
            </a:r>
          </a:p>
          <a:p>
            <a:r>
              <a:rPr lang="en-GB" sz="2000" dirty="0" smtClean="0"/>
              <a:t>16 respondents </a:t>
            </a:r>
          </a:p>
          <a:p>
            <a:r>
              <a:rPr lang="en-GB" sz="2000" dirty="0" smtClean="0"/>
              <a:t>2 genders</a:t>
            </a:r>
          </a:p>
          <a:p>
            <a:r>
              <a:rPr lang="en-GB" sz="2000" dirty="0" smtClean="0"/>
              <a:t>2 age cohorts : young = 18-25 ; middle-aged = 42-55 </a:t>
            </a:r>
          </a:p>
          <a:p>
            <a:r>
              <a:rPr lang="en-GB" sz="2000" dirty="0" smtClean="0"/>
              <a:t>48 respondents .  </a:t>
            </a:r>
          </a:p>
          <a:p>
            <a:endParaRPr lang="en-GB" dirty="0" smtClean="0"/>
          </a:p>
          <a:p>
            <a:endParaRPr lang="en-US" dirty="0"/>
          </a:p>
        </p:txBody>
      </p:sp>
      <p:graphicFrame>
        <p:nvGraphicFramePr>
          <p:cNvPr id="4" name="جدول 3"/>
          <p:cNvGraphicFramePr>
            <a:graphicFrameLocks noGrp="1"/>
          </p:cNvGraphicFramePr>
          <p:nvPr/>
        </p:nvGraphicFramePr>
        <p:xfrm>
          <a:off x="928662" y="2786058"/>
          <a:ext cx="6096000" cy="1612587"/>
        </p:xfrm>
        <a:graphic>
          <a:graphicData uri="http://schemas.openxmlformats.org/drawingml/2006/table">
            <a:tbl>
              <a:tblPr firstRow="1" bandRow="1">
                <a:tableStyleId>{5C22544A-7EE6-4342-B048-85BDC9FD1C3A}</a:tableStyleId>
              </a:tblPr>
              <a:tblGrid>
                <a:gridCol w="2032000"/>
                <a:gridCol w="2032000"/>
                <a:gridCol w="2032000"/>
              </a:tblGrid>
              <a:tr h="537529">
                <a:tc>
                  <a:txBody>
                    <a:bodyPr/>
                    <a:lstStyle/>
                    <a:p>
                      <a:r>
                        <a:rPr lang="en-GB" dirty="0" err="1" smtClean="0"/>
                        <a:t>Clonard</a:t>
                      </a:r>
                      <a:r>
                        <a:rPr lang="en-GB" dirty="0" smtClean="0"/>
                        <a:t> </a:t>
                      </a:r>
                      <a:endParaRPr lang="en-US" dirty="0"/>
                    </a:p>
                  </a:txBody>
                  <a:tcPr/>
                </a:tc>
                <a:tc>
                  <a:txBody>
                    <a:bodyPr/>
                    <a:lstStyle/>
                    <a:p>
                      <a:r>
                        <a:rPr lang="en-GB" dirty="0" smtClean="0"/>
                        <a:t>Hammer</a:t>
                      </a:r>
                      <a:endParaRPr lang="en-US" dirty="0"/>
                    </a:p>
                  </a:txBody>
                  <a:tcPr/>
                </a:tc>
                <a:tc>
                  <a:txBody>
                    <a:bodyPr/>
                    <a:lstStyle/>
                    <a:p>
                      <a:r>
                        <a:rPr lang="en-GB" dirty="0" err="1" smtClean="0"/>
                        <a:t>Bally</a:t>
                      </a:r>
                      <a:r>
                        <a:rPr lang="en-GB" baseline="0" dirty="0" err="1" smtClean="0"/>
                        <a:t>macarrett</a:t>
                      </a:r>
                      <a:r>
                        <a:rPr lang="en-GB" baseline="0" dirty="0" smtClean="0"/>
                        <a:t> </a:t>
                      </a:r>
                      <a:endParaRPr lang="en-US" dirty="0"/>
                    </a:p>
                  </a:txBody>
                  <a:tcPr/>
                </a:tc>
              </a:tr>
              <a:tr h="537529">
                <a:tc>
                  <a:txBody>
                    <a:bodyPr/>
                    <a:lstStyle/>
                    <a:p>
                      <a:r>
                        <a:rPr lang="en-GB" dirty="0" smtClean="0"/>
                        <a:t>West </a:t>
                      </a:r>
                      <a:endParaRPr lang="en-US" dirty="0"/>
                    </a:p>
                  </a:txBody>
                  <a:tcPr/>
                </a:tc>
                <a:tc>
                  <a:txBody>
                    <a:bodyPr/>
                    <a:lstStyle/>
                    <a:p>
                      <a:r>
                        <a:rPr lang="en-GB" dirty="0" smtClean="0"/>
                        <a:t>West</a:t>
                      </a:r>
                      <a:r>
                        <a:rPr lang="en-GB" baseline="0" dirty="0" smtClean="0"/>
                        <a:t> </a:t>
                      </a:r>
                      <a:endParaRPr lang="en-US" dirty="0"/>
                    </a:p>
                  </a:txBody>
                  <a:tcPr/>
                </a:tc>
                <a:tc>
                  <a:txBody>
                    <a:bodyPr/>
                    <a:lstStyle/>
                    <a:p>
                      <a:r>
                        <a:rPr lang="en-GB" dirty="0" smtClean="0"/>
                        <a:t>East </a:t>
                      </a:r>
                      <a:endParaRPr lang="en-US" dirty="0"/>
                    </a:p>
                  </a:txBody>
                  <a:tcPr/>
                </a:tc>
              </a:tr>
              <a:tr h="537529">
                <a:tc>
                  <a:txBody>
                    <a:bodyPr/>
                    <a:lstStyle/>
                    <a:p>
                      <a:r>
                        <a:rPr lang="en-GB" dirty="0" smtClean="0"/>
                        <a:t>Catholic </a:t>
                      </a:r>
                      <a:endParaRPr lang="en-US" dirty="0"/>
                    </a:p>
                  </a:txBody>
                  <a:tcPr/>
                </a:tc>
                <a:tc>
                  <a:txBody>
                    <a:bodyPr/>
                    <a:lstStyle/>
                    <a:p>
                      <a:r>
                        <a:rPr lang="en-GB" dirty="0" smtClean="0"/>
                        <a:t>Protestant </a:t>
                      </a:r>
                      <a:endParaRPr lang="en-US" dirty="0"/>
                    </a:p>
                  </a:txBody>
                  <a:tcPr/>
                </a:tc>
                <a:tc>
                  <a:txBody>
                    <a:bodyPr/>
                    <a:lstStyle/>
                    <a:p>
                      <a:r>
                        <a:rPr lang="en-GB" dirty="0" smtClean="0"/>
                        <a:t>Protestant </a:t>
                      </a:r>
                      <a:endParaRPr lang="en-US"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Calculating network strength : </a:t>
            </a:r>
            <a:endParaRPr lang="en-US" dirty="0"/>
          </a:p>
        </p:txBody>
      </p:sp>
      <p:sp>
        <p:nvSpPr>
          <p:cNvPr id="3" name="عنصر نائب للمحتوى 2"/>
          <p:cNvSpPr>
            <a:spLocks noGrp="1"/>
          </p:cNvSpPr>
          <p:nvPr>
            <p:ph idx="1"/>
          </p:nvPr>
        </p:nvSpPr>
        <p:spPr>
          <a:xfrm>
            <a:off x="457200" y="2214554"/>
            <a:ext cx="7467600" cy="3911609"/>
          </a:xfrm>
        </p:spPr>
        <p:txBody>
          <a:bodyPr/>
          <a:lstStyle/>
          <a:p>
            <a:r>
              <a:rPr lang="en-GB" dirty="0" smtClean="0"/>
              <a:t>Example 2 : </a:t>
            </a:r>
          </a:p>
          <a:p>
            <a:r>
              <a:rPr lang="en-GB" dirty="0" smtClean="0"/>
              <a:t>For each condition met , the speaker was assigned 1 point . Scores could range from 0 points ( no conditions met ) to 5 ( of 6 possible point values )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Cont. </a:t>
            </a:r>
            <a:endParaRPr lang="en-US" dirty="0"/>
          </a:p>
        </p:txBody>
      </p:sp>
      <p:graphicFrame>
        <p:nvGraphicFramePr>
          <p:cNvPr id="6" name="عنصر نائب للمحتوى 5"/>
          <p:cNvGraphicFramePr>
            <a:graphicFrameLocks noGrp="1"/>
          </p:cNvGraphicFramePr>
          <p:nvPr>
            <p:ph idx="1"/>
          </p:nvPr>
        </p:nvGraphicFramePr>
        <p:xfrm>
          <a:off x="285720" y="1357299"/>
          <a:ext cx="7858180" cy="4193680"/>
        </p:xfrm>
        <a:graphic>
          <a:graphicData uri="http://schemas.openxmlformats.org/drawingml/2006/table">
            <a:tbl>
              <a:tblPr firstRow="1" bandRow="1">
                <a:tableStyleId>{5C22544A-7EE6-4342-B048-85BDC9FD1C3A}</a:tableStyleId>
              </a:tblPr>
              <a:tblGrid>
                <a:gridCol w="3929090"/>
                <a:gridCol w="3929090"/>
              </a:tblGrid>
              <a:tr h="375274">
                <a:tc>
                  <a:txBody>
                    <a:bodyPr/>
                    <a:lstStyle/>
                    <a:p>
                      <a:r>
                        <a:rPr lang="en-GB" dirty="0" smtClean="0"/>
                        <a:t>                     Paula </a:t>
                      </a:r>
                      <a:endParaRPr lang="en-US" dirty="0"/>
                    </a:p>
                  </a:txBody>
                  <a:tcPr/>
                </a:tc>
                <a:tc>
                  <a:txBody>
                    <a:bodyPr/>
                    <a:lstStyle/>
                    <a:p>
                      <a:r>
                        <a:rPr lang="en-GB" dirty="0" smtClean="0"/>
                        <a:t>                  Hanna </a:t>
                      </a:r>
                      <a:endParaRPr lang="en-US" dirty="0"/>
                    </a:p>
                  </a:txBody>
                  <a:tcPr/>
                </a:tc>
              </a:tr>
              <a:tr h="556073">
                <a:tc>
                  <a:txBody>
                    <a:bodyPr/>
                    <a:lstStyle/>
                    <a:p>
                      <a:r>
                        <a:rPr lang="en-GB" dirty="0" smtClean="0"/>
                        <a:t>Large</a:t>
                      </a:r>
                      <a:r>
                        <a:rPr lang="en-GB" baseline="0" dirty="0" smtClean="0"/>
                        <a:t> family , all residing locally </a:t>
                      </a:r>
                      <a:endParaRPr lang="en-US" dirty="0"/>
                    </a:p>
                  </a:txBody>
                  <a:tcPr/>
                </a:tc>
                <a:tc>
                  <a:txBody>
                    <a:bodyPr/>
                    <a:lstStyle/>
                    <a:p>
                      <a:r>
                        <a:rPr lang="en-GB" dirty="0" smtClean="0"/>
                        <a:t>No kin in the area ; no family of</a:t>
                      </a:r>
                      <a:r>
                        <a:rPr lang="en-GB" baseline="0" dirty="0" smtClean="0"/>
                        <a:t> her own </a:t>
                      </a:r>
                      <a:endParaRPr lang="en-US" dirty="0"/>
                    </a:p>
                  </a:txBody>
                  <a:tcPr/>
                </a:tc>
              </a:tr>
              <a:tr h="463697">
                <a:tc>
                  <a:txBody>
                    <a:bodyPr/>
                    <a:lstStyle/>
                    <a:p>
                      <a:r>
                        <a:rPr lang="en-GB" dirty="0" smtClean="0"/>
                        <a:t>Visits</a:t>
                      </a:r>
                      <a:r>
                        <a:rPr lang="en-GB" baseline="0" dirty="0" smtClean="0"/>
                        <a:t> to her neighbours are frequent </a:t>
                      </a:r>
                      <a:endParaRPr lang="en-US" dirty="0"/>
                    </a:p>
                  </a:txBody>
                  <a:tcPr/>
                </a:tc>
                <a:tc>
                  <a:txBody>
                    <a:bodyPr/>
                    <a:lstStyle/>
                    <a:p>
                      <a:r>
                        <a:rPr lang="en-GB" dirty="0" smtClean="0"/>
                        <a:t>Dose not interact with neighbours </a:t>
                      </a:r>
                      <a:endParaRPr lang="en-US" dirty="0"/>
                    </a:p>
                  </a:txBody>
                  <a:tcPr/>
                </a:tc>
              </a:tr>
              <a:tr h="556073">
                <a:tc>
                  <a:txBody>
                    <a:bodyPr/>
                    <a:lstStyle/>
                    <a:p>
                      <a:r>
                        <a:rPr lang="en-GB" dirty="0" smtClean="0"/>
                        <a:t>Belongs</a:t>
                      </a:r>
                      <a:r>
                        <a:rPr lang="en-GB" baseline="0" dirty="0" smtClean="0"/>
                        <a:t> to a weekly bingo group </a:t>
                      </a:r>
                      <a:endParaRPr lang="en-US" dirty="0"/>
                    </a:p>
                  </a:txBody>
                  <a:tcPr/>
                </a:tc>
                <a:tc>
                  <a:txBody>
                    <a:bodyPr/>
                    <a:lstStyle/>
                    <a:p>
                      <a:r>
                        <a:rPr lang="en-GB" dirty="0" smtClean="0"/>
                        <a:t>Spends evenings /weekends</a:t>
                      </a:r>
                      <a:r>
                        <a:rPr lang="en-GB" baseline="0" dirty="0" smtClean="0"/>
                        <a:t> at home watching TV </a:t>
                      </a:r>
                      <a:endParaRPr lang="en-US" dirty="0"/>
                    </a:p>
                  </a:txBody>
                  <a:tcPr/>
                </a:tc>
              </a:tr>
              <a:tr h="556073">
                <a:tc>
                  <a:txBody>
                    <a:bodyPr/>
                    <a:lstStyle/>
                    <a:p>
                      <a:r>
                        <a:rPr lang="en-GB" dirty="0" smtClean="0"/>
                        <a:t>Cares</a:t>
                      </a:r>
                      <a:r>
                        <a:rPr lang="en-GB" baseline="0" dirty="0" smtClean="0"/>
                        <a:t> for disabled woman 2 miles</a:t>
                      </a:r>
                      <a:endParaRPr lang="en-US" dirty="0"/>
                    </a:p>
                  </a:txBody>
                  <a:tcPr/>
                </a:tc>
                <a:tc>
                  <a:txBody>
                    <a:bodyPr/>
                    <a:lstStyle/>
                    <a:p>
                      <a:r>
                        <a:rPr lang="en-GB" dirty="0" smtClean="0"/>
                        <a:t>Works in the cafeteria of the</a:t>
                      </a:r>
                      <a:r>
                        <a:rPr lang="en-GB" baseline="0" dirty="0" smtClean="0"/>
                        <a:t> Royal Victoria Hospital </a:t>
                      </a:r>
                      <a:endParaRPr lang="en-US" dirty="0"/>
                    </a:p>
                  </a:txBody>
                  <a:tcPr/>
                </a:tc>
              </a:tr>
              <a:tr h="556073">
                <a:tc>
                  <a:txBody>
                    <a:bodyPr/>
                    <a:lstStyle/>
                    <a:p>
                      <a:r>
                        <a:rPr lang="en-GB" baseline="0" dirty="0" smtClean="0"/>
                        <a:t>from </a:t>
                      </a:r>
                      <a:r>
                        <a:rPr lang="en-GB" baseline="0" dirty="0" err="1" smtClean="0"/>
                        <a:t>Clonard</a:t>
                      </a:r>
                      <a:r>
                        <a:rPr lang="en-GB" baseline="0" dirty="0" smtClean="0"/>
                        <a:t> (</a:t>
                      </a:r>
                      <a:r>
                        <a:rPr lang="en-GB" baseline="0" dirty="0" err="1" smtClean="0"/>
                        <a:t>Ballymacarrett</a:t>
                      </a:r>
                      <a:r>
                        <a:rPr lang="en-GB" baseline="0" dirty="0" smtClean="0"/>
                        <a:t> side of the River Lagan )</a:t>
                      </a:r>
                      <a:endParaRPr lang="en-US" dirty="0"/>
                    </a:p>
                  </a:txBody>
                  <a:tcPr/>
                </a:tc>
                <a:tc>
                  <a:txBody>
                    <a:bodyPr/>
                    <a:lstStyle/>
                    <a:p>
                      <a:r>
                        <a:rPr lang="en-GB" dirty="0" smtClean="0"/>
                        <a:t>Child of a </a:t>
                      </a:r>
                      <a:r>
                        <a:rPr lang="en-GB" dirty="0" err="1" smtClean="0"/>
                        <a:t>prot</a:t>
                      </a:r>
                      <a:r>
                        <a:rPr lang="en-GB" dirty="0" smtClean="0"/>
                        <a:t>/catholic mixed marriage .</a:t>
                      </a:r>
                      <a:endParaRPr lang="en-US" dirty="0"/>
                    </a:p>
                  </a:txBody>
                  <a:tcPr/>
                </a:tc>
              </a:tr>
              <a:tr h="794389">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0" smtClean="0">
                          <a:solidFill>
                            <a:schemeClr val="bg1"/>
                          </a:solidFill>
                        </a:rPr>
                        <a:t>Workmates </a:t>
                      </a:r>
                      <a:r>
                        <a:rPr lang="en-GB" sz="1800" b="0" dirty="0" smtClean="0">
                          <a:solidFill>
                            <a:schemeClr val="bg1"/>
                          </a:solidFill>
                        </a:rPr>
                        <a:t>are not from the </a:t>
                      </a:r>
                      <a:r>
                        <a:rPr lang="en-GB" sz="1800" b="0" dirty="0" err="1" smtClean="0">
                          <a:solidFill>
                            <a:schemeClr val="bg1"/>
                          </a:solidFill>
                        </a:rPr>
                        <a:t>Clonard</a:t>
                      </a:r>
                      <a:r>
                        <a:rPr lang="en-GB" sz="1800" b="0" dirty="0" smtClean="0">
                          <a:solidFill>
                            <a:schemeClr val="bg1"/>
                          </a:solidFill>
                        </a:rPr>
                        <a:t> </a:t>
                      </a:r>
                      <a:endParaRPr lang="en-US" sz="1800" b="0" dirty="0" smtClean="0">
                        <a:solidFill>
                          <a:schemeClr val="bg1"/>
                        </a:solidFill>
                      </a:endParaRPr>
                    </a:p>
                    <a:p>
                      <a:endParaRPr lang="en-US" dirty="0"/>
                    </a:p>
                  </a:txBody>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74638"/>
            <a:ext cx="7143800" cy="1143000"/>
          </a:xfrm>
        </p:spPr>
        <p:txBody>
          <a:bodyPr>
            <a:normAutofit/>
          </a:bodyPr>
          <a:lstStyle/>
          <a:p>
            <a:r>
              <a:rPr lang="en-GB" sz="4800" dirty="0" smtClean="0"/>
              <a:t> cont. </a:t>
            </a:r>
            <a:endParaRPr lang="en-US" sz="4800" b="1" dirty="0">
              <a:latin typeface="+mn-lt"/>
            </a:endParaRPr>
          </a:p>
        </p:txBody>
      </p:sp>
      <p:graphicFrame>
        <p:nvGraphicFramePr>
          <p:cNvPr id="6" name="عنصر نائب للمحتوى 5"/>
          <p:cNvGraphicFramePr>
            <a:graphicFrameLocks noGrp="1"/>
          </p:cNvGraphicFramePr>
          <p:nvPr>
            <p:ph idx="1"/>
          </p:nvPr>
        </p:nvGraphicFramePr>
        <p:xfrm>
          <a:off x="357158" y="1500176"/>
          <a:ext cx="7715304" cy="4333903"/>
        </p:xfrm>
        <a:graphic>
          <a:graphicData uri="http://schemas.openxmlformats.org/drawingml/2006/table">
            <a:tbl>
              <a:tblPr firstRow="1" bandRow="1">
                <a:tableStyleId>{5C22544A-7EE6-4342-B048-85BDC9FD1C3A}</a:tableStyleId>
              </a:tblPr>
              <a:tblGrid>
                <a:gridCol w="6539326"/>
                <a:gridCol w="590461"/>
                <a:gridCol w="585517"/>
              </a:tblGrid>
              <a:tr h="619129">
                <a:tc>
                  <a:txBody>
                    <a:bodyPr/>
                    <a:lstStyle/>
                    <a:p>
                      <a:r>
                        <a:rPr lang="en-GB" sz="1200" dirty="0" smtClean="0"/>
                        <a:t> </a:t>
                      </a:r>
                      <a:r>
                        <a:rPr lang="en-GB" sz="2000" dirty="0" smtClean="0"/>
                        <a:t>scores on the Belfast network strength scale :</a:t>
                      </a:r>
                      <a:endParaRPr lang="en-US" sz="2000" dirty="0"/>
                    </a:p>
                  </a:txBody>
                  <a:tcPr/>
                </a:tc>
                <a:tc>
                  <a:txBody>
                    <a:bodyPr/>
                    <a:lstStyle/>
                    <a:p>
                      <a:r>
                        <a:rPr lang="en-GB" dirty="0" smtClean="0"/>
                        <a:t>P</a:t>
                      </a:r>
                      <a:endParaRPr lang="en-US" dirty="0"/>
                    </a:p>
                  </a:txBody>
                  <a:tcPr/>
                </a:tc>
                <a:tc>
                  <a:txBody>
                    <a:bodyPr/>
                    <a:lstStyle/>
                    <a:p>
                      <a:r>
                        <a:rPr lang="en-GB" dirty="0" smtClean="0"/>
                        <a:t>H</a:t>
                      </a:r>
                      <a:endParaRPr lang="en-US" dirty="0"/>
                    </a:p>
                  </a:txBody>
                  <a:tcPr/>
                </a:tc>
              </a:tr>
              <a:tr h="619129">
                <a:tc>
                  <a:txBody>
                    <a:bodyPr/>
                    <a:lstStyle/>
                    <a:p>
                      <a:r>
                        <a:rPr lang="en-GB" dirty="0" smtClean="0"/>
                        <a:t>1-Membership</a:t>
                      </a:r>
                      <a:r>
                        <a:rPr lang="en-GB" baseline="0" dirty="0" smtClean="0"/>
                        <a:t> in a high-density , territorially-based cluster </a:t>
                      </a:r>
                      <a:endParaRPr lang="en-US" dirty="0"/>
                    </a:p>
                  </a:txBody>
                  <a:tcPr/>
                </a:tc>
                <a:tc>
                  <a:txBody>
                    <a:bodyPr/>
                    <a:lstStyle/>
                    <a:p>
                      <a:r>
                        <a:rPr lang="en-GB" dirty="0" smtClean="0"/>
                        <a:t>1</a:t>
                      </a:r>
                      <a:endParaRPr lang="en-US" dirty="0"/>
                    </a:p>
                  </a:txBody>
                  <a:tcPr/>
                </a:tc>
                <a:tc>
                  <a:txBody>
                    <a:bodyPr/>
                    <a:lstStyle/>
                    <a:p>
                      <a:r>
                        <a:rPr lang="en-GB" dirty="0" smtClean="0"/>
                        <a:t>0</a:t>
                      </a:r>
                      <a:endParaRPr lang="en-US" dirty="0"/>
                    </a:p>
                  </a:txBody>
                  <a:tcPr/>
                </a:tc>
              </a:tr>
              <a:tr h="619129">
                <a:tc>
                  <a:txBody>
                    <a:bodyPr/>
                    <a:lstStyle/>
                    <a:p>
                      <a:r>
                        <a:rPr lang="en-GB" dirty="0" smtClean="0"/>
                        <a:t>2-Substantial kinship ties within the neighbourhood </a:t>
                      </a:r>
                      <a:endParaRPr lang="en-US" dirty="0"/>
                    </a:p>
                  </a:txBody>
                  <a:tcPr/>
                </a:tc>
                <a:tc>
                  <a:txBody>
                    <a:bodyPr/>
                    <a:lstStyle/>
                    <a:p>
                      <a:r>
                        <a:rPr lang="en-GB" dirty="0" smtClean="0"/>
                        <a:t>1</a:t>
                      </a:r>
                      <a:endParaRPr lang="en-US" dirty="0"/>
                    </a:p>
                  </a:txBody>
                  <a:tcPr/>
                </a:tc>
                <a:tc>
                  <a:txBody>
                    <a:bodyPr/>
                    <a:lstStyle/>
                    <a:p>
                      <a:r>
                        <a:rPr lang="en-GB" dirty="0" smtClean="0"/>
                        <a:t>0</a:t>
                      </a:r>
                      <a:endParaRPr lang="en-US" dirty="0"/>
                    </a:p>
                  </a:txBody>
                  <a:tcPr/>
                </a:tc>
              </a:tr>
              <a:tr h="619129">
                <a:tc>
                  <a:txBody>
                    <a:bodyPr/>
                    <a:lstStyle/>
                    <a:p>
                      <a:r>
                        <a:rPr lang="en-GB" dirty="0" smtClean="0"/>
                        <a:t>Employed in the same place s at least 2 others </a:t>
                      </a:r>
                      <a:endParaRPr lang="en-US" dirty="0"/>
                    </a:p>
                  </a:txBody>
                  <a:tcPr/>
                </a:tc>
                <a:tc>
                  <a:txBody>
                    <a:bodyPr/>
                    <a:lstStyle/>
                    <a:p>
                      <a:r>
                        <a:rPr lang="en-GB" dirty="0" smtClean="0"/>
                        <a:t>0</a:t>
                      </a:r>
                      <a:endParaRPr lang="en-US" dirty="0"/>
                    </a:p>
                  </a:txBody>
                  <a:tcPr/>
                </a:tc>
                <a:tc>
                  <a:txBody>
                    <a:bodyPr/>
                    <a:lstStyle/>
                    <a:p>
                      <a:r>
                        <a:rPr lang="en-GB" dirty="0" smtClean="0"/>
                        <a:t>0</a:t>
                      </a:r>
                      <a:endParaRPr lang="en-US" dirty="0"/>
                    </a:p>
                  </a:txBody>
                  <a:tcPr/>
                </a:tc>
              </a:tr>
              <a:tr h="619129">
                <a:tc>
                  <a:txBody>
                    <a:bodyPr/>
                    <a:lstStyle/>
                    <a:p>
                      <a:r>
                        <a:rPr lang="en-GB" dirty="0" smtClean="0"/>
                        <a:t>Workmates include member of the same gender </a:t>
                      </a:r>
                      <a:endParaRPr lang="en-US" dirty="0"/>
                    </a:p>
                  </a:txBody>
                  <a:tcPr/>
                </a:tc>
                <a:tc>
                  <a:txBody>
                    <a:bodyPr/>
                    <a:lstStyle/>
                    <a:p>
                      <a:r>
                        <a:rPr lang="en-GB" dirty="0" smtClean="0"/>
                        <a:t>0</a:t>
                      </a:r>
                      <a:endParaRPr lang="en-US" dirty="0"/>
                    </a:p>
                  </a:txBody>
                  <a:tcPr/>
                </a:tc>
                <a:tc>
                  <a:txBody>
                    <a:bodyPr/>
                    <a:lstStyle/>
                    <a:p>
                      <a:r>
                        <a:rPr lang="en-GB" dirty="0" smtClean="0"/>
                        <a:t>0</a:t>
                      </a:r>
                      <a:endParaRPr lang="en-US" dirty="0"/>
                    </a:p>
                  </a:txBody>
                  <a:tcPr/>
                </a:tc>
              </a:tr>
              <a:tr h="619129">
                <a:tc>
                  <a:txBody>
                    <a:bodyPr/>
                    <a:lstStyle/>
                    <a:p>
                      <a:r>
                        <a:rPr lang="en-GB" dirty="0" smtClean="0"/>
                        <a:t>Voluntary association with workmates </a:t>
                      </a:r>
                      <a:endParaRPr lang="en-US" dirty="0"/>
                    </a:p>
                  </a:txBody>
                  <a:tcPr/>
                </a:tc>
                <a:tc>
                  <a:txBody>
                    <a:bodyPr/>
                    <a:lstStyle/>
                    <a:p>
                      <a:r>
                        <a:rPr lang="en-GB" dirty="0" smtClean="0"/>
                        <a:t>0</a:t>
                      </a:r>
                      <a:endParaRPr lang="en-US" dirty="0"/>
                    </a:p>
                  </a:txBody>
                  <a:tcPr/>
                </a:tc>
                <a:tc>
                  <a:txBody>
                    <a:bodyPr/>
                    <a:lstStyle/>
                    <a:p>
                      <a:r>
                        <a:rPr lang="en-GB" dirty="0" smtClean="0"/>
                        <a:t>0</a:t>
                      </a:r>
                      <a:endParaRPr lang="en-US" dirty="0"/>
                    </a:p>
                  </a:txBody>
                  <a:tcPr/>
                </a:tc>
              </a:tr>
              <a:tr h="619129">
                <a:tc>
                  <a:txBody>
                    <a:bodyPr/>
                    <a:lstStyle/>
                    <a:p>
                      <a:r>
                        <a:rPr lang="en-GB" dirty="0" smtClean="0"/>
                        <a:t>Total </a:t>
                      </a:r>
                      <a:endParaRPr lang="en-US" dirty="0"/>
                    </a:p>
                  </a:txBody>
                  <a:tcPr/>
                </a:tc>
                <a:tc>
                  <a:txBody>
                    <a:bodyPr/>
                    <a:lstStyle/>
                    <a:p>
                      <a:r>
                        <a:rPr lang="en-GB" dirty="0" smtClean="0"/>
                        <a:t>2</a:t>
                      </a:r>
                      <a:endParaRPr lang="en-US" dirty="0"/>
                    </a:p>
                  </a:txBody>
                  <a:tcPr/>
                </a:tc>
                <a:tc>
                  <a:txBody>
                    <a:bodyPr/>
                    <a:lstStyle/>
                    <a:p>
                      <a:r>
                        <a:rPr lang="en-GB" dirty="0" smtClean="0"/>
                        <a:t>0</a:t>
                      </a:r>
                      <a:endParaRPr lang="en-US" dirty="0"/>
                    </a:p>
                  </a:txBody>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t>Example 2 cont. </a:t>
            </a:r>
            <a:endParaRPr lang="en-US" dirty="0"/>
          </a:p>
        </p:txBody>
      </p:sp>
      <p:sp>
        <p:nvSpPr>
          <p:cNvPr id="3" name="عنصر نائب للمحتوى 2"/>
          <p:cNvSpPr>
            <a:spLocks noGrp="1"/>
          </p:cNvSpPr>
          <p:nvPr>
            <p:ph idx="1"/>
          </p:nvPr>
        </p:nvSpPr>
        <p:spPr>
          <a:xfrm>
            <a:off x="457200" y="1500174"/>
            <a:ext cx="7829576" cy="4625989"/>
          </a:xfrm>
        </p:spPr>
        <p:txBody>
          <a:bodyPr>
            <a:normAutofit/>
          </a:bodyPr>
          <a:lstStyle/>
          <a:p>
            <a:r>
              <a:rPr lang="en-GB" sz="1800" dirty="0" smtClean="0"/>
              <a:t>Main finding : linguistic variable scores turn out  to be closely related to (i.e., to co-vary with) the variable of “personal network “ </a:t>
            </a:r>
          </a:p>
          <a:p>
            <a:r>
              <a:rPr lang="en-GB" sz="2000" dirty="0" smtClean="0"/>
              <a:t>Scores assigned on 8 linguistic variables :</a:t>
            </a:r>
          </a:p>
          <a:p>
            <a:endParaRPr lang="en-GB" sz="2400" dirty="0" smtClean="0"/>
          </a:p>
          <a:p>
            <a:endParaRPr lang="en-GB" sz="4000" dirty="0" smtClean="0"/>
          </a:p>
        </p:txBody>
      </p:sp>
      <p:graphicFrame>
        <p:nvGraphicFramePr>
          <p:cNvPr id="5" name="جدول 4"/>
          <p:cNvGraphicFramePr>
            <a:graphicFrameLocks noGrp="1"/>
          </p:cNvGraphicFramePr>
          <p:nvPr/>
        </p:nvGraphicFramePr>
        <p:xfrm>
          <a:off x="285724" y="2928935"/>
          <a:ext cx="8501118" cy="3444240"/>
        </p:xfrm>
        <a:graphic>
          <a:graphicData uri="http://schemas.openxmlformats.org/drawingml/2006/table">
            <a:tbl>
              <a:tblPr rtl="1" firstRow="1" bandRow="1">
                <a:tableStyleId>{5C22544A-7EE6-4342-B048-85BDC9FD1C3A}</a:tableStyleId>
              </a:tblPr>
              <a:tblGrid>
                <a:gridCol w="944569"/>
                <a:gridCol w="888170"/>
                <a:gridCol w="1069525"/>
                <a:gridCol w="1121173"/>
                <a:gridCol w="681368"/>
                <a:gridCol w="771101"/>
                <a:gridCol w="1002517"/>
                <a:gridCol w="771099"/>
                <a:gridCol w="1251596"/>
              </a:tblGrid>
              <a:tr h="268955">
                <a:tc>
                  <a:txBody>
                    <a:bodyPr/>
                    <a:lstStyle/>
                    <a:p>
                      <a:pPr rtl="1"/>
                      <a:r>
                        <a:rPr lang="en-GB" dirty="0" smtClean="0"/>
                        <a:t>8</a:t>
                      </a:r>
                      <a:endParaRPr lang="ar-SA" dirty="0"/>
                    </a:p>
                  </a:txBody>
                  <a:tcPr/>
                </a:tc>
                <a:tc>
                  <a:txBody>
                    <a:bodyPr/>
                    <a:lstStyle/>
                    <a:p>
                      <a:pPr rtl="1"/>
                      <a:r>
                        <a:rPr lang="en-GB" dirty="0" smtClean="0"/>
                        <a:t>7</a:t>
                      </a:r>
                      <a:endParaRPr lang="ar-SA" dirty="0"/>
                    </a:p>
                  </a:txBody>
                  <a:tcPr/>
                </a:tc>
                <a:tc>
                  <a:txBody>
                    <a:bodyPr/>
                    <a:lstStyle/>
                    <a:p>
                      <a:pPr rtl="1"/>
                      <a:r>
                        <a:rPr lang="en-GB" dirty="0" smtClean="0"/>
                        <a:t>6</a:t>
                      </a:r>
                      <a:endParaRPr lang="ar-SA" dirty="0"/>
                    </a:p>
                  </a:txBody>
                  <a:tcPr/>
                </a:tc>
                <a:tc>
                  <a:txBody>
                    <a:bodyPr/>
                    <a:lstStyle/>
                    <a:p>
                      <a:pPr rtl="1"/>
                      <a:r>
                        <a:rPr lang="en-GB" dirty="0" smtClean="0"/>
                        <a:t>5</a:t>
                      </a:r>
                      <a:endParaRPr lang="ar-SA" dirty="0"/>
                    </a:p>
                  </a:txBody>
                  <a:tcPr/>
                </a:tc>
                <a:tc>
                  <a:txBody>
                    <a:bodyPr/>
                    <a:lstStyle/>
                    <a:p>
                      <a:pPr rtl="1"/>
                      <a:r>
                        <a:rPr lang="en-GB" dirty="0" smtClean="0"/>
                        <a:t>4</a:t>
                      </a:r>
                      <a:endParaRPr lang="ar-SA" dirty="0"/>
                    </a:p>
                  </a:txBody>
                  <a:tcPr/>
                </a:tc>
                <a:tc>
                  <a:txBody>
                    <a:bodyPr/>
                    <a:lstStyle/>
                    <a:p>
                      <a:pPr rtl="1"/>
                      <a:r>
                        <a:rPr lang="en-GB" dirty="0" smtClean="0"/>
                        <a:t>3</a:t>
                      </a:r>
                      <a:endParaRPr lang="ar-SA" dirty="0"/>
                    </a:p>
                  </a:txBody>
                  <a:tcPr/>
                </a:tc>
                <a:tc>
                  <a:txBody>
                    <a:bodyPr/>
                    <a:lstStyle/>
                    <a:p>
                      <a:pPr rtl="1"/>
                      <a:r>
                        <a:rPr lang="en-GB" dirty="0" smtClean="0"/>
                        <a:t>2</a:t>
                      </a:r>
                      <a:endParaRPr lang="ar-SA" dirty="0"/>
                    </a:p>
                  </a:txBody>
                  <a:tcPr/>
                </a:tc>
                <a:tc>
                  <a:txBody>
                    <a:bodyPr/>
                    <a:lstStyle/>
                    <a:p>
                      <a:pPr rtl="1"/>
                      <a:r>
                        <a:rPr lang="en-GB" dirty="0" smtClean="0"/>
                        <a:t>1</a:t>
                      </a:r>
                      <a:endParaRPr lang="ar-SA" dirty="0"/>
                    </a:p>
                  </a:txBody>
                  <a:tcPr/>
                </a:tc>
                <a:tc>
                  <a:txBody>
                    <a:bodyPr/>
                    <a:lstStyle/>
                    <a:p>
                      <a:pPr rtl="1"/>
                      <a:endParaRPr lang="ar-SA"/>
                    </a:p>
                  </a:txBody>
                  <a:tcPr/>
                </a:tc>
              </a:tr>
              <a:tr h="125834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E</a:t>
                      </a: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30000" dirty="0" smtClean="0">
                          <a:ln>
                            <a:noFill/>
                          </a:ln>
                          <a:solidFill>
                            <a:schemeClr val="bg1"/>
                          </a:solidFill>
                          <a:effectLst/>
                          <a:latin typeface="Times" pitchFamily="1" charset="0"/>
                        </a:rPr>
                        <a:t>2</a:t>
                      </a:r>
                      <a:endParaRPr kumimoji="0" lang="en-US" sz="1600" b="0" i="0" u="none" strike="noStrike" cap="none" normalizeH="0" baseline="0" dirty="0" smtClean="0">
                        <a:ln>
                          <a:noFill/>
                        </a:ln>
                        <a:solidFill>
                          <a:schemeClr val="bg1"/>
                        </a:solidFill>
                        <a:effectLst/>
                        <a:latin typeface="Times" pitchFamily="1"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Q</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in </a:t>
                      </a:r>
                      <a:r>
                        <a:rPr kumimoji="0" lang="en-US" sz="1600" b="0" i="0" u="none" strike="noStrike" cap="none" normalizeH="0" baseline="0" dirty="0" err="1" smtClean="0">
                          <a:ln>
                            <a:noFill/>
                          </a:ln>
                          <a:solidFill>
                            <a:schemeClr val="bg1"/>
                          </a:solidFill>
                          <a:effectLst/>
                          <a:latin typeface="Times" pitchFamily="1" charset="0"/>
                        </a:rPr>
                        <a:t>disylls</a:t>
                      </a:r>
                      <a:r>
                        <a:rPr kumimoji="0" lang="en-US" sz="1600" b="0" i="0" u="none" strike="noStrike" cap="none" normalizeH="0" baseline="0" dirty="0" smtClean="0">
                          <a:ln>
                            <a:noFill/>
                          </a:ln>
                          <a:solidFill>
                            <a:schemeClr val="bg1"/>
                          </a:solidFill>
                          <a:effectLst/>
                          <a:latin typeface="Times" pitchFamily="1" charset="0"/>
                        </a:rPr>
                        <a:t>.</a:t>
                      </a:r>
                      <a:endParaRPr kumimoji="0" lang="en-US" sz="1600" b="0" i="0" u="none" strike="noStrike" cap="none" normalizeH="0" baseline="30000" dirty="0" smtClean="0">
                        <a:ln>
                          <a:noFill/>
                        </a:ln>
                        <a:solidFill>
                          <a:schemeClr val="bg1"/>
                        </a:solidFill>
                        <a:effectLst/>
                        <a:latin typeface="Times" pitchFamily="1" charset="0"/>
                      </a:endParaRPr>
                    </a:p>
                    <a:p>
                      <a:pPr rtl="1"/>
                      <a:endParaRPr lang="ar-SA"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E</a:t>
                      </a: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30000" dirty="0" smtClean="0">
                          <a:ln>
                            <a:noFill/>
                          </a:ln>
                          <a:solidFill>
                            <a:schemeClr val="bg1"/>
                          </a:solidFill>
                          <a:effectLst/>
                          <a:latin typeface="Times" pitchFamily="1" charset="0"/>
                        </a:rPr>
                        <a:t>1</a:t>
                      </a:r>
                      <a:endParaRPr kumimoji="0" lang="en-US" sz="1600" b="0" i="0" u="none" strike="noStrike" cap="none" normalizeH="0" baseline="0" dirty="0" smtClean="0">
                        <a:ln>
                          <a:noFill/>
                        </a:ln>
                        <a:solidFill>
                          <a:schemeClr val="bg1"/>
                        </a:solidFill>
                        <a:effectLst/>
                        <a:latin typeface="Times" pitchFamily="1"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Q</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“slept”</a:t>
                      </a:r>
                      <a:endParaRPr kumimoji="0" lang="en-US" sz="1600" b="0" i="0" u="none" strike="noStrike" cap="none" normalizeH="0" baseline="30000" dirty="0" smtClean="0">
                        <a:ln>
                          <a:noFill/>
                        </a:ln>
                        <a:solidFill>
                          <a:schemeClr val="bg1"/>
                        </a:solidFill>
                        <a:effectLst/>
                        <a:latin typeface="Times" pitchFamily="1" charset="0"/>
                      </a:endParaRPr>
                    </a:p>
                    <a:p>
                      <a:pPr rtl="1"/>
                      <a:endParaRPr lang="ar-SA" b="1"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ar-SA" sz="1600" b="0" i="0" u="none" strike="noStrike" cap="none" normalizeH="0" baseline="0" dirty="0" smtClean="0">
                          <a:ln>
                            <a:noFill/>
                          </a:ln>
                          <a:solidFill>
                            <a:schemeClr val="bg1"/>
                          </a:solidFill>
                          <a:effectLst/>
                          <a:latin typeface="SILDoulosIPA-Regular" pitchFamily="1" charset="0"/>
                        </a:rPr>
                        <a:t>√</a:t>
                      </a: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30000" dirty="0" smtClean="0">
                          <a:ln>
                            <a:noFill/>
                          </a:ln>
                          <a:solidFill>
                            <a:schemeClr val="bg1"/>
                          </a:solidFill>
                          <a:effectLst/>
                          <a:latin typeface="Times" pitchFamily="1" charset="0"/>
                        </a:rPr>
                        <a:t>2</a:t>
                      </a:r>
                      <a:endParaRPr kumimoji="0" lang="en-US" sz="1600" b="0" i="0" u="none" strike="noStrike" cap="none" normalizeH="0" baseline="0" dirty="0" smtClean="0">
                        <a:ln>
                          <a:noFill/>
                        </a:ln>
                        <a:solidFill>
                          <a:schemeClr val="bg1"/>
                        </a:solidFill>
                        <a:effectLst/>
                        <a:latin typeface="Times" pitchFamily="1"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ar-SA" sz="1600" b="0" i="0" u="none" strike="noStrike" cap="none" normalizeH="0" baseline="0" dirty="0" smtClean="0">
                          <a:ln>
                            <a:noFill/>
                          </a:ln>
                          <a:solidFill>
                            <a:schemeClr val="bg1"/>
                          </a:solidFill>
                          <a:effectLst/>
                          <a:latin typeface="SILDoulosIPA-Regular" pitchFamily="1" charset="0"/>
                        </a:rPr>
                        <a:t>√</a:t>
                      </a:r>
                      <a:r>
                        <a:rPr kumimoji="0" lang="en-US" sz="1600" b="0" i="0" u="none" strike="noStrike" cap="none" normalizeH="0" baseline="0" dirty="0" smtClean="0">
                          <a:ln>
                            <a:noFill/>
                          </a:ln>
                          <a:solidFill>
                            <a:schemeClr val="bg1"/>
                          </a:solidFill>
                          <a:effectLst/>
                          <a:latin typeface="SILDoulosIPA-Regular" pitchFamily="1" charset="0"/>
                        </a:rPr>
                        <a:t>,</a:t>
                      </a:r>
                      <a:r>
                        <a:rPr kumimoji="0" lang="ar-SA" sz="1600" b="0" i="0" u="none" strike="noStrike" cap="none" normalizeH="0" baseline="0" dirty="0" smtClean="0">
                          <a:ln>
                            <a:noFill/>
                          </a:ln>
                          <a:solidFill>
                            <a:schemeClr val="bg1"/>
                          </a:solidFill>
                          <a:effectLst/>
                          <a:latin typeface="SILDoulosIPA-Regular" pitchFamily="1" charset="0"/>
                        </a:rPr>
                        <a:t>¨</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“pull”</a:t>
                      </a:r>
                      <a:endParaRPr kumimoji="0" lang="en-US" sz="1600" b="0" i="0" u="none" strike="noStrike" cap="none" normalizeH="0" baseline="30000" dirty="0" smtClean="0">
                        <a:ln>
                          <a:noFill/>
                        </a:ln>
                        <a:solidFill>
                          <a:schemeClr val="bg1"/>
                        </a:solidFill>
                        <a:effectLst/>
                        <a:latin typeface="Times" pitchFamily="1" charset="0"/>
                      </a:endParaRPr>
                    </a:p>
                    <a:p>
                      <a:pPr rtl="1"/>
                      <a:endParaRPr lang="ar-SA"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err="1" smtClean="0">
                          <a:ln>
                            <a:noFill/>
                          </a:ln>
                          <a:solidFill>
                            <a:schemeClr val="bg1"/>
                          </a:solidFill>
                          <a:effectLst/>
                          <a:latin typeface="SILDoulosIPA-Regular" pitchFamily="1" charset="0"/>
                        </a:rPr>
                        <a:t>th</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O</a:t>
                      </a:r>
                      <a:r>
                        <a:rPr kumimoji="0" lang="en-US" sz="1600" b="0" i="0" u="none" strike="noStrike" cap="none" normalizeH="0" baseline="0" dirty="0" smtClean="0">
                          <a:ln>
                            <a:noFill/>
                          </a:ln>
                          <a:solidFill>
                            <a:schemeClr val="bg1"/>
                          </a:solidFill>
                          <a:effectLst/>
                          <a:latin typeface="Times" pitchFamily="1" charset="0"/>
                        </a:rPr>
                        <a:t>] “mother”</a:t>
                      </a:r>
                    </a:p>
                    <a:p>
                      <a:pPr rtl="1"/>
                      <a:endParaRPr lang="ar-SA"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ar-SA" sz="1600" b="0" i="0" u="none" strike="noStrike" cap="none" normalizeH="0" baseline="0" dirty="0" smtClean="0">
                          <a:ln>
                            <a:noFill/>
                          </a:ln>
                          <a:solidFill>
                            <a:schemeClr val="bg1"/>
                          </a:solidFill>
                          <a:effectLst/>
                          <a:latin typeface="SILDoulosIPA-Regular" pitchFamily="1" charset="0"/>
                        </a:rPr>
                        <a:t>√</a:t>
                      </a: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30000" dirty="0" smtClean="0">
                          <a:ln>
                            <a:noFill/>
                          </a:ln>
                          <a:solidFill>
                            <a:schemeClr val="bg1"/>
                          </a:solidFill>
                          <a:effectLst/>
                          <a:latin typeface="Times" pitchFamily="1" charset="0"/>
                        </a:rPr>
                        <a:t>1</a:t>
                      </a:r>
                      <a:endParaRPr kumimoji="0" lang="en-US" sz="1600" b="0" i="0" u="none" strike="noStrike" cap="none" normalizeH="0" baseline="0" dirty="0" smtClean="0">
                        <a:ln>
                          <a:noFill/>
                        </a:ln>
                        <a:solidFill>
                          <a:schemeClr val="bg1"/>
                        </a:solidFill>
                        <a:effectLst/>
                        <a:latin typeface="Times" pitchFamily="1"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U</a:t>
                      </a:r>
                      <a:r>
                        <a:rPr kumimoji="0" lang="en-US" sz="1600" b="0" i="0" u="none" strike="noStrike" cap="none" normalizeH="0" baseline="0" dirty="0" smtClean="0">
                          <a:ln>
                            <a:noFill/>
                          </a:ln>
                          <a:solidFill>
                            <a:schemeClr val="bg1"/>
                          </a:solidFill>
                          <a:effectLst/>
                          <a:latin typeface="Times" pitchFamily="1" charset="0"/>
                        </a:rPr>
                        <a:t>] “hut”</a:t>
                      </a:r>
                      <a:endParaRPr kumimoji="0" lang="en-US" sz="1600" b="0" i="0" u="none" strike="noStrike" cap="none" normalizeH="0" baseline="30000" dirty="0" smtClean="0">
                        <a:ln>
                          <a:noFill/>
                        </a:ln>
                        <a:solidFill>
                          <a:schemeClr val="bg1"/>
                        </a:solidFill>
                        <a:effectLst/>
                        <a:latin typeface="Times" pitchFamily="1" charset="0"/>
                      </a:endParaRPr>
                    </a:p>
                    <a:p>
                      <a:pPr rtl="1"/>
                      <a:endParaRPr lang="ar-SA" sz="1600"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I</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1-3pts</a:t>
                      </a:r>
                    </a:p>
                    <a:p>
                      <a:pPr rtl="1"/>
                      <a:endParaRPr lang="ar-SA"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a</a:t>
                      </a:r>
                      <a:r>
                        <a:rPr kumimoji="0" lang="en-US" sz="1600" b="0" i="0" u="none" strike="noStrike" cap="none" normalizeH="0" baseline="0" dirty="0" smtClean="0">
                          <a:ln>
                            <a:noFill/>
                          </a:ln>
                          <a:solidFill>
                            <a:schemeClr val="bg1"/>
                          </a:solidFill>
                          <a:effectLst/>
                          <a:latin typeface="Times" pitchFamily="1"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1-5pts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“bag”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err="1" smtClean="0">
                          <a:ln>
                            <a:noFill/>
                          </a:ln>
                          <a:solidFill>
                            <a:schemeClr val="bg1"/>
                          </a:solidFill>
                          <a:effectLst/>
                          <a:latin typeface="SILDoulosIPA-Regular" pitchFamily="1" charset="0"/>
                        </a:rPr>
                        <a:t>bEg</a:t>
                      </a:r>
                      <a:r>
                        <a:rPr kumimoji="0" lang="en-US" sz="1600" b="0" i="0" u="none" strike="noStrike" cap="none" normalizeH="0" baseline="0" dirty="0" smtClean="0">
                          <a:ln>
                            <a:noFill/>
                          </a:ln>
                          <a:solidFill>
                            <a:schemeClr val="bg1"/>
                          </a:solidFill>
                          <a:effectLst/>
                          <a:latin typeface="Times" pitchFamily="1" charset="0"/>
                        </a:rPr>
                        <a:t>], </a:t>
                      </a:r>
                      <a:r>
                        <a:rPr kumimoji="0" lang="en-US" sz="1600" b="0" i="0" u="none" strike="noStrike" cap="none" normalizeH="0" baseline="0" dirty="0" err="1" smtClean="0">
                          <a:ln>
                            <a:noFill/>
                          </a:ln>
                          <a:solidFill>
                            <a:schemeClr val="bg1"/>
                          </a:solidFill>
                          <a:effectLst/>
                          <a:latin typeface="Times" pitchFamily="1" charset="0"/>
                        </a:rPr>
                        <a:t>but”man</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err="1" smtClean="0">
                          <a:ln>
                            <a:noFill/>
                          </a:ln>
                          <a:solidFill>
                            <a:schemeClr val="bg1"/>
                          </a:solidFill>
                          <a:effectLst/>
                          <a:latin typeface="SILDoulosIPA-Regular" pitchFamily="1" charset="0"/>
                        </a:rPr>
                        <a:t>mç.</a:t>
                      </a:r>
                      <a:r>
                        <a:rPr kumimoji="0" lang="en-US" altLang="ja-JP" sz="1600" b="0" i="0" u="none" strike="noStrike" cap="none" normalizeH="0" baseline="0" dirty="0" err="1" smtClean="0">
                          <a:ln>
                            <a:noFill/>
                          </a:ln>
                          <a:solidFill>
                            <a:schemeClr val="bg1"/>
                          </a:solidFill>
                          <a:effectLst/>
                          <a:latin typeface="SILDoulosIPA-Regular" pitchFamily="1" charset="0"/>
                          <a:ea typeface="MS PGothic" pitchFamily="34" charset="-128"/>
                        </a:rPr>
                        <a:t>´n</a:t>
                      </a:r>
                      <a:r>
                        <a:rPr kumimoji="0" lang="en-US" sz="1600" b="0" i="0" u="none" strike="noStrike" cap="none" normalizeH="0" baseline="0" dirty="0" smtClean="0">
                          <a:ln>
                            <a:noFill/>
                          </a:ln>
                          <a:solidFill>
                            <a:schemeClr val="bg1"/>
                          </a:solidFill>
                          <a:effectLst/>
                          <a:latin typeface="Times" pitchFamily="1" charset="0"/>
                        </a:rPr>
                        <a:t>]</a:t>
                      </a:r>
                    </a:p>
                    <a:p>
                      <a:pPr rtl="1"/>
                      <a:endParaRPr lang="ar-SA"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err="1" smtClean="0">
                          <a:ln>
                            <a:noFill/>
                          </a:ln>
                          <a:solidFill>
                            <a:schemeClr val="bg1"/>
                          </a:solidFill>
                          <a:effectLst/>
                          <a:latin typeface="SILDoulosIPA-Regular" pitchFamily="1" charset="0"/>
                        </a:rPr>
                        <a:t>ai</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1-3pts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a:t>
                      </a:r>
                      <a:r>
                        <a:rPr kumimoji="0" lang="en-US" sz="1600" b="0" i="0" u="none" strike="noStrike" cap="none" normalizeH="0" baseline="0" dirty="0" smtClean="0">
                          <a:ln>
                            <a:noFill/>
                          </a:ln>
                          <a:solidFill>
                            <a:schemeClr val="bg1"/>
                          </a:solidFill>
                          <a:effectLst/>
                          <a:latin typeface="SILDoulosIPA-Regular" pitchFamily="1" charset="0"/>
                        </a:rPr>
                        <a:t>EI  </a:t>
                      </a:r>
                      <a:r>
                        <a:rPr kumimoji="0" lang="en-US" sz="1600" b="0" i="0" u="none" strike="noStrike" cap="none" normalizeH="0" baseline="0" dirty="0" err="1" smtClean="0">
                          <a:ln>
                            <a:noFill/>
                          </a:ln>
                          <a:solidFill>
                            <a:schemeClr val="bg1"/>
                          </a:solidFill>
                          <a:effectLst/>
                          <a:latin typeface="SILDoulosIPA-Regular" pitchFamily="1" charset="0"/>
                        </a:rPr>
                        <a:t>eI</a:t>
                      </a:r>
                      <a:r>
                        <a:rPr kumimoji="0" lang="en-US" sz="1600" b="0" i="0" u="none" strike="noStrike" cap="none" normalizeH="0" baseline="0" dirty="0" smtClean="0">
                          <a:ln>
                            <a:noFill/>
                          </a:ln>
                          <a:solidFill>
                            <a:schemeClr val="bg1"/>
                          </a:solidFill>
                          <a:effectLst/>
                          <a:latin typeface="Times" pitchFamily="1"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Times" pitchFamily="1" charset="0"/>
                        </a:rPr>
                        <a:t>“night”</a:t>
                      </a:r>
                    </a:p>
                    <a:p>
                      <a:pPr rtl="1"/>
                      <a:endParaRPr lang="ar-SA" dirty="0"/>
                    </a:p>
                  </a:txBody>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en-US" sz="1800" b="0" i="1" u="none" strike="noStrike" cap="none" normalizeH="0" baseline="0" dirty="0" smtClean="0">
                          <a:ln>
                            <a:noFill/>
                          </a:ln>
                          <a:solidFill>
                            <a:schemeClr val="bg1"/>
                          </a:solidFill>
                          <a:effectLst/>
                          <a:latin typeface="Times" pitchFamily="1" charset="0"/>
                        </a:rPr>
                        <a:t>Variable:</a:t>
                      </a:r>
                      <a:endParaRPr kumimoji="0" lang="en-US" sz="1800" b="0" i="0" u="none" strike="noStrike" cap="none" normalizeH="0" baseline="0" dirty="0" smtClean="0">
                        <a:ln>
                          <a:noFill/>
                        </a:ln>
                        <a:solidFill>
                          <a:schemeClr val="bg1"/>
                        </a:solidFill>
                        <a:effectLst/>
                        <a:latin typeface="Times New Roman" pitchFamily="18" charset="0"/>
                      </a:endParaRPr>
                    </a:p>
                    <a:p>
                      <a:pPr rtl="1"/>
                      <a:endParaRPr lang="ar-SA" dirty="0"/>
                    </a:p>
                  </a:txBody>
                  <a:tcPr/>
                </a:tc>
              </a:tr>
              <a:tr h="370103">
                <a:tc>
                  <a:txBody>
                    <a:bodyPr/>
                    <a:lstStyle/>
                    <a:p>
                      <a:pPr rtl="1"/>
                      <a:r>
                        <a:rPr lang="en-GB" dirty="0" smtClean="0"/>
                        <a:t>25%</a:t>
                      </a:r>
                      <a:endParaRPr lang="ar-SA" dirty="0"/>
                    </a:p>
                  </a:txBody>
                  <a:tcPr/>
                </a:tc>
                <a:tc>
                  <a:txBody>
                    <a:bodyPr/>
                    <a:lstStyle/>
                    <a:p>
                      <a:pPr rtl="1"/>
                      <a:r>
                        <a:rPr lang="en-GB" dirty="0" smtClean="0"/>
                        <a:t>66.7%</a:t>
                      </a:r>
                      <a:endParaRPr lang="ar-SA" dirty="0"/>
                    </a:p>
                  </a:txBody>
                  <a:tcPr/>
                </a:tc>
                <a:tc>
                  <a:txBody>
                    <a:bodyPr/>
                    <a:lstStyle/>
                    <a:p>
                      <a:pPr rtl="1"/>
                      <a:r>
                        <a:rPr lang="en-GB" dirty="0" smtClean="0"/>
                        <a:t>0%</a:t>
                      </a:r>
                      <a:endParaRPr lang="ar-SA" dirty="0"/>
                    </a:p>
                  </a:txBody>
                  <a:tcPr/>
                </a:tc>
                <a:tc>
                  <a:txBody>
                    <a:bodyPr/>
                    <a:lstStyle/>
                    <a:p>
                      <a:pPr rtl="1"/>
                      <a:r>
                        <a:rPr lang="en-GB" dirty="0" smtClean="0"/>
                        <a:t>0%</a:t>
                      </a:r>
                      <a:endParaRPr lang="ar-SA" dirty="0"/>
                    </a:p>
                  </a:txBody>
                  <a:tcPr/>
                </a:tc>
                <a:tc>
                  <a:txBody>
                    <a:bodyPr/>
                    <a:lstStyle/>
                    <a:p>
                      <a:pPr rtl="1"/>
                      <a:r>
                        <a:rPr lang="en-GB" dirty="0" smtClean="0"/>
                        <a:t>0%</a:t>
                      </a:r>
                      <a:endParaRPr lang="ar-SA" dirty="0"/>
                    </a:p>
                  </a:txBody>
                  <a:tcPr/>
                </a:tc>
                <a:tc>
                  <a:txBody>
                    <a:bodyPr/>
                    <a:lstStyle/>
                    <a:p>
                      <a:pPr rtl="1"/>
                      <a:r>
                        <a:rPr lang="en-GB" dirty="0" smtClean="0"/>
                        <a:t>1.2</a:t>
                      </a:r>
                      <a:endParaRPr lang="ar-SA" dirty="0"/>
                    </a:p>
                  </a:txBody>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ar-SA" dirty="0" smtClean="0"/>
                        <a:t> </a:t>
                      </a:r>
                      <a:r>
                        <a:rPr kumimoji="0" lang="en-GB" sz="1600" b="0" i="0" u="none" strike="noStrike" cap="none" normalizeH="0" baseline="0" dirty="0" smtClean="0">
                          <a:ln>
                            <a:noFill/>
                          </a:ln>
                          <a:solidFill>
                            <a:schemeClr val="bg1"/>
                          </a:solidFill>
                          <a:effectLst/>
                          <a:latin typeface="Times" pitchFamily="1" charset="0"/>
                        </a:rPr>
                        <a:t>1.05</a:t>
                      </a:r>
                      <a:endParaRPr kumimoji="0" lang="en-US" sz="1800" b="0" i="0" u="none" strike="noStrike" cap="none" normalizeH="0" baseline="0" dirty="0" smtClean="0">
                        <a:ln>
                          <a:noFill/>
                        </a:ln>
                        <a:solidFill>
                          <a:schemeClr val="tx1"/>
                        </a:solidFill>
                        <a:effectLst/>
                        <a:latin typeface="Times New Roman" pitchFamily="18" charset="0"/>
                      </a:endParaRPr>
                    </a:p>
                  </a:txBody>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smtClean="0">
                          <a:ln>
                            <a:noFill/>
                          </a:ln>
                          <a:solidFill>
                            <a:schemeClr val="bg1"/>
                          </a:solidFill>
                          <a:effectLst/>
                          <a:latin typeface="Times" pitchFamily="1" charset="0"/>
                        </a:rPr>
                        <a:t>1.4</a:t>
                      </a:r>
                      <a:endParaRPr kumimoji="0" lang="en-US" sz="1600" b="0" i="0" u="none" strike="noStrike" cap="none" normalizeH="0" baseline="0" dirty="0" smtClean="0">
                        <a:ln>
                          <a:noFill/>
                        </a:ln>
                        <a:solidFill>
                          <a:schemeClr val="bg1"/>
                        </a:solidFill>
                        <a:effectLst/>
                        <a:latin typeface="Times New Roman" pitchFamily="18" charset="0"/>
                      </a:endParaRPr>
                    </a:p>
                    <a:p>
                      <a:pPr rtl="1"/>
                      <a:endParaRPr lang="ar-SA" dirty="0"/>
                    </a:p>
                  </a:txBody>
                  <a:tcPr/>
                </a:tc>
                <a:tc>
                  <a:txBody>
                    <a:bodyPr/>
                    <a:lstStyle/>
                    <a:p>
                      <a:pPr rtl="1"/>
                      <a:r>
                        <a:rPr lang="en-US" dirty="0" smtClean="0"/>
                        <a:t>Hanna</a:t>
                      </a:r>
                      <a:r>
                        <a:rPr lang="en-US" baseline="0" dirty="0" smtClean="0"/>
                        <a:t> </a:t>
                      </a:r>
                      <a:endParaRPr lang="ar-SA" dirty="0"/>
                    </a:p>
                  </a:txBody>
                  <a:tcPr/>
                </a:tc>
              </a:tr>
              <a:tr h="388608">
                <a:tc>
                  <a:txBody>
                    <a:bodyPr/>
                    <a:lstStyle/>
                    <a:p>
                      <a:pPr rtl="1"/>
                      <a:r>
                        <a:rPr lang="en-US" dirty="0" smtClean="0"/>
                        <a:t>47.83%</a:t>
                      </a:r>
                      <a:endParaRPr lang="ar-SA" dirty="0"/>
                    </a:p>
                  </a:txBody>
                  <a:tcPr/>
                </a:tc>
                <a:tc>
                  <a:txBody>
                    <a:bodyPr/>
                    <a:lstStyle/>
                    <a:p>
                      <a:pPr rtl="1"/>
                      <a:r>
                        <a:rPr lang="en-US" dirty="0" smtClean="0"/>
                        <a:t>100%</a:t>
                      </a:r>
                      <a:endParaRPr lang="ar-SA" dirty="0"/>
                    </a:p>
                  </a:txBody>
                  <a:tcPr/>
                </a:tc>
                <a:tc>
                  <a:txBody>
                    <a:bodyPr/>
                    <a:lstStyle/>
                    <a:p>
                      <a:pPr rtl="1"/>
                      <a:r>
                        <a:rPr lang="en-US" dirty="0" smtClean="0"/>
                        <a:t>70.48%</a:t>
                      </a:r>
                      <a:endParaRPr lang="ar-SA" dirty="0"/>
                    </a:p>
                  </a:txBody>
                  <a:tcPr/>
                </a:tc>
                <a:tc>
                  <a:txBody>
                    <a:bodyPr/>
                    <a:lstStyle/>
                    <a:p>
                      <a:pPr rtl="1"/>
                      <a:r>
                        <a:rPr lang="en-US" dirty="0" smtClean="0"/>
                        <a:t>58.34%</a:t>
                      </a:r>
                      <a:endParaRPr lang="ar-SA" dirty="0"/>
                    </a:p>
                  </a:txBody>
                  <a:tcPr/>
                </a:tc>
                <a:tc>
                  <a:txBody>
                    <a:bodyPr/>
                    <a:lstStyle/>
                    <a:p>
                      <a:pPr rtl="1"/>
                      <a:r>
                        <a:rPr lang="en-GB" dirty="0" smtClean="0"/>
                        <a:t>9%</a:t>
                      </a:r>
                      <a:endParaRPr lang="ar-SA" dirty="0"/>
                    </a:p>
                  </a:txBody>
                  <a:tcPr/>
                </a:tc>
                <a:tc>
                  <a:txBody>
                    <a:bodyPr/>
                    <a:lstStyle/>
                    <a:p>
                      <a:pPr rtl="1"/>
                      <a:r>
                        <a:rPr lang="en-GB" dirty="0" smtClean="0"/>
                        <a:t>2.5</a:t>
                      </a:r>
                      <a:endParaRPr lang="ar-SA" dirty="0"/>
                    </a:p>
                  </a:txBody>
                  <a:tcPr/>
                </a:tc>
                <a:tc>
                  <a:txBody>
                    <a:bodyPr/>
                    <a:lstStyle/>
                    <a:p>
                      <a:pPr rtl="1"/>
                      <a:r>
                        <a:rPr lang="en-GB" dirty="0" smtClean="0"/>
                        <a:t>2.63</a:t>
                      </a:r>
                      <a:endParaRPr lang="ar-SA" dirty="0"/>
                    </a:p>
                  </a:txBody>
                  <a:tcPr/>
                </a:tc>
                <a:tc>
                  <a:txBody>
                    <a:bodyPr/>
                    <a:lstStyle/>
                    <a:p>
                      <a:pPr rtl="1"/>
                      <a:r>
                        <a:rPr lang="en-GB" dirty="0" smtClean="0"/>
                        <a:t> 2.4</a:t>
                      </a:r>
                      <a:endParaRPr lang="ar-SA" dirty="0"/>
                    </a:p>
                  </a:txBody>
                  <a:tcPr/>
                </a:tc>
                <a:tc>
                  <a:txBody>
                    <a:bodyPr/>
                    <a:lstStyle/>
                    <a:p>
                      <a:pPr rtl="1"/>
                      <a:r>
                        <a:rPr lang="en-US" dirty="0" smtClean="0"/>
                        <a:t>Paula </a:t>
                      </a:r>
                      <a:endParaRPr lang="ar-SA" dirty="0"/>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800" dirty="0" smtClean="0"/>
              <a:t>Results 1</a:t>
            </a:r>
            <a:r>
              <a:rPr lang="en-US" sz="4800" dirty="0" smtClean="0">
                <a:latin typeface="Palatino" pitchFamily="1" charset="0"/>
              </a:rPr>
              <a:t>:</a:t>
            </a:r>
            <a:endParaRPr lang="ar-SA" dirty="0"/>
          </a:p>
        </p:txBody>
      </p:sp>
      <p:sp>
        <p:nvSpPr>
          <p:cNvPr id="3" name="عنصر نائب للمحتوى 2"/>
          <p:cNvSpPr>
            <a:spLocks noGrp="1"/>
          </p:cNvSpPr>
          <p:nvPr>
            <p:ph idx="1"/>
          </p:nvPr>
        </p:nvSpPr>
        <p:spPr/>
        <p:txBody>
          <a:bodyPr/>
          <a:lstStyle/>
          <a:p>
            <a:r>
              <a:rPr lang="en-US" sz="2000" dirty="0" smtClean="0">
                <a:latin typeface="Times" pitchFamily="1" charset="0"/>
              </a:rPr>
              <a:t>Speakers drawn from 3 Core neighborhoods: each working class, economically depressed</a:t>
            </a:r>
          </a:p>
          <a:p>
            <a:endParaRPr lang="en-US" sz="2000" dirty="0" smtClean="0">
              <a:latin typeface="Times" pitchFamily="1" charset="0"/>
            </a:endParaRPr>
          </a:p>
          <a:p>
            <a:endParaRPr lang="ar-SA" dirty="0"/>
          </a:p>
        </p:txBody>
      </p:sp>
      <p:graphicFrame>
        <p:nvGraphicFramePr>
          <p:cNvPr id="4" name="جدول 3"/>
          <p:cNvGraphicFramePr>
            <a:graphicFrameLocks noGrp="1"/>
          </p:cNvGraphicFramePr>
          <p:nvPr/>
        </p:nvGraphicFramePr>
        <p:xfrm>
          <a:off x="1080748" y="2714621"/>
          <a:ext cx="6491648" cy="3014995"/>
        </p:xfrm>
        <a:graphic>
          <a:graphicData uri="http://schemas.openxmlformats.org/drawingml/2006/table">
            <a:tbl>
              <a:tblPr rtl="1" firstRow="1" bandRow="1">
                <a:effectLst/>
                <a:tableStyleId>{5C22544A-7EE6-4342-B048-85BDC9FD1C3A}</a:tableStyleId>
              </a:tblPr>
              <a:tblGrid>
                <a:gridCol w="2678819"/>
                <a:gridCol w="1788242"/>
                <a:gridCol w="2024587"/>
              </a:tblGrid>
              <a:tr h="903972">
                <a:tc>
                  <a:txBody>
                    <a:bodyPr/>
                    <a:lstStyle/>
                    <a:p>
                      <a:pPr rtl="1"/>
                      <a:r>
                        <a:rPr lang="en-US" sz="1800" b="1" dirty="0" err="1" smtClean="0">
                          <a:latin typeface="Times" pitchFamily="1" charset="0"/>
                        </a:rPr>
                        <a:t>Ballymacarrett</a:t>
                      </a:r>
                      <a:endParaRPr lang="ar-SA"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rtl="1"/>
                      <a:r>
                        <a:rPr lang="en-US" sz="1800" b="1" dirty="0" smtClean="0">
                          <a:latin typeface="Times" pitchFamily="1" charset="0"/>
                        </a:rPr>
                        <a:t>Hammer        	</a:t>
                      </a:r>
                      <a:endParaRPr lang="ar-SA" dirty="0"/>
                    </a:p>
                  </a:txBody>
                  <a:tcPr>
                    <a:lnL w="12700" cmpd="sng">
                      <a:noFill/>
                    </a:lnL>
                    <a:solidFill>
                      <a:schemeClr val="accent2">
                        <a:lumMod val="50000"/>
                      </a:schemeClr>
                    </a:solidFill>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dirty="0" err="1" smtClean="0">
                          <a:latin typeface="Times" pitchFamily="1" charset="0"/>
                        </a:rPr>
                        <a:t>Clonard</a:t>
                      </a:r>
                      <a:r>
                        <a:rPr lang="en-US" sz="1800" b="1" dirty="0" smtClean="0">
                          <a:latin typeface="Times" pitchFamily="1" charset="0"/>
                        </a:rPr>
                        <a:t>        		</a:t>
                      </a:r>
                      <a:endParaRPr lang="ar-SA" dirty="0"/>
                    </a:p>
                  </a:txBody>
                  <a:tcPr>
                    <a:solidFill>
                      <a:schemeClr val="accent2">
                        <a:lumMod val="50000"/>
                      </a:schemeClr>
                    </a:solidFill>
                  </a:tcPr>
                </a:tc>
              </a:tr>
              <a:tr h="903972">
                <a:tc>
                  <a:txBody>
                    <a:bodyPr/>
                    <a:lstStyle/>
                    <a:p>
                      <a:pPr rtl="1"/>
                      <a:r>
                        <a:rPr lang="en-US" sz="1800" dirty="0" smtClean="0">
                          <a:solidFill>
                            <a:schemeClr val="tx2"/>
                          </a:solidFill>
                          <a:latin typeface="Times" pitchFamily="1" charset="0"/>
                        </a:rPr>
                        <a:t>East</a:t>
                      </a:r>
                    </a:p>
                    <a:p>
                      <a:pPr rtl="1"/>
                      <a:endParaRPr lang="en-US" sz="1800" dirty="0" smtClean="0">
                        <a:solidFill>
                          <a:schemeClr val="tx2"/>
                        </a:solidFill>
                        <a:latin typeface="Times" pitchFamily="1" charset="0"/>
                      </a:endParaRPr>
                    </a:p>
                    <a:p>
                      <a:pPr rtl="1"/>
                      <a:r>
                        <a:rPr lang="en-US" sz="1800" dirty="0" smtClean="0">
                          <a:latin typeface="Times" pitchFamily="1" charset="0"/>
                        </a:rPr>
                        <a:t>	</a:t>
                      </a:r>
                      <a:endParaRPr lang="ar-SA"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rtl="1"/>
                      <a:r>
                        <a:rPr lang="en-US" sz="1800" smtClean="0">
                          <a:solidFill>
                            <a:schemeClr val="tx2"/>
                          </a:solidFill>
                          <a:latin typeface="Times" pitchFamily="1" charset="0"/>
                        </a:rPr>
                        <a:t>We</a:t>
                      </a:r>
                      <a:endParaRPr lang="en-US" sz="1800" dirty="0" smtClean="0">
                        <a:solidFill>
                          <a:schemeClr val="tx1"/>
                        </a:solidFill>
                        <a:latin typeface="Times" pitchFamily="1" charset="0"/>
                      </a:endParaRPr>
                    </a:p>
                  </a:txBody>
                  <a:tcPr>
                    <a:lnL w="12700" cap="flat" cmpd="sng" algn="ctr">
                      <a:solidFill>
                        <a:schemeClr val="tx1"/>
                      </a:solidFill>
                      <a:prstDash val="solid"/>
                      <a:round/>
                      <a:headEnd type="none" w="med" len="med"/>
                      <a:tailEnd type="none" w="med" len="med"/>
                    </a:lnL>
                    <a:solidFill>
                      <a:schemeClr val="accent2">
                        <a:lumMod val="50000"/>
                      </a:schemeClr>
                    </a:solidFill>
                  </a:tcPr>
                </a:tc>
                <a:tc>
                  <a:txBody>
                    <a:bodyPr/>
                    <a:lstStyle/>
                    <a:p>
                      <a:r>
                        <a:rPr lang="en-US" sz="1800" dirty="0" smtClean="0">
                          <a:solidFill>
                            <a:schemeClr val="tx2"/>
                          </a:solidFill>
                          <a:latin typeface="Times" pitchFamily="1" charset="0"/>
                        </a:rPr>
                        <a:t>West                        </a:t>
                      </a:r>
                      <a:endParaRPr lang="ar-SA" dirty="0"/>
                    </a:p>
                  </a:txBody>
                  <a:tcPr>
                    <a:solidFill>
                      <a:schemeClr val="accent2">
                        <a:lumMod val="50000"/>
                      </a:schemeClr>
                    </a:solidFill>
                  </a:tcPr>
                </a:tc>
              </a:tr>
              <a:tr h="361589">
                <a:tc>
                  <a:txBody>
                    <a:bodyPr/>
                    <a:lstStyle/>
                    <a:p>
                      <a:pPr rtl="1"/>
                      <a:r>
                        <a:rPr lang="en-US" sz="1800" dirty="0" smtClean="0">
                          <a:solidFill>
                            <a:schemeClr val="tx1"/>
                          </a:solidFill>
                          <a:latin typeface="Times" pitchFamily="1" charset="0"/>
                        </a:rPr>
                        <a:t>Protestants</a:t>
                      </a:r>
                      <a:endParaRPr lang="ar-S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50000"/>
                      </a:schemeClr>
                    </a:solidFill>
                  </a:tcPr>
                </a:tc>
                <a:tc>
                  <a:txBody>
                    <a:bodyPr/>
                    <a:lstStyle/>
                    <a:p>
                      <a:pPr rtl="1"/>
                      <a:r>
                        <a:rPr lang="en-US" sz="1800" dirty="0" smtClean="0">
                          <a:solidFill>
                            <a:schemeClr val="tx1"/>
                          </a:solidFill>
                          <a:latin typeface="Times" pitchFamily="1" charset="0"/>
                        </a:rPr>
                        <a:t>Protestants</a:t>
                      </a:r>
                      <a:endParaRPr lang="ar-SA" dirty="0"/>
                    </a:p>
                  </a:txBody>
                  <a:tcPr>
                    <a:lnL w="12700" cap="flat" cmpd="sng" algn="ctr">
                      <a:noFill/>
                      <a:prstDash val="solid"/>
                      <a:round/>
                      <a:headEnd type="none" w="med" len="med"/>
                      <a:tailEnd type="none" w="med" len="med"/>
                    </a:lnL>
                    <a:solidFill>
                      <a:schemeClr val="accent2">
                        <a:lumMod val="50000"/>
                      </a:schemeClr>
                    </a:solidFill>
                  </a:tcPr>
                </a:tc>
                <a:tc>
                  <a:txBody>
                    <a:bodyPr/>
                    <a:lstStyle/>
                    <a:p>
                      <a:pPr rtl="1"/>
                      <a:r>
                        <a:rPr lang="en-US" sz="1800" dirty="0" smtClean="0">
                          <a:solidFill>
                            <a:schemeClr val="tx1"/>
                          </a:solidFill>
                          <a:latin typeface="Times" pitchFamily="1" charset="0"/>
                        </a:rPr>
                        <a:t>Catholic</a:t>
                      </a:r>
                      <a:endParaRPr lang="ar-SA" dirty="0">
                        <a:solidFill>
                          <a:schemeClr val="tx1"/>
                        </a:solidFill>
                      </a:endParaRPr>
                    </a:p>
                  </a:txBody>
                  <a:tcPr>
                    <a:solidFill>
                      <a:schemeClr val="accent2">
                        <a:lumMod val="50000"/>
                      </a:schemeClr>
                    </a:solidFill>
                  </a:tcPr>
                </a:tc>
              </a:tr>
              <a:tr h="830863">
                <a:tc>
                  <a:txBody>
                    <a:bodyPr/>
                    <a:lstStyle/>
                    <a:p>
                      <a:pPr rtl="1"/>
                      <a:endParaRPr lang="ar-SA" dirty="0"/>
                    </a:p>
                  </a:txBody>
                  <a:tcPr>
                    <a:lnT w="12700" cap="flat" cmpd="sng" algn="ctr">
                      <a:noFill/>
                      <a:prstDash val="solid"/>
                      <a:round/>
                      <a:headEnd type="none" w="med" len="med"/>
                      <a:tailEnd type="none" w="med" len="med"/>
                    </a:lnT>
                    <a:solidFill>
                      <a:schemeClr val="accent2">
                        <a:lumMod val="50000"/>
                      </a:schemeClr>
                    </a:solidFill>
                  </a:tcPr>
                </a:tc>
                <a:tc>
                  <a:txBody>
                    <a:bodyPr/>
                    <a:lstStyle/>
                    <a:p>
                      <a:pPr rtl="1"/>
                      <a:r>
                        <a:rPr lang="en-US" sz="1800" dirty="0" smtClean="0">
                          <a:solidFill>
                            <a:schemeClr val="tx1"/>
                          </a:solidFill>
                          <a:latin typeface="Times" pitchFamily="1" charset="0"/>
                        </a:rPr>
                        <a:t>Under redevelopment</a:t>
                      </a:r>
                      <a:endParaRPr lang="ar-SA" dirty="0"/>
                    </a:p>
                  </a:txBody>
                  <a:tcPr>
                    <a:solidFill>
                      <a:schemeClr val="accent2">
                        <a:lumMod val="50000"/>
                      </a:schemeClr>
                    </a:solidFill>
                  </a:tcPr>
                </a:tc>
                <a:tc>
                  <a:txBody>
                    <a:bodyPr/>
                    <a:lstStyle/>
                    <a:p>
                      <a:pPr marL="457200" indent="-457200">
                        <a:lnSpc>
                          <a:spcPct val="90000"/>
                        </a:lnSpc>
                        <a:buFontTx/>
                        <a:buNone/>
                      </a:pPr>
                      <a:r>
                        <a:rPr lang="en-US" sz="1800" dirty="0" smtClean="0">
                          <a:solidFill>
                            <a:schemeClr val="tx1"/>
                          </a:solidFill>
                          <a:latin typeface="Times" pitchFamily="1" charset="0"/>
                        </a:rPr>
                        <a:t>Location of 	shipyard</a:t>
                      </a:r>
                      <a:endParaRPr lang="ar-SA" dirty="0">
                        <a:solidFill>
                          <a:schemeClr val="tx1"/>
                        </a:solidFill>
                      </a:endParaRPr>
                    </a:p>
                  </a:txBody>
                  <a:tcPr>
                    <a:solidFill>
                      <a:schemeClr val="accent2">
                        <a:lumMod val="50000"/>
                      </a:schemeClr>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800" dirty="0" smtClean="0"/>
              <a:t>Results 1:</a:t>
            </a:r>
            <a:endParaRPr lang="ar-SA" dirty="0"/>
          </a:p>
        </p:txBody>
      </p:sp>
      <p:sp>
        <p:nvSpPr>
          <p:cNvPr id="3" name="عنصر نائب للمحتوى 2"/>
          <p:cNvSpPr>
            <a:spLocks noGrp="1"/>
          </p:cNvSpPr>
          <p:nvPr>
            <p:ph idx="1"/>
          </p:nvPr>
        </p:nvSpPr>
        <p:spPr/>
        <p:txBody>
          <a:bodyPr>
            <a:normAutofit fontScale="70000" lnSpcReduction="20000"/>
          </a:bodyPr>
          <a:lstStyle/>
          <a:p>
            <a:pPr marL="457200" indent="-457200">
              <a:lnSpc>
                <a:spcPct val="90000"/>
              </a:lnSpc>
              <a:buClr>
                <a:schemeClr val="tx2"/>
              </a:buClr>
            </a:pPr>
            <a:r>
              <a:rPr lang="en-US" sz="3200" dirty="0" smtClean="0">
                <a:latin typeface="Times" pitchFamily="1" charset="0"/>
              </a:rPr>
              <a:t>Characterization of the communities showed that B, H, and C were characterized by </a:t>
            </a:r>
            <a:r>
              <a:rPr lang="en-US" sz="3200" b="1" dirty="0" smtClean="0">
                <a:solidFill>
                  <a:schemeClr val="tx2"/>
                </a:solidFill>
                <a:latin typeface="Times" pitchFamily="1" charset="0"/>
              </a:rPr>
              <a:t>dense overlapping kin and friendship networks</a:t>
            </a:r>
            <a:r>
              <a:rPr lang="en-US" sz="3200" dirty="0" smtClean="0">
                <a:latin typeface="Times" pitchFamily="1" charset="0"/>
              </a:rPr>
              <a:t> that tended not to cross the territorial boundaries perceived by the residents. </a:t>
            </a:r>
          </a:p>
          <a:p>
            <a:pPr marL="457200" indent="-457200">
              <a:lnSpc>
                <a:spcPct val="90000"/>
              </a:lnSpc>
              <a:buClr>
                <a:schemeClr val="tx2"/>
              </a:buClr>
            </a:pPr>
            <a:endParaRPr lang="en-US" sz="3200" dirty="0" smtClean="0">
              <a:latin typeface="Times" pitchFamily="1" charset="0"/>
            </a:endParaRPr>
          </a:p>
          <a:p>
            <a:pPr marL="457200" indent="-457200">
              <a:lnSpc>
                <a:spcPct val="90000"/>
              </a:lnSpc>
              <a:buClr>
                <a:schemeClr val="tx2"/>
              </a:buClr>
            </a:pPr>
            <a:r>
              <a:rPr lang="en-US" sz="3200" dirty="0" smtClean="0">
                <a:latin typeface="Times" pitchFamily="1" charset="0"/>
              </a:rPr>
              <a:t>Close-knit networks were maintained through:</a:t>
            </a:r>
          </a:p>
          <a:p>
            <a:pPr marL="457200" indent="-457200">
              <a:lnSpc>
                <a:spcPct val="90000"/>
              </a:lnSpc>
              <a:buFont typeface="Wingdings" pitchFamily="2" charset="2"/>
              <a:buNone/>
            </a:pPr>
            <a:r>
              <a:rPr lang="en-US" sz="3200" dirty="0" smtClean="0">
                <a:latin typeface="Times" pitchFamily="1" charset="0"/>
              </a:rPr>
              <a:t>		+ residents’ regular visits to each others’ homes</a:t>
            </a:r>
          </a:p>
          <a:p>
            <a:pPr marL="457200" indent="-457200">
              <a:lnSpc>
                <a:spcPct val="90000"/>
              </a:lnSpc>
              <a:buFont typeface="Wingdings" pitchFamily="2" charset="2"/>
              <a:buNone/>
            </a:pPr>
            <a:r>
              <a:rPr lang="en-US" sz="3200" dirty="0" smtClean="0">
                <a:latin typeface="Times" pitchFamily="1" charset="0"/>
              </a:rPr>
              <a:t>		+ prolonged visits</a:t>
            </a:r>
          </a:p>
          <a:p>
            <a:pPr marL="457200" indent="-457200">
              <a:lnSpc>
                <a:spcPct val="90000"/>
              </a:lnSpc>
              <a:buFont typeface="Wingdings" pitchFamily="2" charset="2"/>
              <a:buNone/>
            </a:pPr>
            <a:r>
              <a:rPr lang="en-US" sz="3200" dirty="0" smtClean="0">
                <a:latin typeface="Times" pitchFamily="1" charset="0"/>
              </a:rPr>
              <a:t>		+ corner hanging</a:t>
            </a:r>
          </a:p>
          <a:p>
            <a:pPr marL="457200" indent="-457200">
              <a:lnSpc>
                <a:spcPct val="90000"/>
              </a:lnSpc>
              <a:buFont typeface="Wingdings" pitchFamily="2" charset="2"/>
              <a:buNone/>
            </a:pPr>
            <a:r>
              <a:rPr lang="en-US" sz="3200" dirty="0" smtClean="0">
                <a:latin typeface="Times" pitchFamily="1" charset="0"/>
              </a:rPr>
              <a:t>		+ common form of employment</a:t>
            </a:r>
          </a:p>
          <a:p>
            <a:pPr marL="457200" indent="-457200">
              <a:lnSpc>
                <a:spcPct val="90000"/>
              </a:lnSpc>
              <a:buFont typeface="Wingdings" pitchFamily="2" charset="2"/>
              <a:buNone/>
            </a:pPr>
            <a:r>
              <a:rPr lang="en-US" sz="3200" dirty="0" smtClean="0">
                <a:latin typeface="Times" pitchFamily="1" charset="0"/>
              </a:rPr>
              <a:t>		+ local place of occupation (reinforcing traditional gender roles)</a:t>
            </a:r>
          </a:p>
          <a:p>
            <a:pPr marL="457200" indent="-457200">
              <a:lnSpc>
                <a:spcPct val="90000"/>
              </a:lnSpc>
              <a:buFont typeface="Wingdings" pitchFamily="2" charset="2"/>
              <a:buNone/>
            </a:pPr>
            <a:r>
              <a:rPr lang="en-US" sz="3200" dirty="0" smtClean="0">
                <a:latin typeface="Times" pitchFamily="1" charset="0"/>
              </a:rPr>
              <a:t>			</a:t>
            </a:r>
          </a:p>
          <a:p>
            <a:pPr marL="457200" indent="-457200">
              <a:lnSpc>
                <a:spcPct val="90000"/>
              </a:lnSpc>
              <a:buFont typeface="Wingdings" pitchFamily="2" charset="2"/>
              <a:buNone/>
            </a:pPr>
            <a:r>
              <a:rPr lang="en-US" sz="3200" dirty="0" smtClean="0">
                <a:latin typeface="Times" pitchFamily="1" charset="0"/>
              </a:rPr>
              <a:t>Why is this relevant? “</a:t>
            </a:r>
            <a:r>
              <a:rPr lang="en-US" sz="3200" i="1" dirty="0" smtClean="0">
                <a:latin typeface="Times" pitchFamily="1" charset="0"/>
              </a:rPr>
              <a:t>The degree to which people use vernacular speech norms seems to correlate to the extent to which they participate in close-knit networks.” </a:t>
            </a:r>
          </a:p>
          <a:p>
            <a:endParaRPr lang="ar-S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800" dirty="0" smtClean="0">
                <a:cs typeface="Times" pitchFamily="1" charset="0"/>
              </a:rPr>
              <a:t>Results 2:</a:t>
            </a:r>
            <a:endParaRPr lang="ar-SA" dirty="0"/>
          </a:p>
        </p:txBody>
      </p:sp>
      <p:sp>
        <p:nvSpPr>
          <p:cNvPr id="3" name="عنصر نائب للمحتوى 2"/>
          <p:cNvSpPr>
            <a:spLocks noGrp="1"/>
          </p:cNvSpPr>
          <p:nvPr>
            <p:ph idx="1"/>
          </p:nvPr>
        </p:nvSpPr>
        <p:spPr/>
        <p:txBody>
          <a:bodyPr/>
          <a:lstStyle/>
          <a:p>
            <a:pPr>
              <a:buFont typeface="Wingdings" pitchFamily="2" charset="2"/>
              <a:buNone/>
            </a:pPr>
            <a:r>
              <a:rPr lang="en-US" sz="2400" b="1" dirty="0" smtClean="0">
                <a:solidFill>
                  <a:schemeClr val="tx2"/>
                </a:solidFill>
                <a:latin typeface="Palatino" pitchFamily="1" charset="0"/>
                <a:cs typeface="Times" pitchFamily="1" charset="0"/>
              </a:rPr>
              <a:t>(a), (e), (</a:t>
            </a:r>
            <a:r>
              <a:rPr lang="en-US" sz="2400" b="1" dirty="0" smtClean="0">
                <a:solidFill>
                  <a:schemeClr val="tx2"/>
                </a:solidFill>
                <a:latin typeface="Lucida Grande" pitchFamily="1" charset="0"/>
                <a:cs typeface="Times" pitchFamily="1" charset="0"/>
              </a:rPr>
              <a:t>  </a:t>
            </a:r>
            <a:r>
              <a:rPr lang="en-US" sz="2400" b="1" dirty="0" smtClean="0">
                <a:solidFill>
                  <a:schemeClr val="tx2"/>
                </a:solidFill>
                <a:latin typeface="Palatino" pitchFamily="1" charset="0"/>
                <a:cs typeface="Times" pitchFamily="1" charset="0"/>
              </a:rPr>
              <a:t>), (</a:t>
            </a:r>
            <a:r>
              <a:rPr lang="en-US" sz="2400" b="1" dirty="0" err="1" smtClean="0">
                <a:solidFill>
                  <a:schemeClr val="tx2"/>
                </a:solidFill>
                <a:latin typeface="Palatino" pitchFamily="1" charset="0"/>
                <a:cs typeface="Times" pitchFamily="1" charset="0"/>
              </a:rPr>
              <a:t>ai</a:t>
            </a:r>
            <a:r>
              <a:rPr lang="en-US" sz="2400" b="1" dirty="0" smtClean="0">
                <a:solidFill>
                  <a:schemeClr val="tx2"/>
                </a:solidFill>
                <a:latin typeface="Palatino" pitchFamily="1" charset="0"/>
                <a:cs typeface="Times" pitchFamily="1" charset="0"/>
              </a:rPr>
              <a:t>), (</a:t>
            </a:r>
            <a:r>
              <a:rPr lang="en-US" sz="2400" b="1" dirty="0" err="1" smtClean="0">
                <a:solidFill>
                  <a:schemeClr val="tx2"/>
                </a:solidFill>
                <a:latin typeface="Palatino" pitchFamily="1" charset="0"/>
                <a:cs typeface="Times" pitchFamily="1" charset="0"/>
              </a:rPr>
              <a:t>th</a:t>
            </a:r>
            <a:r>
              <a:rPr lang="en-US" sz="2400" b="1" dirty="0" smtClean="0">
                <a:solidFill>
                  <a:schemeClr val="tx2"/>
                </a:solidFill>
                <a:latin typeface="Palatino" pitchFamily="1" charset="0"/>
                <a:cs typeface="Times" pitchFamily="1" charset="0"/>
              </a:rPr>
              <a:t>):</a:t>
            </a:r>
            <a:endParaRPr lang="en-US" sz="2400" dirty="0" smtClean="0">
              <a:latin typeface="Palatino" pitchFamily="1" charset="0"/>
              <a:cs typeface="Times" pitchFamily="1" charset="0"/>
            </a:endParaRPr>
          </a:p>
          <a:p>
            <a:pPr>
              <a:buFont typeface="Wingdings" pitchFamily="2" charset="2"/>
              <a:buNone/>
            </a:pPr>
            <a:r>
              <a:rPr lang="en-US" sz="2400" dirty="0" smtClean="0">
                <a:latin typeface="Palatino" pitchFamily="1" charset="0"/>
                <a:cs typeface="Times" pitchFamily="1" charset="0"/>
              </a:rPr>
              <a:t>1.)  IS shows a shift away from casual speech or SS (expected)</a:t>
            </a:r>
          </a:p>
          <a:p>
            <a:pPr>
              <a:buFont typeface="Wingdings" pitchFamily="2" charset="2"/>
              <a:buNone/>
            </a:pPr>
            <a:r>
              <a:rPr lang="en-US" sz="2400" dirty="0" smtClean="0">
                <a:latin typeface="Palatino" pitchFamily="1" charset="0"/>
                <a:cs typeface="Times" pitchFamily="1" charset="0"/>
              </a:rPr>
              <a:t>	</a:t>
            </a:r>
            <a:r>
              <a:rPr lang="en-US" sz="1800" dirty="0" smtClean="0">
                <a:latin typeface="Palatino" pitchFamily="1" charset="0"/>
                <a:cs typeface="Times" pitchFamily="1" charset="0"/>
              </a:rPr>
              <a:t>e.g., (</a:t>
            </a:r>
            <a:r>
              <a:rPr lang="en-US" sz="1800" dirty="0" err="1" smtClean="0">
                <a:latin typeface="Palatino" pitchFamily="1" charset="0"/>
                <a:cs typeface="Times" pitchFamily="1" charset="0"/>
              </a:rPr>
              <a:t>th</a:t>
            </a:r>
            <a:r>
              <a:rPr lang="en-US" sz="1800" dirty="0" smtClean="0">
                <a:latin typeface="Palatino" pitchFamily="1" charset="0"/>
                <a:cs typeface="Times" pitchFamily="1" charset="0"/>
              </a:rPr>
              <a:t>)-deletion reveals that speakers who delete in SS do not delete at all when reading a wordlist</a:t>
            </a:r>
          </a:p>
          <a:p>
            <a:pPr>
              <a:buFont typeface="Wingdings" pitchFamily="2" charset="2"/>
              <a:buNone/>
            </a:pPr>
            <a:r>
              <a:rPr lang="en-US" sz="2400" dirty="0" smtClean="0">
                <a:latin typeface="Palatino" pitchFamily="1" charset="0"/>
                <a:cs typeface="Times" pitchFamily="1" charset="0"/>
              </a:rPr>
              <a:t>2.)  WLS scores closer to casual speech (unexpected), counter to predictions of social class model</a:t>
            </a:r>
          </a:p>
          <a:p>
            <a:pPr lvl="1">
              <a:buFont typeface="Wingdings" pitchFamily="2" charset="2"/>
              <a:buNone/>
            </a:pPr>
            <a:r>
              <a:rPr lang="en-US" sz="1800" dirty="0" smtClean="0">
                <a:latin typeface="Palatino" pitchFamily="1" charset="0"/>
                <a:cs typeface="Times" pitchFamily="1" charset="0"/>
              </a:rPr>
              <a:t>e.g., </a:t>
            </a:r>
            <a:r>
              <a:rPr lang="en-US" sz="1800" dirty="0" err="1" smtClean="0">
                <a:latin typeface="Palatino" pitchFamily="1" charset="0"/>
                <a:cs typeface="Times" pitchFamily="1" charset="0"/>
              </a:rPr>
              <a:t>Ballymaccarrett</a:t>
            </a:r>
            <a:r>
              <a:rPr lang="en-US" sz="1800" dirty="0" smtClean="0">
                <a:latin typeface="Palatino" pitchFamily="1" charset="0"/>
                <a:cs typeface="Times" pitchFamily="1" charset="0"/>
              </a:rPr>
              <a:t> (</a:t>
            </a:r>
            <a:r>
              <a:rPr lang="en-US" sz="1800" dirty="0" err="1" smtClean="0">
                <a:latin typeface="Palatino" pitchFamily="1" charset="0"/>
                <a:cs typeface="Times" pitchFamily="1" charset="0"/>
              </a:rPr>
              <a:t>ai</a:t>
            </a:r>
            <a:r>
              <a:rPr lang="en-US" sz="1800" dirty="0" smtClean="0">
                <a:latin typeface="Palatino" pitchFamily="1" charset="0"/>
                <a:cs typeface="Times" pitchFamily="1" charset="0"/>
              </a:rPr>
              <a:t>) and </a:t>
            </a:r>
            <a:r>
              <a:rPr lang="en-US" sz="1800" dirty="0" err="1" smtClean="0">
                <a:latin typeface="Palatino" pitchFamily="1" charset="0"/>
                <a:cs typeface="Times" pitchFamily="1" charset="0"/>
              </a:rPr>
              <a:t>Clonard</a:t>
            </a:r>
            <a:r>
              <a:rPr lang="en-US" sz="1800" dirty="0" smtClean="0">
                <a:latin typeface="Palatino" pitchFamily="1" charset="0"/>
                <a:cs typeface="Times" pitchFamily="1" charset="0"/>
              </a:rPr>
              <a:t> (</a:t>
            </a:r>
            <a:r>
              <a:rPr lang="en-US" sz="1800" dirty="0" smtClean="0">
                <a:latin typeface="SILDoulosIPA-Regular" pitchFamily="1" charset="0"/>
                <a:cs typeface="Times" pitchFamily="1" charset="0"/>
              </a:rPr>
              <a:t>  </a:t>
            </a:r>
            <a:r>
              <a:rPr lang="en-US" sz="1800" dirty="0" smtClean="0">
                <a:latin typeface="Palatino" pitchFamily="1" charset="0"/>
                <a:cs typeface="Times" pitchFamily="1" charset="0"/>
              </a:rPr>
              <a:t>) defy the expected pattern</a:t>
            </a:r>
            <a:endParaRPr lang="en-US" sz="2000" dirty="0" smtClean="0">
              <a:latin typeface="Palatino" pitchFamily="1" charset="0"/>
              <a:cs typeface="Times" pitchFamily="1" charset="0"/>
            </a:endParaRPr>
          </a:p>
          <a:p>
            <a:endParaRPr lang="ar-S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800" dirty="0" smtClean="0">
                <a:cs typeface="Times" pitchFamily="1" charset="0"/>
              </a:rPr>
              <a:t>Results 3:</a:t>
            </a:r>
            <a:endParaRPr lang="ar-SA" dirty="0"/>
          </a:p>
        </p:txBody>
      </p:sp>
      <p:sp>
        <p:nvSpPr>
          <p:cNvPr id="3" name="عنصر نائب للمحتوى 2"/>
          <p:cNvSpPr>
            <a:spLocks noGrp="1"/>
          </p:cNvSpPr>
          <p:nvPr>
            <p:ph idx="1"/>
          </p:nvPr>
        </p:nvSpPr>
        <p:spPr/>
        <p:txBody>
          <a:bodyPr/>
          <a:lstStyle/>
          <a:p>
            <a:pPr>
              <a:lnSpc>
                <a:spcPct val="90000"/>
              </a:lnSpc>
              <a:buFont typeface="Wingdings" pitchFamily="2" charset="2"/>
              <a:buNone/>
            </a:pPr>
            <a:r>
              <a:rPr lang="en-US" sz="2000" b="1" dirty="0" smtClean="0">
                <a:latin typeface="Palatino" pitchFamily="1" charset="0"/>
                <a:cs typeface="Times" pitchFamily="1" charset="0"/>
              </a:rPr>
              <a:t>cont.,</a:t>
            </a:r>
            <a:endParaRPr lang="en-US" sz="1800" dirty="0" smtClean="0">
              <a:latin typeface="Palatino" pitchFamily="1" charset="0"/>
              <a:cs typeface="Times" pitchFamily="1" charset="0"/>
            </a:endParaRPr>
          </a:p>
          <a:p>
            <a:pPr lvl="1">
              <a:lnSpc>
                <a:spcPct val="90000"/>
              </a:lnSpc>
              <a:buFont typeface="Wingdings" pitchFamily="2" charset="2"/>
              <a:buNone/>
            </a:pPr>
            <a:endParaRPr lang="en-US" sz="1600" dirty="0" smtClean="0">
              <a:latin typeface="Palatino" pitchFamily="1" charset="0"/>
              <a:cs typeface="Times" pitchFamily="1" charset="0"/>
            </a:endParaRPr>
          </a:p>
          <a:p>
            <a:pPr>
              <a:lnSpc>
                <a:spcPct val="90000"/>
              </a:lnSpc>
              <a:buFont typeface="Wingdings" pitchFamily="2" charset="2"/>
              <a:buNone/>
            </a:pPr>
            <a:r>
              <a:rPr lang="en-US" sz="2000" dirty="0" smtClean="0">
                <a:latin typeface="Palatino" pitchFamily="1" charset="0"/>
                <a:cs typeface="Times" pitchFamily="1" charset="0"/>
              </a:rPr>
              <a:t>3.) Participation in newer local changes</a:t>
            </a:r>
          </a:p>
          <a:p>
            <a:pPr>
              <a:lnSpc>
                <a:spcPct val="90000"/>
              </a:lnSpc>
              <a:buFont typeface="Wingdings" pitchFamily="2" charset="2"/>
              <a:buNone/>
            </a:pPr>
            <a:r>
              <a:rPr lang="en-US" sz="2000" dirty="0" smtClean="0">
                <a:latin typeface="Palatino" pitchFamily="1" charset="0"/>
                <a:cs typeface="Times" pitchFamily="1" charset="0"/>
              </a:rPr>
              <a:t>	</a:t>
            </a:r>
            <a:r>
              <a:rPr lang="en-US" sz="1600" dirty="0" smtClean="0">
                <a:latin typeface="Palatino" pitchFamily="1" charset="0"/>
                <a:cs typeface="Times" pitchFamily="1" charset="0"/>
              </a:rPr>
              <a:t>e.g., (a) </a:t>
            </a:r>
            <a:r>
              <a:rPr lang="en-US" sz="1600" dirty="0" err="1" smtClean="0">
                <a:latin typeface="Palatino" pitchFamily="1" charset="0"/>
                <a:cs typeface="Times" pitchFamily="1" charset="0"/>
              </a:rPr>
              <a:t>Clonard</a:t>
            </a:r>
            <a:r>
              <a:rPr lang="en-US" sz="1600" dirty="0" smtClean="0">
                <a:latin typeface="Palatino" pitchFamily="1" charset="0"/>
                <a:cs typeface="Times" pitchFamily="1" charset="0"/>
              </a:rPr>
              <a:t> females as innovatory: shows stylistic variation as (</a:t>
            </a:r>
            <a:r>
              <a:rPr lang="en-US" sz="1600" dirty="0" err="1" smtClean="0">
                <a:latin typeface="Palatino" pitchFamily="1" charset="0"/>
                <a:cs typeface="Times" pitchFamily="1" charset="0"/>
              </a:rPr>
              <a:t>th</a:t>
            </a:r>
            <a:r>
              <a:rPr lang="en-US" sz="1600" dirty="0" smtClean="0">
                <a:latin typeface="Palatino" pitchFamily="1" charset="0"/>
                <a:cs typeface="Times" pitchFamily="1" charset="0"/>
              </a:rPr>
              <a:t>) does, however, WLS closer to the vernacular form than IS</a:t>
            </a:r>
            <a:endParaRPr lang="en-US" sz="2000" dirty="0" smtClean="0">
              <a:latin typeface="Palatino" pitchFamily="1" charset="0"/>
              <a:cs typeface="Times" pitchFamily="1" charset="0"/>
            </a:endParaRPr>
          </a:p>
          <a:p>
            <a:endParaRPr lang="ar-S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543956" cy="1143000"/>
          </a:xfrm>
        </p:spPr>
        <p:txBody>
          <a:bodyPr>
            <a:normAutofit fontScale="90000"/>
          </a:bodyPr>
          <a:lstStyle/>
          <a:p>
            <a:r>
              <a:rPr lang="en-US" sz="4800" dirty="0" smtClean="0">
                <a:cs typeface="Times" pitchFamily="1" charset="0"/>
              </a:rPr>
              <a:t>Discussion: Key findings of Social network studies</a:t>
            </a:r>
            <a:endParaRPr lang="ar-SA" dirty="0"/>
          </a:p>
        </p:txBody>
      </p:sp>
      <p:sp>
        <p:nvSpPr>
          <p:cNvPr id="3" name="عنصر نائب للمحتوى 2"/>
          <p:cNvSpPr>
            <a:spLocks noGrp="1"/>
          </p:cNvSpPr>
          <p:nvPr>
            <p:ph idx="1"/>
          </p:nvPr>
        </p:nvSpPr>
        <p:spPr/>
        <p:txBody>
          <a:bodyPr>
            <a:normAutofit lnSpcReduction="10000"/>
          </a:bodyPr>
          <a:lstStyle/>
          <a:p>
            <a:pPr>
              <a:buClr>
                <a:schemeClr val="tx2"/>
              </a:buClr>
            </a:pPr>
            <a:r>
              <a:rPr lang="en-US" sz="1800" dirty="0" smtClean="0">
                <a:latin typeface="Palatino" pitchFamily="1" charset="0"/>
                <a:cs typeface="Times" pitchFamily="1" charset="0"/>
              </a:rPr>
              <a:t>Fine grained-view of the relationship between speaker variables and linguistic variables, showing:	</a:t>
            </a:r>
          </a:p>
          <a:p>
            <a:pPr lvl="1">
              <a:buClr>
                <a:schemeClr val="tx2"/>
              </a:buClr>
            </a:pPr>
            <a:r>
              <a:rPr lang="en-US" sz="1800" dirty="0" smtClean="0">
                <a:latin typeface="Palatino" pitchFamily="1" charset="0"/>
                <a:cs typeface="Times" pitchFamily="1" charset="0"/>
              </a:rPr>
              <a:t>individual’s behavior (range of within-speaker variability)</a:t>
            </a:r>
          </a:p>
          <a:p>
            <a:pPr lvl="1">
              <a:buClr>
                <a:schemeClr val="tx2"/>
              </a:buClr>
            </a:pPr>
            <a:r>
              <a:rPr lang="en-US" sz="1800" dirty="0" smtClean="0">
                <a:latin typeface="Palatino" pitchFamily="1" charset="0"/>
                <a:cs typeface="Times" pitchFamily="1" charset="0"/>
              </a:rPr>
              <a:t>the forces that impact individual behavior</a:t>
            </a:r>
          </a:p>
          <a:p>
            <a:pPr lvl="1">
              <a:buClr>
                <a:schemeClr val="tx2"/>
              </a:buClr>
            </a:pPr>
            <a:r>
              <a:rPr lang="en-US" sz="1800" b="1" dirty="0" smtClean="0">
                <a:latin typeface="Palatino" pitchFamily="1" charset="0"/>
                <a:cs typeface="Times" pitchFamily="1" charset="0"/>
              </a:rPr>
              <a:t>Social networks allow the </a:t>
            </a:r>
            <a:r>
              <a:rPr lang="en-US" sz="1800" b="1" dirty="0" err="1" smtClean="0">
                <a:latin typeface="Palatino" pitchFamily="1" charset="0"/>
                <a:cs typeface="Times" pitchFamily="1" charset="0"/>
              </a:rPr>
              <a:t>investigagion</a:t>
            </a:r>
            <a:r>
              <a:rPr lang="en-US" sz="1800" b="1" dirty="0" smtClean="0">
                <a:latin typeface="Palatino" pitchFamily="1" charset="0"/>
                <a:cs typeface="Times" pitchFamily="1" charset="0"/>
              </a:rPr>
              <a:t> of forces that impact individual behavior better than social classes (they are better able to </a:t>
            </a:r>
            <a:r>
              <a:rPr lang="en-US" sz="1800" b="1" i="1" dirty="0" smtClean="0">
                <a:latin typeface="Palatino" pitchFamily="1" charset="0"/>
                <a:cs typeface="Times" pitchFamily="1" charset="0"/>
              </a:rPr>
              <a:t>explain</a:t>
            </a:r>
            <a:r>
              <a:rPr lang="en-US" sz="1800" b="1" dirty="0" smtClean="0">
                <a:latin typeface="Palatino" pitchFamily="1" charset="0"/>
                <a:cs typeface="Times" pitchFamily="1" charset="0"/>
              </a:rPr>
              <a:t> individual behavior)</a:t>
            </a:r>
            <a:endParaRPr lang="en-US" sz="1800" dirty="0" smtClean="0">
              <a:latin typeface="Palatino" pitchFamily="1" charset="0"/>
              <a:cs typeface="Times" pitchFamily="1" charset="0"/>
            </a:endParaRPr>
          </a:p>
          <a:p>
            <a:pPr lvl="1">
              <a:buClr>
                <a:schemeClr val="tx2"/>
              </a:buClr>
            </a:pPr>
            <a:endParaRPr lang="en-US" sz="1800" dirty="0" smtClean="0">
              <a:latin typeface="Palatino" pitchFamily="1" charset="0"/>
              <a:cs typeface="Times" pitchFamily="1" charset="0"/>
            </a:endParaRPr>
          </a:p>
          <a:p>
            <a:pPr>
              <a:buClr>
                <a:schemeClr val="tx2"/>
              </a:buClr>
            </a:pPr>
            <a:r>
              <a:rPr lang="en-US" sz="1800" dirty="0" smtClean="0">
                <a:latin typeface="Palatino" pitchFamily="1" charset="0"/>
                <a:cs typeface="Times" pitchFamily="1" charset="0"/>
              </a:rPr>
              <a:t>Tightly-knit, territorially-based social networks are norm-enforcing mechanisms, leading to the conservation of vernacular norms (e.g., local dialect), and resisting pressures from the outside.</a:t>
            </a:r>
          </a:p>
          <a:p>
            <a:pPr>
              <a:buClr>
                <a:schemeClr val="tx2"/>
              </a:buClr>
            </a:pPr>
            <a:endParaRPr lang="en-US" sz="1800" dirty="0" smtClean="0">
              <a:latin typeface="Palatino" pitchFamily="1" charset="0"/>
              <a:cs typeface="Times" pitchFamily="1" charset="0"/>
            </a:endParaRPr>
          </a:p>
          <a:p>
            <a:pPr>
              <a:buClr>
                <a:schemeClr val="tx2"/>
              </a:buClr>
            </a:pPr>
            <a:r>
              <a:rPr lang="en-US" sz="1800" dirty="0" smtClean="0">
                <a:latin typeface="Times" pitchFamily="1" charset="0"/>
              </a:rPr>
              <a:t>“</a:t>
            </a:r>
            <a:r>
              <a:rPr lang="en-US" sz="1800" i="1" dirty="0" smtClean="0">
                <a:latin typeface="Times" pitchFamily="1" charset="0"/>
              </a:rPr>
              <a:t>The degree to which people use vernacular speech norms seems to correlate to the extent to which they participate in close-knit networks. </a:t>
            </a:r>
            <a:r>
              <a:rPr lang="en-US" sz="1800" dirty="0" smtClean="0">
                <a:latin typeface="Times" pitchFamily="1" charset="0"/>
              </a:rPr>
              <a:t>(Milroy and Milroy 1988:185)”</a:t>
            </a:r>
          </a:p>
          <a:p>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800" dirty="0" smtClean="0">
                <a:cs typeface="Times" pitchFamily="1" charset="0"/>
              </a:rPr>
              <a:t>Other Studies</a:t>
            </a:r>
            <a:endParaRPr lang="ar-SA" dirty="0"/>
          </a:p>
        </p:txBody>
      </p:sp>
      <p:sp>
        <p:nvSpPr>
          <p:cNvPr id="3" name="عنصر نائب للمحتوى 2"/>
          <p:cNvSpPr>
            <a:spLocks noGrp="1"/>
          </p:cNvSpPr>
          <p:nvPr>
            <p:ph idx="1"/>
          </p:nvPr>
        </p:nvSpPr>
        <p:spPr/>
        <p:txBody>
          <a:bodyPr>
            <a:normAutofit fontScale="92500" lnSpcReduction="10000"/>
          </a:bodyPr>
          <a:lstStyle/>
          <a:p>
            <a:pPr>
              <a:buFont typeface="Wingdings" pitchFamily="2" charset="2"/>
              <a:buNone/>
            </a:pPr>
            <a:r>
              <a:rPr lang="en-US" sz="3200" u="sng" dirty="0" smtClean="0">
                <a:latin typeface="Palatino" pitchFamily="1" charset="0"/>
                <a:cs typeface="Times" pitchFamily="1" charset="0"/>
              </a:rPr>
              <a:t>Martha’s Vineyard,</a:t>
            </a:r>
            <a:r>
              <a:rPr lang="en-US" sz="3200" dirty="0" smtClean="0">
                <a:latin typeface="Palatino" pitchFamily="1" charset="0"/>
                <a:cs typeface="Times" pitchFamily="1" charset="0"/>
              </a:rPr>
              <a:t> </a:t>
            </a:r>
            <a:r>
              <a:rPr lang="en-US" sz="3200" dirty="0" err="1" smtClean="0">
                <a:latin typeface="Palatino" pitchFamily="1" charset="0"/>
                <a:cs typeface="Times" pitchFamily="1" charset="0"/>
              </a:rPr>
              <a:t>Labov</a:t>
            </a:r>
            <a:r>
              <a:rPr lang="en-US" sz="3200" dirty="0" smtClean="0">
                <a:latin typeface="Palatino" pitchFamily="1" charset="0"/>
                <a:cs typeface="Times" pitchFamily="1" charset="0"/>
              </a:rPr>
              <a:t> (1963)</a:t>
            </a:r>
          </a:p>
          <a:p>
            <a:pPr>
              <a:buFont typeface="Wingdings" pitchFamily="2" charset="2"/>
              <a:buNone/>
            </a:pPr>
            <a:endParaRPr lang="en-US" sz="3200" dirty="0" smtClean="0">
              <a:latin typeface="Palatino" pitchFamily="1" charset="0"/>
              <a:cs typeface="Times" pitchFamily="1" charset="0"/>
            </a:endParaRPr>
          </a:p>
          <a:p>
            <a:pPr>
              <a:buFont typeface="Wingdings" pitchFamily="2" charset="2"/>
              <a:buNone/>
            </a:pPr>
            <a:r>
              <a:rPr lang="en-US" sz="3200" u="sng" dirty="0" smtClean="0">
                <a:latin typeface="Palatino" pitchFamily="1" charset="0"/>
                <a:cs typeface="Times" pitchFamily="1" charset="0"/>
              </a:rPr>
              <a:t>Reading adventure playgrounds</a:t>
            </a:r>
            <a:r>
              <a:rPr lang="en-US" sz="3200" dirty="0" smtClean="0">
                <a:latin typeface="Palatino" pitchFamily="1" charset="0"/>
                <a:cs typeface="Times" pitchFamily="1" charset="0"/>
              </a:rPr>
              <a:t>, Cheshire (1982)</a:t>
            </a:r>
          </a:p>
          <a:p>
            <a:pPr>
              <a:buFont typeface="Wingdings" pitchFamily="2" charset="2"/>
              <a:buNone/>
            </a:pPr>
            <a:endParaRPr lang="en-US" sz="3200" dirty="0" smtClean="0">
              <a:latin typeface="Palatino" pitchFamily="1" charset="0"/>
              <a:cs typeface="Times" pitchFamily="1" charset="0"/>
            </a:endParaRPr>
          </a:p>
          <a:p>
            <a:pPr>
              <a:buFont typeface="Wingdings" pitchFamily="2" charset="2"/>
              <a:buNone/>
            </a:pPr>
            <a:r>
              <a:rPr lang="en-US" sz="3200" u="sng" dirty="0" smtClean="0">
                <a:latin typeface="Palatino" pitchFamily="1" charset="0"/>
                <a:cs typeface="Times" pitchFamily="1" charset="0"/>
              </a:rPr>
              <a:t>Detroit Black English Vernacular (AAVE)</a:t>
            </a:r>
            <a:r>
              <a:rPr lang="en-US" sz="3200" dirty="0" smtClean="0">
                <a:latin typeface="Palatino" pitchFamily="1" charset="0"/>
                <a:cs typeface="Times" pitchFamily="1" charset="0"/>
              </a:rPr>
              <a:t>, Edwards (1992)</a:t>
            </a:r>
          </a:p>
          <a:p>
            <a:pPr>
              <a:buFont typeface="Wingdings" pitchFamily="2" charset="2"/>
              <a:buNone/>
            </a:pPr>
            <a:endParaRPr lang="en-US" sz="3200" dirty="0" smtClean="0">
              <a:latin typeface="Palatino" pitchFamily="1" charset="0"/>
              <a:cs typeface="Times" pitchFamily="1" charset="0"/>
            </a:endParaRPr>
          </a:p>
          <a:p>
            <a:pPr>
              <a:buFont typeface="Wingdings" pitchFamily="2" charset="2"/>
              <a:buNone/>
            </a:pPr>
            <a:r>
              <a:rPr lang="en-US" sz="3200" u="sng" dirty="0" err="1" smtClean="0">
                <a:latin typeface="Palatino" pitchFamily="1" charset="0"/>
                <a:cs typeface="Times" pitchFamily="1" charset="0"/>
              </a:rPr>
              <a:t>Grossdorf</a:t>
            </a:r>
            <a:r>
              <a:rPr lang="en-US" sz="3200" dirty="0" smtClean="0">
                <a:latin typeface="Palatino" pitchFamily="1" charset="0"/>
                <a:cs typeface="Times" pitchFamily="1" charset="0"/>
              </a:rPr>
              <a:t>, Lippi-Green (1987)</a:t>
            </a:r>
          </a:p>
          <a:p>
            <a:endParaRPr lang="ar-S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428604"/>
            <a:ext cx="7467600" cy="1143000"/>
          </a:xfrm>
        </p:spPr>
        <p:txBody>
          <a:bodyPr>
            <a:normAutofit fontScale="90000"/>
          </a:bodyPr>
          <a:lstStyle/>
          <a:p>
            <a:r>
              <a:rPr lang="en-US" dirty="0" smtClean="0"/>
              <a:t>Applying the notion of the Social network</a:t>
            </a:r>
            <a:r>
              <a:rPr lang="ar-SA" dirty="0" smtClean="0"/>
              <a:t/>
            </a:r>
            <a:br>
              <a:rPr lang="ar-SA" dirty="0" smtClean="0"/>
            </a:br>
            <a:endParaRPr lang="ar-SA" dirty="0"/>
          </a:p>
        </p:txBody>
      </p:sp>
      <p:sp>
        <p:nvSpPr>
          <p:cNvPr id="3" name="عنصر نائب للمحتوى 2"/>
          <p:cNvSpPr>
            <a:spLocks noGrp="1"/>
          </p:cNvSpPr>
          <p:nvPr>
            <p:ph idx="1"/>
          </p:nvPr>
        </p:nvSpPr>
        <p:spPr/>
        <p:txBody>
          <a:bodyPr/>
          <a:lstStyle/>
          <a:p>
            <a:pPr>
              <a:lnSpc>
                <a:spcPct val="90000"/>
              </a:lnSpc>
              <a:buClr>
                <a:schemeClr val="tx2"/>
              </a:buClr>
            </a:pPr>
            <a:r>
              <a:rPr lang="en-US" sz="2000" dirty="0" err="1" smtClean="0">
                <a:latin typeface="Palatino" pitchFamily="1" charset="0"/>
                <a:cs typeface="Times" pitchFamily="1" charset="0"/>
              </a:rPr>
              <a:t>Hymes</a:t>
            </a:r>
            <a:r>
              <a:rPr lang="en-US" sz="2000" dirty="0" smtClean="0">
                <a:latin typeface="Palatino" pitchFamily="1" charset="0"/>
                <a:cs typeface="Times" pitchFamily="1" charset="0"/>
              </a:rPr>
              <a:t>, 1974 reserves the notion of community for “local units” characterized for their members by common locality and primary interaction.</a:t>
            </a:r>
          </a:p>
          <a:p>
            <a:pPr>
              <a:lnSpc>
                <a:spcPct val="90000"/>
              </a:lnSpc>
              <a:buClr>
                <a:schemeClr val="tx2"/>
              </a:buClr>
            </a:pPr>
            <a:endParaRPr lang="en-US" sz="2000" dirty="0" smtClean="0">
              <a:latin typeface="Palatino" pitchFamily="1" charset="0"/>
              <a:cs typeface="Times" pitchFamily="1" charset="0"/>
            </a:endParaRPr>
          </a:p>
          <a:p>
            <a:pPr>
              <a:lnSpc>
                <a:spcPct val="90000"/>
              </a:lnSpc>
              <a:spcAft>
                <a:spcPts val="1400"/>
              </a:spcAft>
              <a:buClr>
                <a:schemeClr val="tx2"/>
              </a:buClr>
            </a:pPr>
            <a:r>
              <a:rPr lang="en-US" sz="2000" dirty="0" smtClean="0">
                <a:latin typeface="Palatino" pitchFamily="1" charset="0"/>
                <a:cs typeface="Times" pitchFamily="1" charset="0"/>
              </a:rPr>
              <a:t>How might we define a “local unit” or pre-existing group?</a:t>
            </a:r>
          </a:p>
          <a:p>
            <a:pPr lvl="1">
              <a:lnSpc>
                <a:spcPct val="90000"/>
              </a:lnSpc>
              <a:spcAft>
                <a:spcPts val="1400"/>
              </a:spcAft>
              <a:buFont typeface="Wingdings" pitchFamily="2" charset="2"/>
              <a:buBlip>
                <a:blip r:embed="rId2"/>
              </a:buBlip>
            </a:pPr>
            <a:r>
              <a:rPr lang="en-US" sz="2000" dirty="0" smtClean="0">
                <a:solidFill>
                  <a:schemeClr val="tx2"/>
                </a:solidFill>
                <a:cs typeface="Times" pitchFamily="1" charset="0"/>
              </a:rPr>
              <a:t>pre-existing social cluster</a:t>
            </a:r>
            <a:r>
              <a:rPr lang="en-US" sz="2000" dirty="0" smtClean="0">
                <a:cs typeface="Times" pitchFamily="1" charset="0"/>
              </a:rPr>
              <a:t>: urban village, neighborhood cluster</a:t>
            </a:r>
          </a:p>
          <a:p>
            <a:pPr lvl="1">
              <a:lnSpc>
                <a:spcPct val="90000"/>
              </a:lnSpc>
              <a:spcAft>
                <a:spcPts val="1400"/>
              </a:spcAft>
              <a:buFont typeface="Wingdings" pitchFamily="2" charset="2"/>
              <a:buBlip>
                <a:blip r:embed="rId2"/>
              </a:buBlip>
            </a:pPr>
            <a:r>
              <a:rPr lang="en-US" sz="2000" dirty="0" smtClean="0">
                <a:cs typeface="Times" pitchFamily="1" charset="0"/>
              </a:rPr>
              <a:t>Two approaches to quantifying social integration into a pre-existing group:</a:t>
            </a:r>
          </a:p>
          <a:p>
            <a:pPr lvl="2">
              <a:lnSpc>
                <a:spcPct val="90000"/>
              </a:lnSpc>
              <a:spcAft>
                <a:spcPts val="1400"/>
              </a:spcAft>
              <a:buFontTx/>
              <a:buNone/>
            </a:pPr>
            <a:r>
              <a:rPr lang="en-US" sz="2000" dirty="0" smtClean="0">
                <a:cs typeface="Times" pitchFamily="1" charset="0"/>
              </a:rPr>
              <a:t>1. Milroy and Milroy: network strength score</a:t>
            </a:r>
          </a:p>
          <a:p>
            <a:pPr lvl="2">
              <a:lnSpc>
                <a:spcPct val="90000"/>
              </a:lnSpc>
              <a:spcAft>
                <a:spcPts val="1400"/>
              </a:spcAft>
              <a:buFontTx/>
              <a:buNone/>
            </a:pPr>
            <a:r>
              <a:rPr lang="en-US" sz="2000" dirty="0" smtClean="0">
                <a:cs typeface="Times" pitchFamily="1" charset="0"/>
              </a:rPr>
              <a:t>2. </a:t>
            </a:r>
            <a:r>
              <a:rPr lang="en-US" sz="2000" dirty="0" err="1" smtClean="0">
                <a:cs typeface="Times" pitchFamily="1" charset="0"/>
              </a:rPr>
              <a:t>Labov</a:t>
            </a:r>
            <a:r>
              <a:rPr lang="en-US" sz="2000" dirty="0" smtClean="0">
                <a:cs typeface="Times" pitchFamily="1" charset="0"/>
              </a:rPr>
              <a:t>: </a:t>
            </a:r>
            <a:r>
              <a:rPr lang="en-US" sz="2000" dirty="0" err="1" smtClean="0">
                <a:cs typeface="Times" pitchFamily="1" charset="0"/>
              </a:rPr>
              <a:t>Sociometric</a:t>
            </a:r>
            <a:r>
              <a:rPr lang="en-US" sz="2000" dirty="0" smtClean="0">
                <a:cs typeface="Times" pitchFamily="1" charset="0"/>
              </a:rPr>
              <a:t> diagram with reciprocal naming</a:t>
            </a:r>
          </a:p>
          <a:p>
            <a:endParaRPr lang="ar-S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4000" b="1" dirty="0" smtClean="0"/>
              <a:t>Social networks: </a:t>
            </a:r>
            <a:br>
              <a:rPr lang="en-US" sz="4000" b="1" dirty="0" smtClean="0"/>
            </a:br>
            <a:r>
              <a:rPr lang="en-US" sz="2800" b="1" i="1" dirty="0" smtClean="0"/>
              <a:t>Quantifying network strength</a:t>
            </a:r>
            <a:endParaRPr lang="ar-SA" sz="2800" b="1" dirty="0"/>
          </a:p>
        </p:txBody>
      </p:sp>
      <p:sp>
        <p:nvSpPr>
          <p:cNvPr id="3" name="عنصر نائب للمحتوى 2"/>
          <p:cNvSpPr>
            <a:spLocks noGrp="1"/>
          </p:cNvSpPr>
          <p:nvPr>
            <p:ph idx="1"/>
          </p:nvPr>
        </p:nvSpPr>
        <p:spPr>
          <a:xfrm>
            <a:off x="457200" y="2285992"/>
            <a:ext cx="7467600" cy="3840171"/>
          </a:xfrm>
        </p:spPr>
        <p:txBody>
          <a:bodyPr/>
          <a:lstStyle/>
          <a:p>
            <a:pPr>
              <a:buFont typeface="Wingdings" pitchFamily="2" charset="2"/>
              <a:buNone/>
            </a:pPr>
            <a:r>
              <a:rPr lang="en-US" sz="2400" b="1" dirty="0" err="1" smtClean="0">
                <a:latin typeface="Palatino" pitchFamily="1" charset="0"/>
                <a:cs typeface="Times" pitchFamily="1" charset="0"/>
              </a:rPr>
              <a:t>Boissevain</a:t>
            </a:r>
            <a:r>
              <a:rPr lang="en-US" sz="2400" b="1" dirty="0" smtClean="0">
                <a:latin typeface="Palatino" pitchFamily="1" charset="0"/>
                <a:cs typeface="Times" pitchFamily="1" charset="0"/>
              </a:rPr>
              <a:t>, 1972 (anthropologist)</a:t>
            </a:r>
          </a:p>
          <a:p>
            <a:r>
              <a:rPr lang="en-US" sz="2400" b="1" dirty="0" smtClean="0">
                <a:latin typeface="Palatino" pitchFamily="1" charset="0"/>
                <a:cs typeface="Times" pitchFamily="1" charset="0"/>
              </a:rPr>
              <a:t>Social networks:</a:t>
            </a:r>
            <a:r>
              <a:rPr lang="en-US" sz="2400" dirty="0" smtClean="0">
                <a:latin typeface="Palatino" pitchFamily="1" charset="0"/>
                <a:cs typeface="Times" pitchFamily="1" charset="0"/>
              </a:rPr>
              <a:t> the web of social relations within which every individual is embedded.</a:t>
            </a:r>
          </a:p>
          <a:p>
            <a:pPr lvl="2">
              <a:buFontTx/>
              <a:buNone/>
            </a:pPr>
            <a:r>
              <a:rPr lang="en-US" sz="1800" i="1" dirty="0" smtClean="0">
                <a:cs typeface="Times" pitchFamily="1" charset="0"/>
              </a:rPr>
              <a:t>points =  individuals		</a:t>
            </a:r>
          </a:p>
          <a:p>
            <a:pPr lvl="2">
              <a:buFontTx/>
              <a:buNone/>
            </a:pPr>
            <a:r>
              <a:rPr lang="en-US" sz="1800" i="1" dirty="0" smtClean="0">
                <a:cs typeface="Times" pitchFamily="1" charset="0"/>
              </a:rPr>
              <a:t>anchored to </a:t>
            </a:r>
            <a:r>
              <a:rPr lang="en-US" sz="1800" dirty="0" smtClean="0">
                <a:solidFill>
                  <a:srgbClr val="FF0066"/>
                </a:solidFill>
                <a:cs typeface="Times" pitchFamily="1" charset="0"/>
              </a:rPr>
              <a:t>ego</a:t>
            </a:r>
            <a:endParaRPr lang="en-US" sz="1400" dirty="0" smtClean="0">
              <a:solidFill>
                <a:srgbClr val="FF0066"/>
              </a:solidFill>
              <a:cs typeface="Times" pitchFamily="1" charset="0"/>
            </a:endParaRPr>
          </a:p>
          <a:p>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Social networks: </a:t>
            </a:r>
            <a:br>
              <a:rPr lang="en-US" dirty="0" smtClean="0"/>
            </a:br>
            <a:r>
              <a:rPr lang="en-US" sz="3600" i="1" dirty="0" smtClean="0"/>
              <a:t>Quantifying network strength</a:t>
            </a:r>
            <a:endParaRPr lang="ar-SA" sz="3600" dirty="0"/>
          </a:p>
        </p:txBody>
      </p:sp>
      <p:sp>
        <p:nvSpPr>
          <p:cNvPr id="3" name="عنصر نائب للمحتوى 2"/>
          <p:cNvSpPr>
            <a:spLocks noGrp="1"/>
          </p:cNvSpPr>
          <p:nvPr>
            <p:ph idx="1"/>
          </p:nvPr>
        </p:nvSpPr>
        <p:spPr>
          <a:xfrm>
            <a:off x="457200" y="2285992"/>
            <a:ext cx="7467600" cy="3840171"/>
          </a:xfrm>
        </p:spPr>
        <p:txBody>
          <a:bodyPr>
            <a:normAutofit fontScale="77500" lnSpcReduction="20000"/>
          </a:bodyPr>
          <a:lstStyle/>
          <a:p>
            <a:pPr>
              <a:lnSpc>
                <a:spcPct val="90000"/>
              </a:lnSpc>
              <a:buFont typeface="Wingdings" pitchFamily="2" charset="2"/>
              <a:buNone/>
            </a:pPr>
            <a:r>
              <a:rPr lang="en-US" sz="3200" dirty="0" smtClean="0">
                <a:latin typeface="Palatino" pitchFamily="1" charset="0"/>
                <a:cs typeface="Times" pitchFamily="1" charset="0"/>
              </a:rPr>
              <a:t>We may characterize networks in terms of their:</a:t>
            </a:r>
          </a:p>
          <a:p>
            <a:pPr>
              <a:lnSpc>
                <a:spcPct val="90000"/>
              </a:lnSpc>
              <a:buFont typeface="Wingdings" pitchFamily="2" charset="2"/>
              <a:buNone/>
            </a:pPr>
            <a:r>
              <a:rPr lang="en-US" sz="3200" dirty="0" smtClean="0">
                <a:latin typeface="Palatino" pitchFamily="1" charset="0"/>
                <a:cs typeface="Times" pitchFamily="1" charset="0"/>
              </a:rPr>
              <a:t>	--structure (density)		--direction of movement</a:t>
            </a:r>
          </a:p>
          <a:p>
            <a:pPr>
              <a:lnSpc>
                <a:spcPct val="90000"/>
              </a:lnSpc>
              <a:buFont typeface="Wingdings" pitchFamily="2" charset="2"/>
              <a:buNone/>
            </a:pPr>
            <a:r>
              <a:rPr lang="en-US" sz="3200" dirty="0" smtClean="0">
                <a:latin typeface="Palatino" pitchFamily="1" charset="0"/>
                <a:cs typeface="Times" pitchFamily="1" charset="0"/>
              </a:rPr>
              <a:t>	--content (</a:t>
            </a:r>
            <a:r>
              <a:rPr lang="en-US" sz="3200" dirty="0" err="1" smtClean="0">
                <a:latin typeface="Palatino" pitchFamily="1" charset="0"/>
                <a:cs typeface="Times" pitchFamily="1" charset="0"/>
              </a:rPr>
              <a:t>multiplexity</a:t>
            </a:r>
            <a:r>
              <a:rPr lang="en-US" sz="3200" dirty="0" smtClean="0">
                <a:latin typeface="Palatino" pitchFamily="1" charset="0"/>
                <a:cs typeface="Times" pitchFamily="1" charset="0"/>
              </a:rPr>
              <a:t>)		--frequency of interaction</a:t>
            </a:r>
            <a:endParaRPr lang="en-US" sz="4000" dirty="0" smtClean="0">
              <a:latin typeface="Palatino" pitchFamily="1" charset="0"/>
              <a:cs typeface="Times" pitchFamily="1" charset="0"/>
            </a:endParaRPr>
          </a:p>
          <a:p>
            <a:pPr>
              <a:lnSpc>
                <a:spcPct val="90000"/>
              </a:lnSpc>
              <a:buFont typeface="Wingdings" pitchFamily="2" charset="2"/>
              <a:buNone/>
            </a:pPr>
            <a:endParaRPr lang="en-US" sz="4000" dirty="0" smtClean="0">
              <a:latin typeface="Palatino" pitchFamily="1" charset="0"/>
              <a:cs typeface="Times" pitchFamily="1" charset="0"/>
            </a:endParaRPr>
          </a:p>
          <a:p>
            <a:pPr>
              <a:lnSpc>
                <a:spcPct val="90000"/>
              </a:lnSpc>
              <a:buFont typeface="Wingdings" pitchFamily="2" charset="2"/>
              <a:buNone/>
            </a:pPr>
            <a:endParaRPr lang="en-US" sz="4000" dirty="0" smtClean="0">
              <a:latin typeface="Palatino" pitchFamily="1" charset="0"/>
              <a:cs typeface="Times" pitchFamily="1" charset="0"/>
            </a:endParaRPr>
          </a:p>
          <a:p>
            <a:pPr>
              <a:lnSpc>
                <a:spcPct val="90000"/>
              </a:lnSpc>
              <a:buFont typeface="Wingdings" pitchFamily="2" charset="2"/>
              <a:buNone/>
            </a:pPr>
            <a:r>
              <a:rPr lang="en-US" sz="3200" i="1" dirty="0" smtClean="0">
                <a:latin typeface="Palatino" pitchFamily="1" charset="0"/>
                <a:cs typeface="Times" pitchFamily="1" charset="0"/>
              </a:rPr>
              <a:t>Characterizations:</a:t>
            </a:r>
            <a:endParaRPr lang="en-US" sz="3200" dirty="0" smtClean="0">
              <a:solidFill>
                <a:schemeClr val="accent2"/>
              </a:solidFill>
              <a:latin typeface="Palatino" pitchFamily="1" charset="0"/>
              <a:cs typeface="Times" pitchFamily="1" charset="0"/>
            </a:endParaRPr>
          </a:p>
          <a:p>
            <a:pPr>
              <a:lnSpc>
                <a:spcPct val="90000"/>
              </a:lnSpc>
              <a:buFont typeface="Wingdings" pitchFamily="2" charset="2"/>
              <a:buNone/>
            </a:pPr>
            <a:r>
              <a:rPr lang="en-US" sz="3200" dirty="0" smtClean="0">
                <a:solidFill>
                  <a:srgbClr val="0000FF"/>
                </a:solidFill>
                <a:latin typeface="Palatino" pitchFamily="1" charset="0"/>
                <a:cs typeface="Times" pitchFamily="1" charset="0"/>
              </a:rPr>
              <a:t>Open vs. Closed                    </a:t>
            </a:r>
            <a:endParaRPr lang="en-US" sz="3200" dirty="0" smtClean="0">
              <a:latin typeface="Palatino" pitchFamily="1" charset="0"/>
              <a:cs typeface="Times" pitchFamily="1" charset="0"/>
            </a:endParaRPr>
          </a:p>
          <a:p>
            <a:pPr>
              <a:lnSpc>
                <a:spcPct val="90000"/>
              </a:lnSpc>
              <a:buFont typeface="Wingdings" pitchFamily="2" charset="2"/>
              <a:buNone/>
            </a:pPr>
            <a:r>
              <a:rPr lang="en-US" sz="3200" dirty="0" smtClean="0">
                <a:latin typeface="Palatino" pitchFamily="1" charset="0"/>
                <a:cs typeface="Times" pitchFamily="1" charset="0"/>
              </a:rPr>
              <a:t>Dense </a:t>
            </a:r>
          </a:p>
          <a:p>
            <a:pPr>
              <a:lnSpc>
                <a:spcPct val="90000"/>
              </a:lnSpc>
              <a:buFont typeface="Wingdings" pitchFamily="2" charset="2"/>
              <a:buNone/>
            </a:pPr>
            <a:r>
              <a:rPr lang="en-US" sz="3200" dirty="0" smtClean="0">
                <a:latin typeface="Palatino" pitchFamily="1" charset="0"/>
                <a:cs typeface="Times" pitchFamily="1" charset="0"/>
              </a:rPr>
              <a:t>Multiplex</a:t>
            </a:r>
            <a:endParaRPr lang="en-US" sz="4000" dirty="0" smtClean="0">
              <a:latin typeface="Palatino" pitchFamily="1" charset="0"/>
              <a:cs typeface="Times" pitchFamily="1" charset="0"/>
            </a:endParaRPr>
          </a:p>
          <a:p>
            <a:endParaRPr lang="ar-SA" dirty="0"/>
          </a:p>
        </p:txBody>
      </p:sp>
      <p:pic>
        <p:nvPicPr>
          <p:cNvPr id="4" name="Picture 4"/>
          <p:cNvPicPr>
            <a:picLocks noChangeAspect="1" noChangeArrowheads="1"/>
          </p:cNvPicPr>
          <p:nvPr/>
        </p:nvPicPr>
        <p:blipFill>
          <a:blip r:embed="rId2" cstate="print"/>
          <a:srcRect/>
          <a:stretch>
            <a:fillRect/>
          </a:stretch>
        </p:blipFill>
        <p:spPr bwMode="auto">
          <a:xfrm>
            <a:off x="3962400" y="3962400"/>
            <a:ext cx="3276600" cy="1892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تقنية">
  <a:themeElements>
    <a:clrScheme name="تقنية">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تقنية">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930</TotalTime>
  <Words>1461</Words>
  <Application>Microsoft Office PowerPoint</Application>
  <PresentationFormat>عرض على الشاشة (3:4)‏</PresentationFormat>
  <Paragraphs>285</Paragraphs>
  <Slides>35</Slides>
  <Notes>1</Notes>
  <HiddenSlides>0</HiddenSlides>
  <MMClips>0</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تقنية</vt:lpstr>
      <vt:lpstr>Networks </vt:lpstr>
      <vt:lpstr>James &amp; Lesley Milroy </vt:lpstr>
      <vt:lpstr>Lesley &amp; James Milroy </vt:lpstr>
      <vt:lpstr>Belfast  </vt:lpstr>
      <vt:lpstr>The Belfast study:  </vt:lpstr>
      <vt:lpstr>Background:</vt:lpstr>
      <vt:lpstr>AREAS CHOSEN:</vt:lpstr>
      <vt:lpstr>Cont.</vt:lpstr>
      <vt:lpstr>proceeding:  </vt:lpstr>
      <vt:lpstr>Cont. </vt:lpstr>
      <vt:lpstr>Data:</vt:lpstr>
      <vt:lpstr>Cont. </vt:lpstr>
      <vt:lpstr>VARIABLES:</vt:lpstr>
      <vt:lpstr>RESULTS:   </vt:lpstr>
      <vt:lpstr>Most important findings of Belfast study </vt:lpstr>
      <vt:lpstr> we can quantify individual’s informal social contacts </vt:lpstr>
      <vt:lpstr>4 principle indicators of a person’s integration into a network: </vt:lpstr>
      <vt:lpstr>Social network as a speaker variable  </vt:lpstr>
      <vt:lpstr>The individual as a free agent :</vt:lpstr>
      <vt:lpstr>Background 2 , 1970s Belfast:  </vt:lpstr>
      <vt:lpstr>Methods 1 :</vt:lpstr>
      <vt:lpstr>Methods 2 :</vt:lpstr>
      <vt:lpstr>Calculating network strength : </vt:lpstr>
      <vt:lpstr>Cont. </vt:lpstr>
      <vt:lpstr> cont. </vt:lpstr>
      <vt:lpstr>Example 2 cont. </vt:lpstr>
      <vt:lpstr>Results 1:</vt:lpstr>
      <vt:lpstr>Results 1:</vt:lpstr>
      <vt:lpstr>Results 2:</vt:lpstr>
      <vt:lpstr>Results 3:</vt:lpstr>
      <vt:lpstr>Discussion: Key findings of Social network studies</vt:lpstr>
      <vt:lpstr>Other Studies</vt:lpstr>
      <vt:lpstr>Applying the notion of the Social network </vt:lpstr>
      <vt:lpstr>Social networks:  Quantifying network strength</vt:lpstr>
      <vt:lpstr>Social networks:  Quantifying network strength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Networks </dc:title>
  <dc:creator>ASUS</dc:creator>
  <cp:lastModifiedBy>moon</cp:lastModifiedBy>
  <cp:revision>35</cp:revision>
  <dcterms:created xsi:type="dcterms:W3CDTF">2014-12-09T11:13:13Z</dcterms:created>
  <dcterms:modified xsi:type="dcterms:W3CDTF">2015-01-04T17:24:46Z</dcterms:modified>
</cp:coreProperties>
</file>