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62" r:id="rId3"/>
    <p:sldId id="264" r:id="rId4"/>
    <p:sldId id="265" r:id="rId5"/>
    <p:sldId id="266" r:id="rId6"/>
    <p:sldId id="275" r:id="rId7"/>
    <p:sldId id="281" r:id="rId8"/>
    <p:sldId id="257" r:id="rId9"/>
    <p:sldId id="284" r:id="rId10"/>
    <p:sldId id="282" r:id="rId11"/>
    <p:sldId id="283" r:id="rId12"/>
    <p:sldId id="278" r:id="rId13"/>
    <p:sldId id="279" r:id="rId14"/>
    <p:sldId id="280" r:id="rId15"/>
    <p:sldId id="258" r:id="rId16"/>
    <p:sldId id="267" r:id="rId17"/>
    <p:sldId id="268" r:id="rId18"/>
    <p:sldId id="269" r:id="rId19"/>
    <p:sldId id="270" r:id="rId20"/>
    <p:sldId id="271" r:id="rId21"/>
    <p:sldId id="272" r:id="rId22"/>
    <p:sldId id="273" r:id="rId23"/>
    <p:sldId id="274"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66CC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6" d="100"/>
          <a:sy n="66" d="100"/>
        </p:scale>
        <p:origin x="-1506"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95" name="Group 94"/>
          <p:cNvGrpSpPr/>
          <p:nvPr/>
        </p:nvGrpSpPr>
        <p:grpSpPr>
          <a:xfrm>
            <a:off x="0" y="-30477"/>
            <a:ext cx="9067800" cy="6889273"/>
            <a:chOff x="0" y="-30477"/>
            <a:chExt cx="9067800" cy="6889273"/>
          </a:xfrm>
        </p:grpSpPr>
        <p:cxnSp>
          <p:nvCxnSpPr>
            <p:cNvPr id="110" name="Straight Connector 109"/>
            <p:cNvCxnSpPr/>
            <p:nvPr/>
          </p:nvCxnSpPr>
          <p:spPr>
            <a:xfrm rot="16200000" flipH="1">
              <a:off x="-1447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rot="16200000" flipH="1">
              <a:off x="-1638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8" name="Straight Connector 177"/>
            <p:cNvCxnSpPr/>
            <p:nvPr/>
          </p:nvCxnSpPr>
          <p:spPr>
            <a:xfrm rot="5400000">
              <a:off x="-1485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rot="5400000">
              <a:off x="-32385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rot="16200000" flipH="1">
              <a:off x="-33147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rot="16200000" flipH="1">
              <a:off x="-1371600" y="2971800"/>
              <a:ext cx="6858000"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rot="16200000" flipH="1">
              <a:off x="-2819400" y="3200400"/>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rot="5400000">
              <a:off x="-2705099" y="3238500"/>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rot="16200000" flipH="1">
              <a:off x="-21336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rot="16200000" flipH="1">
              <a:off x="-31242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rot="16200000" flipH="1">
              <a:off x="-1828799" y="3352799"/>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rot="16200000" flipH="1">
              <a:off x="-28194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rot="16200000" flipH="1">
              <a:off x="-2438400" y="3124200"/>
              <a:ext cx="6858000" cy="609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rot="5400000">
              <a:off x="-173164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rot="5400000">
              <a:off x="-1142048"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rot="5400000">
              <a:off x="-9144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a:xfrm rot="5400000">
              <a:off x="-185547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rot="16200000" flipH="1">
              <a:off x="-26431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rot="16200000" flipH="1">
              <a:off x="-1954530" y="3326130"/>
              <a:ext cx="6858000" cy="20574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rot="16200000" flipH="1">
              <a:off x="-2362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a:xfrm rot="16200000" flipH="1">
              <a:off x="-21336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a:xfrm rot="16200000" flipH="1">
              <a:off x="1066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rot="16200000" flipH="1">
              <a:off x="876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2" name="Straight Connector 211"/>
            <p:cNvCxnSpPr/>
            <p:nvPr/>
          </p:nvCxnSpPr>
          <p:spPr>
            <a:xfrm rot="5400000">
              <a:off x="1028700" y="3238500"/>
              <a:ext cx="6858000"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3" name="Straight Connector 212"/>
            <p:cNvCxnSpPr/>
            <p:nvPr/>
          </p:nvCxnSpPr>
          <p:spPr>
            <a:xfrm rot="5400000">
              <a:off x="-7239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p:cNvCxnSpPr/>
            <p:nvPr/>
          </p:nvCxnSpPr>
          <p:spPr>
            <a:xfrm rot="16200000" flipH="1">
              <a:off x="-8001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5" name="Straight Connector 214"/>
            <p:cNvCxnSpPr/>
            <p:nvPr/>
          </p:nvCxnSpPr>
          <p:spPr>
            <a:xfrm rot="5400000">
              <a:off x="-152400" y="3429000"/>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p:cNvCxnSpPr/>
            <p:nvPr/>
          </p:nvCxnSpPr>
          <p:spPr>
            <a:xfrm rot="16200000" flipH="1">
              <a:off x="-304800" y="3200400"/>
              <a:ext cx="6858000"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p:cNvCxnSpPr/>
            <p:nvPr/>
          </p:nvCxnSpPr>
          <p:spPr>
            <a:xfrm rot="5400000">
              <a:off x="-190499" y="3238500"/>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p:cNvCxnSpPr/>
            <p:nvPr/>
          </p:nvCxnSpPr>
          <p:spPr>
            <a:xfrm rot="16200000" flipH="1">
              <a:off x="3810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p:cNvCxnSpPr/>
            <p:nvPr/>
          </p:nvCxnSpPr>
          <p:spPr>
            <a:xfrm rot="16200000" flipH="1">
              <a:off x="-6096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0" name="Straight Connector 219"/>
            <p:cNvCxnSpPr/>
            <p:nvPr/>
          </p:nvCxnSpPr>
          <p:spPr>
            <a:xfrm rot="16200000" flipH="1">
              <a:off x="685801" y="3352799"/>
              <a:ext cx="6858000" cy="152401"/>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p:cNvCxnSpPr/>
            <p:nvPr/>
          </p:nvCxnSpPr>
          <p:spPr>
            <a:xfrm rot="16200000" flipH="1">
              <a:off x="-304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2" name="Straight Connector 221"/>
            <p:cNvCxnSpPr/>
            <p:nvPr/>
          </p:nvCxnSpPr>
          <p:spPr>
            <a:xfrm rot="5400000">
              <a:off x="-10287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3" name="Straight Connector 222"/>
            <p:cNvCxnSpPr/>
            <p:nvPr/>
          </p:nvCxnSpPr>
          <p:spPr>
            <a:xfrm rot="5400000">
              <a:off x="78295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p:cNvCxnSpPr/>
            <p:nvPr/>
          </p:nvCxnSpPr>
          <p:spPr>
            <a:xfrm rot="5400000">
              <a:off x="1372552"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5" name="Straight Connector 224"/>
            <p:cNvCxnSpPr/>
            <p:nvPr/>
          </p:nvCxnSpPr>
          <p:spPr>
            <a:xfrm rot="5400000">
              <a:off x="1600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p:nvCxnSpPr>
          <p:spPr>
            <a:xfrm rot="5400000">
              <a:off x="65913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27" name="Straight Connector 226"/>
            <p:cNvCxnSpPr/>
            <p:nvPr/>
          </p:nvCxnSpPr>
          <p:spPr>
            <a:xfrm rot="16200000" flipH="1">
              <a:off x="-1285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28" name="Straight Connector 227"/>
            <p:cNvCxnSpPr/>
            <p:nvPr/>
          </p:nvCxnSpPr>
          <p:spPr>
            <a:xfrm rot="16200000" flipH="1">
              <a:off x="560070" y="3326130"/>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9" name="Straight Connector 228"/>
            <p:cNvCxnSpPr/>
            <p:nvPr/>
          </p:nvCxnSpPr>
          <p:spPr>
            <a:xfrm rot="16200000" flipH="1">
              <a:off x="1524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0" name="Straight Connector 229"/>
            <p:cNvCxnSpPr/>
            <p:nvPr/>
          </p:nvCxnSpPr>
          <p:spPr>
            <a:xfrm rot="16200000" flipH="1">
              <a:off x="3810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7" name="Straight Connector 236"/>
            <p:cNvCxnSpPr/>
            <p:nvPr/>
          </p:nvCxnSpPr>
          <p:spPr>
            <a:xfrm rot="16200000" flipH="1">
              <a:off x="2743200" y="3352801"/>
              <a:ext cx="6858000" cy="1524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p:cNvCxnSpPr/>
            <p:nvPr/>
          </p:nvCxnSpPr>
          <p:spPr>
            <a:xfrm rot="16200000" flipH="1">
              <a:off x="2095501"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9" name="Straight Connector 238"/>
            <p:cNvCxnSpPr/>
            <p:nvPr/>
          </p:nvCxnSpPr>
          <p:spPr>
            <a:xfrm rot="5400000">
              <a:off x="2705100"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0" name="Straight Connector 239"/>
            <p:cNvCxnSpPr/>
            <p:nvPr/>
          </p:nvCxnSpPr>
          <p:spPr>
            <a:xfrm rot="5400000">
              <a:off x="1828801" y="3276600"/>
              <a:ext cx="6857999"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p:cNvCxnSpPr/>
            <p:nvPr/>
          </p:nvCxnSpPr>
          <p:spPr>
            <a:xfrm rot="16200000" flipH="1">
              <a:off x="1066800" y="3200402"/>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p:cNvCxnSpPr/>
            <p:nvPr/>
          </p:nvCxnSpPr>
          <p:spPr>
            <a:xfrm rot="16200000" flipH="1">
              <a:off x="2362201" y="3352800"/>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43" name="Straight Connector 242"/>
            <p:cNvCxnSpPr/>
            <p:nvPr/>
          </p:nvCxnSpPr>
          <p:spPr>
            <a:xfrm rot="5400000">
              <a:off x="2646045" y="2722246"/>
              <a:ext cx="6858000"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p:cNvCxnSpPr/>
            <p:nvPr/>
          </p:nvCxnSpPr>
          <p:spPr>
            <a:xfrm rot="5400000">
              <a:off x="3048952" y="3277553"/>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45" name="Straight Connector 244"/>
            <p:cNvCxnSpPr/>
            <p:nvPr/>
          </p:nvCxnSpPr>
          <p:spPr>
            <a:xfrm rot="5400000">
              <a:off x="2895600" y="3276601"/>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6" name="Straight Connector 245"/>
            <p:cNvCxnSpPr/>
            <p:nvPr/>
          </p:nvCxnSpPr>
          <p:spPr>
            <a:xfrm rot="5400000">
              <a:off x="2388870" y="3227071"/>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47" name="Straight Connector 246"/>
            <p:cNvCxnSpPr/>
            <p:nvPr/>
          </p:nvCxnSpPr>
          <p:spPr>
            <a:xfrm rot="16200000" flipH="1">
              <a:off x="22364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8" name="Straight Connector 247"/>
            <p:cNvCxnSpPr/>
            <p:nvPr/>
          </p:nvCxnSpPr>
          <p:spPr>
            <a:xfrm rot="16200000" flipH="1">
              <a:off x="17526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9" name="Straight Connector 248"/>
            <p:cNvCxnSpPr/>
            <p:nvPr/>
          </p:nvCxnSpPr>
          <p:spPr>
            <a:xfrm rot="16200000" flipH="1">
              <a:off x="19812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0" name="Straight Connector 249"/>
            <p:cNvCxnSpPr/>
            <p:nvPr/>
          </p:nvCxnSpPr>
          <p:spPr>
            <a:xfrm rot="5400000">
              <a:off x="3467100" y="3314701"/>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p:cNvCxnSpPr/>
            <p:nvPr/>
          </p:nvCxnSpPr>
          <p:spPr>
            <a:xfrm rot="16200000" flipH="1">
              <a:off x="3467099" y="3314701"/>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2" name="Straight Connector 251"/>
            <p:cNvCxnSpPr/>
            <p:nvPr/>
          </p:nvCxnSpPr>
          <p:spPr>
            <a:xfrm rot="5400000">
              <a:off x="4038600" y="3429001"/>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p:cNvCxnSpPr/>
            <p:nvPr/>
          </p:nvCxnSpPr>
          <p:spPr>
            <a:xfrm rot="16200000" flipH="1">
              <a:off x="3886200" y="3200401"/>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p:cNvCxnSpPr/>
            <p:nvPr/>
          </p:nvCxnSpPr>
          <p:spPr>
            <a:xfrm rot="5400000">
              <a:off x="4000501" y="3238501"/>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5" name="Straight Connector 254"/>
            <p:cNvCxnSpPr/>
            <p:nvPr/>
          </p:nvCxnSpPr>
          <p:spPr>
            <a:xfrm rot="16200000" flipH="1">
              <a:off x="4572000" y="3200401"/>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57" name="Straight Connector 256"/>
            <p:cNvCxnSpPr/>
            <p:nvPr/>
          </p:nvCxnSpPr>
          <p:spPr>
            <a:xfrm rot="16200000" flipH="1">
              <a:off x="3733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8" name="Straight Connector 257"/>
            <p:cNvCxnSpPr/>
            <p:nvPr/>
          </p:nvCxnSpPr>
          <p:spPr>
            <a:xfrm rot="5400000">
              <a:off x="36195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9" name="Straight Connector 258"/>
            <p:cNvCxnSpPr/>
            <p:nvPr/>
          </p:nvCxnSpPr>
          <p:spPr>
            <a:xfrm rot="16200000" flipH="1">
              <a:off x="4214813" y="3252788"/>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60" name="Straight Connector 259"/>
            <p:cNvCxnSpPr/>
            <p:nvPr/>
          </p:nvCxnSpPr>
          <p:spPr>
            <a:xfrm rot="16200000" flipH="1">
              <a:off x="47510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1" name="Straight Connector 260"/>
            <p:cNvCxnSpPr/>
            <p:nvPr/>
          </p:nvCxnSpPr>
          <p:spPr>
            <a:xfrm rot="16200000" flipH="1">
              <a:off x="43434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2" name="Straight Connector 261"/>
            <p:cNvCxnSpPr/>
            <p:nvPr/>
          </p:nvCxnSpPr>
          <p:spPr>
            <a:xfrm rot="16200000" flipH="1">
              <a:off x="4572000" y="3352801"/>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64" name="Straight Connector 263"/>
            <p:cNvCxnSpPr/>
            <p:nvPr/>
          </p:nvCxnSpPr>
          <p:spPr>
            <a:xfrm rot="16200000" flipH="1">
              <a:off x="5257800" y="3352802"/>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5" name="Straight Connector 264"/>
            <p:cNvCxnSpPr/>
            <p:nvPr/>
          </p:nvCxnSpPr>
          <p:spPr>
            <a:xfrm rot="16200000" flipH="1">
              <a:off x="5067300" y="3238502"/>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6" name="Straight Connector 265"/>
            <p:cNvCxnSpPr/>
            <p:nvPr/>
          </p:nvCxnSpPr>
          <p:spPr>
            <a:xfrm rot="5400000">
              <a:off x="5219700" y="3238502"/>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67" name="Straight Connector 266"/>
            <p:cNvCxnSpPr/>
            <p:nvPr/>
          </p:nvCxnSpPr>
          <p:spPr>
            <a:xfrm rot="16200000" flipH="1">
              <a:off x="4876801" y="3352801"/>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68" name="Straight Connector 267"/>
            <p:cNvCxnSpPr/>
            <p:nvPr/>
          </p:nvCxnSpPr>
          <p:spPr>
            <a:xfrm rot="5400000">
              <a:off x="5527994" y="3318196"/>
              <a:ext cx="6888479"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70" name="Straight Connector 269"/>
            <p:cNvCxnSpPr/>
            <p:nvPr/>
          </p:nvCxnSpPr>
          <p:spPr>
            <a:xfrm rot="5400000">
              <a:off x="4850130" y="3227072"/>
              <a:ext cx="6858000"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71" name="Straight Connector 270"/>
            <p:cNvCxnSpPr/>
            <p:nvPr/>
          </p:nvCxnSpPr>
          <p:spPr>
            <a:xfrm rot="16200000" flipH="1">
              <a:off x="4751070" y="3326132"/>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8" name="Straight Connector 277"/>
            <p:cNvCxnSpPr/>
            <p:nvPr/>
          </p:nvCxnSpPr>
          <p:spPr>
            <a:xfrm rot="5400000">
              <a:off x="5562599" y="3429001"/>
              <a:ext cx="6858002" cy="158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3" name="Straight Connector 282"/>
            <p:cNvCxnSpPr/>
            <p:nvPr/>
          </p:nvCxnSpPr>
          <p:spPr>
            <a:xfrm rot="5400000">
              <a:off x="2552700" y="3390900"/>
              <a:ext cx="6858000"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89" name="Straight Connector 288"/>
            <p:cNvCxnSpPr/>
            <p:nvPr/>
          </p:nvCxnSpPr>
          <p:spPr>
            <a:xfrm rot="16200000" flipH="1">
              <a:off x="3048000" y="3352800"/>
              <a:ext cx="6858000"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2" name="Straight Connector 291"/>
            <p:cNvCxnSpPr/>
            <p:nvPr/>
          </p:nvCxnSpPr>
          <p:spPr>
            <a:xfrm rot="16200000" flipH="1">
              <a:off x="3238500" y="3238500"/>
              <a:ext cx="6858000"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94" name="Straight Connector 293"/>
            <p:cNvCxnSpPr/>
            <p:nvPr/>
          </p:nvCxnSpPr>
          <p:spPr>
            <a:xfrm rot="5400000">
              <a:off x="2133600" y="3276600"/>
              <a:ext cx="6858000"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8" name="Straight Connector 297"/>
            <p:cNvCxnSpPr/>
            <p:nvPr/>
          </p:nvCxnSpPr>
          <p:spPr>
            <a:xfrm rot="16200000" flipH="1">
              <a:off x="3148013" y="3252789"/>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99" name="Straight Connector 298"/>
            <p:cNvCxnSpPr/>
            <p:nvPr/>
          </p:nvCxnSpPr>
          <p:spPr>
            <a:xfrm rot="5400000">
              <a:off x="3771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2" name="Straight Connector 301"/>
            <p:cNvCxnSpPr/>
            <p:nvPr/>
          </p:nvCxnSpPr>
          <p:spPr>
            <a:xfrm rot="5400000">
              <a:off x="4229100" y="2933700"/>
              <a:ext cx="6858000"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07" name="Straight Connector 306"/>
            <p:cNvCxnSpPr/>
            <p:nvPr/>
          </p:nvCxnSpPr>
          <p:spPr>
            <a:xfrm rot="16200000" flipH="1">
              <a:off x="1371600" y="3200403"/>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4" name="Date Placeholder 3"/>
          <p:cNvSpPr>
            <a:spLocks noGrp="1"/>
          </p:cNvSpPr>
          <p:nvPr>
            <p:ph type="dt" sz="half" idx="10"/>
          </p:nvPr>
        </p:nvSpPr>
        <p:spPr/>
        <p:txBody>
          <a:bodyPr/>
          <a:lstStyle/>
          <a:p>
            <a:fld id="{10C0876F-10BD-4D84-80DF-761CB79E90DC}" type="datetimeFigureOut">
              <a:rPr lang="en-US" smtClean="0"/>
              <a:pPr/>
              <a:t>11/17/2014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0AAC61-CD2F-49E7-BB96-80719AD703F1}" type="slidenum">
              <a:rPr lang="en-US" smtClean="0"/>
              <a:pPr/>
              <a:t>‹#›</a:t>
            </a:fld>
            <a:endParaRPr lang="en-US"/>
          </a:p>
        </p:txBody>
      </p:sp>
      <p:sp>
        <p:nvSpPr>
          <p:cNvPr id="113" name="Rectangle 112"/>
          <p:cNvSpPr/>
          <p:nvPr/>
        </p:nvSpPr>
        <p:spPr>
          <a:xfrm>
            <a:off x="0" y="1905000"/>
            <a:ext cx="4953000" cy="3124200"/>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grpSp>
        <p:nvGrpSpPr>
          <p:cNvPr id="94" name="Group 93"/>
          <p:cNvGrpSpPr/>
          <p:nvPr/>
        </p:nvGrpSpPr>
        <p:grpSpPr>
          <a:xfrm>
            <a:off x="0" y="2057400"/>
            <a:ext cx="4801394" cy="2820988"/>
            <a:chOff x="0" y="2057400"/>
            <a:chExt cx="4801394" cy="2820988"/>
          </a:xfrm>
        </p:grpSpPr>
        <p:cxnSp>
          <p:nvCxnSpPr>
            <p:cNvPr id="117" name="Straight Connector 116"/>
            <p:cNvCxnSpPr/>
            <p:nvPr/>
          </p:nvCxnSpPr>
          <p:spPr>
            <a:xfrm>
              <a:off x="0" y="2057400"/>
              <a:ext cx="48006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0" y="4876800"/>
              <a:ext cx="48006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rot="5400000">
              <a:off x="3391694" y="3467100"/>
              <a:ext cx="2818606"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228600" y="2130425"/>
            <a:ext cx="4419600" cy="1600327"/>
          </a:xfrm>
        </p:spPr>
        <p:txBody>
          <a:bodyPr anchor="b">
            <a:normAutofit/>
          </a:bodyPr>
          <a:lstStyle>
            <a:lvl1pPr algn="l">
              <a:defRPr sz="3600" b="1" cap="none" spc="40" baseline="0">
                <a:ln w="13335" cmpd="sng">
                  <a:solidFill>
                    <a:schemeClr val="accent1">
                      <a:lumMod val="50000"/>
                    </a:schemeClr>
                  </a:solidFill>
                  <a:prstDash val="solid"/>
                </a:ln>
                <a:solidFill>
                  <a:schemeClr val="accent6">
                    <a:tint val="1000"/>
                  </a:schemeClr>
                </a:solidFill>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28600" y="3733800"/>
            <a:ext cx="4419600" cy="1066800"/>
          </a:xfrm>
        </p:spPr>
        <p:txBody>
          <a:bodyPr>
            <a:normAutofit/>
          </a:bodyPr>
          <a:lstStyle>
            <a:lvl1pPr marL="0" indent="0" algn="l">
              <a:buNone/>
              <a:defRPr sz="22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0C0876F-10BD-4D84-80DF-761CB79E90DC}" type="datetimeFigureOut">
              <a:rPr lang="en-US" smtClean="0"/>
              <a:pPr/>
              <a:t>11/17/2014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0AAC61-CD2F-49E7-BB96-80719AD703F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7" name="Group 92"/>
          <p:cNvGrpSpPr/>
          <p:nvPr/>
        </p:nvGrpSpPr>
        <p:grpSpPr>
          <a:xfrm>
            <a:off x="1" y="-30478"/>
            <a:ext cx="9067799" cy="4846320"/>
            <a:chOff x="1" y="-30477"/>
            <a:chExt cx="9067799" cy="4526277"/>
          </a:xfrm>
        </p:grpSpPr>
        <p:cxnSp>
          <p:nvCxnSpPr>
            <p:cNvPr id="8" name="Straight Connector 7"/>
            <p:cNvCxnSpPr/>
            <p:nvPr/>
          </p:nvCxnSpPr>
          <p:spPr>
            <a:xfrm rot="16200000" flipH="1">
              <a:off x="-27166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6200000" flipH="1">
              <a:off x="-46216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5400000">
              <a:off x="-30976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5400000">
              <a:off x="-206236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6200000" flipH="1">
              <a:off x="-2138565"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16200000" flipH="1">
              <a:off x="-195465" y="1785212"/>
              <a:ext cx="4505731"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6200000" flipH="1">
              <a:off x="-1643265" y="2013812"/>
              <a:ext cx="4505731"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5400000">
              <a:off x="-1528964"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6200000" flipH="1">
              <a:off x="-957465" y="2013812"/>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6200000" flipH="1">
              <a:off x="-194806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6200000" flipH="1">
              <a:off x="-652664" y="2166211"/>
              <a:ext cx="4505731" cy="152401"/>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16200000" flipH="1">
              <a:off x="-164326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16200000" flipH="1">
              <a:off x="-1790700" y="2019300"/>
              <a:ext cx="4495800" cy="4572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5400000">
              <a:off x="-555510" y="1535657"/>
              <a:ext cx="4505731"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5400000">
              <a:off x="34087" y="2090964"/>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rot="5400000">
              <a:off x="2617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5400000">
              <a:off x="-67933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16200000" flipH="1">
              <a:off x="-1467052" y="2066200"/>
              <a:ext cx="4505731"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rot="16200000" flipH="1">
              <a:off x="-77839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rot="16200000" flipH="1">
              <a:off x="-118606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16200000" flipH="1">
              <a:off x="-95746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16200000" flipH="1">
              <a:off x="22429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rot="16200000" flipH="1">
              <a:off x="20524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rot="5400000">
              <a:off x="2204835" y="2051912"/>
              <a:ext cx="4505731"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5400000">
              <a:off x="45223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16200000" flipH="1">
              <a:off x="376035"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rot="5400000">
              <a:off x="1023735" y="2242139"/>
              <a:ext cx="4505731"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rot="16200000" flipH="1">
              <a:off x="871335" y="2013812"/>
              <a:ext cx="4505731"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rot="5400000">
              <a:off x="985636"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16200000" flipH="1">
              <a:off x="1557135" y="2013812"/>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rot="16200000" flipH="1">
              <a:off x="5665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16200000" flipH="1">
              <a:off x="1861936" y="2166211"/>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rot="16200000" flipH="1">
              <a:off x="8713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rot="5400000">
              <a:off x="147435" y="2128112"/>
              <a:ext cx="4505731"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5400000">
              <a:off x="1959090" y="1535657"/>
              <a:ext cx="4505731"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rot="5400000">
              <a:off x="2548687" y="2090964"/>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rot="5400000">
              <a:off x="27763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rot="5400000">
              <a:off x="183526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rot="16200000" flipH="1">
              <a:off x="1047548" y="2066200"/>
              <a:ext cx="4505731"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rot="16200000" flipH="1">
              <a:off x="17362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rot="16200000" flipH="1">
              <a:off x="13285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rot="16200000" flipH="1">
              <a:off x="1557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rot="16200000" flipH="1">
              <a:off x="3919335" y="2166212"/>
              <a:ext cx="4505731" cy="152400"/>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rot="16200000" flipH="1">
              <a:off x="3271636"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rot="5400000">
              <a:off x="38812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rot="5400000">
              <a:off x="3004936" y="2090012"/>
              <a:ext cx="4505730"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rot="16200000" flipH="1">
              <a:off x="2242935" y="2013813"/>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rot="16200000" flipH="1">
              <a:off x="3538336" y="2166212"/>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rot="5400000">
              <a:off x="3822180" y="1535657"/>
              <a:ext cx="4505731"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rot="5400000">
              <a:off x="4225087" y="2090965"/>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rot="5400000">
              <a:off x="40717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rot="5400000">
              <a:off x="356500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rot="16200000" flipH="1">
              <a:off x="34126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rot="16200000" flipH="1">
              <a:off x="2928735" y="2166212"/>
              <a:ext cx="4505731" cy="152400"/>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rot="16200000" flipH="1">
              <a:off x="3081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rot="5400000">
              <a:off x="464323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rot="16200000" flipH="1">
              <a:off x="4643234"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rot="5400000">
              <a:off x="5214735" y="2242140"/>
              <a:ext cx="4505731"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rot="16200000" flipH="1">
              <a:off x="5062335" y="2013812"/>
              <a:ext cx="4505731"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rot="5400000">
              <a:off x="5176636"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rot="16200000" flipH="1">
              <a:off x="5748135" y="2013813"/>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6200000" flipH="1">
              <a:off x="49099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rot="5400000">
              <a:off x="4795635" y="2128112"/>
              <a:ext cx="4505731"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rot="16200000" flipH="1">
              <a:off x="5390948" y="2066200"/>
              <a:ext cx="4505731"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rot="16200000" flipH="1">
              <a:off x="59272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rot="16200000" flipH="1">
              <a:off x="55195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rot="16200000" flipH="1">
              <a:off x="5748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rot="16200000" flipH="1">
              <a:off x="6433935" y="2166213"/>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rot="16200000" flipH="1">
              <a:off x="6243435" y="2051913"/>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rot="5400000">
              <a:off x="6395835" y="2051913"/>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rot="16200000" flipH="1">
              <a:off x="6052936" y="2166212"/>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rot="5400000">
              <a:off x="6709356" y="2136834"/>
              <a:ext cx="4525755"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rot="5400000">
              <a:off x="6026265" y="2040483"/>
              <a:ext cx="4505731"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rot="16200000" flipH="1">
              <a:off x="5927205" y="2139543"/>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rot="5400000">
              <a:off x="6738734" y="2242140"/>
              <a:ext cx="4505732" cy="158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rot="5400000">
              <a:off x="3728835" y="2204312"/>
              <a:ext cx="4505731"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rot="16200000" flipH="1">
              <a:off x="4224135" y="2166212"/>
              <a:ext cx="4505731"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rot="16200000" flipH="1">
              <a:off x="4414635" y="2051912"/>
              <a:ext cx="4505731"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rot="5400000">
              <a:off x="3309735" y="2090012"/>
              <a:ext cx="4505731"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rot="16200000" flipH="1">
              <a:off x="4324148" y="2066200"/>
              <a:ext cx="4505731"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rot="5400000">
              <a:off x="49480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rot="5400000">
              <a:off x="5405235" y="1747112"/>
              <a:ext cx="4505731"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rot="16200000" flipH="1">
              <a:off x="2547735" y="2013814"/>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94" name="Rectangle 93"/>
          <p:cNvSpPr/>
          <p:nvPr/>
        </p:nvSpPr>
        <p:spPr>
          <a:xfrm>
            <a:off x="0" y="4311168"/>
            <a:ext cx="9144000" cy="1905000"/>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96" name="Straight Connector 95"/>
          <p:cNvCxnSpPr/>
          <p:nvPr/>
        </p:nvCxnSpPr>
        <p:spPr>
          <a:xfrm>
            <a:off x="0" y="4387368"/>
            <a:ext cx="91440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0" y="6138380"/>
            <a:ext cx="91440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457200" y="5621364"/>
            <a:ext cx="8305800" cy="414649"/>
          </a:xfrm>
        </p:spPr>
        <p:txBody>
          <a:bodyPr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95" name="Title 94"/>
          <p:cNvSpPr>
            <a:spLocks noGrp="1"/>
          </p:cNvSpPr>
          <p:nvPr>
            <p:ph type="title"/>
          </p:nvPr>
        </p:nvSpPr>
        <p:spPr>
          <a:xfrm>
            <a:off x="457200" y="4463568"/>
            <a:ext cx="8305800" cy="1143000"/>
          </a:xfrm>
        </p:spPr>
        <p:txBody>
          <a:bodyPr/>
          <a:lstStyle/>
          <a:p>
            <a:r>
              <a:rPr lang="en-US" smtClean="0"/>
              <a:t>Click to edit Master title style</a:t>
            </a:r>
            <a:endParaRPr lang="en-US"/>
          </a:p>
        </p:txBody>
      </p:sp>
      <p:sp>
        <p:nvSpPr>
          <p:cNvPr id="2" name="Date Placeholder 1"/>
          <p:cNvSpPr>
            <a:spLocks noGrp="1"/>
          </p:cNvSpPr>
          <p:nvPr>
            <p:ph type="dt" sz="half" idx="10"/>
          </p:nvPr>
        </p:nvSpPr>
        <p:spPr/>
        <p:txBody>
          <a:bodyPr/>
          <a:lstStyle/>
          <a:p>
            <a:fld id="{10C0876F-10BD-4D84-80DF-761CB79E90DC}" type="datetimeFigureOut">
              <a:rPr lang="en-US" smtClean="0"/>
              <a:pPr/>
              <a:t>11/17/2014</a:t>
            </a:fld>
            <a:endParaRPr lang="en-US"/>
          </a:p>
        </p:txBody>
      </p:sp>
      <p:sp>
        <p:nvSpPr>
          <p:cNvPr id="91" name="Footer Placeholder 90"/>
          <p:cNvSpPr>
            <a:spLocks noGrp="1"/>
          </p:cNvSpPr>
          <p:nvPr>
            <p:ph type="ftr" sz="quarter" idx="11"/>
          </p:nvPr>
        </p:nvSpPr>
        <p:spPr/>
        <p:txBody>
          <a:bodyPr/>
          <a:lstStyle/>
          <a:p>
            <a:endParaRPr lang="en-US"/>
          </a:p>
        </p:txBody>
      </p:sp>
      <p:sp>
        <p:nvSpPr>
          <p:cNvPr id="92" name="Slide Number Placeholder 91"/>
          <p:cNvSpPr>
            <a:spLocks noGrp="1"/>
          </p:cNvSpPr>
          <p:nvPr>
            <p:ph type="sldNum" sz="quarter" idx="12"/>
          </p:nvPr>
        </p:nvSpPr>
        <p:spPr/>
        <p:txBody>
          <a:bodyPr/>
          <a:lstStyle/>
          <a:p>
            <a:fld id="{700AAC61-CD2F-49E7-BB96-80719AD703F1}"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0C0876F-10BD-4D84-80DF-761CB79E90DC}" type="datetimeFigureOut">
              <a:rPr lang="en-US" smtClean="0"/>
              <a:pPr/>
              <a:t>11/17/2014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0AAC61-CD2F-49E7-BB96-80719AD703F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0C0876F-10BD-4D84-80DF-761CB79E90DC}" type="datetimeFigureOut">
              <a:rPr lang="en-US" smtClean="0"/>
              <a:pPr/>
              <a:t>11/17/2014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00AAC61-CD2F-49E7-BB96-80719AD703F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0C0876F-10BD-4D84-80DF-761CB79E90DC}" type="datetimeFigureOut">
              <a:rPr lang="en-US" smtClean="0"/>
              <a:pPr/>
              <a:t>11/17/2014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00AAC61-CD2F-49E7-BB96-80719AD703F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0C0876F-10BD-4D84-80DF-761CB79E90DC}" type="datetimeFigureOut">
              <a:rPr lang="en-US" smtClean="0"/>
              <a:pPr/>
              <a:t>11/17/2014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00AAC61-CD2F-49E7-BB96-80719AD703F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200400" y="273050"/>
            <a:ext cx="5486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0C0876F-10BD-4D84-80DF-761CB79E90DC}" type="datetimeFigureOut">
              <a:rPr lang="en-US" smtClean="0"/>
              <a:pPr/>
              <a:t>11/17/2014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0AAC61-CD2F-49E7-BB96-80719AD703F1}" type="slidenum">
              <a:rPr lang="en-US" smtClean="0"/>
              <a:pPr/>
              <a:t>‹#›</a:t>
            </a:fld>
            <a:endParaRPr lang="en-US"/>
          </a:p>
        </p:txBody>
      </p:sp>
      <p:sp>
        <p:nvSpPr>
          <p:cNvPr id="37" name="Rectangle 36"/>
          <p:cNvSpPr/>
          <p:nvPr/>
        </p:nvSpPr>
        <p:spPr>
          <a:xfrm>
            <a:off x="0" y="1563624"/>
            <a:ext cx="2761488" cy="3313176"/>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39" name="Straight Connector 38"/>
          <p:cNvCxnSpPr/>
          <p:nvPr/>
        </p:nvCxnSpPr>
        <p:spPr>
          <a:xfrm rot="5400000">
            <a:off x="1128157" y="3221339"/>
            <a:ext cx="3017520"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0" y="1712976"/>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0" y="4733544"/>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2400" y="1901952"/>
            <a:ext cx="2377440" cy="1371600"/>
          </a:xfrm>
        </p:spPr>
        <p:txBody>
          <a:bodyPr anchor="b">
            <a:normAutofit/>
          </a:bodyPr>
          <a:lstStyle>
            <a:lvl1pPr algn="l" defTabSz="914400" rtl="0" eaLnBrk="1" latinLnBrk="0" hangingPunct="1">
              <a:spcBef>
                <a:spcPct val="0"/>
              </a:spcBef>
              <a:buNone/>
              <a:tabLst>
                <a:tab pos="3830638" algn="l"/>
              </a:tabLst>
              <a:defRPr lang="en-US" sz="2600" b="1" kern="1200" cap="none" spc="20" baseline="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mj-lt"/>
                <a:ea typeface="+mj-ea"/>
                <a:cs typeface="+mj-cs"/>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152400" y="3273552"/>
            <a:ext cx="2377440" cy="13716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200400" y="381000"/>
            <a:ext cx="5562600" cy="5638800"/>
          </a:xfrm>
          <a:solidFill>
            <a:schemeClr val="bg2"/>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5" name="Date Placeholder 4"/>
          <p:cNvSpPr>
            <a:spLocks noGrp="1"/>
          </p:cNvSpPr>
          <p:nvPr>
            <p:ph type="dt" sz="half" idx="10"/>
          </p:nvPr>
        </p:nvSpPr>
        <p:spPr/>
        <p:txBody>
          <a:bodyPr/>
          <a:lstStyle/>
          <a:p>
            <a:fld id="{10C0876F-10BD-4D84-80DF-761CB79E90DC}" type="datetimeFigureOut">
              <a:rPr lang="en-US" smtClean="0"/>
              <a:pPr/>
              <a:t>11/17/2014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0AAC61-CD2F-49E7-BB96-80719AD703F1}" type="slidenum">
              <a:rPr lang="en-US" smtClean="0"/>
              <a:pPr/>
              <a:t>‹#›</a:t>
            </a:fld>
            <a:endParaRPr lang="en-US"/>
          </a:p>
        </p:txBody>
      </p:sp>
      <p:sp>
        <p:nvSpPr>
          <p:cNvPr id="33" name="Rectangle 32"/>
          <p:cNvSpPr/>
          <p:nvPr/>
        </p:nvSpPr>
        <p:spPr>
          <a:xfrm>
            <a:off x="0" y="1563624"/>
            <a:ext cx="2761488" cy="3313176"/>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34" name="Straight Connector 33"/>
          <p:cNvCxnSpPr/>
          <p:nvPr/>
        </p:nvCxnSpPr>
        <p:spPr>
          <a:xfrm rot="5400000">
            <a:off x="1128157" y="3221339"/>
            <a:ext cx="3017520"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0" y="1712976"/>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0" y="4733544"/>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5448" y="1905000"/>
            <a:ext cx="2377440" cy="1371600"/>
          </a:xfrm>
        </p:spPr>
        <p:txBody>
          <a:bodyPr anchor="b">
            <a:normAutofit/>
          </a:bodyPr>
          <a:lstStyle>
            <a:lvl1pPr algn="l">
              <a:defRPr sz="2600" b="1" cap="none" spc="20" baseline="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152400" y="3276600"/>
            <a:ext cx="2377440" cy="13716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0C0876F-10BD-4D84-80DF-761CB79E90DC}" type="datetimeFigureOut">
              <a:rPr lang="en-US" smtClean="0"/>
              <a:pPr/>
              <a:t>11/17/2014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0AAC61-CD2F-49E7-BB96-80719AD703F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0C0876F-10BD-4D84-80DF-761CB79E90DC}" type="datetimeFigureOut">
              <a:rPr lang="en-US" smtClean="0"/>
              <a:pPr/>
              <a:t>11/17/2014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0AAC61-CD2F-49E7-BB96-80719AD703F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90" name="Rectangle 189"/>
          <p:cNvSpPr/>
          <p:nvPr/>
        </p:nvSpPr>
        <p:spPr>
          <a:xfrm>
            <a:off x="149352" y="137160"/>
            <a:ext cx="8869680" cy="6583680"/>
          </a:xfrm>
          <a:prstGeom prst="rect">
            <a:avLst/>
          </a:prstGeom>
          <a:noFill/>
          <a:ln w="19050" cmpd="sng">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12408"/>
            <a:ext cx="2133600" cy="365125"/>
          </a:xfrm>
          <a:prstGeom prst="rect">
            <a:avLst/>
          </a:prstGeom>
        </p:spPr>
        <p:txBody>
          <a:bodyPr vert="horz" lIns="91440" tIns="45720" rIns="91440" bIns="45720" rtlCol="0" anchor="ctr"/>
          <a:lstStyle>
            <a:lvl1pPr algn="l">
              <a:defRPr sz="1200">
                <a:solidFill>
                  <a:schemeClr val="tx2"/>
                </a:solidFill>
              </a:defRPr>
            </a:lvl1pPr>
          </a:lstStyle>
          <a:p>
            <a:fld id="{10C0876F-10BD-4D84-80DF-761CB79E90DC}" type="datetimeFigureOut">
              <a:rPr lang="en-US" smtClean="0"/>
              <a:pPr/>
              <a:t>11/17/2014</a:t>
            </a:fld>
            <a:endParaRPr lang="en-US"/>
          </a:p>
        </p:txBody>
      </p:sp>
      <p:sp>
        <p:nvSpPr>
          <p:cNvPr id="5" name="Footer Placeholder 4"/>
          <p:cNvSpPr>
            <a:spLocks noGrp="1"/>
          </p:cNvSpPr>
          <p:nvPr>
            <p:ph type="ftr" sz="quarter" idx="3"/>
          </p:nvPr>
        </p:nvSpPr>
        <p:spPr>
          <a:xfrm>
            <a:off x="2831123" y="6312408"/>
            <a:ext cx="3481754" cy="365125"/>
          </a:xfrm>
          <a:prstGeom prst="rect">
            <a:avLst/>
          </a:prstGeom>
        </p:spPr>
        <p:txBody>
          <a:bodyPr vert="horz" lIns="91440" tIns="45720" rIns="91440" bIns="45720" rtlCol="0" anchor="ctr"/>
          <a:lstStyle>
            <a:lvl1pPr algn="ctr">
              <a:defRPr sz="1200">
                <a:solidFill>
                  <a:schemeClr val="tx2"/>
                </a:solidFill>
              </a:defRPr>
            </a:lvl1pPr>
          </a:lstStyle>
          <a:p>
            <a:endParaRPr lang="en-US"/>
          </a:p>
        </p:txBody>
      </p:sp>
      <p:sp>
        <p:nvSpPr>
          <p:cNvPr id="6" name="Slide Number Placeholder 5"/>
          <p:cNvSpPr>
            <a:spLocks noGrp="1"/>
          </p:cNvSpPr>
          <p:nvPr>
            <p:ph type="sldNum" sz="quarter" idx="4"/>
          </p:nvPr>
        </p:nvSpPr>
        <p:spPr>
          <a:xfrm>
            <a:off x="6553200" y="6312408"/>
            <a:ext cx="2133600" cy="365125"/>
          </a:xfrm>
          <a:prstGeom prst="rect">
            <a:avLst/>
          </a:prstGeom>
        </p:spPr>
        <p:txBody>
          <a:bodyPr vert="horz" lIns="91440" tIns="45720" rIns="91440" bIns="45720" rtlCol="0" anchor="ctr"/>
          <a:lstStyle>
            <a:lvl1pPr algn="r">
              <a:defRPr sz="1200">
                <a:solidFill>
                  <a:schemeClr val="tx2"/>
                </a:solidFill>
              </a:defRPr>
            </a:lvl1pPr>
          </a:lstStyle>
          <a:p>
            <a:fld id="{700AAC61-CD2F-49E7-BB96-80719AD703F1}"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spcBef>
          <a:spcPct val="0"/>
        </a:spcBef>
        <a:buNone/>
        <a:tabLst>
          <a:tab pos="3830638" algn="l"/>
        </a:tabLst>
        <a:defRPr sz="3600" b="1" kern="1200" cap="none" spc="50">
          <a:ln w="13335" cmpd="sng">
            <a:solidFill>
              <a:schemeClr val="accent1">
                <a:lumMod val="50000"/>
              </a:schemeClr>
            </a:solidFill>
            <a:prstDash val="solid"/>
          </a:ln>
          <a:solidFill>
            <a:schemeClr val="accent6">
              <a:tint val="1000"/>
            </a:schemeClr>
          </a:solidFill>
          <a:effectLst/>
          <a:latin typeface="+mj-lt"/>
          <a:ea typeface="+mj-ea"/>
          <a:cs typeface="+mj-cs"/>
        </a:defRPr>
      </a:lvl1pPr>
    </p:titleStyle>
    <p:bodyStyle>
      <a:lvl1pPr marL="274320" indent="-274320" algn="l" defTabSz="914400" rtl="0" eaLnBrk="1" latinLnBrk="0" hangingPunct="1">
        <a:spcBef>
          <a:spcPct val="20000"/>
        </a:spcBef>
        <a:buClr>
          <a:schemeClr val="accent1">
            <a:lumMod val="60000"/>
            <a:lumOff val="40000"/>
          </a:schemeClr>
        </a:buClr>
        <a:buFont typeface="Arial" pitchFamily="34" charset="0"/>
        <a:buChar char="•"/>
        <a:defRPr sz="2400" kern="1200">
          <a:solidFill>
            <a:schemeClr val="tx2"/>
          </a:solidFill>
          <a:latin typeface="+mn-lt"/>
          <a:ea typeface="+mn-ea"/>
          <a:cs typeface="+mn-cs"/>
        </a:defRPr>
      </a:lvl1pPr>
      <a:lvl2pPr marL="548640" indent="-182880" algn="l" defTabSz="914400" rtl="0" eaLnBrk="1" latinLnBrk="0" hangingPunct="1">
        <a:spcBef>
          <a:spcPct val="20000"/>
        </a:spcBef>
        <a:buClr>
          <a:schemeClr val="accent1">
            <a:lumMod val="60000"/>
            <a:lumOff val="40000"/>
          </a:schemeClr>
        </a:buClr>
        <a:buFont typeface="Arial" pitchFamily="34" charset="0"/>
        <a:buChar char="•"/>
        <a:defRPr sz="20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3pPr>
      <a:lvl4pPr marL="118872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4pPr>
      <a:lvl5pPr marL="1463040" indent="-228600" algn="l" defTabSz="914400" rtl="0" eaLnBrk="1" latinLnBrk="0" hangingPunct="1">
        <a:spcBef>
          <a:spcPct val="20000"/>
        </a:spcBef>
        <a:buClr>
          <a:schemeClr val="accent4"/>
        </a:buClr>
        <a:buFont typeface="Arial" pitchFamily="34" charset="0"/>
        <a:buChar char="•"/>
        <a:defRPr sz="1600" kern="1200" baseline="0">
          <a:solidFill>
            <a:schemeClr val="tx2"/>
          </a:solidFill>
          <a:latin typeface="+mn-lt"/>
          <a:ea typeface="+mn-ea"/>
          <a:cs typeface="+mn-cs"/>
        </a:defRPr>
      </a:lvl5pPr>
      <a:lvl6pPr marL="1691640" indent="-182880" algn="l" defTabSz="914400" rtl="0" eaLnBrk="1" latinLnBrk="0" hangingPunct="1">
        <a:spcBef>
          <a:spcPct val="20000"/>
        </a:spcBef>
        <a:buClr>
          <a:schemeClr val="accent5"/>
        </a:buClr>
        <a:buFont typeface="Arial" pitchFamily="34" charset="0"/>
        <a:buChar char="•"/>
        <a:defRPr sz="1600" kern="1200">
          <a:solidFill>
            <a:schemeClr val="tx1"/>
          </a:solidFill>
          <a:latin typeface="+mn-lt"/>
          <a:ea typeface="+mn-ea"/>
          <a:cs typeface="+mn-cs"/>
        </a:defRPr>
      </a:lvl6pPr>
      <a:lvl7pPr marL="19202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7pPr>
      <a:lvl8pPr marL="2148840" indent="-182880" algn="l" defTabSz="914400" rtl="0" eaLnBrk="1" latinLnBrk="0" hangingPunct="1">
        <a:spcBef>
          <a:spcPct val="20000"/>
        </a:spcBef>
        <a:buClr>
          <a:schemeClr val="accent3"/>
        </a:buClr>
        <a:buFont typeface="Arial" pitchFamily="34" charset="0"/>
        <a:buChar char="•"/>
        <a:defRPr sz="1600" kern="1200">
          <a:solidFill>
            <a:schemeClr val="tx1"/>
          </a:solidFill>
          <a:latin typeface="+mn-lt"/>
          <a:ea typeface="+mn-ea"/>
          <a:cs typeface="+mn-cs"/>
        </a:defRPr>
      </a:lvl8pPr>
      <a:lvl9pPr marL="23774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grammar.about.com/od/il/g/languageterm.htm" TargetMode="External"/><Relationship Id="rId7" Type="http://schemas.openxmlformats.org/officeDocument/2006/relationships/hyperlink" Target="http://grammar.about.com/od/rs/g/standengterm.htm" TargetMode="External"/><Relationship Id="rId2" Type="http://schemas.openxmlformats.org/officeDocument/2006/relationships/hyperlink" Target="http://grammar.about.com/od/il/g/Language-Variety.htm" TargetMode="External"/><Relationship Id="rId1" Type="http://schemas.openxmlformats.org/officeDocument/2006/relationships/slideLayout" Target="../slideLayouts/slideLayout2.xml"/><Relationship Id="rId6" Type="http://schemas.openxmlformats.org/officeDocument/2006/relationships/hyperlink" Target="http://grammar.about.com/od/tz/g/vocabterm.htm" TargetMode="External"/><Relationship Id="rId5" Type="http://schemas.openxmlformats.org/officeDocument/2006/relationships/hyperlink" Target="http://grammar.about.com/od/fh/g/grammarterm.htm" TargetMode="External"/><Relationship Id="rId4" Type="http://schemas.openxmlformats.org/officeDocument/2006/relationships/hyperlink" Target="http://grammar.about.com/od/pq/g/pronunciaterm.htm"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en.wikipedia.org/wiki/Dialects" TargetMode="External"/><Relationship Id="rId2" Type="http://schemas.openxmlformats.org/officeDocument/2006/relationships/hyperlink" Target="http://en.wikipedia.org/wiki/Leonard_Bloomfield" TargetMode="External"/><Relationship Id="rId1" Type="http://schemas.openxmlformats.org/officeDocument/2006/relationships/slideLayout" Target="../slideLayouts/slideLayout2.xml"/><Relationship Id="rId4" Type="http://schemas.openxmlformats.org/officeDocument/2006/relationships/hyperlink" Target="http://en.wikipedia.org/wiki/Mutual_intelligibility" TargetMode="External"/></Relationships>
</file>

<file path=ppt/slides/_rels/slide7.xml.rels><?xml version="1.0" encoding="UTF-8" standalone="yes"?>
<Relationships xmlns="http://schemas.openxmlformats.org/package/2006/relationships"><Relationship Id="rId8" Type="http://schemas.openxmlformats.org/officeDocument/2006/relationships/hyperlink" Target="http://en.wikipedia.org/wiki/La_Spezia%E2%80%93Rimini_Line" TargetMode="External"/><Relationship Id="rId3" Type="http://schemas.openxmlformats.org/officeDocument/2006/relationships/hyperlink" Target="http://en.wikipedia.org/wiki/Vowel" TargetMode="External"/><Relationship Id="rId7" Type="http://schemas.openxmlformats.org/officeDocument/2006/relationships/hyperlink" Target="http://en.wikipedia.org/wiki/West_Germanic_languages" TargetMode="External"/><Relationship Id="rId2" Type="http://schemas.openxmlformats.org/officeDocument/2006/relationships/hyperlink" Target="http://en.wikipedia.org/wiki/Linguistics" TargetMode="External"/><Relationship Id="rId1" Type="http://schemas.openxmlformats.org/officeDocument/2006/relationships/slideLayout" Target="../slideLayouts/slideLayout2.xml"/><Relationship Id="rId6" Type="http://schemas.openxmlformats.org/officeDocument/2006/relationships/hyperlink" Target="http://en.wikipedia.org/wiki/High_German_languages" TargetMode="External"/><Relationship Id="rId5" Type="http://schemas.openxmlformats.org/officeDocument/2006/relationships/hyperlink" Target="http://en.wikipedia.org/wiki/Benrath_line" TargetMode="External"/><Relationship Id="rId4" Type="http://schemas.openxmlformats.org/officeDocument/2006/relationships/hyperlink" Target="http://en.wikipedia.org/wiki/Dialect" TargetMode="External"/><Relationship Id="rId9" Type="http://schemas.openxmlformats.org/officeDocument/2006/relationships/hyperlink" Target="http://en.wikipedia.org/wiki/Language_border"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2130425"/>
            <a:ext cx="4419600" cy="2593975"/>
          </a:xfrm>
        </p:spPr>
        <p:txBody>
          <a:bodyPr>
            <a:normAutofit/>
          </a:bodyPr>
          <a:lstStyle/>
          <a:p>
            <a:r>
              <a:rPr lang="en-US" sz="5400"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Brush Script MT" panose="03060802040406070304" pitchFamily="66" charset="0"/>
              </a:rPr>
              <a:t>-</a:t>
            </a:r>
            <a:r>
              <a:rPr lang="en-US" sz="5400" spc="0" dirty="0" smtClean="0">
                <a:ln w="1905"/>
                <a:solidFill>
                  <a:schemeClr val="bg1"/>
                </a:solidFill>
                <a:effectLst>
                  <a:innerShdw blurRad="69850" dist="43180" dir="5400000">
                    <a:srgbClr val="000000">
                      <a:alpha val="65000"/>
                    </a:srgbClr>
                  </a:innerShdw>
                </a:effectLst>
                <a:latin typeface="Brush Script MT" panose="03060802040406070304" pitchFamily="66" charset="0"/>
              </a:rPr>
              <a:t>Dialectology</a:t>
            </a:r>
            <a:br>
              <a:rPr lang="en-US" sz="5400" spc="0" dirty="0" smtClean="0">
                <a:ln w="1905"/>
                <a:solidFill>
                  <a:schemeClr val="bg1"/>
                </a:solidFill>
                <a:effectLst>
                  <a:innerShdw blurRad="69850" dist="43180" dir="5400000">
                    <a:srgbClr val="000000">
                      <a:alpha val="65000"/>
                    </a:srgbClr>
                  </a:innerShdw>
                </a:effectLst>
                <a:latin typeface="Brush Script MT" panose="03060802040406070304" pitchFamily="66" charset="0"/>
              </a:rPr>
            </a:br>
            <a:r>
              <a:rPr lang="en-US" sz="5400" spc="0" dirty="0" smtClean="0">
                <a:ln w="1905"/>
                <a:solidFill>
                  <a:schemeClr val="bg1"/>
                </a:solidFill>
                <a:effectLst>
                  <a:innerShdw blurRad="69850" dist="43180" dir="5400000">
                    <a:srgbClr val="000000">
                      <a:alpha val="65000"/>
                    </a:srgbClr>
                  </a:innerShdw>
                </a:effectLst>
                <a:latin typeface="Brush Script MT" panose="03060802040406070304" pitchFamily="66" charset="0"/>
              </a:rPr>
              <a:t>-Regional dialect </a:t>
            </a:r>
            <a:br>
              <a:rPr lang="en-US" sz="5400" spc="0" dirty="0" smtClean="0">
                <a:ln w="1905"/>
                <a:solidFill>
                  <a:schemeClr val="bg1"/>
                </a:solidFill>
                <a:effectLst>
                  <a:innerShdw blurRad="69850" dist="43180" dir="5400000">
                    <a:srgbClr val="000000">
                      <a:alpha val="65000"/>
                    </a:srgbClr>
                  </a:innerShdw>
                </a:effectLst>
                <a:latin typeface="Brush Script MT" panose="03060802040406070304" pitchFamily="66" charset="0"/>
              </a:rPr>
            </a:br>
            <a:r>
              <a:rPr lang="en-US" sz="5400" spc="0" dirty="0" smtClean="0">
                <a:ln w="1905"/>
                <a:solidFill>
                  <a:schemeClr val="bg1"/>
                </a:solidFill>
                <a:effectLst>
                  <a:innerShdw blurRad="69850" dist="43180" dir="5400000">
                    <a:srgbClr val="000000">
                      <a:alpha val="65000"/>
                    </a:srgbClr>
                  </a:innerShdw>
                </a:effectLst>
                <a:latin typeface="Brush Script MT" panose="03060802040406070304" pitchFamily="66" charset="0"/>
              </a:rPr>
              <a:t>-Social dialect</a:t>
            </a:r>
            <a:endParaRPr lang="en-US" sz="5400" spc="0" dirty="0">
              <a:ln w="1905"/>
              <a:solidFill>
                <a:schemeClr val="bg1"/>
              </a:solidFill>
              <a:effectLst>
                <a:innerShdw blurRad="69850" dist="43180" dir="5400000">
                  <a:srgbClr val="000000">
                    <a:alpha val="65000"/>
                  </a:srgbClr>
                </a:innerShdw>
              </a:effectLst>
              <a:latin typeface="Brush Script MT" panose="03060802040406070304" pitchFamily="66" charset="0"/>
            </a:endParaRPr>
          </a:p>
        </p:txBody>
      </p:sp>
    </p:spTree>
    <p:extLst>
      <p:ext uri="{BB962C8B-B14F-4D97-AF65-F5344CB8AC3E}">
        <p14:creationId xmlns:p14="http://schemas.microsoft.com/office/powerpoint/2010/main" xmlns="" val="267115031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4953000"/>
          </a:xfrm>
        </p:spPr>
        <p:txBody>
          <a:bodyPr>
            <a:normAutofit fontScale="77500" lnSpcReduction="20000"/>
          </a:bodyPr>
          <a:lstStyle/>
          <a:p>
            <a:endParaRPr lang="en-US" sz="3200" dirty="0" smtClean="0">
              <a:solidFill>
                <a:schemeClr val="tx1"/>
              </a:solidFill>
            </a:endParaRPr>
          </a:p>
          <a:p>
            <a:pPr marL="0" indent="0">
              <a:buNone/>
            </a:pPr>
            <a:r>
              <a:rPr lang="en-US" sz="3200" dirty="0" smtClean="0">
                <a:solidFill>
                  <a:schemeClr val="bg1"/>
                </a:solidFill>
              </a:rPr>
              <a:t>The scientific study of linguistic dialect, a sub-field of sociolinguistics. It studies variations in language based primarily on geographic distribution and their associated features. </a:t>
            </a:r>
          </a:p>
          <a:p>
            <a:r>
              <a:rPr lang="en-US" sz="4000" dirty="0" smtClean="0">
                <a:solidFill>
                  <a:schemeClr val="bg1"/>
                </a:solidFill>
              </a:rPr>
              <a:t>Accent</a:t>
            </a:r>
            <a:r>
              <a:rPr lang="en-US" sz="4000" dirty="0">
                <a:solidFill>
                  <a:schemeClr val="bg1"/>
                </a:solidFill>
              </a:rPr>
              <a:t>: </a:t>
            </a:r>
            <a:r>
              <a:rPr lang="en-US" sz="3200" dirty="0">
                <a:solidFill>
                  <a:schemeClr val="bg1"/>
                </a:solidFill>
              </a:rPr>
              <a:t>accents are distinguished from each other by pronunciation</a:t>
            </a:r>
            <a:r>
              <a:rPr lang="en-US" sz="3200" dirty="0" smtClean="0">
                <a:solidFill>
                  <a:schemeClr val="bg1"/>
                </a:solidFill>
              </a:rPr>
              <a:t>.</a:t>
            </a:r>
          </a:p>
          <a:p>
            <a:pPr marL="0" indent="0">
              <a:buNone/>
            </a:pPr>
            <a:r>
              <a:rPr lang="en-US" sz="3200" dirty="0" smtClean="0">
                <a:solidFill>
                  <a:schemeClr val="bg1"/>
                </a:solidFill>
              </a:rPr>
              <a:t>   E.g</a:t>
            </a:r>
            <a:r>
              <a:rPr lang="en-US" sz="3200" dirty="0">
                <a:solidFill>
                  <a:schemeClr val="bg1"/>
                </a:solidFill>
              </a:rPr>
              <a:t>. water in Cockney accent</a:t>
            </a:r>
          </a:p>
          <a:p>
            <a:pPr marL="0" indent="0">
              <a:buNone/>
            </a:pPr>
            <a:r>
              <a:rPr lang="en-US" sz="3200" dirty="0" smtClean="0">
                <a:solidFill>
                  <a:schemeClr val="bg1"/>
                </a:solidFill>
              </a:rPr>
              <a:t>          water </a:t>
            </a:r>
            <a:r>
              <a:rPr lang="en-US" sz="3200" dirty="0">
                <a:solidFill>
                  <a:schemeClr val="bg1"/>
                </a:solidFill>
              </a:rPr>
              <a:t>in London accent</a:t>
            </a:r>
            <a:endParaRPr lang="en-US" sz="3200" dirty="0" smtClean="0">
              <a:solidFill>
                <a:schemeClr val="bg1"/>
              </a:solidFill>
            </a:endParaRPr>
          </a:p>
          <a:p>
            <a:r>
              <a:rPr lang="en-US" sz="3800" dirty="0">
                <a:solidFill>
                  <a:schemeClr val="bg1"/>
                </a:solidFill>
              </a:rPr>
              <a:t>Dialect :</a:t>
            </a:r>
            <a:r>
              <a:rPr lang="en-US" sz="3200" dirty="0">
                <a:solidFill>
                  <a:schemeClr val="bg1"/>
                </a:solidFill>
              </a:rPr>
              <a:t>A regional or social </a:t>
            </a:r>
            <a:r>
              <a:rPr lang="en-US" sz="3200" u="sng" dirty="0">
                <a:solidFill>
                  <a:schemeClr val="bg1"/>
                </a:solidFill>
                <a:hlinkClick r:id="rId2"/>
              </a:rPr>
              <a:t>variety</a:t>
            </a:r>
            <a:r>
              <a:rPr lang="en-US" sz="3200" dirty="0">
                <a:solidFill>
                  <a:schemeClr val="bg1"/>
                </a:solidFill>
              </a:rPr>
              <a:t> of a </a:t>
            </a:r>
            <a:r>
              <a:rPr lang="en-US" sz="3200" u="sng" dirty="0">
                <a:solidFill>
                  <a:schemeClr val="bg1"/>
                </a:solidFill>
                <a:hlinkClick r:id="rId3"/>
              </a:rPr>
              <a:t>language</a:t>
            </a:r>
            <a:r>
              <a:rPr lang="en-US" sz="3200" dirty="0">
                <a:solidFill>
                  <a:schemeClr val="bg1"/>
                </a:solidFill>
              </a:rPr>
              <a:t> distinguished by </a:t>
            </a:r>
            <a:r>
              <a:rPr lang="en-US" sz="3200" u="sng" dirty="0">
                <a:solidFill>
                  <a:schemeClr val="bg1"/>
                </a:solidFill>
                <a:hlinkClick r:id="rId4"/>
              </a:rPr>
              <a:t>pronunciation</a:t>
            </a:r>
            <a:r>
              <a:rPr lang="en-US" sz="3200" dirty="0">
                <a:solidFill>
                  <a:schemeClr val="bg1"/>
                </a:solidFill>
              </a:rPr>
              <a:t> , </a:t>
            </a:r>
            <a:r>
              <a:rPr lang="en-US" sz="3200" u="sng" dirty="0">
                <a:solidFill>
                  <a:schemeClr val="bg1"/>
                </a:solidFill>
                <a:hlinkClick r:id="rId5"/>
              </a:rPr>
              <a:t>grammar</a:t>
            </a:r>
            <a:r>
              <a:rPr lang="en-US" sz="3200" dirty="0">
                <a:solidFill>
                  <a:schemeClr val="bg1"/>
                </a:solidFill>
              </a:rPr>
              <a:t>, or </a:t>
            </a:r>
            <a:r>
              <a:rPr lang="en-US" sz="3200" u="sng" dirty="0">
                <a:solidFill>
                  <a:schemeClr val="bg1"/>
                </a:solidFill>
                <a:hlinkClick r:id="rId6"/>
              </a:rPr>
              <a:t>vocabulary</a:t>
            </a:r>
            <a:r>
              <a:rPr lang="en-US" sz="3200" dirty="0">
                <a:solidFill>
                  <a:schemeClr val="bg1"/>
                </a:solidFill>
              </a:rPr>
              <a:t>, especially a way of speaking that differs from the  </a:t>
            </a:r>
            <a:r>
              <a:rPr lang="en-US" sz="3200" u="sng" dirty="0">
                <a:solidFill>
                  <a:schemeClr val="bg1"/>
                </a:solidFill>
                <a:hlinkClick r:id="rId7"/>
              </a:rPr>
              <a:t>standard</a:t>
            </a:r>
            <a:r>
              <a:rPr lang="en-US" sz="3200" dirty="0">
                <a:solidFill>
                  <a:schemeClr val="bg1"/>
                </a:solidFill>
              </a:rPr>
              <a:t>  variety of the language</a:t>
            </a:r>
            <a:endParaRPr lang="en-US" sz="3200" dirty="0" smtClean="0">
              <a:solidFill>
                <a:schemeClr val="bg1"/>
              </a:solidFill>
            </a:endParaRPr>
          </a:p>
          <a:p>
            <a:endParaRPr lang="en-US" sz="3200" dirty="0" smtClean="0">
              <a:solidFill>
                <a:schemeClr val="tx1"/>
              </a:solidFill>
            </a:endParaRPr>
          </a:p>
          <a:p>
            <a:endParaRPr lang="ar-SA" sz="2800" dirty="0"/>
          </a:p>
        </p:txBody>
      </p:sp>
      <p:sp>
        <p:nvSpPr>
          <p:cNvPr id="5" name="Rectangle 4"/>
          <p:cNvSpPr/>
          <p:nvPr/>
        </p:nvSpPr>
        <p:spPr>
          <a:xfrm>
            <a:off x="381000" y="524470"/>
            <a:ext cx="3785012" cy="923330"/>
          </a:xfrm>
          <a:prstGeom prst="rect">
            <a:avLst/>
          </a:prstGeom>
          <a:noFill/>
        </p:spPr>
        <p:txBody>
          <a:bodyPr wrap="none" lIns="91440" tIns="45720" rIns="91440" bIns="45720">
            <a:spAutoFit/>
          </a:bodyPr>
          <a:lstStyle/>
          <a:p>
            <a:pPr algn="ctr"/>
            <a:r>
              <a:rPr lang="en-US" sz="5400" b="1" cap="none" spc="0"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rPr>
              <a:t>Dialectology</a:t>
            </a:r>
            <a:endParaRPr lang="en-US" sz="5400" b="1" cap="none" spc="0"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None/>
            </a:pPr>
            <a:r>
              <a:rPr lang="en-US" sz="3600" dirty="0" smtClean="0">
                <a:solidFill>
                  <a:schemeClr val="bg1"/>
                </a:solidFill>
              </a:rPr>
              <a:t>Commonly studied concepts in dialectology include the problem of </a:t>
            </a:r>
          </a:p>
          <a:p>
            <a:pPr>
              <a:buNone/>
            </a:pPr>
            <a:r>
              <a:rPr lang="en-US" sz="3600" dirty="0" smtClean="0">
                <a:solidFill>
                  <a:schemeClr val="bg1"/>
                </a:solidFill>
              </a:rPr>
              <a:t>Mutual intelligibility </a:t>
            </a:r>
          </a:p>
          <a:p>
            <a:pPr>
              <a:buNone/>
            </a:pPr>
            <a:r>
              <a:rPr lang="en-US" sz="3600" dirty="0" err="1" smtClean="0">
                <a:solidFill>
                  <a:schemeClr val="bg1"/>
                </a:solidFill>
              </a:rPr>
              <a:t>Diaglossia</a:t>
            </a:r>
            <a:endParaRPr lang="en-US" sz="3600" dirty="0" smtClean="0">
              <a:solidFill>
                <a:schemeClr val="bg1"/>
              </a:solidFill>
            </a:endParaRPr>
          </a:p>
          <a:p>
            <a:pPr>
              <a:buNone/>
            </a:pPr>
            <a:r>
              <a:rPr lang="en-US" sz="3600" dirty="0" smtClean="0">
                <a:solidFill>
                  <a:schemeClr val="bg1"/>
                </a:solidFill>
              </a:rPr>
              <a:t>Dialect continuum</a:t>
            </a:r>
          </a:p>
          <a:p>
            <a:pPr rtl="1"/>
            <a:r>
              <a:rPr lang="en-US" dirty="0" smtClean="0"/>
              <a:t> </a:t>
            </a:r>
          </a:p>
          <a:p>
            <a:endParaRPr lang="ar-SA"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sz="3600" dirty="0" smtClean="0"/>
          </a:p>
          <a:p>
            <a:endParaRPr lang="en-US" sz="3600" dirty="0" smtClean="0"/>
          </a:p>
          <a:p>
            <a:r>
              <a:rPr lang="en-US" sz="4000" dirty="0" smtClean="0">
                <a:solidFill>
                  <a:schemeClr val="bg1"/>
                </a:solidFill>
              </a:rPr>
              <a:t>A situation in which two or more speakers of a language (or of closely related languages) can understand each other</a:t>
            </a:r>
          </a:p>
          <a:p>
            <a:endParaRPr lang="ar-SA" dirty="0"/>
          </a:p>
        </p:txBody>
      </p:sp>
      <p:sp>
        <p:nvSpPr>
          <p:cNvPr id="4" name="Rectangle 3"/>
          <p:cNvSpPr/>
          <p:nvPr/>
        </p:nvSpPr>
        <p:spPr>
          <a:xfrm>
            <a:off x="381000" y="681335"/>
            <a:ext cx="5969904" cy="923330"/>
          </a:xfrm>
          <a:prstGeom prst="rect">
            <a:avLst/>
          </a:prstGeom>
          <a:noFill/>
        </p:spPr>
        <p:txBody>
          <a:bodyPr wrap="none" lIns="91440" tIns="45720" rIns="91440" bIns="45720">
            <a:spAutoFit/>
          </a:bodyPr>
          <a:lstStyle/>
          <a:p>
            <a:pPr algn="ctr"/>
            <a:r>
              <a:rPr lang="en-US" sz="5400" b="1" cap="none" spc="0"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rPr>
              <a:t>Mutual intelligibility</a:t>
            </a:r>
            <a:endParaRPr lang="en-US" sz="5400" b="1" cap="none" spc="0"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sz="3600" dirty="0" smtClean="0">
                <a:solidFill>
                  <a:schemeClr val="bg1"/>
                </a:solidFill>
              </a:rPr>
              <a:t>In sociolinguistics, a situation in which two distinct varieties of a language are spoken within the same speech community. </a:t>
            </a:r>
          </a:p>
          <a:p>
            <a:r>
              <a:rPr lang="en-US" sz="4400" i="1" dirty="0" smtClean="0">
                <a:solidFill>
                  <a:schemeClr val="bg1"/>
                </a:solidFill>
              </a:rPr>
              <a:t>Bilingual </a:t>
            </a:r>
            <a:r>
              <a:rPr lang="en-US" sz="4400" i="1" dirty="0" err="1" smtClean="0">
                <a:solidFill>
                  <a:schemeClr val="bg1"/>
                </a:solidFill>
              </a:rPr>
              <a:t>diglossia</a:t>
            </a:r>
            <a:r>
              <a:rPr lang="en-US" sz="4400" i="1" dirty="0" smtClean="0">
                <a:solidFill>
                  <a:schemeClr val="bg1"/>
                </a:solidFill>
              </a:rPr>
              <a:t>:</a:t>
            </a:r>
            <a:r>
              <a:rPr lang="en-US" sz="3600" dirty="0" smtClean="0">
                <a:solidFill>
                  <a:schemeClr val="bg1"/>
                </a:solidFill>
              </a:rPr>
              <a:t> is a type of </a:t>
            </a:r>
            <a:r>
              <a:rPr lang="en-US" sz="3600" dirty="0" err="1" smtClean="0">
                <a:solidFill>
                  <a:schemeClr val="bg1"/>
                </a:solidFill>
              </a:rPr>
              <a:t>diglossia</a:t>
            </a:r>
            <a:r>
              <a:rPr lang="en-US" sz="3600" dirty="0" smtClean="0">
                <a:solidFill>
                  <a:schemeClr val="bg1"/>
                </a:solidFill>
              </a:rPr>
              <a:t> in which one language is used for writing and another for speech.</a:t>
            </a:r>
          </a:p>
          <a:p>
            <a:endParaRPr lang="ar-SA" dirty="0"/>
          </a:p>
        </p:txBody>
      </p:sp>
      <p:sp>
        <p:nvSpPr>
          <p:cNvPr id="4" name="Rectangle 3"/>
          <p:cNvSpPr/>
          <p:nvPr/>
        </p:nvSpPr>
        <p:spPr>
          <a:xfrm>
            <a:off x="656405" y="381000"/>
            <a:ext cx="3229795" cy="923330"/>
          </a:xfrm>
          <a:prstGeom prst="rect">
            <a:avLst/>
          </a:prstGeom>
          <a:noFill/>
        </p:spPr>
        <p:txBody>
          <a:bodyPr wrap="none" lIns="91440" tIns="45720" rIns="91440" bIns="45720">
            <a:spAutoFit/>
          </a:bodyPr>
          <a:lstStyle/>
          <a:p>
            <a:pPr algn="ctr"/>
            <a:r>
              <a:rPr lang="en-US" sz="5400" b="1" cap="none" spc="0" dirty="0" err="1"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rPr>
              <a:t>Diaglossia</a:t>
            </a:r>
            <a:endParaRPr lang="en-US" sz="5400" b="1" cap="none" spc="0"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76400"/>
            <a:ext cx="8153400" cy="4876800"/>
          </a:xfrm>
        </p:spPr>
        <p:txBody>
          <a:bodyPr>
            <a:normAutofit lnSpcReduction="10000"/>
          </a:bodyPr>
          <a:lstStyle/>
          <a:p>
            <a:r>
              <a:rPr lang="en-US" altLang="en-US" sz="3600" dirty="0">
                <a:solidFill>
                  <a:schemeClr val="bg1"/>
                </a:solidFill>
              </a:rPr>
              <a:t>A </a:t>
            </a:r>
            <a:r>
              <a:rPr lang="en-US" altLang="en-US" sz="3600" b="1" dirty="0">
                <a:solidFill>
                  <a:schemeClr val="bg1"/>
                </a:solidFill>
              </a:rPr>
              <a:t>dialect continuum</a:t>
            </a:r>
            <a:r>
              <a:rPr lang="en-US" altLang="en-US" sz="3600" dirty="0">
                <a:solidFill>
                  <a:schemeClr val="bg1"/>
                </a:solidFill>
              </a:rPr>
              <a:t>, or </a:t>
            </a:r>
            <a:r>
              <a:rPr lang="en-US" altLang="en-US" sz="3600" b="1" dirty="0">
                <a:solidFill>
                  <a:schemeClr val="bg1"/>
                </a:solidFill>
              </a:rPr>
              <a:t>dialect area</a:t>
            </a:r>
            <a:r>
              <a:rPr lang="en-US" altLang="en-US" sz="3600" dirty="0">
                <a:solidFill>
                  <a:schemeClr val="bg1"/>
                </a:solidFill>
              </a:rPr>
              <a:t>, was defined by </a:t>
            </a:r>
            <a:r>
              <a:rPr lang="en-US" altLang="en-US" sz="3600" dirty="0">
                <a:solidFill>
                  <a:schemeClr val="bg1"/>
                </a:solidFill>
                <a:hlinkClick r:id="rId2" tooltip="Leonard Bloomfield"/>
              </a:rPr>
              <a:t>Leonard Bloomfield</a:t>
            </a:r>
            <a:r>
              <a:rPr lang="en-US" altLang="en-US" sz="3600" dirty="0">
                <a:solidFill>
                  <a:schemeClr val="bg1"/>
                </a:solidFill>
              </a:rPr>
              <a:t> as a range of </a:t>
            </a:r>
            <a:r>
              <a:rPr lang="en-US" altLang="en-US" sz="3600" dirty="0">
                <a:solidFill>
                  <a:schemeClr val="bg1"/>
                </a:solidFill>
                <a:hlinkClick r:id="rId3" tooltip="Dialects"/>
              </a:rPr>
              <a:t>dialects</a:t>
            </a:r>
            <a:r>
              <a:rPr lang="en-US" altLang="en-US" sz="3600" dirty="0">
                <a:solidFill>
                  <a:schemeClr val="bg1"/>
                </a:solidFill>
              </a:rPr>
              <a:t> spoken across some geographical area that differ only slightly between neighboring areas, but as one travels in any direction, these differences accumulate such that speakers from opposite ends of the continuum are no longer </a:t>
            </a:r>
            <a:r>
              <a:rPr lang="en-US" altLang="en-US" sz="3600" dirty="0">
                <a:solidFill>
                  <a:schemeClr val="bg1"/>
                </a:solidFill>
                <a:hlinkClick r:id="rId4" tooltip="Mutual intelligibility"/>
              </a:rPr>
              <a:t>mutually intelligible</a:t>
            </a:r>
            <a:endParaRPr lang="en-US" altLang="en-US" sz="3600" dirty="0">
              <a:solidFill>
                <a:schemeClr val="bg1"/>
              </a:solidFill>
            </a:endParaRPr>
          </a:p>
        </p:txBody>
      </p:sp>
      <p:sp>
        <p:nvSpPr>
          <p:cNvPr id="4" name="Rectangle 3"/>
          <p:cNvSpPr/>
          <p:nvPr/>
        </p:nvSpPr>
        <p:spPr>
          <a:xfrm>
            <a:off x="457200" y="517585"/>
            <a:ext cx="5529079" cy="923330"/>
          </a:xfrm>
          <a:prstGeom prst="rect">
            <a:avLst/>
          </a:prstGeom>
          <a:noFill/>
        </p:spPr>
        <p:txBody>
          <a:bodyPr wrap="none" lIns="91440" tIns="45720" rIns="91440" bIns="45720">
            <a:spAutoFit/>
          </a:bodyPr>
          <a:lstStyle/>
          <a:p>
            <a:pPr algn="ctr"/>
            <a:r>
              <a:rPr lang="en-US" sz="5400" b="1" cap="none" spc="0"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rPr>
              <a:t> Dialect continuum</a:t>
            </a:r>
            <a:endParaRPr lang="en-US" sz="5400" b="1" cap="none" spc="0"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3032" y="228600"/>
            <a:ext cx="8712368" cy="6400800"/>
          </a:xfrm>
        </p:spPr>
        <p:txBody>
          <a:bodyPr>
            <a:normAutofit lnSpcReduction="10000"/>
          </a:bodyPr>
          <a:lstStyle/>
          <a:p>
            <a:r>
              <a:rPr lang="en-US" altLang="en-US" sz="2800" dirty="0">
                <a:solidFill>
                  <a:schemeClr val="bg1"/>
                </a:solidFill>
              </a:rPr>
              <a:t>An </a:t>
            </a:r>
            <a:r>
              <a:rPr lang="en-US" altLang="en-US" sz="2800" b="1" dirty="0">
                <a:solidFill>
                  <a:schemeClr val="bg1"/>
                </a:solidFill>
              </a:rPr>
              <a:t>isogloss</a:t>
            </a:r>
            <a:r>
              <a:rPr lang="en-US" altLang="en-US" sz="2800" dirty="0">
                <a:solidFill>
                  <a:schemeClr val="bg1"/>
                </a:solidFill>
              </a:rPr>
              <a:t>—also called is the locative boundary of a certain </a:t>
            </a:r>
            <a:r>
              <a:rPr lang="en-US" altLang="en-US" sz="2800" dirty="0">
                <a:solidFill>
                  <a:schemeClr val="bg1"/>
                </a:solidFill>
                <a:hlinkClick r:id="rId2" tooltip="Linguistics"/>
              </a:rPr>
              <a:t>linguistic</a:t>
            </a:r>
            <a:r>
              <a:rPr lang="en-US" altLang="en-US" sz="2800" dirty="0">
                <a:solidFill>
                  <a:schemeClr val="bg1"/>
                </a:solidFill>
              </a:rPr>
              <a:t> feature, such as the pronunciation of a </a:t>
            </a:r>
            <a:r>
              <a:rPr lang="en-US" altLang="en-US" sz="2800" dirty="0">
                <a:solidFill>
                  <a:schemeClr val="bg1"/>
                </a:solidFill>
                <a:hlinkClick r:id="rId3" tooltip="Vowel"/>
              </a:rPr>
              <a:t>vowel</a:t>
            </a:r>
            <a:r>
              <a:rPr lang="en-US" altLang="en-US" sz="2800" dirty="0">
                <a:solidFill>
                  <a:schemeClr val="bg1"/>
                </a:solidFill>
              </a:rPr>
              <a:t>, the meaning of a word, or use of some syntactic feature. Major </a:t>
            </a:r>
            <a:r>
              <a:rPr lang="en-US" altLang="en-US" sz="2800" dirty="0">
                <a:solidFill>
                  <a:schemeClr val="bg1"/>
                </a:solidFill>
                <a:hlinkClick r:id="rId4" tooltip="Dialect"/>
              </a:rPr>
              <a:t>dialects</a:t>
            </a:r>
            <a:r>
              <a:rPr lang="en-US" altLang="en-US" sz="2800" dirty="0">
                <a:solidFill>
                  <a:schemeClr val="bg1"/>
                </a:solidFill>
              </a:rPr>
              <a:t> are typically demarcated by </a:t>
            </a:r>
            <a:r>
              <a:rPr lang="en-US" altLang="en-US" sz="2800" i="1" dirty="0">
                <a:solidFill>
                  <a:schemeClr val="bg1"/>
                </a:solidFill>
              </a:rPr>
              <a:t>groups</a:t>
            </a:r>
            <a:r>
              <a:rPr lang="en-US" altLang="en-US" sz="2800" dirty="0">
                <a:solidFill>
                  <a:schemeClr val="bg1"/>
                </a:solidFill>
              </a:rPr>
              <a:t> of isoglosses; for example the </a:t>
            </a:r>
            <a:r>
              <a:rPr lang="en-US" altLang="en-US" sz="2800" dirty="0" err="1">
                <a:solidFill>
                  <a:schemeClr val="bg1"/>
                </a:solidFill>
                <a:hlinkClick r:id="rId5" tooltip="Benrath line"/>
              </a:rPr>
              <a:t>Benrath</a:t>
            </a:r>
            <a:r>
              <a:rPr lang="en-US" altLang="en-US" sz="2800" dirty="0">
                <a:solidFill>
                  <a:schemeClr val="bg1"/>
                </a:solidFill>
                <a:hlinkClick r:id="rId5" tooltip="Benrath line"/>
              </a:rPr>
              <a:t> line</a:t>
            </a:r>
            <a:r>
              <a:rPr lang="en-US" altLang="en-US" sz="2800" dirty="0">
                <a:solidFill>
                  <a:schemeClr val="bg1"/>
                </a:solidFill>
              </a:rPr>
              <a:t> distinguishes </a:t>
            </a:r>
            <a:r>
              <a:rPr lang="en-US" altLang="en-US" sz="2800" dirty="0">
                <a:solidFill>
                  <a:schemeClr val="bg1"/>
                </a:solidFill>
                <a:hlinkClick r:id="rId6" tooltip="High German languages"/>
              </a:rPr>
              <a:t>High German</a:t>
            </a:r>
            <a:r>
              <a:rPr lang="en-US" altLang="en-US" sz="2800" dirty="0">
                <a:solidFill>
                  <a:schemeClr val="bg1"/>
                </a:solidFill>
              </a:rPr>
              <a:t> from the other </a:t>
            </a:r>
            <a:r>
              <a:rPr lang="en-US" altLang="en-US" sz="2800" dirty="0">
                <a:solidFill>
                  <a:schemeClr val="bg1"/>
                </a:solidFill>
                <a:hlinkClick r:id="rId7" tooltip="West Germanic languages"/>
              </a:rPr>
              <a:t>West Germanic languages</a:t>
            </a:r>
            <a:r>
              <a:rPr lang="en-US" altLang="en-US" sz="2800" dirty="0">
                <a:solidFill>
                  <a:schemeClr val="bg1"/>
                </a:solidFill>
              </a:rPr>
              <a:t>; and the </a:t>
            </a:r>
            <a:r>
              <a:rPr lang="en-US" altLang="en-US" sz="2800" dirty="0">
                <a:solidFill>
                  <a:schemeClr val="bg1"/>
                </a:solidFill>
                <a:hlinkClick r:id="rId8" tooltip="La Spezia–Rimini Line"/>
              </a:rPr>
              <a:t>La Spezia–Rimini Line</a:t>
            </a:r>
            <a:r>
              <a:rPr lang="en-US" altLang="en-US" sz="2800" dirty="0">
                <a:solidFill>
                  <a:schemeClr val="bg1"/>
                </a:solidFill>
              </a:rPr>
              <a:t> divides the Northern Italian dialects from Central Italian dialects. However, an </a:t>
            </a:r>
            <a:r>
              <a:rPr lang="en-US" altLang="en-US" sz="2800" i="1" dirty="0">
                <a:solidFill>
                  <a:schemeClr val="bg1"/>
                </a:solidFill>
              </a:rPr>
              <a:t>individual</a:t>
            </a:r>
            <a:r>
              <a:rPr lang="en-US" altLang="en-US" sz="2800" dirty="0">
                <a:solidFill>
                  <a:schemeClr val="bg1"/>
                </a:solidFill>
              </a:rPr>
              <a:t> isogloss may or may not have any coincidence with a </a:t>
            </a:r>
            <a:r>
              <a:rPr lang="en-US" altLang="en-US" sz="2800" dirty="0">
                <a:solidFill>
                  <a:schemeClr val="bg1"/>
                </a:solidFill>
                <a:hlinkClick r:id="rId9" tooltip="Language border"/>
              </a:rPr>
              <a:t>language </a:t>
            </a:r>
            <a:r>
              <a:rPr lang="en-US" altLang="en-US" sz="2800" dirty="0" smtClean="0">
                <a:solidFill>
                  <a:schemeClr val="bg1"/>
                </a:solidFill>
                <a:hlinkClick r:id="rId9" tooltip="Language border"/>
              </a:rPr>
              <a:t>border</a:t>
            </a:r>
            <a:endParaRPr lang="en-US" altLang="en-US" sz="2800" dirty="0" smtClean="0">
              <a:solidFill>
                <a:schemeClr val="bg1"/>
              </a:solidFill>
            </a:endParaRPr>
          </a:p>
          <a:p>
            <a:pPr>
              <a:buNone/>
            </a:pPr>
            <a:r>
              <a:rPr lang="en-US" sz="2800" dirty="0" smtClean="0">
                <a:solidFill>
                  <a:schemeClr val="bg1"/>
                </a:solidFill>
              </a:rPr>
              <a:t>Definition:</a:t>
            </a:r>
          </a:p>
          <a:p>
            <a:pPr>
              <a:buNone/>
            </a:pPr>
            <a:r>
              <a:rPr lang="en-US" sz="2800" dirty="0" smtClean="0">
                <a:solidFill>
                  <a:schemeClr val="bg1"/>
                </a:solidFill>
              </a:rPr>
              <a:t> </a:t>
            </a:r>
            <a:r>
              <a:rPr lang="en-US" sz="2800" dirty="0">
                <a:solidFill>
                  <a:schemeClr val="bg1"/>
                </a:solidFill>
              </a:rPr>
              <a:t>Isogloss: a term that refers to the boundary </a:t>
            </a:r>
            <a:r>
              <a:rPr lang="en-US" sz="2800" dirty="0" smtClean="0">
                <a:solidFill>
                  <a:schemeClr val="bg1"/>
                </a:solidFill>
              </a:rPr>
              <a:t>lines</a:t>
            </a:r>
          </a:p>
          <a:p>
            <a:pPr>
              <a:buNone/>
            </a:pPr>
            <a:r>
              <a:rPr lang="en-US" sz="2800" dirty="0" smtClean="0">
                <a:solidFill>
                  <a:schemeClr val="bg1"/>
                </a:solidFill>
              </a:rPr>
              <a:t> </a:t>
            </a:r>
            <a:r>
              <a:rPr lang="en-US" sz="2800" dirty="0">
                <a:solidFill>
                  <a:schemeClr val="bg1"/>
                </a:solidFill>
              </a:rPr>
              <a:t>that mark the areas in which </a:t>
            </a:r>
            <a:endParaRPr lang="en-US" sz="2800" dirty="0" smtClean="0">
              <a:solidFill>
                <a:schemeClr val="bg1"/>
              </a:solidFill>
            </a:endParaRPr>
          </a:p>
          <a:p>
            <a:pPr>
              <a:buNone/>
            </a:pPr>
            <a:r>
              <a:rPr lang="en-US" sz="2800" dirty="0" smtClean="0">
                <a:solidFill>
                  <a:schemeClr val="bg1"/>
                </a:solidFill>
              </a:rPr>
              <a:t>certain </a:t>
            </a:r>
            <a:r>
              <a:rPr lang="en-US" sz="2800" dirty="0">
                <a:solidFill>
                  <a:schemeClr val="bg1"/>
                </a:solidFill>
              </a:rPr>
              <a:t>dialect words are used</a:t>
            </a:r>
            <a:r>
              <a:rPr lang="en-US" sz="2800" dirty="0" smtClean="0">
                <a:solidFill>
                  <a:schemeClr val="bg1"/>
                </a:solidFill>
              </a:rPr>
              <a:t>.</a:t>
            </a:r>
            <a:endParaRPr lang="en-US" sz="2800" dirty="0">
              <a:solidFill>
                <a:schemeClr val="bg1"/>
              </a:solidFill>
            </a:endParaRPr>
          </a:p>
        </p:txBody>
      </p:sp>
    </p:spTree>
    <p:extLst>
      <p:ext uri="{BB962C8B-B14F-4D97-AF65-F5344CB8AC3E}">
        <p14:creationId xmlns:p14="http://schemas.microsoft.com/office/powerpoint/2010/main" xmlns="" val="424398880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228600"/>
            <a:ext cx="8610600" cy="6400800"/>
          </a:xfrm>
        </p:spPr>
        <p:txBody>
          <a:bodyPr>
            <a:normAutofit/>
          </a:bodyPr>
          <a:lstStyle/>
          <a:p>
            <a:r>
              <a:rPr lang="en-US" sz="3200" b="1" dirty="0">
                <a:solidFill>
                  <a:schemeClr val="bg1"/>
                </a:solidFill>
              </a:rPr>
              <a:t>Definition</a:t>
            </a:r>
            <a:r>
              <a:rPr lang="en-US" sz="3200" b="1" dirty="0" smtClean="0"/>
              <a:t>:</a:t>
            </a:r>
            <a:endParaRPr lang="en-US" sz="3200" dirty="0"/>
          </a:p>
          <a:p>
            <a:pPr marL="0" indent="0">
              <a:buNone/>
            </a:pPr>
            <a:r>
              <a:rPr lang="en-US" sz="3200" b="1" dirty="0">
                <a:solidFill>
                  <a:schemeClr val="bg1"/>
                </a:solidFill>
              </a:rPr>
              <a:t>Regional </a:t>
            </a:r>
            <a:r>
              <a:rPr lang="en-US" sz="3200" b="1" dirty="0" smtClean="0">
                <a:solidFill>
                  <a:schemeClr val="bg1"/>
                </a:solidFill>
              </a:rPr>
              <a:t>dialects: </a:t>
            </a:r>
            <a:r>
              <a:rPr lang="en-US" sz="3200" dirty="0">
                <a:solidFill>
                  <a:schemeClr val="bg1"/>
                </a:solidFill>
              </a:rPr>
              <a:t>involve features of pronunciation , vocabulary and grammar which differ according to the geographical area the speakers come from . </a:t>
            </a:r>
          </a:p>
          <a:p>
            <a:pPr marL="0" indent="0">
              <a:buNone/>
            </a:pPr>
            <a:r>
              <a:rPr lang="en-US" sz="3200" dirty="0">
                <a:solidFill>
                  <a:schemeClr val="bg1"/>
                </a:solidFill>
              </a:rPr>
              <a:t>If the form of speech transmitted from a parent to a child is </a:t>
            </a:r>
            <a:r>
              <a:rPr lang="en-US" sz="3200" dirty="0" smtClean="0">
                <a:solidFill>
                  <a:schemeClr val="bg1"/>
                </a:solidFill>
              </a:rPr>
              <a:t>a distinct </a:t>
            </a:r>
            <a:r>
              <a:rPr lang="en-US" sz="3200" dirty="0">
                <a:solidFill>
                  <a:schemeClr val="bg1"/>
                </a:solidFill>
              </a:rPr>
              <a:t>regional dialect, </a:t>
            </a:r>
            <a:r>
              <a:rPr lang="en-US" sz="3200" dirty="0" smtClean="0">
                <a:solidFill>
                  <a:schemeClr val="bg1"/>
                </a:solidFill>
              </a:rPr>
              <a:t>that </a:t>
            </a:r>
            <a:r>
              <a:rPr lang="en-US" sz="3200" dirty="0">
                <a:solidFill>
                  <a:schemeClr val="bg1"/>
                </a:solidFill>
              </a:rPr>
              <a:t>dialect is said to </a:t>
            </a:r>
            <a:r>
              <a:rPr lang="en-US" sz="3200" dirty="0" smtClean="0">
                <a:solidFill>
                  <a:schemeClr val="bg1"/>
                </a:solidFill>
              </a:rPr>
              <a:t>be the </a:t>
            </a:r>
            <a:r>
              <a:rPr lang="en-US" sz="3200" dirty="0">
                <a:solidFill>
                  <a:schemeClr val="bg1"/>
                </a:solidFill>
              </a:rPr>
              <a:t>child's vernacular</a:t>
            </a:r>
            <a:r>
              <a:rPr lang="en-US" sz="3200" dirty="0" smtClean="0">
                <a:solidFill>
                  <a:schemeClr val="bg1"/>
                </a:solidFill>
              </a:rPr>
              <a:t>.</a:t>
            </a:r>
            <a:endParaRPr lang="en-US" sz="3200" dirty="0"/>
          </a:p>
          <a:p>
            <a:pPr marL="0" indent="0">
              <a:buNone/>
            </a:pPr>
            <a:r>
              <a:rPr lang="en-US" sz="3200" dirty="0">
                <a:solidFill>
                  <a:schemeClr val="bg1"/>
                </a:solidFill>
              </a:rPr>
              <a:t>The chapter focuses on language </a:t>
            </a:r>
            <a:r>
              <a:rPr lang="en-US" sz="3200" dirty="0" smtClean="0">
                <a:solidFill>
                  <a:schemeClr val="bg1"/>
                </a:solidFill>
              </a:rPr>
              <a:t>variation </a:t>
            </a:r>
            <a:r>
              <a:rPr lang="en-US" sz="3200" dirty="0">
                <a:solidFill>
                  <a:schemeClr val="bg1"/>
                </a:solidFill>
              </a:rPr>
              <a:t>in monolingual </a:t>
            </a:r>
            <a:r>
              <a:rPr lang="en-US" sz="3200" dirty="0" smtClean="0">
                <a:solidFill>
                  <a:schemeClr val="bg1"/>
                </a:solidFill>
              </a:rPr>
              <a:t>communities</a:t>
            </a:r>
            <a:r>
              <a:rPr lang="en-US" sz="3200" dirty="0">
                <a:solidFill>
                  <a:schemeClr val="bg1"/>
                </a:solidFill>
              </a:rPr>
              <a:t>. In UK for example, the English variety used in Scotland differs than that used in England</a:t>
            </a:r>
            <a:r>
              <a:rPr lang="en-US" sz="3200" dirty="0" smtClean="0">
                <a:solidFill>
                  <a:schemeClr val="bg1"/>
                </a:solidFill>
              </a:rPr>
              <a:t>.</a:t>
            </a:r>
            <a:endParaRPr lang="en-US" sz="3200" dirty="0">
              <a:solidFill>
                <a:schemeClr val="bg1"/>
              </a:solidFill>
            </a:endParaRPr>
          </a:p>
        </p:txBody>
      </p:sp>
    </p:spTree>
    <p:extLst>
      <p:ext uri="{BB962C8B-B14F-4D97-AF65-F5344CB8AC3E}">
        <p14:creationId xmlns:p14="http://schemas.microsoft.com/office/powerpoint/2010/main" xmlns="" val="416823211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FF00"/>
                </a:solidFill>
              </a:rPr>
              <a:t>What is the differences between standard and vernacular languages?</a:t>
            </a:r>
            <a:endParaRPr lang="ar-SA" dirty="0">
              <a:solidFill>
                <a:srgbClr val="FFFF00"/>
              </a:solidFill>
            </a:endParaRPr>
          </a:p>
        </p:txBody>
      </p:sp>
      <p:sp>
        <p:nvSpPr>
          <p:cNvPr id="3" name="Content Placeholder 2"/>
          <p:cNvSpPr>
            <a:spLocks noGrp="1"/>
          </p:cNvSpPr>
          <p:nvPr>
            <p:ph idx="1"/>
          </p:nvPr>
        </p:nvSpPr>
        <p:spPr>
          <a:xfrm>
            <a:off x="304800" y="1524000"/>
            <a:ext cx="8229600" cy="4525963"/>
          </a:xfrm>
        </p:spPr>
        <p:txBody>
          <a:bodyPr/>
          <a:lstStyle/>
          <a:p>
            <a:pPr>
              <a:buNone/>
            </a:pPr>
            <a:r>
              <a:rPr lang="en-US" dirty="0" smtClean="0">
                <a:solidFill>
                  <a:schemeClr val="bg1"/>
                </a:solidFill>
              </a:rPr>
              <a:t> </a:t>
            </a:r>
            <a:r>
              <a:rPr lang="en-US" dirty="0" smtClean="0">
                <a:solidFill>
                  <a:schemeClr val="bg1"/>
                </a:solidFill>
                <a:latin typeface="Aatrix OCR A Extended" pitchFamily="1" charset="0"/>
              </a:rPr>
              <a:t>Standard language: </a:t>
            </a:r>
          </a:p>
          <a:p>
            <a:pPr>
              <a:buNone/>
            </a:pPr>
            <a:r>
              <a:rPr lang="en-US" dirty="0" smtClean="0">
                <a:solidFill>
                  <a:schemeClr val="bg1"/>
                </a:solidFill>
                <a:latin typeface="Aatrix OCR A Extended" pitchFamily="1" charset="0"/>
              </a:rPr>
              <a:t>Is a highly elevated language that’s used within governments ,school , educated people for a formal usage </a:t>
            </a:r>
            <a:r>
              <a:rPr lang="en-US" dirty="0" smtClean="0">
                <a:solidFill>
                  <a:schemeClr val="bg1"/>
                </a:solidFill>
              </a:rPr>
              <a:t>.</a:t>
            </a:r>
            <a:endParaRPr lang="ar-SA" dirty="0">
              <a:solidFill>
                <a:schemeClr val="bg1"/>
              </a:solidFill>
            </a:endParaRPr>
          </a:p>
        </p:txBody>
      </p:sp>
      <p:sp>
        <p:nvSpPr>
          <p:cNvPr id="4" name="Rectangle 3"/>
          <p:cNvSpPr/>
          <p:nvPr/>
        </p:nvSpPr>
        <p:spPr>
          <a:xfrm>
            <a:off x="381000" y="3048000"/>
            <a:ext cx="8763000" cy="1631216"/>
          </a:xfrm>
          <a:prstGeom prst="rect">
            <a:avLst/>
          </a:prstGeom>
        </p:spPr>
        <p:txBody>
          <a:bodyPr wrap="square">
            <a:spAutoFit/>
          </a:bodyPr>
          <a:lstStyle/>
          <a:p>
            <a:r>
              <a:rPr lang="en-US" sz="2000" b="1" dirty="0" smtClean="0">
                <a:solidFill>
                  <a:schemeClr val="bg1"/>
                </a:solidFill>
                <a:latin typeface="Aatrix OCR A Extended" pitchFamily="1" charset="0"/>
              </a:rPr>
              <a:t>Vernacular language:</a:t>
            </a:r>
          </a:p>
          <a:p>
            <a:r>
              <a:rPr lang="en-US" sz="2000" b="1" dirty="0" smtClean="0">
                <a:solidFill>
                  <a:schemeClr val="bg1"/>
                </a:solidFill>
                <a:latin typeface="Aatrix OCR A Extended" pitchFamily="1" charset="0"/>
              </a:rPr>
              <a:t> It generally refers to a language which has not been standardized  or codified and which does not have official status un-codified  </a:t>
            </a:r>
          </a:p>
          <a:p>
            <a:r>
              <a:rPr lang="en-US" sz="2000" b="1" dirty="0" smtClean="0">
                <a:solidFill>
                  <a:schemeClr val="bg1"/>
                </a:solidFill>
                <a:latin typeface="Aatrix OCR A Extended" pitchFamily="1" charset="0"/>
              </a:rPr>
              <a:t>or  standardized  variety. It generally refers to the most colloquial variety in a person's linguistic repertoire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25562"/>
          </a:xfrm>
        </p:spPr>
        <p:txBody>
          <a:bodyPr>
            <a:normAutofit fontScale="90000"/>
          </a:bodyPr>
          <a:lstStyle/>
          <a:p>
            <a:r>
              <a:rPr lang="en-US" dirty="0" smtClean="0">
                <a:solidFill>
                  <a:srgbClr val="FFC000"/>
                </a:solidFill>
              </a:rPr>
              <a:t>British English/American English Vocabulary</a:t>
            </a:r>
            <a:r>
              <a:rPr lang="en-US" dirty="0" smtClean="0"/>
              <a:t/>
            </a:r>
            <a:br>
              <a:rPr lang="en-US" dirty="0" smtClean="0"/>
            </a:br>
            <a:endParaRPr lang="en-US" dirty="0"/>
          </a:p>
        </p:txBody>
      </p:sp>
      <p:graphicFrame>
        <p:nvGraphicFramePr>
          <p:cNvPr id="4" name="Content Placeholder 3"/>
          <p:cNvGraphicFramePr>
            <a:graphicFrameLocks noGrp="1"/>
          </p:cNvGraphicFramePr>
          <p:nvPr>
            <p:ph idx="1"/>
          </p:nvPr>
        </p:nvGraphicFramePr>
        <p:xfrm>
          <a:off x="108858" y="1447800"/>
          <a:ext cx="8908142" cy="5434896"/>
        </p:xfrm>
        <a:graphic>
          <a:graphicData uri="http://schemas.openxmlformats.org/drawingml/2006/table">
            <a:tbl>
              <a:tblPr rtl="1" firstRow="1" bandRow="1">
                <a:tableStyleId>{21E4AEA4-8DFA-4A89-87EB-49C32662AFE0}</a:tableStyleId>
              </a:tblPr>
              <a:tblGrid>
                <a:gridCol w="4464893"/>
                <a:gridCol w="4443249"/>
              </a:tblGrid>
              <a:tr h="91440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en-US" sz="3600" b="1" kern="1200" dirty="0" smtClean="0">
                          <a:solidFill>
                            <a:schemeClr val="tx1"/>
                          </a:solidFill>
                          <a:latin typeface="+mn-lt"/>
                          <a:ea typeface="+mn-ea"/>
                          <a:cs typeface="+mn-cs"/>
                        </a:rPr>
                        <a:t>American English</a:t>
                      </a:r>
                    </a:p>
                    <a:p>
                      <a:pPr rtl="1"/>
                      <a:endParaRPr lang="ar-SA" sz="3600" dirty="0">
                        <a:solidFill>
                          <a:schemeClr val="tx1"/>
                        </a:solidFill>
                      </a:endParaRPr>
                    </a:p>
                  </a:txBody>
                  <a:tcPr>
                    <a:blipFill>
                      <a:blip r:embed="rId2"/>
                      <a:tile tx="0" ty="0" sx="100000" sy="100000" flip="none" algn="tl"/>
                    </a:blipFill>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en-US" sz="3600" b="1" kern="1200" dirty="0" smtClean="0">
                          <a:solidFill>
                            <a:schemeClr val="tx1"/>
                          </a:solidFill>
                          <a:latin typeface="+mn-lt"/>
                          <a:ea typeface="+mn-ea"/>
                          <a:cs typeface="+mn-cs"/>
                        </a:rPr>
                        <a:t>British English</a:t>
                      </a:r>
                    </a:p>
                  </a:txBody>
                  <a:tcPr>
                    <a:blipFill>
                      <a:blip r:embed="rId2"/>
                      <a:tile tx="0" ty="0" sx="100000" sy="100000" flip="none" algn="tl"/>
                    </a:blipFill>
                  </a:tcPr>
                </a:tc>
              </a:tr>
              <a:tr h="627051">
                <a:tc>
                  <a:txBody>
                    <a:bodyPr/>
                    <a:lstStyle/>
                    <a:p>
                      <a:pPr algn="ctr" rtl="0">
                        <a:lnSpc>
                          <a:spcPct val="115000"/>
                        </a:lnSpc>
                        <a:spcAft>
                          <a:spcPts val="0"/>
                        </a:spcAft>
                      </a:pPr>
                      <a:r>
                        <a:rPr lang="en-US" sz="2000" b="1" dirty="0">
                          <a:solidFill>
                            <a:schemeClr val="bg2">
                              <a:lumMod val="75000"/>
                            </a:schemeClr>
                          </a:solidFill>
                          <a:latin typeface="Times New Roman"/>
                          <a:ea typeface="Times New Roman"/>
                          <a:cs typeface="Arial"/>
                        </a:rPr>
                        <a:t>attorney</a:t>
                      </a:r>
                      <a:endParaRPr lang="en-US" sz="2000" b="1" dirty="0">
                        <a:solidFill>
                          <a:schemeClr val="bg2">
                            <a:lumMod val="75000"/>
                          </a:schemeClr>
                        </a:solidFill>
                        <a:latin typeface="Calibri"/>
                        <a:ea typeface="Calibri"/>
                        <a:cs typeface="Arial"/>
                      </a:endParaRPr>
                    </a:p>
                  </a:txBody>
                  <a:tcPr marL="66675" marR="66675" marT="66675" marB="66675">
                    <a:blipFill>
                      <a:blip r:embed="rId2"/>
                      <a:tile tx="0" ty="0" sx="100000" sy="100000" flip="none" algn="tl"/>
                    </a:blipFill>
                  </a:tcPr>
                </a:tc>
                <a:tc>
                  <a:txBody>
                    <a:bodyPr/>
                    <a:lstStyle/>
                    <a:p>
                      <a:pPr algn="ctr" rtl="0">
                        <a:lnSpc>
                          <a:spcPct val="115000"/>
                        </a:lnSpc>
                        <a:spcAft>
                          <a:spcPts val="0"/>
                        </a:spcAft>
                      </a:pPr>
                      <a:r>
                        <a:rPr lang="en-US" sz="2000" b="1" dirty="0">
                          <a:solidFill>
                            <a:schemeClr val="bg2">
                              <a:lumMod val="75000"/>
                            </a:schemeClr>
                          </a:solidFill>
                          <a:latin typeface="Times New Roman"/>
                          <a:ea typeface="Times New Roman"/>
                          <a:cs typeface="Arial"/>
                        </a:rPr>
                        <a:t>barrister</a:t>
                      </a:r>
                      <a:endParaRPr lang="en-US" sz="2000" b="1" dirty="0">
                        <a:solidFill>
                          <a:schemeClr val="bg2">
                            <a:lumMod val="75000"/>
                          </a:schemeClr>
                        </a:solidFill>
                        <a:latin typeface="Calibri"/>
                        <a:ea typeface="Calibri"/>
                        <a:cs typeface="Arial"/>
                      </a:endParaRPr>
                    </a:p>
                  </a:txBody>
                  <a:tcPr marL="66675" marR="66675" marT="66675" marB="66675">
                    <a:blipFill>
                      <a:blip r:embed="rId2"/>
                      <a:tile tx="0" ty="0" sx="100000" sy="100000" flip="none" algn="tl"/>
                    </a:blipFill>
                  </a:tcPr>
                </a:tc>
              </a:tr>
              <a:tr h="627051">
                <a:tc>
                  <a:txBody>
                    <a:bodyPr/>
                    <a:lstStyle/>
                    <a:p>
                      <a:pPr algn="ctr" rtl="0">
                        <a:lnSpc>
                          <a:spcPct val="115000"/>
                        </a:lnSpc>
                        <a:spcAft>
                          <a:spcPts val="0"/>
                        </a:spcAft>
                      </a:pPr>
                      <a:r>
                        <a:rPr lang="en-US" sz="2000" b="1" dirty="0">
                          <a:solidFill>
                            <a:schemeClr val="bg2">
                              <a:lumMod val="75000"/>
                            </a:schemeClr>
                          </a:solidFill>
                          <a:latin typeface="Times New Roman"/>
                          <a:ea typeface="Times New Roman"/>
                          <a:cs typeface="Arial"/>
                        </a:rPr>
                        <a:t>bill, check</a:t>
                      </a:r>
                      <a:endParaRPr lang="en-US" sz="2000" b="1" dirty="0">
                        <a:solidFill>
                          <a:schemeClr val="bg2">
                            <a:lumMod val="75000"/>
                          </a:schemeClr>
                        </a:solidFill>
                        <a:latin typeface="Calibri"/>
                        <a:ea typeface="Calibri"/>
                        <a:cs typeface="Arial"/>
                      </a:endParaRPr>
                    </a:p>
                  </a:txBody>
                  <a:tcPr marL="66675" marR="66675" marT="66675" marB="66675">
                    <a:blipFill>
                      <a:blip r:embed="rId2"/>
                      <a:tile tx="0" ty="0" sx="100000" sy="100000" flip="none" algn="tl"/>
                    </a:blipFill>
                  </a:tcPr>
                </a:tc>
                <a:tc>
                  <a:txBody>
                    <a:bodyPr/>
                    <a:lstStyle/>
                    <a:p>
                      <a:pPr algn="ctr" rtl="0">
                        <a:lnSpc>
                          <a:spcPct val="115000"/>
                        </a:lnSpc>
                        <a:spcAft>
                          <a:spcPts val="0"/>
                        </a:spcAft>
                      </a:pPr>
                      <a:r>
                        <a:rPr lang="en-US" sz="2000" b="1" dirty="0">
                          <a:solidFill>
                            <a:schemeClr val="bg2">
                              <a:lumMod val="75000"/>
                            </a:schemeClr>
                          </a:solidFill>
                          <a:latin typeface="Times New Roman"/>
                          <a:ea typeface="Times New Roman"/>
                          <a:cs typeface="Arial"/>
                        </a:rPr>
                        <a:t>bill </a:t>
                      </a:r>
                      <a:r>
                        <a:rPr lang="en-US" sz="2000" b="1" i="1" dirty="0">
                          <a:solidFill>
                            <a:schemeClr val="bg2">
                              <a:lumMod val="75000"/>
                            </a:schemeClr>
                          </a:solidFill>
                          <a:latin typeface="Times New Roman"/>
                          <a:ea typeface="Times New Roman"/>
                          <a:cs typeface="Arial"/>
                        </a:rPr>
                        <a:t>(restaurant)</a:t>
                      </a:r>
                      <a:endParaRPr lang="en-US" sz="2000" b="1" dirty="0">
                        <a:solidFill>
                          <a:schemeClr val="bg2">
                            <a:lumMod val="75000"/>
                          </a:schemeClr>
                        </a:solidFill>
                        <a:latin typeface="Calibri"/>
                        <a:ea typeface="Calibri"/>
                        <a:cs typeface="Arial"/>
                      </a:endParaRPr>
                    </a:p>
                  </a:txBody>
                  <a:tcPr marL="66675" marR="66675" marT="66675" marB="66675">
                    <a:blipFill>
                      <a:blip r:embed="rId2"/>
                      <a:tile tx="0" ty="0" sx="100000" sy="100000" flip="none" algn="tl"/>
                    </a:blipFill>
                  </a:tcPr>
                </a:tc>
              </a:tr>
              <a:tr h="627051">
                <a:tc>
                  <a:txBody>
                    <a:bodyPr/>
                    <a:lstStyle/>
                    <a:p>
                      <a:pPr algn="ctr" rtl="0">
                        <a:lnSpc>
                          <a:spcPct val="115000"/>
                        </a:lnSpc>
                        <a:spcAft>
                          <a:spcPts val="0"/>
                        </a:spcAft>
                      </a:pPr>
                      <a:r>
                        <a:rPr lang="en-US" sz="2000" b="1" dirty="0">
                          <a:solidFill>
                            <a:schemeClr val="bg2">
                              <a:lumMod val="75000"/>
                            </a:schemeClr>
                          </a:solidFill>
                          <a:latin typeface="Times New Roman"/>
                          <a:ea typeface="Times New Roman"/>
                          <a:cs typeface="Arial"/>
                        </a:rPr>
                        <a:t>cookie</a:t>
                      </a:r>
                      <a:endParaRPr lang="en-US" sz="2000" b="1" dirty="0">
                        <a:solidFill>
                          <a:schemeClr val="bg2">
                            <a:lumMod val="75000"/>
                          </a:schemeClr>
                        </a:solidFill>
                        <a:latin typeface="Calibri"/>
                        <a:ea typeface="Calibri"/>
                        <a:cs typeface="Arial"/>
                      </a:endParaRPr>
                    </a:p>
                  </a:txBody>
                  <a:tcPr marL="66675" marR="66675" marT="66675" marB="66675">
                    <a:blipFill>
                      <a:blip r:embed="rId2"/>
                      <a:tile tx="0" ty="0" sx="100000" sy="100000" flip="none" algn="tl"/>
                    </a:blipFill>
                  </a:tcPr>
                </a:tc>
                <a:tc>
                  <a:txBody>
                    <a:bodyPr/>
                    <a:lstStyle/>
                    <a:p>
                      <a:pPr algn="ctr" rtl="0">
                        <a:lnSpc>
                          <a:spcPct val="115000"/>
                        </a:lnSpc>
                        <a:spcAft>
                          <a:spcPts val="0"/>
                        </a:spcAft>
                      </a:pPr>
                      <a:r>
                        <a:rPr lang="en-US" sz="2000" b="1" dirty="0">
                          <a:solidFill>
                            <a:schemeClr val="bg2">
                              <a:lumMod val="75000"/>
                            </a:schemeClr>
                          </a:solidFill>
                          <a:latin typeface="Times New Roman"/>
                          <a:ea typeface="Times New Roman"/>
                          <a:cs typeface="Arial"/>
                        </a:rPr>
                        <a:t>biscuit</a:t>
                      </a:r>
                      <a:endParaRPr lang="en-US" sz="2000" b="1" dirty="0">
                        <a:solidFill>
                          <a:schemeClr val="bg2">
                            <a:lumMod val="75000"/>
                          </a:schemeClr>
                        </a:solidFill>
                        <a:latin typeface="Calibri"/>
                        <a:ea typeface="Calibri"/>
                        <a:cs typeface="Arial"/>
                      </a:endParaRPr>
                    </a:p>
                  </a:txBody>
                  <a:tcPr marL="66675" marR="66675" marT="66675" marB="66675">
                    <a:blipFill>
                      <a:blip r:embed="rId2"/>
                      <a:tile tx="0" ty="0" sx="100000" sy="100000" flip="none" algn="tl"/>
                    </a:blipFill>
                  </a:tcPr>
                </a:tc>
              </a:tr>
              <a:tr h="627051">
                <a:tc>
                  <a:txBody>
                    <a:bodyPr/>
                    <a:lstStyle/>
                    <a:p>
                      <a:pPr algn="ctr" rtl="0">
                        <a:lnSpc>
                          <a:spcPct val="115000"/>
                        </a:lnSpc>
                        <a:spcAft>
                          <a:spcPts val="0"/>
                        </a:spcAft>
                      </a:pPr>
                      <a:r>
                        <a:rPr lang="en-US" sz="2000" b="1" dirty="0">
                          <a:solidFill>
                            <a:schemeClr val="bg2">
                              <a:lumMod val="75000"/>
                            </a:schemeClr>
                          </a:solidFill>
                          <a:latin typeface="Times New Roman"/>
                          <a:ea typeface="Times New Roman"/>
                          <a:cs typeface="Arial"/>
                        </a:rPr>
                        <a:t>apartment building</a:t>
                      </a:r>
                      <a:endParaRPr lang="en-US" sz="2000" b="1" dirty="0">
                        <a:solidFill>
                          <a:schemeClr val="bg2">
                            <a:lumMod val="75000"/>
                          </a:schemeClr>
                        </a:solidFill>
                        <a:latin typeface="Calibri"/>
                        <a:ea typeface="Calibri"/>
                        <a:cs typeface="Arial"/>
                      </a:endParaRPr>
                    </a:p>
                  </a:txBody>
                  <a:tcPr marL="66675" marR="66675" marT="66675" marB="66675">
                    <a:blipFill>
                      <a:blip r:embed="rId2"/>
                      <a:tile tx="0" ty="0" sx="100000" sy="100000" flip="none" algn="tl"/>
                    </a:blipFill>
                  </a:tcPr>
                </a:tc>
                <a:tc>
                  <a:txBody>
                    <a:bodyPr/>
                    <a:lstStyle/>
                    <a:p>
                      <a:pPr algn="ctr" rtl="0">
                        <a:lnSpc>
                          <a:spcPct val="115000"/>
                        </a:lnSpc>
                        <a:spcAft>
                          <a:spcPts val="0"/>
                        </a:spcAft>
                      </a:pPr>
                      <a:r>
                        <a:rPr lang="en-US" sz="2000" b="1" dirty="0">
                          <a:solidFill>
                            <a:schemeClr val="bg2">
                              <a:lumMod val="75000"/>
                            </a:schemeClr>
                          </a:solidFill>
                          <a:latin typeface="Times New Roman"/>
                          <a:ea typeface="Times New Roman"/>
                          <a:cs typeface="Arial"/>
                        </a:rPr>
                        <a:t>block of flats</a:t>
                      </a:r>
                      <a:endParaRPr lang="en-US" sz="2000" b="1" dirty="0">
                        <a:solidFill>
                          <a:schemeClr val="bg2">
                            <a:lumMod val="75000"/>
                          </a:schemeClr>
                        </a:solidFill>
                        <a:latin typeface="Calibri"/>
                        <a:ea typeface="Calibri"/>
                        <a:cs typeface="Arial"/>
                      </a:endParaRPr>
                    </a:p>
                  </a:txBody>
                  <a:tcPr marL="66675" marR="66675" marT="66675" marB="66675">
                    <a:blipFill>
                      <a:blip r:embed="rId2"/>
                      <a:tile tx="0" ty="0" sx="100000" sy="100000" flip="none" algn="tl"/>
                    </a:blipFill>
                  </a:tcPr>
                </a:tc>
              </a:tr>
              <a:tr h="627051">
                <a:tc>
                  <a:txBody>
                    <a:bodyPr/>
                    <a:lstStyle/>
                    <a:p>
                      <a:pPr algn="ctr" rtl="0">
                        <a:lnSpc>
                          <a:spcPct val="115000"/>
                        </a:lnSpc>
                        <a:spcAft>
                          <a:spcPts val="0"/>
                        </a:spcAft>
                      </a:pPr>
                      <a:r>
                        <a:rPr lang="en-US" sz="2000" b="1" dirty="0">
                          <a:solidFill>
                            <a:schemeClr val="bg2">
                              <a:lumMod val="75000"/>
                            </a:schemeClr>
                          </a:solidFill>
                          <a:latin typeface="Times New Roman"/>
                          <a:ea typeface="Times New Roman"/>
                          <a:cs typeface="Arial"/>
                        </a:rPr>
                        <a:t>hat</a:t>
                      </a:r>
                      <a:endParaRPr lang="en-US" sz="2000" b="1" dirty="0">
                        <a:solidFill>
                          <a:schemeClr val="bg2">
                            <a:lumMod val="75000"/>
                          </a:schemeClr>
                        </a:solidFill>
                        <a:latin typeface="Calibri"/>
                        <a:ea typeface="Calibri"/>
                        <a:cs typeface="Arial"/>
                      </a:endParaRPr>
                    </a:p>
                  </a:txBody>
                  <a:tcPr marL="66675" marR="66675" marT="66675" marB="66675">
                    <a:blipFill>
                      <a:blip r:embed="rId2"/>
                      <a:tile tx="0" ty="0" sx="100000" sy="100000" flip="none" algn="tl"/>
                    </a:blipFill>
                  </a:tcPr>
                </a:tc>
                <a:tc>
                  <a:txBody>
                    <a:bodyPr/>
                    <a:lstStyle/>
                    <a:p>
                      <a:pPr algn="ctr" rtl="0">
                        <a:lnSpc>
                          <a:spcPct val="115000"/>
                        </a:lnSpc>
                        <a:spcAft>
                          <a:spcPts val="0"/>
                        </a:spcAft>
                      </a:pPr>
                      <a:r>
                        <a:rPr lang="en-US" sz="2000" b="1" dirty="0">
                          <a:solidFill>
                            <a:schemeClr val="bg2">
                              <a:lumMod val="75000"/>
                            </a:schemeClr>
                          </a:solidFill>
                          <a:latin typeface="Times New Roman"/>
                          <a:ea typeface="Times New Roman"/>
                          <a:cs typeface="Arial"/>
                        </a:rPr>
                        <a:t>bonnet </a:t>
                      </a:r>
                      <a:r>
                        <a:rPr lang="en-US" sz="2000" b="1" i="1" dirty="0">
                          <a:solidFill>
                            <a:schemeClr val="bg2">
                              <a:lumMod val="75000"/>
                            </a:schemeClr>
                          </a:solidFill>
                          <a:latin typeface="Times New Roman"/>
                          <a:ea typeface="Times New Roman"/>
                          <a:cs typeface="Arial"/>
                        </a:rPr>
                        <a:t>(clothing)</a:t>
                      </a:r>
                      <a:endParaRPr lang="en-US" sz="2000" b="1" dirty="0">
                        <a:solidFill>
                          <a:schemeClr val="bg2">
                            <a:lumMod val="75000"/>
                          </a:schemeClr>
                        </a:solidFill>
                        <a:latin typeface="Calibri"/>
                        <a:ea typeface="Calibri"/>
                        <a:cs typeface="Arial"/>
                      </a:endParaRPr>
                    </a:p>
                  </a:txBody>
                  <a:tcPr marL="66675" marR="66675" marT="66675" marB="66675">
                    <a:blipFill>
                      <a:blip r:embed="rId2"/>
                      <a:tile tx="0" ty="0" sx="100000" sy="100000" flip="none" algn="tl"/>
                    </a:blipFill>
                  </a:tcPr>
                </a:tc>
              </a:tr>
              <a:tr h="627051">
                <a:tc>
                  <a:txBody>
                    <a:bodyPr/>
                    <a:lstStyle/>
                    <a:p>
                      <a:pPr algn="ctr" rtl="0">
                        <a:lnSpc>
                          <a:spcPct val="115000"/>
                        </a:lnSpc>
                        <a:spcAft>
                          <a:spcPts val="0"/>
                        </a:spcAft>
                      </a:pPr>
                      <a:r>
                        <a:rPr lang="en-US" sz="2000" b="1" dirty="0">
                          <a:solidFill>
                            <a:schemeClr val="bg2">
                              <a:lumMod val="75000"/>
                            </a:schemeClr>
                          </a:solidFill>
                          <a:latin typeface="Times New Roman"/>
                          <a:ea typeface="Times New Roman"/>
                          <a:cs typeface="Arial"/>
                        </a:rPr>
                        <a:t>hood</a:t>
                      </a:r>
                      <a:endParaRPr lang="en-US" sz="2000" b="1" dirty="0">
                        <a:solidFill>
                          <a:schemeClr val="bg2">
                            <a:lumMod val="75000"/>
                          </a:schemeClr>
                        </a:solidFill>
                        <a:latin typeface="Calibri"/>
                        <a:ea typeface="Calibri"/>
                        <a:cs typeface="Arial"/>
                      </a:endParaRPr>
                    </a:p>
                  </a:txBody>
                  <a:tcPr marL="66675" marR="66675" marT="66675" marB="66675">
                    <a:blipFill>
                      <a:blip r:embed="rId2"/>
                      <a:tile tx="0" ty="0" sx="100000" sy="100000" flip="none" algn="tl"/>
                    </a:blipFill>
                  </a:tcPr>
                </a:tc>
                <a:tc>
                  <a:txBody>
                    <a:bodyPr/>
                    <a:lstStyle/>
                    <a:p>
                      <a:pPr algn="ctr" rtl="0">
                        <a:lnSpc>
                          <a:spcPct val="115000"/>
                        </a:lnSpc>
                        <a:spcAft>
                          <a:spcPts val="0"/>
                        </a:spcAft>
                      </a:pPr>
                      <a:r>
                        <a:rPr lang="en-US" sz="2000" b="1" dirty="0">
                          <a:solidFill>
                            <a:schemeClr val="bg2">
                              <a:lumMod val="75000"/>
                            </a:schemeClr>
                          </a:solidFill>
                          <a:latin typeface="Times New Roman"/>
                          <a:ea typeface="Times New Roman"/>
                          <a:cs typeface="Arial"/>
                        </a:rPr>
                        <a:t>bonnet </a:t>
                      </a:r>
                      <a:r>
                        <a:rPr lang="en-US" sz="2000" b="1" i="1" dirty="0">
                          <a:solidFill>
                            <a:schemeClr val="bg2">
                              <a:lumMod val="75000"/>
                            </a:schemeClr>
                          </a:solidFill>
                          <a:latin typeface="Times New Roman"/>
                          <a:ea typeface="Times New Roman"/>
                          <a:cs typeface="Arial"/>
                        </a:rPr>
                        <a:t>(car)</a:t>
                      </a:r>
                      <a:endParaRPr lang="en-US" sz="2000" b="1" dirty="0">
                        <a:solidFill>
                          <a:schemeClr val="bg2">
                            <a:lumMod val="75000"/>
                          </a:schemeClr>
                        </a:solidFill>
                        <a:latin typeface="Calibri"/>
                        <a:ea typeface="Calibri"/>
                        <a:cs typeface="Arial"/>
                      </a:endParaRPr>
                    </a:p>
                  </a:txBody>
                  <a:tcPr marL="66675" marR="66675" marT="66675" marB="66675">
                    <a:blipFill>
                      <a:blip r:embed="rId2"/>
                      <a:tile tx="0" ty="0" sx="100000" sy="100000" flip="none" algn="tl"/>
                    </a:blipFill>
                  </a:tcPr>
                </a:tc>
              </a:tr>
              <a:tr h="376232">
                <a:tc>
                  <a:txBody>
                    <a:bodyPr/>
                    <a:lstStyle/>
                    <a:p>
                      <a:pPr algn="ctr" rtl="0">
                        <a:lnSpc>
                          <a:spcPct val="115000"/>
                        </a:lnSpc>
                        <a:spcAft>
                          <a:spcPts val="0"/>
                        </a:spcAft>
                      </a:pPr>
                      <a:r>
                        <a:rPr lang="en-US" sz="2000" b="1" dirty="0">
                          <a:solidFill>
                            <a:schemeClr val="bg2">
                              <a:lumMod val="75000"/>
                            </a:schemeClr>
                          </a:solidFill>
                          <a:latin typeface="Times New Roman"/>
                          <a:ea typeface="Times New Roman"/>
                          <a:cs typeface="Arial"/>
                        </a:rPr>
                        <a:t>trunk</a:t>
                      </a:r>
                      <a:endParaRPr lang="en-US" sz="2000" b="1" dirty="0">
                        <a:solidFill>
                          <a:schemeClr val="bg2">
                            <a:lumMod val="75000"/>
                          </a:schemeClr>
                        </a:solidFill>
                        <a:latin typeface="Calibri"/>
                        <a:ea typeface="Calibri"/>
                        <a:cs typeface="Arial"/>
                      </a:endParaRPr>
                    </a:p>
                  </a:txBody>
                  <a:tcPr marL="66675" marR="66675" marT="66675" marB="66675">
                    <a:blipFill>
                      <a:blip r:embed="rId2"/>
                      <a:tile tx="0" ty="0" sx="100000" sy="100000" flip="none" algn="tl"/>
                    </a:blipFill>
                  </a:tcPr>
                </a:tc>
                <a:tc>
                  <a:txBody>
                    <a:bodyPr/>
                    <a:lstStyle/>
                    <a:p>
                      <a:pPr algn="ctr" rtl="0">
                        <a:lnSpc>
                          <a:spcPct val="115000"/>
                        </a:lnSpc>
                        <a:spcAft>
                          <a:spcPts val="0"/>
                        </a:spcAft>
                      </a:pPr>
                      <a:r>
                        <a:rPr lang="en-US" sz="2000" b="1" dirty="0">
                          <a:solidFill>
                            <a:schemeClr val="bg2">
                              <a:lumMod val="75000"/>
                            </a:schemeClr>
                          </a:solidFill>
                          <a:latin typeface="Times New Roman"/>
                          <a:ea typeface="Times New Roman"/>
                          <a:cs typeface="Arial"/>
                        </a:rPr>
                        <a:t>boot</a:t>
                      </a:r>
                      <a:endParaRPr lang="en-US" sz="2000" b="1" dirty="0">
                        <a:solidFill>
                          <a:schemeClr val="bg2">
                            <a:lumMod val="75000"/>
                          </a:schemeClr>
                        </a:solidFill>
                        <a:latin typeface="Calibri"/>
                        <a:ea typeface="Calibri"/>
                        <a:cs typeface="Arial"/>
                      </a:endParaRPr>
                    </a:p>
                  </a:txBody>
                  <a:tcPr marL="66675" marR="66675" marT="66675" marB="66675">
                    <a:blipFill>
                      <a:blip r:embed="rId2"/>
                      <a:tile tx="0" ty="0" sx="100000" sy="100000" flip="none" algn="tl"/>
                    </a:blipFill>
                  </a:tcPr>
                </a:tc>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4400" b="1" dirty="0" smtClean="0"/>
              <a:t>Examples of The Arabic Peninsula Dialects </a:t>
            </a:r>
            <a:endParaRPr lang="ar-SA" sz="4400" b="1" dirty="0"/>
          </a:p>
        </p:txBody>
      </p:sp>
      <p:graphicFrame>
        <p:nvGraphicFramePr>
          <p:cNvPr id="5" name="Content Placeholder 4"/>
          <p:cNvGraphicFramePr>
            <a:graphicFrameLocks noGrp="1"/>
          </p:cNvGraphicFramePr>
          <p:nvPr>
            <p:ph idx="1"/>
          </p:nvPr>
        </p:nvGraphicFramePr>
        <p:xfrm>
          <a:off x="0" y="1752598"/>
          <a:ext cx="9144000" cy="5105401"/>
        </p:xfrm>
        <a:graphic>
          <a:graphicData uri="http://schemas.openxmlformats.org/drawingml/2006/table">
            <a:tbl>
              <a:tblPr rtl="1" firstRow="1" bandRow="1">
                <a:tableStyleId>{5C22544A-7EE6-4342-B048-85BDC9FD1C3A}</a:tableStyleId>
              </a:tblPr>
              <a:tblGrid>
                <a:gridCol w="3048000"/>
                <a:gridCol w="3048000"/>
                <a:gridCol w="3048000"/>
              </a:tblGrid>
              <a:tr h="880241">
                <a:tc>
                  <a:txBody>
                    <a:bodyPr/>
                    <a:lstStyle/>
                    <a:p>
                      <a:pPr algn="ctr" rtl="1"/>
                      <a:r>
                        <a:rPr lang="en-US" sz="3600" dirty="0" err="1" smtClean="0">
                          <a:solidFill>
                            <a:schemeClr val="tx1"/>
                          </a:solidFill>
                        </a:rPr>
                        <a:t>Najdi</a:t>
                      </a:r>
                      <a:endParaRPr lang="ar-SA" sz="3600" dirty="0">
                        <a:solidFill>
                          <a:schemeClr val="tx1"/>
                        </a:solidFill>
                      </a:endParaRPr>
                    </a:p>
                  </a:txBody>
                  <a:tcPr>
                    <a:blipFill>
                      <a:blip r:embed="rId2"/>
                      <a:tile tx="0" ty="0" sx="100000" sy="100000" flip="none" algn="tl"/>
                    </a:blipFill>
                  </a:tcPr>
                </a:tc>
                <a:tc>
                  <a:txBody>
                    <a:bodyPr/>
                    <a:lstStyle/>
                    <a:p>
                      <a:pPr algn="ctr" rtl="1"/>
                      <a:r>
                        <a:rPr lang="en-US" sz="3600" dirty="0" err="1" smtClean="0">
                          <a:solidFill>
                            <a:schemeClr val="tx1"/>
                          </a:solidFill>
                        </a:rPr>
                        <a:t>Hijazi</a:t>
                      </a:r>
                      <a:endParaRPr lang="ar-SA" sz="3600" dirty="0">
                        <a:solidFill>
                          <a:schemeClr val="tx1"/>
                        </a:solidFill>
                      </a:endParaRPr>
                    </a:p>
                  </a:txBody>
                  <a:tcPr>
                    <a:blipFill>
                      <a:blip r:embed="rId2"/>
                      <a:tile tx="0" ty="0" sx="100000" sy="100000" flip="none" algn="tl"/>
                    </a:blipFill>
                  </a:tcPr>
                </a:tc>
                <a:tc>
                  <a:txBody>
                    <a:bodyPr/>
                    <a:lstStyle/>
                    <a:p>
                      <a:pPr algn="ctr" rtl="1"/>
                      <a:r>
                        <a:rPr lang="en-US" sz="3600" dirty="0" smtClean="0">
                          <a:solidFill>
                            <a:schemeClr val="tx1"/>
                          </a:solidFill>
                        </a:rPr>
                        <a:t>Eastern</a:t>
                      </a:r>
                      <a:endParaRPr lang="ar-SA" sz="3600" dirty="0">
                        <a:solidFill>
                          <a:schemeClr val="tx1"/>
                        </a:solidFill>
                      </a:endParaRPr>
                    </a:p>
                  </a:txBody>
                  <a:tcPr>
                    <a:blipFill>
                      <a:blip r:embed="rId2"/>
                      <a:tile tx="0" ty="0" sx="100000" sy="100000" flip="none" algn="tl"/>
                    </a:blipFill>
                  </a:tcPr>
                </a:tc>
              </a:tr>
              <a:tr h="1056290">
                <a:tc>
                  <a:txBody>
                    <a:bodyPr/>
                    <a:lstStyle/>
                    <a:p>
                      <a:pPr algn="ctr" rtl="1"/>
                      <a:r>
                        <a:rPr lang="ar-SA" sz="4800" b="1" dirty="0" smtClean="0">
                          <a:solidFill>
                            <a:schemeClr val="bg1">
                              <a:lumMod val="50000"/>
                              <a:lumOff val="50000"/>
                            </a:schemeClr>
                          </a:solidFill>
                        </a:rPr>
                        <a:t>بياله</a:t>
                      </a:r>
                      <a:endParaRPr lang="ar-SA" sz="4800" b="1" dirty="0">
                        <a:solidFill>
                          <a:schemeClr val="bg1">
                            <a:lumMod val="50000"/>
                            <a:lumOff val="50000"/>
                          </a:schemeClr>
                        </a:solidFill>
                      </a:endParaRPr>
                    </a:p>
                  </a:txBody>
                  <a:tcPr>
                    <a:blipFill>
                      <a:blip r:embed="rId2"/>
                      <a:tile tx="0" ty="0" sx="100000" sy="100000" flip="none" algn="tl"/>
                    </a:blipFill>
                  </a:tcPr>
                </a:tc>
                <a:tc>
                  <a:txBody>
                    <a:bodyPr/>
                    <a:lstStyle/>
                    <a:p>
                      <a:pPr algn="ctr" rtl="1"/>
                      <a:r>
                        <a:rPr lang="ar-SA" sz="4800" b="1" dirty="0" smtClean="0">
                          <a:solidFill>
                            <a:schemeClr val="bg1">
                              <a:lumMod val="50000"/>
                              <a:lumOff val="50000"/>
                            </a:schemeClr>
                          </a:solidFill>
                        </a:rPr>
                        <a:t>ـ</a:t>
                      </a:r>
                      <a:endParaRPr lang="ar-SA" sz="4800" b="1" dirty="0">
                        <a:solidFill>
                          <a:schemeClr val="bg1">
                            <a:lumMod val="50000"/>
                            <a:lumOff val="50000"/>
                          </a:schemeClr>
                        </a:solidFill>
                      </a:endParaRPr>
                    </a:p>
                  </a:txBody>
                  <a:tcPr>
                    <a:blipFill>
                      <a:blip r:embed="rId2"/>
                      <a:tile tx="0" ty="0" sx="100000" sy="100000" flip="none" algn="tl"/>
                    </a:blipFill>
                  </a:tcPr>
                </a:tc>
                <a:tc>
                  <a:txBody>
                    <a:bodyPr/>
                    <a:lstStyle/>
                    <a:p>
                      <a:pPr algn="ctr" rtl="1"/>
                      <a:r>
                        <a:rPr lang="ar-SA" sz="4800" b="1" dirty="0" smtClean="0">
                          <a:solidFill>
                            <a:schemeClr val="bg1">
                              <a:lumMod val="50000"/>
                              <a:lumOff val="50000"/>
                            </a:schemeClr>
                          </a:solidFill>
                        </a:rPr>
                        <a:t>استكانه</a:t>
                      </a:r>
                      <a:endParaRPr lang="ar-SA" sz="4800" b="1" dirty="0">
                        <a:solidFill>
                          <a:schemeClr val="bg1">
                            <a:lumMod val="50000"/>
                            <a:lumOff val="50000"/>
                          </a:schemeClr>
                        </a:solidFill>
                      </a:endParaRPr>
                    </a:p>
                  </a:txBody>
                  <a:tcPr>
                    <a:blipFill>
                      <a:blip r:embed="rId2"/>
                      <a:tile tx="0" ty="0" sx="100000" sy="100000" flip="none" algn="tl"/>
                    </a:blipFill>
                  </a:tcPr>
                </a:tc>
              </a:tr>
              <a:tr h="1056290">
                <a:tc>
                  <a:txBody>
                    <a:bodyPr/>
                    <a:lstStyle/>
                    <a:p>
                      <a:pPr algn="ctr" rtl="1"/>
                      <a:r>
                        <a:rPr lang="ar-SA" sz="4800" b="1" dirty="0" smtClean="0">
                          <a:solidFill>
                            <a:srgbClr val="66CCFF"/>
                          </a:solidFill>
                        </a:rPr>
                        <a:t>اطلع</a:t>
                      </a:r>
                      <a:endParaRPr lang="ar-SA" sz="4800" b="1" dirty="0">
                        <a:solidFill>
                          <a:srgbClr val="66CCFF"/>
                        </a:solidFill>
                      </a:endParaRPr>
                    </a:p>
                  </a:txBody>
                  <a:tcPr>
                    <a:blipFill>
                      <a:blip r:embed="rId2"/>
                      <a:tile tx="0" ty="0" sx="100000" sy="100000" flip="none" algn="tl"/>
                    </a:blipFill>
                  </a:tcPr>
                </a:tc>
                <a:tc>
                  <a:txBody>
                    <a:bodyPr/>
                    <a:lstStyle/>
                    <a:p>
                      <a:pPr algn="ctr" rtl="1"/>
                      <a:r>
                        <a:rPr lang="ar-SA" sz="4800" b="1" dirty="0" smtClean="0">
                          <a:solidFill>
                            <a:srgbClr val="66CCFF"/>
                          </a:solidFill>
                        </a:rPr>
                        <a:t>اندر</a:t>
                      </a:r>
                      <a:endParaRPr lang="ar-SA" sz="4800" b="1" dirty="0">
                        <a:solidFill>
                          <a:srgbClr val="66CCFF"/>
                        </a:solidFill>
                      </a:endParaRPr>
                    </a:p>
                  </a:txBody>
                  <a:tcPr>
                    <a:blipFill>
                      <a:blip r:embed="rId2"/>
                      <a:tile tx="0" ty="0" sx="100000" sy="100000" flip="none" algn="tl"/>
                    </a:blipFill>
                  </a:tcPr>
                </a:tc>
                <a:tc>
                  <a:txBody>
                    <a:bodyPr/>
                    <a:lstStyle/>
                    <a:p>
                      <a:pPr algn="ctr" rtl="1"/>
                      <a:r>
                        <a:rPr lang="ar-SA" sz="4800" b="1" dirty="0" smtClean="0">
                          <a:solidFill>
                            <a:srgbClr val="66CCFF"/>
                          </a:solidFill>
                        </a:rPr>
                        <a:t>ـ</a:t>
                      </a:r>
                      <a:endParaRPr lang="ar-SA" sz="4800" b="1" dirty="0">
                        <a:solidFill>
                          <a:srgbClr val="66CCFF"/>
                        </a:solidFill>
                      </a:endParaRPr>
                    </a:p>
                  </a:txBody>
                  <a:tcPr>
                    <a:blipFill>
                      <a:blip r:embed="rId2"/>
                      <a:tile tx="0" ty="0" sx="100000" sy="100000" flip="none" algn="tl"/>
                    </a:blipFill>
                  </a:tcPr>
                </a:tc>
              </a:tr>
              <a:tr h="1056290">
                <a:tc>
                  <a:txBody>
                    <a:bodyPr/>
                    <a:lstStyle/>
                    <a:p>
                      <a:pPr algn="ctr" rtl="1"/>
                      <a:r>
                        <a:rPr lang="ar-SA" sz="4800" b="1" dirty="0" smtClean="0">
                          <a:solidFill>
                            <a:schemeClr val="bg1">
                              <a:lumMod val="50000"/>
                              <a:lumOff val="50000"/>
                            </a:schemeClr>
                          </a:solidFill>
                        </a:rPr>
                        <a:t>ـ</a:t>
                      </a:r>
                      <a:endParaRPr lang="ar-SA" sz="4800" b="1" dirty="0">
                        <a:solidFill>
                          <a:schemeClr val="bg1">
                            <a:lumMod val="50000"/>
                            <a:lumOff val="50000"/>
                          </a:schemeClr>
                        </a:solidFill>
                      </a:endParaRPr>
                    </a:p>
                  </a:txBody>
                  <a:tcPr>
                    <a:blipFill>
                      <a:blip r:embed="rId2"/>
                      <a:tile tx="0" ty="0" sx="100000" sy="100000" flip="none" algn="tl"/>
                    </a:blipFill>
                  </a:tcPr>
                </a:tc>
                <a:tc>
                  <a:txBody>
                    <a:bodyPr/>
                    <a:lstStyle/>
                    <a:p>
                      <a:pPr algn="ctr" rtl="1"/>
                      <a:r>
                        <a:rPr lang="ar-SA" sz="4800" b="1" dirty="0" smtClean="0">
                          <a:solidFill>
                            <a:schemeClr val="bg1">
                              <a:lumMod val="50000"/>
                              <a:lumOff val="50000"/>
                            </a:schemeClr>
                          </a:solidFill>
                        </a:rPr>
                        <a:t>طعم</a:t>
                      </a:r>
                      <a:endParaRPr lang="ar-SA" sz="4800" b="1" dirty="0">
                        <a:solidFill>
                          <a:schemeClr val="bg1">
                            <a:lumMod val="50000"/>
                            <a:lumOff val="50000"/>
                          </a:schemeClr>
                        </a:solidFill>
                      </a:endParaRPr>
                    </a:p>
                  </a:txBody>
                  <a:tcPr>
                    <a:blipFill>
                      <a:blip r:embed="rId2"/>
                      <a:tile tx="0" ty="0" sx="100000" sy="100000" flip="none" algn="tl"/>
                    </a:blipFill>
                  </a:tcPr>
                </a:tc>
                <a:tc>
                  <a:txBody>
                    <a:bodyPr/>
                    <a:lstStyle/>
                    <a:p>
                      <a:pPr algn="ctr" rtl="1"/>
                      <a:r>
                        <a:rPr lang="ar-SA" sz="4800" b="1" dirty="0" smtClean="0">
                          <a:solidFill>
                            <a:schemeClr val="bg1">
                              <a:lumMod val="50000"/>
                              <a:lumOff val="50000"/>
                            </a:schemeClr>
                          </a:solidFill>
                        </a:rPr>
                        <a:t>ناطع</a:t>
                      </a:r>
                      <a:endParaRPr lang="ar-SA" sz="4800" b="1" dirty="0">
                        <a:solidFill>
                          <a:schemeClr val="bg1">
                            <a:lumMod val="50000"/>
                            <a:lumOff val="50000"/>
                          </a:schemeClr>
                        </a:solidFill>
                      </a:endParaRPr>
                    </a:p>
                  </a:txBody>
                  <a:tcPr>
                    <a:blipFill>
                      <a:blip r:embed="rId2"/>
                      <a:tile tx="0" ty="0" sx="100000" sy="100000" flip="none" algn="tl"/>
                    </a:blipFill>
                  </a:tcPr>
                </a:tc>
              </a:tr>
              <a:tr h="1056290">
                <a:tc>
                  <a:txBody>
                    <a:bodyPr/>
                    <a:lstStyle/>
                    <a:p>
                      <a:pPr algn="ctr" rtl="1"/>
                      <a:r>
                        <a:rPr lang="ar-SA" sz="4800" b="1" dirty="0" smtClean="0">
                          <a:solidFill>
                            <a:srgbClr val="66CCFF"/>
                          </a:solidFill>
                        </a:rPr>
                        <a:t>طاقية</a:t>
                      </a:r>
                      <a:endParaRPr lang="ar-SA" sz="4800" b="1" dirty="0">
                        <a:solidFill>
                          <a:srgbClr val="66CCFF"/>
                        </a:solidFill>
                      </a:endParaRPr>
                    </a:p>
                  </a:txBody>
                  <a:tcPr>
                    <a:blipFill>
                      <a:blip r:embed="rId2"/>
                      <a:tile tx="0" ty="0" sx="100000" sy="100000" flip="none" algn="tl"/>
                    </a:blipFill>
                  </a:tcPr>
                </a:tc>
                <a:tc>
                  <a:txBody>
                    <a:bodyPr/>
                    <a:lstStyle/>
                    <a:p>
                      <a:pPr algn="ctr" rtl="1"/>
                      <a:r>
                        <a:rPr lang="ar-SA" sz="4800" b="1" dirty="0" smtClean="0">
                          <a:solidFill>
                            <a:srgbClr val="66CCFF"/>
                          </a:solidFill>
                        </a:rPr>
                        <a:t>ـ</a:t>
                      </a:r>
                      <a:endParaRPr lang="ar-SA" sz="4800" b="1" dirty="0">
                        <a:solidFill>
                          <a:srgbClr val="66CCFF"/>
                        </a:solidFill>
                      </a:endParaRPr>
                    </a:p>
                  </a:txBody>
                  <a:tcPr>
                    <a:blipFill>
                      <a:blip r:embed="rId2"/>
                      <a:tile tx="0" ty="0" sx="100000" sy="100000" flip="none" algn="tl"/>
                    </a:blipFill>
                  </a:tcPr>
                </a:tc>
                <a:tc>
                  <a:txBody>
                    <a:bodyPr/>
                    <a:lstStyle/>
                    <a:p>
                      <a:pPr algn="ctr" rtl="1"/>
                      <a:r>
                        <a:rPr lang="ar-SA" sz="4800" b="1" dirty="0" smtClean="0">
                          <a:solidFill>
                            <a:srgbClr val="66CCFF"/>
                          </a:solidFill>
                        </a:rPr>
                        <a:t>قحفية</a:t>
                      </a:r>
                      <a:endParaRPr lang="ar-SA" sz="4800" b="1" dirty="0">
                        <a:solidFill>
                          <a:srgbClr val="66CCFF"/>
                        </a:solidFill>
                      </a:endParaRPr>
                    </a:p>
                  </a:txBody>
                  <a:tcPr>
                    <a:blipFill>
                      <a:blip r:embed="rId2"/>
                      <a:tile tx="0" ty="0" sx="100000" sy="100000" flip="none" algn="tl"/>
                    </a:blipFill>
                  </a:tcPr>
                </a:tc>
              </a:tr>
            </a:tbl>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685800"/>
          </a:xfrm>
        </p:spPr>
        <p:txBody>
          <a:bodyPr>
            <a:normAutofit/>
          </a:bodyPr>
          <a:lstStyle/>
          <a:p>
            <a:r>
              <a:rPr lang="en-US" spc="0"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rPr>
              <a:t>International </a:t>
            </a:r>
            <a:r>
              <a:rPr lang="en-US" spc="0"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rPr>
              <a:t>varieties:</a:t>
            </a:r>
            <a:endParaRPr lang="en-US" spc="0"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endParaRPr>
          </a:p>
        </p:txBody>
      </p:sp>
      <p:sp>
        <p:nvSpPr>
          <p:cNvPr id="3" name="Content Placeholder 2"/>
          <p:cNvSpPr>
            <a:spLocks noGrp="1"/>
          </p:cNvSpPr>
          <p:nvPr>
            <p:ph idx="1"/>
          </p:nvPr>
        </p:nvSpPr>
        <p:spPr>
          <a:xfrm>
            <a:off x="228600" y="1219200"/>
            <a:ext cx="8763000" cy="5410200"/>
          </a:xfrm>
        </p:spPr>
        <p:txBody>
          <a:bodyPr>
            <a:normAutofit fontScale="70000" lnSpcReduction="20000"/>
          </a:bodyPr>
          <a:lstStyle/>
          <a:p>
            <a:pPr marL="457200" indent="-457200">
              <a:buFont typeface="+mj-lt"/>
              <a:buAutoNum type="arabicPeriod"/>
            </a:pPr>
            <a:r>
              <a:rPr lang="en-US" dirty="0" smtClean="0">
                <a:solidFill>
                  <a:schemeClr val="bg1"/>
                </a:solidFill>
              </a:rPr>
              <a:t>On </a:t>
            </a:r>
            <a:r>
              <a:rPr lang="en-US" dirty="0">
                <a:solidFill>
                  <a:schemeClr val="bg1"/>
                </a:solidFill>
              </a:rPr>
              <a:t>the accent level</a:t>
            </a:r>
            <a:r>
              <a:rPr lang="en-US" dirty="0" smtClean="0">
                <a:solidFill>
                  <a:schemeClr val="bg1"/>
                </a:solidFill>
              </a:rPr>
              <a:t>:</a:t>
            </a:r>
          </a:p>
          <a:p>
            <a:pPr marL="0" indent="0">
              <a:buNone/>
            </a:pPr>
            <a:r>
              <a:rPr lang="en-US" dirty="0" smtClean="0">
                <a:solidFill>
                  <a:schemeClr val="bg1"/>
                </a:solidFill>
              </a:rPr>
              <a:t>The </a:t>
            </a:r>
            <a:r>
              <a:rPr lang="en-US" dirty="0">
                <a:solidFill>
                  <a:schemeClr val="bg1"/>
                </a:solidFill>
              </a:rPr>
              <a:t>word (dad) pronounced by a New Zealander would sound like (dead) to a British speaker. (Bad) would also sound like (bed). The word (god) pronounced by an American would sound like (guard) to a British speaker. (Latter) would also sound like (ladder).</a:t>
            </a:r>
          </a:p>
          <a:p>
            <a:pPr marL="0" indent="0">
              <a:buNone/>
            </a:pPr>
            <a:r>
              <a:rPr lang="en-US" dirty="0">
                <a:solidFill>
                  <a:schemeClr val="bg1"/>
                </a:solidFill>
              </a:rPr>
              <a:t> </a:t>
            </a:r>
            <a:endParaRPr lang="en-US" dirty="0" smtClean="0">
              <a:solidFill>
                <a:schemeClr val="bg1"/>
              </a:solidFill>
            </a:endParaRPr>
          </a:p>
          <a:p>
            <a:pPr marL="0" indent="0">
              <a:buNone/>
            </a:pPr>
            <a:r>
              <a:rPr lang="en-US" dirty="0" smtClean="0">
                <a:solidFill>
                  <a:schemeClr val="bg1"/>
                </a:solidFill>
              </a:rPr>
              <a:t>2.     On </a:t>
            </a:r>
            <a:r>
              <a:rPr lang="en-US" dirty="0">
                <a:solidFill>
                  <a:schemeClr val="bg1"/>
                </a:solidFill>
              </a:rPr>
              <a:t>Vocabulary level</a:t>
            </a:r>
            <a:r>
              <a:rPr lang="en-US" dirty="0" smtClean="0">
                <a:solidFill>
                  <a:schemeClr val="bg1"/>
                </a:solidFill>
              </a:rPr>
              <a:t>:</a:t>
            </a:r>
          </a:p>
          <a:p>
            <a:pPr marL="0" indent="0">
              <a:buNone/>
            </a:pPr>
            <a:r>
              <a:rPr lang="en-US" dirty="0" smtClean="0">
                <a:solidFill>
                  <a:schemeClr val="bg1"/>
                </a:solidFill>
              </a:rPr>
              <a:t>Australians </a:t>
            </a:r>
            <a:r>
              <a:rPr lang="en-US" dirty="0">
                <a:solidFill>
                  <a:schemeClr val="bg1"/>
                </a:solidFill>
              </a:rPr>
              <a:t>use the form (sole parents), while the people of England use (single parents), and New Zealanders call them (solo parents). The American speaker would say (gas) while the British would say (petrol), (elevator) instead of (lift), and (luggage) instead of (baggage</a:t>
            </a:r>
            <a:r>
              <a:rPr lang="en-US" dirty="0" smtClean="0">
                <a:solidFill>
                  <a:schemeClr val="bg1"/>
                </a:solidFill>
              </a:rPr>
              <a:t>).</a:t>
            </a:r>
            <a:endParaRPr lang="en-US" dirty="0">
              <a:solidFill>
                <a:schemeClr val="bg1"/>
              </a:solidFill>
            </a:endParaRPr>
          </a:p>
          <a:p>
            <a:pPr marL="0" indent="0">
              <a:buNone/>
            </a:pPr>
            <a:r>
              <a:rPr lang="en-US" dirty="0">
                <a:solidFill>
                  <a:schemeClr val="bg1"/>
                </a:solidFill>
              </a:rPr>
              <a:t> </a:t>
            </a:r>
          </a:p>
          <a:p>
            <a:pPr marL="0" indent="0">
              <a:buNone/>
            </a:pPr>
            <a:r>
              <a:rPr lang="en-US" dirty="0" smtClean="0">
                <a:solidFill>
                  <a:schemeClr val="bg1"/>
                </a:solidFill>
              </a:rPr>
              <a:t>3.    On </a:t>
            </a:r>
            <a:r>
              <a:rPr lang="en-US" dirty="0">
                <a:solidFill>
                  <a:schemeClr val="bg1"/>
                </a:solidFill>
              </a:rPr>
              <a:t>the grammatical level:</a:t>
            </a:r>
          </a:p>
          <a:p>
            <a:pPr marL="0" indent="0">
              <a:buNone/>
            </a:pPr>
            <a:r>
              <a:rPr lang="en-US" dirty="0">
                <a:solidFill>
                  <a:schemeClr val="bg1"/>
                </a:solidFill>
              </a:rPr>
              <a:t>The Americans would use the form (do you have) rather than (have you got), and (did you play?) rather than (have you played?) They would also use the form (gotten) while the British use (got</a:t>
            </a:r>
            <a:r>
              <a:rPr lang="en-US" dirty="0" smtClean="0">
                <a:solidFill>
                  <a:schemeClr val="bg1"/>
                </a:solidFill>
              </a:rPr>
              <a:t>).</a:t>
            </a:r>
          </a:p>
          <a:p>
            <a:pPr marL="0" indent="0">
              <a:buNone/>
            </a:pPr>
            <a:endParaRPr lang="en-US" dirty="0">
              <a:solidFill>
                <a:schemeClr val="bg1"/>
              </a:solidFill>
            </a:endParaRPr>
          </a:p>
          <a:p>
            <a:pPr marL="0" indent="0">
              <a:buNone/>
            </a:pPr>
            <a:r>
              <a:rPr lang="en-US" dirty="0">
                <a:solidFill>
                  <a:schemeClr val="bg1"/>
                </a:solidFill>
              </a:rPr>
              <a:t> The Spanish or French varieties also differ on these levels the same way the English verities differ. Canadian French and Parisian French are different French dialects. For example, the word (job) is (Travail) in Paris, while it is (</a:t>
            </a:r>
            <a:r>
              <a:rPr lang="en-US" dirty="0" err="1">
                <a:solidFill>
                  <a:schemeClr val="bg1"/>
                </a:solidFill>
              </a:rPr>
              <a:t>djobe</a:t>
            </a:r>
            <a:r>
              <a:rPr lang="en-US" dirty="0">
                <a:solidFill>
                  <a:schemeClr val="bg1"/>
                </a:solidFill>
              </a:rPr>
              <a:t>) in Montréal. The word beggar is (</a:t>
            </a:r>
            <a:r>
              <a:rPr lang="en-US" dirty="0" err="1">
                <a:solidFill>
                  <a:schemeClr val="bg1"/>
                </a:solidFill>
              </a:rPr>
              <a:t>mendiant</a:t>
            </a:r>
            <a:r>
              <a:rPr lang="en-US" dirty="0">
                <a:solidFill>
                  <a:schemeClr val="bg1"/>
                </a:solidFill>
              </a:rPr>
              <a:t>) in France while (</a:t>
            </a:r>
            <a:r>
              <a:rPr lang="en-US" dirty="0" err="1">
                <a:solidFill>
                  <a:schemeClr val="bg1"/>
                </a:solidFill>
              </a:rPr>
              <a:t>queteux</a:t>
            </a:r>
            <a:r>
              <a:rPr lang="en-US" dirty="0">
                <a:solidFill>
                  <a:schemeClr val="bg1"/>
                </a:solidFill>
              </a:rPr>
              <a:t>) in Quebec. The word cinema is (</a:t>
            </a:r>
            <a:r>
              <a:rPr lang="en-US" dirty="0" err="1">
                <a:solidFill>
                  <a:schemeClr val="bg1"/>
                </a:solidFill>
              </a:rPr>
              <a:t>vues</a:t>
            </a:r>
            <a:r>
              <a:rPr lang="en-US" dirty="0">
                <a:solidFill>
                  <a:schemeClr val="bg1"/>
                </a:solidFill>
              </a:rPr>
              <a:t>) in Canada while it is (cinema) in France. On the level of grammar, grammatical gender also differs. For example, the word appetite (appetite) and midday (midi) are feminine in Canada while they are masculine in France. Also, the pattern of using the two verbs (</a:t>
            </a:r>
            <a:r>
              <a:rPr lang="en-US" dirty="0" err="1">
                <a:solidFill>
                  <a:schemeClr val="bg1"/>
                </a:solidFill>
              </a:rPr>
              <a:t>avoir</a:t>
            </a:r>
            <a:r>
              <a:rPr lang="en-US" dirty="0">
                <a:solidFill>
                  <a:schemeClr val="bg1"/>
                </a:solidFill>
              </a:rPr>
              <a:t>) and (</a:t>
            </a:r>
            <a:r>
              <a:rPr lang="en-US" dirty="0" err="1">
                <a:solidFill>
                  <a:schemeClr val="bg1"/>
                </a:solidFill>
              </a:rPr>
              <a:t>etre</a:t>
            </a:r>
            <a:r>
              <a:rPr lang="en-US" dirty="0">
                <a:solidFill>
                  <a:schemeClr val="bg1"/>
                </a:solidFill>
              </a:rPr>
              <a:t>) to mark the aspect tense differ from Canada to Paris.</a:t>
            </a:r>
          </a:p>
          <a:p>
            <a:endParaRPr lang="en-US" dirty="0"/>
          </a:p>
        </p:txBody>
      </p:sp>
    </p:spTree>
    <p:extLst>
      <p:ext uri="{BB962C8B-B14F-4D97-AF65-F5344CB8AC3E}">
        <p14:creationId xmlns:p14="http://schemas.microsoft.com/office/powerpoint/2010/main" xmlns="" val="329493530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81000"/>
            <a:ext cx="8229600" cy="503238"/>
          </a:xfrm>
        </p:spPr>
        <p:txBody>
          <a:bodyPr>
            <a:normAutofit fontScale="90000"/>
          </a:bodyPr>
          <a:lstStyle/>
          <a:p>
            <a:r>
              <a:rPr lang="en-US" u="sng" spc="0"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rPr>
              <a:t>I</a:t>
            </a:r>
            <a:r>
              <a:rPr lang="en-US" u="sng" spc="0"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rPr>
              <a:t>ntra-national </a:t>
            </a:r>
            <a:r>
              <a:rPr lang="en-US" u="sng" spc="0"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rPr>
              <a:t>or intra-continental </a:t>
            </a:r>
            <a:r>
              <a:rPr lang="en-US" u="sng" spc="0"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rPr>
              <a:t>variation:</a:t>
            </a:r>
            <a:endParaRPr lang="en-US" spc="0"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endParaRPr>
          </a:p>
        </p:txBody>
      </p:sp>
      <p:sp>
        <p:nvSpPr>
          <p:cNvPr id="3" name="Content Placeholder 2"/>
          <p:cNvSpPr>
            <a:spLocks noGrp="1"/>
          </p:cNvSpPr>
          <p:nvPr>
            <p:ph idx="1"/>
          </p:nvPr>
        </p:nvSpPr>
        <p:spPr>
          <a:xfrm>
            <a:off x="304800" y="914400"/>
            <a:ext cx="8610600" cy="5791200"/>
          </a:xfrm>
        </p:spPr>
        <p:txBody>
          <a:bodyPr>
            <a:normAutofit fontScale="92500" lnSpcReduction="20000"/>
          </a:bodyPr>
          <a:lstStyle/>
          <a:p>
            <a:r>
              <a:rPr lang="en-US" dirty="0">
                <a:solidFill>
                  <a:schemeClr val="bg1"/>
                </a:solidFill>
              </a:rPr>
              <a:t>Here the focus is on the dialect differences within one country. For example, in U.K. the Cockney differs from </a:t>
            </a:r>
            <a:r>
              <a:rPr lang="en-US" dirty="0" err="1">
                <a:solidFill>
                  <a:schemeClr val="bg1"/>
                </a:solidFill>
              </a:rPr>
              <a:t>Scouse</a:t>
            </a:r>
            <a:r>
              <a:rPr lang="en-US" dirty="0">
                <a:solidFill>
                  <a:schemeClr val="bg1"/>
                </a:solidFill>
              </a:rPr>
              <a:t> and from Geordie. The Cockney is distinguished with its glottal stop /?/ instead of /t/ in words like (butter) or (bottle). USA is also divided by dialectologists into three divisions: Northern, Midland and Southern. For example, within the midland area, Boston dialect differs from NY. Within NY Brooklynese is also different. In the rural Appalachians you can hear words like </a:t>
            </a:r>
            <a:r>
              <a:rPr lang="en-US" dirty="0" err="1">
                <a:solidFill>
                  <a:schemeClr val="bg1"/>
                </a:solidFill>
              </a:rPr>
              <a:t>Clifft</a:t>
            </a:r>
            <a:r>
              <a:rPr lang="en-US" dirty="0">
                <a:solidFill>
                  <a:schemeClr val="bg1"/>
                </a:solidFill>
              </a:rPr>
              <a:t> or </a:t>
            </a:r>
            <a:r>
              <a:rPr lang="en-US" dirty="0" err="1">
                <a:solidFill>
                  <a:schemeClr val="bg1"/>
                </a:solidFill>
              </a:rPr>
              <a:t>acrosst</a:t>
            </a:r>
            <a:r>
              <a:rPr lang="en-US" dirty="0">
                <a:solidFill>
                  <a:schemeClr val="bg1"/>
                </a:solidFill>
              </a:rPr>
              <a:t>, or verbs with a-prefixes such as a-</a:t>
            </a:r>
            <a:r>
              <a:rPr lang="en-US" dirty="0" err="1">
                <a:solidFill>
                  <a:schemeClr val="bg1"/>
                </a:solidFill>
              </a:rPr>
              <a:t>fishin</a:t>
            </a:r>
            <a:r>
              <a:rPr lang="en-US" dirty="0">
                <a:solidFill>
                  <a:schemeClr val="bg1"/>
                </a:solidFill>
              </a:rPr>
              <a:t>, a-</a:t>
            </a:r>
            <a:r>
              <a:rPr lang="en-US" dirty="0" err="1">
                <a:solidFill>
                  <a:schemeClr val="bg1"/>
                </a:solidFill>
              </a:rPr>
              <a:t>comin</a:t>
            </a:r>
            <a:r>
              <a:rPr lang="en-US" dirty="0">
                <a:solidFill>
                  <a:schemeClr val="bg1"/>
                </a:solidFill>
              </a:rPr>
              <a:t>. In the eastern states, words for (dragonfly) include snake feeder, snake doctor, snake waiter or darning needle, while New York uses only darning needle.</a:t>
            </a:r>
          </a:p>
          <a:p>
            <a:pPr marL="0" indent="0">
              <a:buNone/>
            </a:pPr>
            <a:endParaRPr lang="en-US" dirty="0"/>
          </a:p>
          <a:p>
            <a:r>
              <a:rPr lang="en-US" dirty="0">
                <a:solidFill>
                  <a:schemeClr val="bg1"/>
                </a:solidFill>
              </a:rPr>
              <a:t>There is less regional variation in the areas where English was introduced earlier such as New Zealand and Australia although there is a social variation.  In such countries where there is intra-national communication, and small population, the regional variation was not able to develop. In New Zealand, dialect differences are greater in Maori than in English. For example, Maori words starting with (</a:t>
            </a:r>
            <a:r>
              <a:rPr lang="en-US" dirty="0" err="1">
                <a:solidFill>
                  <a:schemeClr val="bg1"/>
                </a:solidFill>
              </a:rPr>
              <a:t>wh</a:t>
            </a:r>
            <a:r>
              <a:rPr lang="en-US" dirty="0">
                <a:solidFill>
                  <a:schemeClr val="bg1"/>
                </a:solidFill>
              </a:rPr>
              <a:t>) differ in pronunciation from one </a:t>
            </a:r>
            <a:r>
              <a:rPr lang="en-US" dirty="0" err="1">
                <a:solidFill>
                  <a:schemeClr val="bg1"/>
                </a:solidFill>
              </a:rPr>
              <a:t>palce</a:t>
            </a:r>
            <a:r>
              <a:rPr lang="en-US" dirty="0">
                <a:solidFill>
                  <a:schemeClr val="bg1"/>
                </a:solidFill>
              </a:rPr>
              <a:t> to another. On the level of vocabulary, the word fish in most areas is (</a:t>
            </a:r>
            <a:r>
              <a:rPr lang="en-US" dirty="0" err="1">
                <a:solidFill>
                  <a:schemeClr val="bg1"/>
                </a:solidFill>
              </a:rPr>
              <a:t>Ika</a:t>
            </a:r>
            <a:r>
              <a:rPr lang="en-US" dirty="0">
                <a:solidFill>
                  <a:schemeClr val="bg1"/>
                </a:solidFill>
              </a:rPr>
              <a:t>) but it is (</a:t>
            </a:r>
            <a:r>
              <a:rPr lang="en-US" dirty="0" err="1">
                <a:solidFill>
                  <a:schemeClr val="bg1"/>
                </a:solidFill>
              </a:rPr>
              <a:t>ngohi</a:t>
            </a:r>
            <a:r>
              <a:rPr lang="en-US" dirty="0">
                <a:solidFill>
                  <a:schemeClr val="bg1"/>
                </a:solidFill>
              </a:rPr>
              <a:t>) in another. The word (</a:t>
            </a:r>
            <a:r>
              <a:rPr lang="en-US" dirty="0" err="1">
                <a:solidFill>
                  <a:schemeClr val="bg1"/>
                </a:solidFill>
              </a:rPr>
              <a:t>kirikiri</a:t>
            </a:r>
            <a:r>
              <a:rPr lang="en-US" dirty="0">
                <a:solidFill>
                  <a:schemeClr val="bg1"/>
                </a:solidFill>
              </a:rPr>
              <a:t>) means gravel in the west but means sand in the east of New Zealand.</a:t>
            </a:r>
          </a:p>
          <a:p>
            <a:endParaRPr lang="en-US" dirty="0"/>
          </a:p>
        </p:txBody>
      </p:sp>
    </p:spTree>
    <p:extLst>
      <p:ext uri="{BB962C8B-B14F-4D97-AF65-F5344CB8AC3E}">
        <p14:creationId xmlns:p14="http://schemas.microsoft.com/office/powerpoint/2010/main" xmlns="" val="64900562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229600" cy="655638"/>
          </a:xfrm>
        </p:spPr>
        <p:txBody>
          <a:bodyPr>
            <a:normAutofit fontScale="90000"/>
          </a:bodyPr>
          <a:lstStyle/>
          <a:p>
            <a:r>
              <a:rPr lang="en-US" u="sng" spc="0"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rPr>
              <a:t>Cross-continental variation (dialect chains</a:t>
            </a:r>
            <a:r>
              <a:rPr lang="en-US" u="sng" spc="0"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rPr>
              <a:t>):</a:t>
            </a:r>
            <a:r>
              <a:rPr lang="en-US" u="sng" dirty="0">
                <a:solidFill>
                  <a:schemeClr val="bg1"/>
                </a:solidFill>
              </a:rPr>
              <a:t> </a:t>
            </a:r>
            <a:endParaRPr lang="en-US" dirty="0">
              <a:solidFill>
                <a:schemeClr val="bg1"/>
              </a:solidFill>
            </a:endParaRPr>
          </a:p>
        </p:txBody>
      </p:sp>
      <p:sp>
        <p:nvSpPr>
          <p:cNvPr id="3" name="Content Placeholder 2"/>
          <p:cNvSpPr>
            <a:spLocks noGrp="1"/>
          </p:cNvSpPr>
          <p:nvPr>
            <p:ph idx="1"/>
          </p:nvPr>
        </p:nvSpPr>
        <p:spPr>
          <a:xfrm>
            <a:off x="228600" y="914400"/>
            <a:ext cx="8686800" cy="5791200"/>
          </a:xfrm>
        </p:spPr>
        <p:txBody>
          <a:bodyPr>
            <a:normAutofit fontScale="92500" lnSpcReduction="20000"/>
          </a:bodyPr>
          <a:lstStyle/>
          <a:p>
            <a:pPr marL="0" indent="0">
              <a:buNone/>
            </a:pPr>
            <a:r>
              <a:rPr lang="en-US" b="1" dirty="0">
                <a:solidFill>
                  <a:srgbClr val="002060"/>
                </a:solidFill>
              </a:rPr>
              <a:t>We have three dialect chains across Europe:</a:t>
            </a:r>
          </a:p>
          <a:p>
            <a:pPr marL="0" indent="0">
              <a:buNone/>
            </a:pPr>
            <a:r>
              <a:rPr lang="en-US" dirty="0">
                <a:solidFill>
                  <a:schemeClr val="bg1"/>
                </a:solidFill>
              </a:rPr>
              <a:t>1.    One links all dialects of German, Dutch and Flemish from Switzerland through Austria and Germany to the Netherlands and Belgium.</a:t>
            </a:r>
          </a:p>
          <a:p>
            <a:pPr marL="0" indent="0">
              <a:buNone/>
            </a:pPr>
            <a:r>
              <a:rPr lang="en-US" dirty="0">
                <a:solidFill>
                  <a:schemeClr val="bg1"/>
                </a:solidFill>
              </a:rPr>
              <a:t>2.    One links dialects of Portuguese, Spanish, Catalan, French and Italian.</a:t>
            </a:r>
          </a:p>
          <a:p>
            <a:pPr marL="0" indent="0">
              <a:buNone/>
            </a:pPr>
            <a:r>
              <a:rPr lang="en-US" dirty="0">
                <a:solidFill>
                  <a:schemeClr val="bg1"/>
                </a:solidFill>
              </a:rPr>
              <a:t>3.    A Scandinavian chain links between Norwegian, Swedish and Danish. Therefore, the Swedes and Norwegians   </a:t>
            </a:r>
          </a:p>
          <a:p>
            <a:pPr marL="0" indent="0">
              <a:buNone/>
            </a:pPr>
            <a:endParaRPr lang="en-US" dirty="0"/>
          </a:p>
          <a:p>
            <a:pPr marL="0" indent="0">
              <a:buNone/>
            </a:pPr>
            <a:r>
              <a:rPr lang="en-US" dirty="0">
                <a:solidFill>
                  <a:schemeClr val="bg1"/>
                </a:solidFill>
              </a:rPr>
              <a:t>The chains are also found in India, and they clarify the arbitrariness of the distinction between language and dialect. Defining the contrast between German and Dutch or Swedish and Norwegian using only linguistic features is difficult.  This is because the linguistic features overlap, and usage in one area emerges to another. Therefore we must look to the social and political functions of the language as well as its linguistic features. Therefore, a language is a group of dialects that are usually linguistically similar, used by different social groups who choose to say that they are speakers of one language that unite them and represent them to other groups. This explains why a Chinese who speaks Mandarin does not understand the Chinese who speaks Cantonese, although the two dialects are dialects of the Chinese language.</a:t>
            </a:r>
          </a:p>
          <a:p>
            <a:endParaRPr lang="en-US" dirty="0"/>
          </a:p>
        </p:txBody>
      </p:sp>
    </p:spTree>
    <p:extLst>
      <p:ext uri="{BB962C8B-B14F-4D97-AF65-F5344CB8AC3E}">
        <p14:creationId xmlns:p14="http://schemas.microsoft.com/office/powerpoint/2010/main" xmlns="" val="178835425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1" y="228600"/>
            <a:ext cx="8229600" cy="6477000"/>
          </a:xfrm>
        </p:spPr>
        <p:txBody>
          <a:bodyPr>
            <a:normAutofit/>
          </a:bodyPr>
          <a:lstStyle/>
          <a:p>
            <a:endParaRPr lang="en-US" dirty="0"/>
          </a:p>
          <a:p>
            <a:pPr marL="0" indent="0">
              <a:buNone/>
            </a:pPr>
            <a:r>
              <a:rPr lang="en-US" sz="2200" dirty="0">
                <a:solidFill>
                  <a:schemeClr val="bg1"/>
                </a:solidFill>
              </a:rPr>
              <a:t>A.C</a:t>
            </a:r>
            <a:r>
              <a:rPr lang="en-US" sz="2200" dirty="0">
                <a:solidFill>
                  <a:srgbClr val="002060"/>
                </a:solidFill>
              </a:rPr>
              <a:t> </a:t>
            </a:r>
            <a:r>
              <a:rPr lang="en-US" sz="2200" dirty="0">
                <a:solidFill>
                  <a:schemeClr val="bg1"/>
                </a:solidFill>
              </a:rPr>
              <a:t>Baugh pointed out that in one place, </a:t>
            </a:r>
            <a:endParaRPr lang="en-US" sz="2200" dirty="0" smtClean="0">
              <a:solidFill>
                <a:schemeClr val="bg1"/>
              </a:solidFill>
            </a:endParaRPr>
          </a:p>
          <a:p>
            <a:pPr marL="0" indent="0">
              <a:buNone/>
            </a:pPr>
            <a:r>
              <a:rPr lang="en-US" sz="2200" dirty="0" smtClean="0">
                <a:solidFill>
                  <a:schemeClr val="bg1"/>
                </a:solidFill>
              </a:rPr>
              <a:t>at </a:t>
            </a:r>
            <a:r>
              <a:rPr lang="en-US" sz="2200" dirty="0">
                <a:solidFill>
                  <a:schemeClr val="bg1"/>
                </a:solidFill>
              </a:rPr>
              <a:t>times, </a:t>
            </a:r>
            <a:r>
              <a:rPr lang="en-US" sz="2200" dirty="0" smtClean="0">
                <a:solidFill>
                  <a:schemeClr val="bg1"/>
                </a:solidFill>
              </a:rPr>
              <a:t>you </a:t>
            </a:r>
            <a:r>
              <a:rPr lang="en-US" sz="2200" dirty="0">
                <a:solidFill>
                  <a:schemeClr val="bg1"/>
                </a:solidFill>
              </a:rPr>
              <a:t>can mark three dialectal </a:t>
            </a:r>
            <a:r>
              <a:rPr lang="en-US" sz="2200" dirty="0" smtClean="0">
                <a:solidFill>
                  <a:schemeClr val="bg1"/>
                </a:solidFill>
              </a:rPr>
              <a:t>regions</a:t>
            </a:r>
          </a:p>
          <a:p>
            <a:pPr marL="0" indent="0">
              <a:buNone/>
            </a:pPr>
            <a:r>
              <a:rPr lang="en-US" sz="2200" dirty="0" smtClean="0">
                <a:solidFill>
                  <a:schemeClr val="bg1"/>
                </a:solidFill>
              </a:rPr>
              <a:t> </a:t>
            </a:r>
            <a:r>
              <a:rPr lang="en-US" sz="2200" dirty="0">
                <a:solidFill>
                  <a:schemeClr val="bg1"/>
                </a:solidFill>
              </a:rPr>
              <a:t>in a single </a:t>
            </a:r>
            <a:r>
              <a:rPr lang="en-US" sz="2200" dirty="0" smtClean="0">
                <a:solidFill>
                  <a:schemeClr val="bg1"/>
                </a:solidFill>
              </a:rPr>
              <a:t>shire. Modern </a:t>
            </a:r>
            <a:r>
              <a:rPr lang="en-US" sz="2200" dirty="0">
                <a:solidFill>
                  <a:schemeClr val="bg1"/>
                </a:solidFill>
              </a:rPr>
              <a:t>American </a:t>
            </a:r>
            <a:r>
              <a:rPr lang="en-US" sz="2200" dirty="0" smtClean="0">
                <a:solidFill>
                  <a:schemeClr val="bg1"/>
                </a:solidFill>
              </a:rPr>
              <a:t>English</a:t>
            </a:r>
          </a:p>
          <a:p>
            <a:pPr marL="0" indent="0">
              <a:buNone/>
            </a:pPr>
            <a:r>
              <a:rPr lang="en-US" sz="2200" dirty="0" smtClean="0">
                <a:solidFill>
                  <a:schemeClr val="bg1"/>
                </a:solidFill>
              </a:rPr>
              <a:t> </a:t>
            </a:r>
            <a:r>
              <a:rPr lang="en-US" sz="2200" dirty="0">
                <a:solidFill>
                  <a:schemeClr val="bg1"/>
                </a:solidFill>
              </a:rPr>
              <a:t>consists of dialects such </a:t>
            </a:r>
            <a:r>
              <a:rPr lang="en-US" sz="2200" dirty="0" smtClean="0">
                <a:solidFill>
                  <a:schemeClr val="bg1"/>
                </a:solidFill>
              </a:rPr>
              <a:t>as Eastern</a:t>
            </a:r>
          </a:p>
          <a:p>
            <a:pPr marL="0" indent="0">
              <a:buNone/>
            </a:pPr>
            <a:r>
              <a:rPr lang="en-US" sz="2200" dirty="0" smtClean="0">
                <a:solidFill>
                  <a:schemeClr val="bg1"/>
                </a:solidFill>
              </a:rPr>
              <a:t> </a:t>
            </a:r>
            <a:r>
              <a:rPr lang="en-US" sz="2200" dirty="0">
                <a:solidFill>
                  <a:schemeClr val="bg1"/>
                </a:solidFill>
              </a:rPr>
              <a:t>New England, Mid-southern, </a:t>
            </a:r>
            <a:endParaRPr lang="en-US" sz="2200" dirty="0" smtClean="0">
              <a:solidFill>
                <a:schemeClr val="bg1"/>
              </a:solidFill>
            </a:endParaRPr>
          </a:p>
          <a:p>
            <a:pPr marL="0" indent="0">
              <a:buNone/>
            </a:pPr>
            <a:r>
              <a:rPr lang="en-US" sz="2200" dirty="0" smtClean="0">
                <a:solidFill>
                  <a:schemeClr val="bg1"/>
                </a:solidFill>
              </a:rPr>
              <a:t>Inland </a:t>
            </a:r>
            <a:r>
              <a:rPr lang="en-US" sz="2200" dirty="0">
                <a:solidFill>
                  <a:schemeClr val="bg1"/>
                </a:solidFill>
              </a:rPr>
              <a:t>Northern, </a:t>
            </a:r>
            <a:r>
              <a:rPr lang="en-US" sz="2200" dirty="0" smtClean="0">
                <a:solidFill>
                  <a:schemeClr val="bg1"/>
                </a:solidFill>
              </a:rPr>
              <a:t>Southern</a:t>
            </a:r>
            <a:r>
              <a:rPr lang="en-US" sz="2200" dirty="0">
                <a:solidFill>
                  <a:schemeClr val="bg1"/>
                </a:solidFill>
              </a:rPr>
              <a:t>, </a:t>
            </a:r>
            <a:r>
              <a:rPr lang="en-US" sz="2200" dirty="0" smtClean="0">
                <a:solidFill>
                  <a:schemeClr val="bg1"/>
                </a:solidFill>
              </a:rPr>
              <a:t>General</a:t>
            </a:r>
          </a:p>
          <a:p>
            <a:pPr marL="0" indent="0">
              <a:buNone/>
            </a:pPr>
            <a:r>
              <a:rPr lang="en-US" sz="2200" dirty="0" smtClean="0">
                <a:solidFill>
                  <a:schemeClr val="bg1"/>
                </a:solidFill>
              </a:rPr>
              <a:t> </a:t>
            </a:r>
            <a:r>
              <a:rPr lang="en-US" sz="2200" dirty="0">
                <a:solidFill>
                  <a:schemeClr val="bg1"/>
                </a:solidFill>
              </a:rPr>
              <a:t>American North, Midland, New York, and Black English Vernacular</a:t>
            </a:r>
            <a:r>
              <a:rPr lang="en-US" sz="2200" dirty="0" smtClean="0">
                <a:solidFill>
                  <a:schemeClr val="bg1"/>
                </a:solidFill>
              </a:rPr>
              <a:t>.</a:t>
            </a:r>
          </a:p>
          <a:p>
            <a:pPr>
              <a:buNone/>
            </a:pPr>
            <a:endParaRPr lang="en-US" sz="2200" dirty="0">
              <a:solidFill>
                <a:schemeClr val="bg1"/>
              </a:solidFill>
            </a:endParaRPr>
          </a:p>
          <a:p>
            <a:pPr>
              <a:buNone/>
            </a:pPr>
            <a:r>
              <a:rPr lang="en-US" sz="2200" dirty="0" smtClean="0">
                <a:solidFill>
                  <a:schemeClr val="bg1"/>
                </a:solidFill>
              </a:rPr>
              <a:t> </a:t>
            </a:r>
            <a:r>
              <a:rPr lang="en-US" sz="2200" b="1" u="sng" dirty="0" smtClean="0">
                <a:solidFill>
                  <a:schemeClr val="bg1"/>
                </a:solidFill>
              </a:rPr>
              <a:t>(</a:t>
            </a:r>
            <a:r>
              <a:rPr lang="en-US" sz="2200" b="1" u="sng" dirty="0">
                <a:solidFill>
                  <a:schemeClr val="bg1"/>
                </a:solidFill>
              </a:rPr>
              <a:t>KSA) </a:t>
            </a:r>
            <a:r>
              <a:rPr lang="en-US" sz="2200" dirty="0">
                <a:solidFill>
                  <a:schemeClr val="bg1"/>
                </a:solidFill>
              </a:rPr>
              <a:t>is a large country divided into thirteen regions. </a:t>
            </a:r>
            <a:endParaRPr lang="en-US" sz="2200" dirty="0" smtClean="0">
              <a:solidFill>
                <a:schemeClr val="bg1"/>
              </a:solidFill>
            </a:endParaRPr>
          </a:p>
          <a:p>
            <a:pPr>
              <a:buNone/>
            </a:pPr>
            <a:r>
              <a:rPr lang="en-US" sz="2200" dirty="0" smtClean="0">
                <a:solidFill>
                  <a:schemeClr val="bg1"/>
                </a:solidFill>
              </a:rPr>
              <a:t>Accordingly</a:t>
            </a:r>
            <a:r>
              <a:rPr lang="en-US" sz="2200" dirty="0">
                <a:solidFill>
                  <a:schemeClr val="bg1"/>
                </a:solidFill>
              </a:rPr>
              <a:t>, many dialects are used by the local </a:t>
            </a:r>
            <a:r>
              <a:rPr lang="en-US" sz="2200" dirty="0" smtClean="0">
                <a:solidFill>
                  <a:schemeClr val="bg1"/>
                </a:solidFill>
              </a:rPr>
              <a:t>citizens of these specific </a:t>
            </a:r>
            <a:r>
              <a:rPr lang="en-US" sz="2200" dirty="0">
                <a:solidFill>
                  <a:schemeClr val="bg1"/>
                </a:solidFill>
              </a:rPr>
              <a:t>regions</a:t>
            </a:r>
            <a:r>
              <a:rPr lang="en-US" sz="2200" dirty="0" smtClean="0">
                <a:solidFill>
                  <a:schemeClr val="bg1"/>
                </a:solidFill>
              </a:rPr>
              <a:t>.</a:t>
            </a:r>
          </a:p>
          <a:p>
            <a:pPr>
              <a:buNone/>
            </a:pPr>
            <a:r>
              <a:rPr lang="en-US" sz="2200" dirty="0" smtClean="0">
                <a:solidFill>
                  <a:schemeClr val="bg1"/>
                </a:solidFill>
              </a:rPr>
              <a:t>Three </a:t>
            </a:r>
            <a:r>
              <a:rPr lang="en-US" sz="2200" dirty="0">
                <a:solidFill>
                  <a:schemeClr val="bg1"/>
                </a:solidFill>
              </a:rPr>
              <a:t>or four major dialects are spoken. </a:t>
            </a:r>
          </a:p>
          <a:p>
            <a:pPr>
              <a:buNone/>
            </a:pPr>
            <a:r>
              <a:rPr lang="en-US" sz="2200" dirty="0" smtClean="0">
                <a:solidFill>
                  <a:schemeClr val="bg1"/>
                </a:solidFill>
              </a:rPr>
              <a:t>For example, the</a:t>
            </a:r>
            <a:r>
              <a:rPr lang="en-US" sz="2200" dirty="0">
                <a:solidFill>
                  <a:schemeClr val="bg1"/>
                </a:solidFill>
              </a:rPr>
              <a:t> </a:t>
            </a:r>
            <a:r>
              <a:rPr lang="en-US" sz="2200" dirty="0" err="1" smtClean="0">
                <a:solidFill>
                  <a:schemeClr val="bg1"/>
                </a:solidFill>
              </a:rPr>
              <a:t>Hijjazian</a:t>
            </a:r>
            <a:r>
              <a:rPr lang="en-US" sz="2200" dirty="0" smtClean="0">
                <a:solidFill>
                  <a:schemeClr val="bg1"/>
                </a:solidFill>
              </a:rPr>
              <a:t> </a:t>
            </a:r>
            <a:r>
              <a:rPr lang="en-US" sz="2200" dirty="0">
                <a:solidFill>
                  <a:schemeClr val="bg1"/>
                </a:solidFill>
              </a:rPr>
              <a:t>dialect is used in the west</a:t>
            </a:r>
            <a:r>
              <a:rPr lang="en-US" sz="2200" dirty="0" smtClean="0">
                <a:solidFill>
                  <a:schemeClr val="bg1"/>
                </a:solidFill>
              </a:rPr>
              <a:t>,</a:t>
            </a:r>
          </a:p>
          <a:p>
            <a:pPr>
              <a:buNone/>
            </a:pPr>
            <a:r>
              <a:rPr lang="en-US" sz="2200" dirty="0" smtClean="0">
                <a:solidFill>
                  <a:schemeClr val="bg1"/>
                </a:solidFill>
              </a:rPr>
              <a:t>the </a:t>
            </a:r>
            <a:r>
              <a:rPr lang="en-US" sz="2200" dirty="0" err="1">
                <a:solidFill>
                  <a:schemeClr val="bg1"/>
                </a:solidFill>
              </a:rPr>
              <a:t>Najdian</a:t>
            </a:r>
            <a:r>
              <a:rPr lang="en-US" sz="2200" dirty="0">
                <a:solidFill>
                  <a:schemeClr val="bg1"/>
                </a:solidFill>
              </a:rPr>
              <a:t> dialect is used in the central part of the country</a:t>
            </a:r>
            <a:r>
              <a:rPr lang="en-US" sz="2200" dirty="0" smtClean="0">
                <a:solidFill>
                  <a:schemeClr val="bg1"/>
                </a:solidFill>
              </a:rPr>
              <a:t>,</a:t>
            </a:r>
          </a:p>
          <a:p>
            <a:pPr>
              <a:buNone/>
            </a:pPr>
            <a:r>
              <a:rPr lang="en-US" sz="2200" dirty="0" smtClean="0">
                <a:solidFill>
                  <a:schemeClr val="bg1"/>
                </a:solidFill>
              </a:rPr>
              <a:t>and </a:t>
            </a:r>
            <a:r>
              <a:rPr lang="en-US" sz="2200" dirty="0">
                <a:solidFill>
                  <a:schemeClr val="bg1"/>
                </a:solidFill>
              </a:rPr>
              <a:t>the </a:t>
            </a:r>
            <a:r>
              <a:rPr lang="en-US" sz="2200" dirty="0" err="1">
                <a:solidFill>
                  <a:schemeClr val="bg1"/>
                </a:solidFill>
              </a:rPr>
              <a:t>Qasimian</a:t>
            </a:r>
            <a:r>
              <a:rPr lang="en-US" sz="2200" dirty="0">
                <a:solidFill>
                  <a:schemeClr val="bg1"/>
                </a:solidFill>
              </a:rPr>
              <a:t> dialect is used in the north</a:t>
            </a:r>
          </a:p>
          <a:p>
            <a:endParaRPr lang="en-US" dirty="0"/>
          </a:p>
        </p:txBody>
      </p:sp>
    </p:spTree>
    <p:extLst>
      <p:ext uri="{BB962C8B-B14F-4D97-AF65-F5344CB8AC3E}">
        <p14:creationId xmlns:p14="http://schemas.microsoft.com/office/powerpoint/2010/main" xmlns="" val="372578138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305800" cy="1143000"/>
          </a:xfrm>
        </p:spPr>
        <p:txBody>
          <a:bodyPr>
            <a:normAutofit fontScale="90000"/>
          </a:bodyPr>
          <a:lstStyle/>
          <a:p>
            <a:r>
              <a:rPr lang="en-US" sz="6000" dirty="0" smtClean="0">
                <a:solidFill>
                  <a:schemeClr val="bg1"/>
                </a:solidFill>
              </a:rPr>
              <a:t>Social dialect </a:t>
            </a:r>
            <a:r>
              <a:rPr lang="en-US" dirty="0" smtClean="0">
                <a:solidFill>
                  <a:schemeClr val="bg1"/>
                </a:solidFill>
              </a:rPr>
              <a:t/>
            </a:r>
            <a:br>
              <a:rPr lang="en-US" dirty="0" smtClean="0">
                <a:solidFill>
                  <a:schemeClr val="bg1"/>
                </a:solidFill>
              </a:rPr>
            </a:br>
            <a:endParaRPr lang="ar-SA" dirty="0">
              <a:solidFill>
                <a:schemeClr val="bg1"/>
              </a:solidFill>
            </a:endParaRPr>
          </a:p>
        </p:txBody>
      </p:sp>
      <p:sp>
        <p:nvSpPr>
          <p:cNvPr id="3" name="Content Placeholder 2"/>
          <p:cNvSpPr>
            <a:spLocks noGrp="1"/>
          </p:cNvSpPr>
          <p:nvPr>
            <p:ph idx="1"/>
          </p:nvPr>
        </p:nvSpPr>
        <p:spPr>
          <a:xfrm>
            <a:off x="457200" y="1600200"/>
            <a:ext cx="8229600" cy="4953000"/>
          </a:xfrm>
        </p:spPr>
        <p:txBody>
          <a:bodyPr>
            <a:normAutofit/>
          </a:bodyPr>
          <a:lstStyle/>
          <a:p>
            <a:pPr>
              <a:buNone/>
            </a:pPr>
            <a:r>
              <a:rPr lang="en-US" sz="3200" dirty="0" smtClean="0">
                <a:solidFill>
                  <a:schemeClr val="bg1"/>
                </a:solidFill>
              </a:rPr>
              <a:t>· A variety of speech associated with a particular social class or occupational group within a society. Also known as </a:t>
            </a:r>
            <a:r>
              <a:rPr lang="en-US" sz="3200" dirty="0" err="1" smtClean="0">
                <a:solidFill>
                  <a:schemeClr val="bg1"/>
                </a:solidFill>
              </a:rPr>
              <a:t>sociolect</a:t>
            </a:r>
            <a:r>
              <a:rPr lang="en-US" sz="3200" dirty="0" smtClean="0">
                <a:solidFill>
                  <a:schemeClr val="bg1"/>
                </a:solidFill>
              </a:rPr>
              <a:t>.</a:t>
            </a:r>
            <a:endParaRPr lang="en-US" sz="3200" dirty="0" smtClean="0">
              <a:solidFill>
                <a:schemeClr val="bg1"/>
              </a:solidFill>
            </a:endParaRPr>
          </a:p>
          <a:p>
            <a:pPr>
              <a:buNone/>
            </a:pPr>
            <a:r>
              <a:rPr lang="en-US" sz="3200" dirty="0" smtClean="0">
                <a:solidFill>
                  <a:schemeClr val="bg1"/>
                </a:solidFill>
              </a:rPr>
              <a:t>· A regional or social variety of a language distinguished by pronunciation, grammar, or vocabulary, especially a way of speaking that differs from the standard variety of the language. Adjective: dialectal</a:t>
            </a:r>
            <a:r>
              <a:rPr lang="en-US" sz="3200" dirty="0" smtClean="0">
                <a:solidFill>
                  <a:schemeClr val="bg1"/>
                </a:solidFill>
              </a:rPr>
              <a:t>.</a:t>
            </a:r>
            <a:endParaRPr lang="en-US" sz="3200" dirty="0" smtClean="0">
              <a:solidFill>
                <a:schemeClr val="bg1"/>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chor="ctr">
            <a:normAutofit/>
          </a:bodyPr>
          <a:lstStyle/>
          <a:p>
            <a:r>
              <a:rPr lang="en-US" dirty="0" smtClean="0">
                <a:solidFill>
                  <a:schemeClr val="bg1"/>
                </a:solidFill>
              </a:rPr>
              <a:t>Standard English</a:t>
            </a:r>
            <a:endParaRPr lang="ar-SA" dirty="0">
              <a:solidFill>
                <a:schemeClr val="bg1"/>
              </a:solidFill>
            </a:endParaRPr>
          </a:p>
        </p:txBody>
      </p:sp>
      <p:sp>
        <p:nvSpPr>
          <p:cNvPr id="3" name="Content Placeholder 2"/>
          <p:cNvSpPr>
            <a:spLocks noGrp="1"/>
          </p:cNvSpPr>
          <p:nvPr>
            <p:ph idx="1"/>
          </p:nvPr>
        </p:nvSpPr>
        <p:spPr>
          <a:xfrm>
            <a:off x="457200" y="1295400"/>
            <a:ext cx="8229600" cy="5181600"/>
          </a:xfrm>
        </p:spPr>
        <p:txBody>
          <a:bodyPr>
            <a:normAutofit lnSpcReduction="10000"/>
          </a:bodyPr>
          <a:lstStyle/>
          <a:p>
            <a:pPr>
              <a:buNone/>
            </a:pPr>
            <a:r>
              <a:rPr lang="en-US" dirty="0" smtClean="0"/>
              <a:t> </a:t>
            </a:r>
          </a:p>
          <a:p>
            <a:r>
              <a:rPr lang="en-US" sz="3600" dirty="0" smtClean="0">
                <a:solidFill>
                  <a:schemeClr val="bg1"/>
                </a:solidFill>
              </a:rPr>
              <a:t>Dialectal differences are connected with social classes, educational levels, or both. </a:t>
            </a:r>
            <a:endParaRPr lang="en-US" sz="3600" dirty="0" smtClean="0"/>
          </a:p>
          <a:p>
            <a:r>
              <a:rPr lang="en-US" sz="3600" dirty="0" smtClean="0">
                <a:solidFill>
                  <a:schemeClr val="bg1"/>
                </a:solidFill>
              </a:rPr>
              <a:t>[More-highly educated speakers and, often, those belonging to a higher social class tend to use more features belonging to the standard language, whereas the original dialect of the region is better preserved in the speech of the lower and less-educated classes</a:t>
            </a:r>
            <a:r>
              <a:rPr lang="en-US" sz="3600" dirty="0" smtClean="0">
                <a:solidFill>
                  <a:schemeClr val="bg1"/>
                </a:solidFill>
              </a:rPr>
              <a:t>]</a:t>
            </a:r>
            <a:endParaRPr lang="en-US" sz="3600" dirty="0" smtClean="0">
              <a:solidFill>
                <a:schemeClr val="bg1"/>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401762"/>
          </a:xfrm>
        </p:spPr>
        <p:txBody>
          <a:bodyPr>
            <a:normAutofit fontScale="90000"/>
          </a:bodyPr>
          <a:lstStyle/>
          <a:p>
            <a:r>
              <a:rPr lang="en-US" sz="5300" dirty="0" smtClean="0">
                <a:solidFill>
                  <a:schemeClr val="bg1"/>
                </a:solidFill>
              </a:rPr>
              <a:t>Caste dialects</a:t>
            </a:r>
            <a:r>
              <a:rPr lang="en-US" dirty="0" smtClean="0">
                <a:solidFill>
                  <a:schemeClr val="bg1"/>
                </a:solidFill>
              </a:rPr>
              <a:t/>
            </a:r>
            <a:br>
              <a:rPr lang="en-US" dirty="0" smtClean="0">
                <a:solidFill>
                  <a:schemeClr val="bg1"/>
                </a:solidFill>
              </a:rPr>
            </a:br>
            <a:endParaRPr lang="ar-SA" dirty="0">
              <a:solidFill>
                <a:schemeClr val="bg1"/>
              </a:solidFill>
            </a:endParaRPr>
          </a:p>
        </p:txBody>
      </p:sp>
      <p:sp>
        <p:nvSpPr>
          <p:cNvPr id="3" name="Content Placeholder 2"/>
          <p:cNvSpPr>
            <a:spLocks noGrp="1"/>
          </p:cNvSpPr>
          <p:nvPr>
            <p:ph idx="1"/>
          </p:nvPr>
        </p:nvSpPr>
        <p:spPr>
          <a:xfrm>
            <a:off x="457200" y="1295400"/>
            <a:ext cx="8229600" cy="5257800"/>
          </a:xfrm>
        </p:spPr>
        <p:txBody>
          <a:bodyPr>
            <a:normAutofit/>
          </a:bodyPr>
          <a:lstStyle/>
          <a:p>
            <a:pPr>
              <a:buNone/>
            </a:pPr>
            <a:r>
              <a:rPr lang="en-US" sz="3200" dirty="0" smtClean="0">
                <a:solidFill>
                  <a:schemeClr val="bg1"/>
                </a:solidFill>
              </a:rPr>
              <a:t>People can be grouped together on the basis of similar social and economic factors. </a:t>
            </a:r>
            <a:endParaRPr lang="en-US" sz="3200" dirty="0" smtClean="0"/>
          </a:p>
          <a:p>
            <a:pPr>
              <a:buNone/>
            </a:pPr>
            <a:r>
              <a:rPr lang="en-US" sz="3200" dirty="0" smtClean="0">
                <a:solidFill>
                  <a:schemeClr val="bg1"/>
                </a:solidFill>
              </a:rPr>
              <a:t>There are caste systems determined by birth, and strict social rules govern the kind of behavior appropriate to each group</a:t>
            </a:r>
            <a:r>
              <a:rPr lang="en-US" sz="3200" dirty="0" smtClean="0">
                <a:solidFill>
                  <a:schemeClr val="bg1"/>
                </a:solidFill>
              </a:rPr>
              <a:t>.</a:t>
            </a:r>
            <a:endParaRPr lang="en-US" sz="3200" dirty="0" smtClean="0"/>
          </a:p>
          <a:p>
            <a:pPr>
              <a:buNone/>
            </a:pPr>
            <a:r>
              <a:rPr lang="en-US" sz="3200" dirty="0" smtClean="0">
                <a:solidFill>
                  <a:schemeClr val="bg1"/>
                </a:solidFill>
              </a:rPr>
              <a:t>The rules cover such matters as the kind of job people can have, who they can marry, how they should dress, etc. A person dialect is an indication of their social background. </a:t>
            </a:r>
            <a:r>
              <a:rPr lang="en-US" dirty="0" smtClean="0">
                <a:solidFill>
                  <a:schemeClr val="bg1"/>
                </a:solidFill>
              </a:rPr>
              <a:t> </a:t>
            </a:r>
          </a:p>
          <a:p>
            <a:pPr>
              <a:buNone/>
            </a:pPr>
            <a:r>
              <a:rPr lang="en-US" dirty="0" smtClean="0"/>
              <a:t> </a:t>
            </a:r>
          </a:p>
          <a:p>
            <a:endParaRPr lang="ar-SA"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chor="ctr">
            <a:noAutofit/>
          </a:bodyPr>
          <a:lstStyle/>
          <a:p>
            <a:r>
              <a:rPr lang="en-US" sz="2800" b="0" dirty="0" smtClean="0">
                <a:solidFill>
                  <a:schemeClr val="bg1"/>
                </a:solidFill>
              </a:rPr>
              <a:t>Social class dialects</a:t>
            </a:r>
            <a:br>
              <a:rPr lang="en-US" sz="2800" b="0" dirty="0" smtClean="0">
                <a:solidFill>
                  <a:schemeClr val="bg1"/>
                </a:solidFill>
              </a:rPr>
            </a:br>
            <a:endParaRPr lang="ar-SA" sz="2800" b="0" dirty="0">
              <a:solidFill>
                <a:schemeClr val="bg1"/>
              </a:solidFill>
            </a:endParaRPr>
          </a:p>
        </p:txBody>
      </p:sp>
      <p:sp>
        <p:nvSpPr>
          <p:cNvPr id="3" name="Content Placeholder 2"/>
          <p:cNvSpPr>
            <a:spLocks noGrp="1"/>
          </p:cNvSpPr>
          <p:nvPr>
            <p:ph idx="1"/>
          </p:nvPr>
        </p:nvSpPr>
        <p:spPr>
          <a:xfrm>
            <a:off x="304800" y="914400"/>
            <a:ext cx="8534400" cy="5638800"/>
          </a:xfrm>
        </p:spPr>
        <p:txBody>
          <a:bodyPr>
            <a:normAutofit/>
          </a:bodyPr>
          <a:lstStyle/>
          <a:p>
            <a:pPr algn="just">
              <a:buNone/>
            </a:pPr>
            <a:r>
              <a:rPr lang="en-US" sz="2800" dirty="0" smtClean="0">
                <a:solidFill>
                  <a:schemeClr val="bg1"/>
                </a:solidFill>
              </a:rPr>
              <a:t>--Vocabulary: </a:t>
            </a:r>
          </a:p>
          <a:p>
            <a:pPr algn="just">
              <a:buNone/>
            </a:pPr>
            <a:r>
              <a:rPr lang="en-US" sz="2800" dirty="0" smtClean="0">
                <a:solidFill>
                  <a:schemeClr val="bg1"/>
                </a:solidFill>
              </a:rPr>
              <a:t>Educational differences between speakers affect the extent of their vocabulary. In addition, practically every profession has its own expressions, which include the technical terminology and sometimes also the casual words or idioms peculiar to the group. Slang too is characterized mainly by a specific vocabulary and is much more flexible than an ordinary dialect, as it is subject to fashion and depends strongly on the speaker’s age group</a:t>
            </a:r>
            <a:r>
              <a:rPr lang="en-US" sz="2800" dirty="0" smtClean="0">
                <a:solidFill>
                  <a:schemeClr val="bg1"/>
                </a:solidFill>
              </a:rPr>
              <a:t>.</a:t>
            </a:r>
            <a:endParaRPr lang="en-US" sz="2800" dirty="0" smtClean="0"/>
          </a:p>
          <a:p>
            <a:pPr algn="just">
              <a:buNone/>
            </a:pPr>
            <a:r>
              <a:rPr lang="en-US" sz="2800" dirty="0" smtClean="0">
                <a:solidFill>
                  <a:schemeClr val="bg1"/>
                </a:solidFill>
              </a:rPr>
              <a:t>[Example : upper-class speakers (u speakers) used "sitting room" rather than "lounge" (non-u)]</a:t>
            </a:r>
          </a:p>
          <a:p>
            <a:pPr>
              <a:buNone/>
            </a:pPr>
            <a:endParaRPr lang="en-US" dirty="0"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782762"/>
          </a:xfrm>
        </p:spPr>
        <p:txBody>
          <a:bodyPr>
            <a:normAutofit/>
          </a:bodyPr>
          <a:lstStyle/>
          <a:p>
            <a:r>
              <a:rPr lang="en-US" sz="6000" dirty="0" smtClean="0">
                <a:solidFill>
                  <a:schemeClr val="bg1"/>
                </a:solidFill>
              </a:rPr>
              <a:t>Pronunciation</a:t>
            </a:r>
            <a:r>
              <a:rPr lang="en-US" dirty="0" smtClean="0">
                <a:solidFill>
                  <a:schemeClr val="bg1"/>
                </a:solidFill>
              </a:rPr>
              <a:t/>
            </a:r>
            <a:br>
              <a:rPr lang="en-US" dirty="0" smtClean="0">
                <a:solidFill>
                  <a:schemeClr val="bg1"/>
                </a:solidFill>
              </a:rPr>
            </a:br>
            <a:endParaRPr lang="ar-SA" dirty="0">
              <a:solidFill>
                <a:schemeClr val="bg1"/>
              </a:solidFill>
            </a:endParaRPr>
          </a:p>
        </p:txBody>
      </p:sp>
      <p:sp>
        <p:nvSpPr>
          <p:cNvPr id="3" name="Content Placeholder 2"/>
          <p:cNvSpPr>
            <a:spLocks noGrp="1"/>
          </p:cNvSpPr>
          <p:nvPr>
            <p:ph idx="1"/>
          </p:nvPr>
        </p:nvSpPr>
        <p:spPr>
          <a:xfrm>
            <a:off x="457200" y="1600200"/>
            <a:ext cx="8229600" cy="4953000"/>
          </a:xfrm>
        </p:spPr>
        <p:txBody>
          <a:bodyPr>
            <a:normAutofit/>
          </a:bodyPr>
          <a:lstStyle/>
          <a:p>
            <a:pPr algn="ctr">
              <a:buNone/>
            </a:pPr>
            <a:endParaRPr lang="en-US" dirty="0" smtClean="0"/>
          </a:p>
          <a:p>
            <a:pPr algn="ctr">
              <a:buNone/>
            </a:pPr>
            <a:r>
              <a:rPr lang="en-US" sz="3600" dirty="0" smtClean="0">
                <a:solidFill>
                  <a:schemeClr val="bg1"/>
                </a:solidFill>
              </a:rPr>
              <a:t>Example: page 144. The highest social group drops the least  number of "</a:t>
            </a:r>
            <a:r>
              <a:rPr lang="en-US" sz="3600" dirty="0" err="1" smtClean="0">
                <a:solidFill>
                  <a:schemeClr val="bg1"/>
                </a:solidFill>
              </a:rPr>
              <a:t>h"s</a:t>
            </a:r>
            <a:r>
              <a:rPr lang="en-US" sz="3600" dirty="0" smtClean="0">
                <a:solidFill>
                  <a:schemeClr val="bg1"/>
                </a:solidFill>
              </a:rPr>
              <a:t> and the lowest group omits the most. </a:t>
            </a:r>
            <a:endParaRPr lang="en-US" sz="3600" dirty="0" smtClean="0"/>
          </a:p>
          <a:p>
            <a:pPr algn="ctr">
              <a:buNone/>
            </a:pPr>
            <a:r>
              <a:rPr lang="en-US" sz="3600" dirty="0" smtClean="0">
                <a:solidFill>
                  <a:schemeClr val="bg1"/>
                </a:solidFill>
              </a:rPr>
              <a:t>Grammatical patterns: </a:t>
            </a:r>
          </a:p>
          <a:p>
            <a:pPr algn="ctr">
              <a:buNone/>
            </a:pPr>
            <a:r>
              <a:rPr lang="en-US" sz="3600" dirty="0" smtClean="0">
                <a:solidFill>
                  <a:schemeClr val="bg1"/>
                </a:solidFill>
              </a:rPr>
              <a:t>Example: </a:t>
            </a:r>
          </a:p>
          <a:p>
            <a:pPr algn="ctr">
              <a:buNone/>
            </a:pPr>
            <a:r>
              <a:rPr lang="en-US" sz="3600" dirty="0" smtClean="0">
                <a:solidFill>
                  <a:schemeClr val="bg1"/>
                </a:solidFill>
              </a:rPr>
              <a:t>1. Jim isn't stupid </a:t>
            </a:r>
          </a:p>
          <a:p>
            <a:pPr algn="ctr">
              <a:buNone/>
            </a:pPr>
            <a:r>
              <a:rPr lang="en-US" sz="3600" dirty="0" smtClean="0">
                <a:solidFill>
                  <a:schemeClr val="bg1"/>
                </a:solidFill>
              </a:rPr>
              <a:t>2. Jim </a:t>
            </a:r>
            <a:r>
              <a:rPr lang="en-US" sz="3600" dirty="0" err="1" smtClean="0">
                <a:solidFill>
                  <a:schemeClr val="bg1"/>
                </a:solidFill>
              </a:rPr>
              <a:t>ain't</a:t>
            </a:r>
            <a:r>
              <a:rPr lang="en-US" sz="3600" dirty="0" smtClean="0">
                <a:solidFill>
                  <a:schemeClr val="bg1"/>
                </a:solidFill>
              </a:rPr>
              <a:t> stupid </a:t>
            </a:r>
            <a:r>
              <a:rPr lang="en-US" dirty="0" smtClean="0"/>
              <a:t> </a:t>
            </a:r>
            <a:endParaRPr lang="ar-SA"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229600" cy="1143000"/>
          </a:xfrm>
        </p:spPr>
        <p:txBody>
          <a:bodyPr>
            <a:normAutofit fontScale="90000"/>
          </a:bodyPr>
          <a:lstStyle/>
          <a:p>
            <a:r>
              <a:rPr lang="en-US" sz="4900" dirty="0" smtClean="0">
                <a:solidFill>
                  <a:schemeClr val="bg1"/>
                </a:solidFill>
              </a:rPr>
              <a:t>The Social Classes</a:t>
            </a:r>
            <a:r>
              <a:rPr lang="en-US" dirty="0" smtClean="0">
                <a:solidFill>
                  <a:schemeClr val="bg1"/>
                </a:solidFill>
              </a:rPr>
              <a:t/>
            </a:r>
            <a:br>
              <a:rPr lang="en-US" dirty="0" smtClean="0">
                <a:solidFill>
                  <a:schemeClr val="bg1"/>
                </a:solidFill>
              </a:rPr>
            </a:br>
            <a:endParaRPr lang="ar-SA" dirty="0">
              <a:solidFill>
                <a:schemeClr val="bg1"/>
              </a:solidFill>
            </a:endParaRPr>
          </a:p>
        </p:txBody>
      </p:sp>
      <p:sp>
        <p:nvSpPr>
          <p:cNvPr id="3" name="Content Placeholder 2"/>
          <p:cNvSpPr>
            <a:spLocks noGrp="1"/>
          </p:cNvSpPr>
          <p:nvPr>
            <p:ph idx="1"/>
          </p:nvPr>
        </p:nvSpPr>
        <p:spPr>
          <a:xfrm>
            <a:off x="457200" y="1219200"/>
            <a:ext cx="8229600" cy="5334000"/>
          </a:xfrm>
        </p:spPr>
        <p:txBody>
          <a:bodyPr>
            <a:normAutofit fontScale="92500" lnSpcReduction="20000"/>
          </a:bodyPr>
          <a:lstStyle/>
          <a:p>
            <a:pPr>
              <a:buNone/>
            </a:pPr>
            <a:endParaRPr lang="en-US" dirty="0" smtClean="0"/>
          </a:p>
          <a:p>
            <a:pPr>
              <a:buNone/>
            </a:pPr>
            <a:endParaRPr lang="en-US" sz="2600" dirty="0" smtClean="0"/>
          </a:p>
          <a:p>
            <a:pPr algn="ctr">
              <a:buNone/>
            </a:pPr>
            <a:r>
              <a:rPr lang="en-US" sz="3900" dirty="0" smtClean="0">
                <a:solidFill>
                  <a:schemeClr val="bg1"/>
                </a:solidFill>
              </a:rPr>
              <a:t>All languages contain social or class differences in dialects,  It is important to recognize that to some extent one can be wealthy (or even powerful) and not belong to the upper class. Social class involves more than the amount of money one makes; it includes a variety of overt and often more subtle cultural behaviors, including language.</a:t>
            </a:r>
          </a:p>
          <a:p>
            <a:pPr algn="ctr">
              <a:buNone/>
            </a:pPr>
            <a:r>
              <a:rPr lang="en-US" dirty="0" smtClean="0"/>
              <a:t> </a:t>
            </a:r>
          </a:p>
          <a:p>
            <a:endParaRPr lang="ar-SA"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52400"/>
            <a:ext cx="8610600" cy="6400800"/>
          </a:xfrm>
        </p:spPr>
        <p:txBody>
          <a:bodyPr>
            <a:normAutofit/>
          </a:bodyPr>
          <a:lstStyle/>
          <a:p>
            <a:pPr algn="ctr">
              <a:buNone/>
            </a:pPr>
            <a:r>
              <a:rPr lang="en-US" sz="3600" dirty="0" smtClean="0">
                <a:solidFill>
                  <a:schemeClr val="bg1"/>
                </a:solidFill>
              </a:rPr>
              <a:t>* Upper-Class Dialect</a:t>
            </a:r>
          </a:p>
          <a:p>
            <a:pPr algn="ctr">
              <a:buNone/>
            </a:pPr>
            <a:r>
              <a:rPr lang="en-US" sz="3600" dirty="0" smtClean="0">
                <a:solidFill>
                  <a:schemeClr val="bg1"/>
                </a:solidFill>
              </a:rPr>
              <a:t>Who uses this dialect</a:t>
            </a:r>
            <a:r>
              <a:rPr lang="en-US" sz="3600" dirty="0" smtClean="0">
                <a:solidFill>
                  <a:schemeClr val="bg1"/>
                </a:solidFill>
              </a:rPr>
              <a:t>?</a:t>
            </a:r>
            <a:endParaRPr lang="en-US" sz="3600" dirty="0" smtClean="0">
              <a:solidFill>
                <a:schemeClr val="bg1"/>
              </a:solidFill>
            </a:endParaRPr>
          </a:p>
          <a:p>
            <a:pPr algn="ctr">
              <a:buNone/>
            </a:pPr>
            <a:r>
              <a:rPr lang="en-US" sz="3600" dirty="0" smtClean="0">
                <a:solidFill>
                  <a:schemeClr val="bg1"/>
                </a:solidFill>
              </a:rPr>
              <a:t>This is the dialect of the nobility and royalty. Anyone with a proper title speaks like this</a:t>
            </a:r>
            <a:r>
              <a:rPr lang="en-US" sz="3600" dirty="0" smtClean="0">
                <a:solidFill>
                  <a:schemeClr val="bg1"/>
                </a:solidFill>
              </a:rPr>
              <a:t>.</a:t>
            </a:r>
            <a:r>
              <a:rPr lang="en-US" sz="3600" dirty="0" smtClean="0">
                <a:solidFill>
                  <a:schemeClr val="bg1"/>
                </a:solidFill>
              </a:rPr>
              <a:t> </a:t>
            </a:r>
          </a:p>
          <a:p>
            <a:pPr algn="ctr">
              <a:buNone/>
            </a:pPr>
            <a:r>
              <a:rPr lang="en-US" sz="3600" dirty="0" smtClean="0">
                <a:solidFill>
                  <a:schemeClr val="bg1"/>
                </a:solidFill>
              </a:rPr>
              <a:t>* Lower class </a:t>
            </a:r>
          </a:p>
          <a:p>
            <a:pPr algn="ctr">
              <a:buNone/>
            </a:pPr>
            <a:r>
              <a:rPr lang="en-US" sz="3600" dirty="0" smtClean="0">
                <a:solidFill>
                  <a:schemeClr val="bg1"/>
                </a:solidFill>
              </a:rPr>
              <a:t>Who uses this dialect</a:t>
            </a:r>
            <a:r>
              <a:rPr lang="en-US" sz="3600" dirty="0" smtClean="0">
                <a:solidFill>
                  <a:schemeClr val="bg1"/>
                </a:solidFill>
              </a:rPr>
              <a:t>?</a:t>
            </a:r>
            <a:r>
              <a:rPr lang="en-US" sz="3600" dirty="0" smtClean="0">
                <a:solidFill>
                  <a:schemeClr val="bg1"/>
                </a:solidFill>
              </a:rPr>
              <a:t> </a:t>
            </a:r>
          </a:p>
          <a:p>
            <a:pPr algn="ctr">
              <a:buNone/>
            </a:pPr>
            <a:r>
              <a:rPr lang="en-US" sz="3600" dirty="0" smtClean="0">
                <a:solidFill>
                  <a:schemeClr val="bg1"/>
                </a:solidFill>
              </a:rPr>
              <a:t>This is the dialect of the scum of the earth - beggars, thieves, servants of commoners.</a:t>
            </a:r>
          </a:p>
          <a:p>
            <a:pPr algn="ctr">
              <a:buNone/>
            </a:pPr>
            <a:r>
              <a:rPr lang="en-US" dirty="0" smtClean="0"/>
              <a:t> </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457200"/>
            <a:ext cx="8458200" cy="5867400"/>
          </a:xfrm>
        </p:spPr>
        <p:txBody>
          <a:bodyPr>
            <a:normAutofit fontScale="70000" lnSpcReduction="20000"/>
          </a:bodyPr>
          <a:lstStyle/>
          <a:p>
            <a:endParaRPr lang="en-US" dirty="0" smtClean="0"/>
          </a:p>
          <a:p>
            <a:pPr algn="ctr">
              <a:buNone/>
            </a:pPr>
            <a:endParaRPr lang="en-US" sz="3600" dirty="0" smtClean="0"/>
          </a:p>
          <a:p>
            <a:pPr algn="ctr">
              <a:buNone/>
            </a:pPr>
            <a:r>
              <a:rPr lang="en-US" sz="5700" b="1" dirty="0" smtClean="0">
                <a:solidFill>
                  <a:schemeClr val="bg1"/>
                </a:solidFill>
              </a:rPr>
              <a:t>class differences </a:t>
            </a:r>
            <a:r>
              <a:rPr lang="en-US" sz="4600" dirty="0" smtClean="0">
                <a:solidFill>
                  <a:schemeClr val="bg1"/>
                </a:solidFill>
              </a:rPr>
              <a:t>are influenced by a variety of social and economic factors including such things as income, education, family background, ethnicity, region, and ethnicity.  It might be more appropriate to say that we don't have one upper class but many different upper classes that are related hierarchically to each other based on a variety of factors.  The same thing can be said for lower socio-economic classes.  Therefore, different regions will construct social classes in different ways.</a:t>
            </a:r>
          </a:p>
          <a:p>
            <a:pPr algn="ctr">
              <a:buNone/>
            </a:pPr>
            <a:r>
              <a:rPr lang="en-US" dirty="0" smtClean="0"/>
              <a:t> </a:t>
            </a:r>
          </a:p>
          <a:p>
            <a:endParaRPr lang="ar-SA"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hatch">
  <a:themeElements>
    <a:clrScheme name="Apothecary">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Median">
      <a:maj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Thatch">
      <a:fillStyleLst>
        <a:solidFill>
          <a:schemeClr val="phClr"/>
        </a:solidFill>
        <a:gradFill rotWithShape="1">
          <a:gsLst>
            <a:gs pos="0">
              <a:schemeClr val="phClr">
                <a:tint val="79000"/>
                <a:satMod val="180000"/>
              </a:schemeClr>
            </a:gs>
            <a:gs pos="65000">
              <a:schemeClr val="phClr">
                <a:tint val="52000"/>
                <a:satMod val="250000"/>
              </a:schemeClr>
            </a:gs>
            <a:gs pos="100000">
              <a:schemeClr val="phClr">
                <a:tint val="29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15875" cap="flat" cmpd="sng" algn="ctr">
          <a:solidFill>
            <a:schemeClr val="phClr"/>
          </a:solidFill>
          <a:prstDash val="solid"/>
        </a:ln>
        <a:ln w="38100" cap="flat" cmpd="sng" algn="ctr">
          <a:solidFill>
            <a:schemeClr val="phClr"/>
          </a:solidFill>
          <a:prstDash val="solid"/>
        </a:ln>
      </a:lnStyleLst>
      <a:effectStyleLst>
        <a:effectStyle>
          <a:effectLst>
            <a:outerShdw blurRad="63500" dist="25400" dir="5400000" rotWithShape="0">
              <a:srgbClr val="000000">
                <a:alpha val="43000"/>
              </a:srgbClr>
            </a:outerShdw>
          </a:effectLst>
        </a:effectStyle>
        <a:effectStyle>
          <a:effectLst>
            <a:outerShdw blurRad="63500" dist="25400" dir="5400000" rotWithShape="0">
              <a:srgbClr val="000000">
                <a:alpha val="43000"/>
              </a:srgbClr>
            </a:outerShdw>
          </a:effectLst>
          <a:scene3d>
            <a:camera prst="orthographicFront">
              <a:rot lat="0" lon="0" rev="0"/>
            </a:camera>
            <a:lightRig rig="brightRoom" dir="t">
              <a:rot lat="0" lon="0" rev="8700000"/>
            </a:lightRig>
          </a:scene3d>
          <a:sp3d contourW="12700" prstMaterial="dkEdge">
            <a:bevelT w="0" h="0" prst="relaxedInset"/>
            <a:contourClr>
              <a:schemeClr val="phClr">
                <a:shade val="65000"/>
                <a:satMod val="150000"/>
              </a:schemeClr>
            </a:contourClr>
          </a:sp3d>
        </a:effectStyle>
        <a:effectStyle>
          <a:effectLst>
            <a:outerShdw blurRad="63500" dist="25400" dir="5400000" rotWithShape="0">
              <a:srgbClr val="000000">
                <a:alpha val="43000"/>
              </a:srgbClr>
            </a:outerShdw>
          </a:effectLst>
          <a:scene3d>
            <a:camera prst="orthographicFront">
              <a:rot lat="0" lon="0" rev="0"/>
            </a:camera>
            <a:lightRig rig="glow" dir="t">
              <a:rot lat="0" lon="0" rev="13200000"/>
            </a:lightRig>
          </a:scene3d>
          <a:sp3d prstMaterial="dkEdge">
            <a:bevelT w="63500" h="50800" prst="relaxedInset"/>
          </a:sp3d>
        </a:effectStyle>
      </a:effectStyleLst>
      <a:bgFillStyleLst>
        <a:solidFill>
          <a:schemeClr val="phClr"/>
        </a:solidFill>
        <a:gradFill rotWithShape="1">
          <a:gsLst>
            <a:gs pos="0">
              <a:schemeClr val="phClr">
                <a:tint val="85000"/>
                <a:shade val="95000"/>
                <a:satMod val="200000"/>
              </a:schemeClr>
            </a:gs>
            <a:gs pos="53000">
              <a:schemeClr val="phClr">
                <a:shade val="60000"/>
                <a:satMod val="220000"/>
              </a:schemeClr>
            </a:gs>
            <a:gs pos="100000">
              <a:schemeClr val="phClr">
                <a:shade val="45000"/>
                <a:satMod val="220000"/>
              </a:schemeClr>
            </a:gs>
          </a:gsLst>
          <a:lin ang="16200000" scaled="0"/>
        </a:gradFill>
        <a:gradFill rotWithShape="1">
          <a:gsLst>
            <a:gs pos="0">
              <a:schemeClr val="phClr">
                <a:tint val="83000"/>
                <a:shade val="97000"/>
                <a:satMod val="230000"/>
              </a:schemeClr>
            </a:gs>
            <a:gs pos="100000">
              <a:schemeClr val="phClr">
                <a:shade val="35000"/>
                <a:satMod val="250000"/>
              </a:schemeClr>
            </a:gs>
          </a:gsLst>
          <a:path path="circle">
            <a:fillToRect l="15000" t="50000" r="85000" b="6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Thatch</Template>
  <TotalTime>622</TotalTime>
  <Words>1259</Words>
  <Application>Microsoft Office PowerPoint</Application>
  <PresentationFormat>عرض على الشاشة (3:4)‏</PresentationFormat>
  <Paragraphs>146</Paragraphs>
  <Slides>23</Slides>
  <Notes>0</Notes>
  <HiddenSlides>0</HiddenSlides>
  <MMClips>0</MMClips>
  <ScaleCrop>false</ScaleCrop>
  <HeadingPairs>
    <vt:vector size="4" baseType="variant">
      <vt:variant>
        <vt:lpstr>سمة</vt:lpstr>
      </vt:variant>
      <vt:variant>
        <vt:i4>1</vt:i4>
      </vt:variant>
      <vt:variant>
        <vt:lpstr>عناوين الشرائح</vt:lpstr>
      </vt:variant>
      <vt:variant>
        <vt:i4>23</vt:i4>
      </vt:variant>
    </vt:vector>
  </HeadingPairs>
  <TitlesOfParts>
    <vt:vector size="24" baseType="lpstr">
      <vt:lpstr>Thatch</vt:lpstr>
      <vt:lpstr>-Dialectology -Regional dialect  -Social dialect</vt:lpstr>
      <vt:lpstr>الشريحة 2</vt:lpstr>
      <vt:lpstr>الشريحة 3</vt:lpstr>
      <vt:lpstr>الشريحة 4</vt:lpstr>
      <vt:lpstr>الشريحة 5</vt:lpstr>
      <vt:lpstr>الشريحة 6</vt:lpstr>
      <vt:lpstr>الشريحة 7</vt:lpstr>
      <vt:lpstr>الشريحة 8</vt:lpstr>
      <vt:lpstr>What is the differences between standard and vernacular languages?</vt:lpstr>
      <vt:lpstr>British English/American English Vocabulary </vt:lpstr>
      <vt:lpstr>Examples of The Arabic Peninsula Dialects </vt:lpstr>
      <vt:lpstr>International varieties:</vt:lpstr>
      <vt:lpstr>Intra-national or intra-continental variation:</vt:lpstr>
      <vt:lpstr>Cross-continental variation (dialect chains): </vt:lpstr>
      <vt:lpstr>الشريحة 15</vt:lpstr>
      <vt:lpstr>Social dialect  </vt:lpstr>
      <vt:lpstr>Standard English</vt:lpstr>
      <vt:lpstr>Caste dialects </vt:lpstr>
      <vt:lpstr>Social class dialects </vt:lpstr>
      <vt:lpstr>Pronunciation </vt:lpstr>
      <vt:lpstr>The Social Classes </vt:lpstr>
      <vt:lpstr>الشريحة 22</vt:lpstr>
      <vt:lpstr>الشريحة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yusRa Nusair</dc:creator>
  <cp:lastModifiedBy>moon</cp:lastModifiedBy>
  <cp:revision>57</cp:revision>
  <dcterms:created xsi:type="dcterms:W3CDTF">2014-09-15T11:20:40Z</dcterms:created>
  <dcterms:modified xsi:type="dcterms:W3CDTF">2014-11-17T14:58:53Z</dcterms:modified>
</cp:coreProperties>
</file>