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77" r:id="rId2"/>
    <p:sldId id="279" r:id="rId3"/>
    <p:sldId id="275" r:id="rId4"/>
    <p:sldId id="271" r:id="rId5"/>
    <p:sldId id="276" r:id="rId6"/>
    <p:sldId id="272" r:id="rId7"/>
    <p:sldId id="282" r:id="rId8"/>
    <p:sldId id="280"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FE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1" autoAdjust="0"/>
    <p:restoredTop sz="94615" autoAdjust="0"/>
  </p:normalViewPr>
  <p:slideViewPr>
    <p:cSldViewPr>
      <p:cViewPr>
        <p:scale>
          <a:sx n="68" d="100"/>
          <a:sy n="68" d="100"/>
        </p:scale>
        <p:origin x="-1224" y="-22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A5486D92-833F-4E0F-887E-F2B8F535F359}" type="datetimeFigureOut">
              <a:rPr lang="ar-SA" smtClean="0"/>
              <a:pPr/>
              <a:t>28/03/33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1995957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A5486D92-833F-4E0F-887E-F2B8F535F359}" type="datetimeFigureOut">
              <a:rPr lang="ar-SA" smtClean="0"/>
              <a:pPr/>
              <a:t>28/03/33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1856084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486D92-833F-4E0F-887E-F2B8F535F359}" type="datetimeFigureOut">
              <a:rPr lang="ar-SA" smtClean="0"/>
              <a:pPr/>
              <a:t>28/03/33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3680750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A5486D92-833F-4E0F-887E-F2B8F535F359}" type="datetimeFigureOut">
              <a:rPr lang="ar-SA" smtClean="0"/>
              <a:pPr/>
              <a:t>28/03/33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2175390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A5486D92-833F-4E0F-887E-F2B8F535F359}" type="datetimeFigureOut">
              <a:rPr lang="ar-SA" smtClean="0"/>
              <a:pPr/>
              <a:t>28/03/33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2018482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A5486D92-833F-4E0F-887E-F2B8F535F359}" type="datetimeFigureOut">
              <a:rPr lang="ar-SA" smtClean="0"/>
              <a:pPr/>
              <a:t>28/03/33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1747886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486D92-833F-4E0F-887E-F2B8F535F359}" type="datetimeFigureOut">
              <a:rPr lang="ar-SA" smtClean="0"/>
              <a:pPr/>
              <a:t>28/03/33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1090528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486D92-833F-4E0F-887E-F2B8F535F359}" type="datetimeFigureOut">
              <a:rPr lang="ar-SA" smtClean="0"/>
              <a:pPr/>
              <a:t>28/03/33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2191123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486D92-833F-4E0F-887E-F2B8F535F359}" type="datetimeFigureOut">
              <a:rPr lang="ar-SA" smtClean="0"/>
              <a:pPr/>
              <a:t>28/03/33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844040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A5486D92-833F-4E0F-887E-F2B8F535F359}" type="datetimeFigureOut">
              <a:rPr lang="ar-SA" smtClean="0"/>
              <a:pPr/>
              <a:t>28/03/33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110959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A5486D92-833F-4E0F-887E-F2B8F535F359}" type="datetimeFigureOut">
              <a:rPr lang="ar-SA" smtClean="0"/>
              <a:pPr/>
              <a:t>28/03/33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B8755C8-C35C-4382-8639-CCA4FE7F428A}" type="slidenum">
              <a:rPr lang="ar-SA" smtClean="0"/>
              <a:pPr/>
              <a:t>‹#›</a:t>
            </a:fld>
            <a:endParaRPr lang="ar-SA"/>
          </a:p>
        </p:txBody>
      </p:sp>
    </p:spTree>
    <p:extLst>
      <p:ext uri="{BB962C8B-B14F-4D97-AF65-F5344CB8AC3E}">
        <p14:creationId xmlns:p14="http://schemas.microsoft.com/office/powerpoint/2010/main" val="3221047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5486D92-833F-4E0F-887E-F2B8F535F359}" type="datetimeFigureOut">
              <a:rPr lang="ar-SA" smtClean="0"/>
              <a:pPr/>
              <a:t>28/03/33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B8755C8-C35C-4382-8639-CCA4FE7F428A}" type="slidenum">
              <a:rPr lang="ar-SA" smtClean="0"/>
              <a:pPr/>
              <a:t>‹#›</a:t>
            </a:fld>
            <a:endParaRPr lang="ar-SA"/>
          </a:p>
        </p:txBody>
      </p:sp>
    </p:spTree>
    <p:extLst>
      <p:ext uri="{BB962C8B-B14F-4D97-AF65-F5344CB8AC3E}">
        <p14:creationId xmlns:p14="http://schemas.microsoft.com/office/powerpoint/2010/main" val="24857758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pull dir="rd"/>
  </p:transition>
  <p:timing>
    <p:tnLst>
      <p:par>
        <p:cTn id="1" dur="indefinite" restart="never" nodeType="tmRoot"/>
      </p:par>
    </p:tnLst>
  </p:timing>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8" descr="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0800000">
            <a:off x="2843213" y="2514600"/>
            <a:ext cx="3889375" cy="3706813"/>
          </a:xfrm>
          <a:prstGeom prst="rect">
            <a:avLst/>
          </a:prstGeom>
        </p:spPr>
      </p:pic>
      <p:sp>
        <p:nvSpPr>
          <p:cNvPr id="3" name="Rectangle 2"/>
          <p:cNvSpPr/>
          <p:nvPr/>
        </p:nvSpPr>
        <p:spPr>
          <a:xfrm>
            <a:off x="2849075" y="1295400"/>
            <a:ext cx="3816350" cy="10795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4000" dirty="0">
                <a:solidFill>
                  <a:schemeClr val="tx1"/>
                </a:solidFill>
              </a:rPr>
              <a:t>المقالة</a:t>
            </a:r>
          </a:p>
        </p:txBody>
      </p:sp>
      <p:sp>
        <p:nvSpPr>
          <p:cNvPr id="4" name="Rectangle 3"/>
          <p:cNvSpPr/>
          <p:nvPr/>
        </p:nvSpPr>
        <p:spPr>
          <a:xfrm rot="20625095">
            <a:off x="3141742" y="3617730"/>
            <a:ext cx="1533378" cy="914400"/>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3600" dirty="0" smtClean="0"/>
              <a:t>الدراسة التطبيقة</a:t>
            </a:r>
            <a:endParaRPr lang="ar-SA" sz="3600" dirty="0"/>
          </a:p>
        </p:txBody>
      </p:sp>
      <p:sp>
        <p:nvSpPr>
          <p:cNvPr id="5" name="TextBox 4"/>
          <p:cNvSpPr txBox="1"/>
          <p:nvPr/>
        </p:nvSpPr>
        <p:spPr>
          <a:xfrm>
            <a:off x="0" y="6467598"/>
            <a:ext cx="762000" cy="369332"/>
          </a:xfrm>
          <a:prstGeom prst="rect">
            <a:avLst/>
          </a:prstGeom>
          <a:noFill/>
        </p:spPr>
        <p:txBody>
          <a:bodyPr wrap="square" rtlCol="1">
            <a:spAutoFit/>
          </a:bodyPr>
          <a:lstStyle/>
          <a:p>
            <a:r>
              <a:rPr lang="ar-SA" dirty="0"/>
              <a:t> </a:t>
            </a:r>
            <a:r>
              <a:rPr lang="ar-SA" dirty="0" smtClean="0"/>
              <a:t>1\ 8</a:t>
            </a:r>
            <a:endParaRPr lang="ar-SA" dirty="0"/>
          </a:p>
        </p:txBody>
      </p:sp>
    </p:spTree>
    <p:extLst>
      <p:ext uri="{BB962C8B-B14F-4D97-AF65-F5344CB8AC3E}">
        <p14:creationId xmlns:p14="http://schemas.microsoft.com/office/powerpoint/2010/main" val="309191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19200"/>
          </a:xfrm>
        </p:spPr>
        <p:style>
          <a:lnRef idx="2">
            <a:schemeClr val="dk1"/>
          </a:lnRef>
          <a:fillRef idx="1">
            <a:schemeClr val="lt1"/>
          </a:fillRef>
          <a:effectRef idx="0">
            <a:schemeClr val="dk1"/>
          </a:effectRef>
          <a:fontRef idx="minor">
            <a:schemeClr val="dk1"/>
          </a:fontRef>
        </p:style>
        <p:txBody>
          <a:bodyPr/>
          <a:lstStyle/>
          <a:p>
            <a:r>
              <a:rPr lang="ar-SA" dirty="0" smtClean="0">
                <a:solidFill>
                  <a:srgbClr val="FF0000"/>
                </a:solidFill>
              </a:rPr>
              <a:t>المحاضرة الثامنة</a:t>
            </a:r>
            <a:endParaRPr lang="ar-SA" dirty="0">
              <a:solidFill>
                <a:srgbClr val="FF0000"/>
              </a:solidFill>
            </a:endParaRPr>
          </a:p>
        </p:txBody>
      </p:sp>
      <p:sp>
        <p:nvSpPr>
          <p:cNvPr id="3" name="Content Placeholder 2"/>
          <p:cNvSpPr>
            <a:spLocks noGrp="1"/>
          </p:cNvSpPr>
          <p:nvPr>
            <p:ph sz="half" idx="1"/>
          </p:nvPr>
        </p:nvSpPr>
        <p:spPr>
          <a:xfrm>
            <a:off x="457200" y="1371600"/>
            <a:ext cx="4191000" cy="4754563"/>
          </a:xfrm>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ar-SA" sz="3600" b="1" u="sng" dirty="0" smtClean="0">
                <a:latin typeface="Arabic Typesetting" pitchFamily="66" charset="-78"/>
                <a:cs typeface="Arabic Typesetting" pitchFamily="66" charset="-78"/>
              </a:rPr>
              <a:t>أهداف المحاضرة :</a:t>
            </a:r>
          </a:p>
          <a:p>
            <a:pPr>
              <a:lnSpc>
                <a:spcPct val="90000"/>
              </a:lnSpc>
              <a:buFontTx/>
              <a:buNone/>
            </a:pPr>
            <a:r>
              <a:rPr lang="ar-SA" sz="3200" dirty="0" smtClean="0">
                <a:latin typeface="Arabic Typesetting" pitchFamily="66" charset="-78"/>
                <a:cs typeface="Arabic Typesetting" pitchFamily="66" charset="-78"/>
              </a:rPr>
              <a:t>1- تعلم </a:t>
            </a:r>
            <a:r>
              <a:rPr lang="ar-SA" sz="3200" dirty="0">
                <a:latin typeface="Arabic Typesetting" pitchFamily="66" charset="-78"/>
                <a:cs typeface="Arabic Typesetting" pitchFamily="66" charset="-78"/>
              </a:rPr>
              <a:t>أصول كتابة </a:t>
            </a:r>
            <a:r>
              <a:rPr lang="ar-SA" sz="3200" dirty="0" smtClean="0">
                <a:latin typeface="Arabic Typesetting" pitchFamily="66" charset="-78"/>
                <a:cs typeface="Arabic Typesetting" pitchFamily="66" charset="-78"/>
              </a:rPr>
              <a:t>المقالة </a:t>
            </a:r>
            <a:r>
              <a:rPr lang="ar-SA" sz="3200" dirty="0">
                <a:latin typeface="Arabic Typesetting" pitchFamily="66" charset="-78"/>
                <a:cs typeface="Arabic Typesetting" pitchFamily="66" charset="-78"/>
              </a:rPr>
              <a:t>وأثراللغة في بلورة القضية المطروحة.</a:t>
            </a:r>
          </a:p>
          <a:p>
            <a:pPr>
              <a:lnSpc>
                <a:spcPct val="90000"/>
              </a:lnSpc>
              <a:buFontTx/>
              <a:buNone/>
            </a:pPr>
            <a:r>
              <a:rPr lang="ar-SA" sz="3200" dirty="0" smtClean="0">
                <a:latin typeface="Arabic Typesetting" pitchFamily="66" charset="-78"/>
                <a:cs typeface="Arabic Typesetting" pitchFamily="66" charset="-78"/>
              </a:rPr>
              <a:t>2-  </a:t>
            </a:r>
            <a:r>
              <a:rPr lang="ar-SA" sz="3200" dirty="0">
                <a:latin typeface="Arabic Typesetting" pitchFamily="66" charset="-78"/>
                <a:cs typeface="Arabic Typesetting" pitchFamily="66" charset="-78"/>
              </a:rPr>
              <a:t>تنمية المهارة الكتابية والنقدية عن طريق عرض بعض المقالات وتناولها بالدراسة والتحليل. </a:t>
            </a:r>
            <a:endParaRPr lang="ar-SA" sz="3200" dirty="0" smtClean="0">
              <a:latin typeface="Arabic Typesetting" pitchFamily="66" charset="-78"/>
              <a:cs typeface="Arabic Typesetting" pitchFamily="66" charset="-78"/>
            </a:endParaRPr>
          </a:p>
          <a:p>
            <a:pPr>
              <a:lnSpc>
                <a:spcPct val="90000"/>
              </a:lnSpc>
              <a:buFontTx/>
              <a:buNone/>
            </a:pPr>
            <a:r>
              <a:rPr lang="ar-SA" sz="3200" dirty="0" smtClean="0">
                <a:latin typeface="Arabic Typesetting" pitchFamily="66" charset="-78"/>
                <a:cs typeface="Arabic Typesetting" pitchFamily="66" charset="-78"/>
              </a:rPr>
              <a:t>3- توضيح أثر المقال في نقد جوانب من الحياة بطريقة لاتتاح بغيرها من الأنماط الكتابية . </a:t>
            </a:r>
            <a:endParaRPr lang="ar-SA" sz="3200" dirty="0">
              <a:latin typeface="Arabic Typesetting" pitchFamily="66" charset="-78"/>
              <a:cs typeface="Arabic Typesetting" pitchFamily="66" charset="-78"/>
            </a:endParaRPr>
          </a:p>
          <a:p>
            <a:endParaRPr lang="ar-SA" dirty="0"/>
          </a:p>
        </p:txBody>
      </p:sp>
      <p:sp>
        <p:nvSpPr>
          <p:cNvPr id="4" name="Content Placeholder 3"/>
          <p:cNvSpPr>
            <a:spLocks noGrp="1"/>
          </p:cNvSpPr>
          <p:nvPr>
            <p:ph sz="half" idx="2"/>
          </p:nvPr>
        </p:nvSpPr>
        <p:spPr>
          <a:xfrm>
            <a:off x="4648200" y="1371600"/>
            <a:ext cx="4038600" cy="4754563"/>
          </a:xfrm>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ar-SA" sz="3200" u="sng" dirty="0">
                <a:latin typeface="Arabic Typesetting" pitchFamily="66" charset="-78"/>
                <a:cs typeface="Arabic Typesetting" pitchFamily="66" charset="-78"/>
              </a:rPr>
              <a:t>اسم المقرر</a:t>
            </a:r>
            <a:r>
              <a:rPr lang="ar-SA" sz="3200" dirty="0">
                <a:latin typeface="Arabic Typesetting" pitchFamily="66" charset="-78"/>
                <a:cs typeface="Arabic Typesetting" pitchFamily="66" charset="-78"/>
              </a:rPr>
              <a:t>: التحرير العربي  </a:t>
            </a:r>
          </a:p>
          <a:p>
            <a:pPr marL="0" indent="0">
              <a:buNone/>
            </a:pPr>
            <a:r>
              <a:rPr lang="ar-SA" sz="3200" u="sng" dirty="0">
                <a:latin typeface="Arabic Typesetting" pitchFamily="66" charset="-78"/>
                <a:cs typeface="Arabic Typesetting" pitchFamily="66" charset="-78"/>
              </a:rPr>
              <a:t> عنوان المحاضرة </a:t>
            </a:r>
            <a:r>
              <a:rPr lang="ar-SA" sz="3200" dirty="0">
                <a:latin typeface="Arabic Typesetting" pitchFamily="66" charset="-78"/>
                <a:cs typeface="Arabic Typesetting" pitchFamily="66" charset="-78"/>
              </a:rPr>
              <a:t>: </a:t>
            </a:r>
            <a:r>
              <a:rPr lang="ar-SA" sz="3200" dirty="0" smtClean="0">
                <a:latin typeface="Arabic Typesetting" pitchFamily="66" charset="-78"/>
                <a:cs typeface="Arabic Typesetting" pitchFamily="66" charset="-78"/>
              </a:rPr>
              <a:t>الدراسة التطبيقية </a:t>
            </a:r>
          </a:p>
          <a:p>
            <a:pPr marL="0" indent="0">
              <a:buNone/>
            </a:pPr>
            <a:r>
              <a:rPr lang="ar-SA" sz="3600" dirty="0" smtClean="0">
                <a:latin typeface="Arabic Typesetting" pitchFamily="66" charset="-78"/>
                <a:cs typeface="Arabic Typesetting" pitchFamily="66" charset="-78"/>
              </a:rPr>
              <a:t>                 (المقالة)</a:t>
            </a:r>
            <a:endParaRPr lang="ar-SA" sz="3600" dirty="0">
              <a:latin typeface="Arabic Typesetting" pitchFamily="66" charset="-78"/>
              <a:cs typeface="Arabic Typesetting" pitchFamily="66" charset="-78"/>
            </a:endParaRPr>
          </a:p>
          <a:p>
            <a:pPr marL="0" indent="0">
              <a:buNone/>
            </a:pPr>
            <a:r>
              <a:rPr lang="ar-SA" sz="3200" u="sng" dirty="0">
                <a:latin typeface="Arabic Typesetting" pitchFamily="66" charset="-78"/>
                <a:cs typeface="Arabic Typesetting" pitchFamily="66" charset="-78"/>
              </a:rPr>
              <a:t> أستاذة المقرر</a:t>
            </a:r>
            <a:r>
              <a:rPr lang="ar-SA" sz="3200" dirty="0">
                <a:latin typeface="Arabic Typesetting" pitchFamily="66" charset="-78"/>
                <a:cs typeface="Arabic Typesetting" pitchFamily="66" charset="-78"/>
              </a:rPr>
              <a:t>: د. ضحى عادل بلال </a:t>
            </a:r>
          </a:p>
          <a:p>
            <a:endParaRPr lang="ar-SA" sz="3200" dirty="0">
              <a:latin typeface="Arabic Typesetting" pitchFamily="66" charset="-78"/>
              <a:cs typeface="Arabic Typesetting" pitchFamily="66" charset="-78"/>
            </a:endParaRPr>
          </a:p>
          <a:p>
            <a:endParaRPr lang="ar-SA" dirty="0"/>
          </a:p>
        </p:txBody>
      </p:sp>
      <p:sp>
        <p:nvSpPr>
          <p:cNvPr id="5" name="TextBox 4"/>
          <p:cNvSpPr txBox="1"/>
          <p:nvPr/>
        </p:nvSpPr>
        <p:spPr>
          <a:xfrm>
            <a:off x="0" y="6481666"/>
            <a:ext cx="762000" cy="369332"/>
          </a:xfrm>
          <a:prstGeom prst="rect">
            <a:avLst/>
          </a:prstGeom>
          <a:noFill/>
        </p:spPr>
        <p:txBody>
          <a:bodyPr wrap="square" rtlCol="1">
            <a:spAutoFit/>
          </a:bodyPr>
          <a:lstStyle/>
          <a:p>
            <a:r>
              <a:rPr lang="ar-SA" dirty="0"/>
              <a:t> </a:t>
            </a:r>
            <a:r>
              <a:rPr lang="ar-SA" dirty="0" smtClean="0"/>
              <a:t>2\ 8</a:t>
            </a:r>
            <a:endParaRPr lang="ar-SA" dirty="0"/>
          </a:p>
        </p:txBody>
      </p:sp>
    </p:spTree>
    <p:extLst>
      <p:ext uri="{BB962C8B-B14F-4D97-AF65-F5344CB8AC3E}">
        <p14:creationId xmlns:p14="http://schemas.microsoft.com/office/powerpoint/2010/main" val="40493256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73162"/>
          </a:xfrm>
          <a:ln>
            <a:solidFill>
              <a:schemeClr val="tx1"/>
            </a:solidFill>
          </a:ln>
        </p:spPr>
        <p:style>
          <a:lnRef idx="2">
            <a:schemeClr val="dk1"/>
          </a:lnRef>
          <a:fillRef idx="1">
            <a:schemeClr val="lt1"/>
          </a:fillRef>
          <a:effectRef idx="0">
            <a:schemeClr val="dk1"/>
          </a:effectRef>
          <a:fontRef idx="minor">
            <a:schemeClr val="dk1"/>
          </a:fontRef>
        </p:style>
        <p:txBody>
          <a:bodyPr>
            <a:normAutofit fontScale="90000"/>
          </a:bodyPr>
          <a:lstStyle/>
          <a:p>
            <a:pPr marL="0" indent="0" algn="r"/>
            <a:r>
              <a:rPr lang="ar-SA" dirty="0" smtClean="0"/>
              <a:t/>
            </a:r>
            <a:br>
              <a:rPr lang="ar-SA" dirty="0" smtClean="0"/>
            </a:br>
            <a:r>
              <a:rPr lang="ar-SA" dirty="0"/>
              <a:t/>
            </a:r>
            <a:br>
              <a:rPr lang="ar-SA" dirty="0"/>
            </a:br>
            <a:r>
              <a:rPr lang="ar-SA" dirty="0" smtClean="0"/>
              <a:t/>
            </a:r>
            <a:br>
              <a:rPr lang="ar-SA" dirty="0" smtClean="0"/>
            </a:br>
            <a:r>
              <a:rPr lang="ar-SA" dirty="0"/>
              <a:t/>
            </a:r>
            <a:br>
              <a:rPr lang="ar-SA" dirty="0"/>
            </a:br>
            <a:r>
              <a:rPr lang="ar-SA" dirty="0" smtClean="0"/>
              <a:t/>
            </a:r>
            <a:br>
              <a:rPr lang="ar-SA" dirty="0" smtClean="0"/>
            </a:br>
            <a:r>
              <a:rPr lang="ar-SA" sz="3600" b="1" dirty="0" smtClean="0">
                <a:solidFill>
                  <a:schemeClr val="accent1">
                    <a:lumMod val="75000"/>
                  </a:schemeClr>
                </a:solidFill>
              </a:rPr>
              <a:t>النموذج التطبيقي</a:t>
            </a:r>
            <a:r>
              <a:rPr lang="ar-SA" sz="3600" b="1" dirty="0">
                <a:solidFill>
                  <a:schemeClr val="accent1">
                    <a:lumMod val="75000"/>
                  </a:schemeClr>
                </a:solidFill>
              </a:rPr>
              <a:t> </a:t>
            </a:r>
            <a:r>
              <a:rPr lang="ar-SA" sz="3600" b="1" dirty="0" smtClean="0">
                <a:solidFill>
                  <a:schemeClr val="accent1">
                    <a:lumMod val="75000"/>
                  </a:schemeClr>
                </a:solidFill>
              </a:rPr>
              <a:t>               </a:t>
            </a:r>
            <a:r>
              <a:rPr lang="ar-SA" sz="3600" dirty="0" smtClean="0"/>
              <a:t>مقالة </a:t>
            </a:r>
            <a:r>
              <a:rPr lang="ar-SA" sz="3600" dirty="0">
                <a:solidFill>
                  <a:schemeClr val="tx1"/>
                </a:solidFill>
              </a:rPr>
              <a:t>العمود الصحفي </a:t>
            </a:r>
            <a:br>
              <a:rPr lang="ar-SA" sz="3600" dirty="0">
                <a:solidFill>
                  <a:schemeClr val="tx1"/>
                </a:solidFill>
              </a:rPr>
            </a:br>
            <a:r>
              <a:rPr lang="ar-SA" sz="3600" dirty="0">
                <a:solidFill>
                  <a:schemeClr val="tx1"/>
                </a:solidFill>
              </a:rPr>
              <a:t>    </a:t>
            </a:r>
            <a:r>
              <a:rPr lang="ar-SA" sz="3600" dirty="0" smtClean="0">
                <a:solidFill>
                  <a:schemeClr val="tx1"/>
                </a:solidFill>
              </a:rPr>
              <a:t>                              الكاتب </a:t>
            </a:r>
            <a:r>
              <a:rPr lang="ar-SA" sz="3600" dirty="0">
                <a:solidFill>
                  <a:schemeClr val="tx1"/>
                </a:solidFill>
              </a:rPr>
              <a:t>إبراهيم العجلوني</a:t>
            </a:r>
            <a:r>
              <a:rPr lang="ar-SA" sz="3600" dirty="0">
                <a:solidFill>
                  <a:srgbClr val="FF0000"/>
                </a:solidFill>
              </a:rPr>
              <a:t/>
            </a:r>
            <a:br>
              <a:rPr lang="ar-SA" sz="3600" dirty="0">
                <a:solidFill>
                  <a:srgbClr val="FF0000"/>
                </a:solidFill>
              </a:rPr>
            </a:br>
            <a:r>
              <a:rPr lang="ar-SA" dirty="0" smtClean="0"/>
              <a:t/>
            </a:r>
            <a:br>
              <a:rPr lang="ar-SA" dirty="0" smtClean="0"/>
            </a:br>
            <a:r>
              <a:rPr lang="ar-SA" dirty="0"/>
              <a:t/>
            </a:r>
            <a:br>
              <a:rPr lang="ar-SA" dirty="0"/>
            </a:br>
            <a:r>
              <a:rPr lang="ar-SA" dirty="0" smtClean="0"/>
              <a:t/>
            </a:r>
            <a:br>
              <a:rPr lang="ar-SA" dirty="0" smtClean="0"/>
            </a:br>
            <a:r>
              <a:rPr lang="ar-SA" dirty="0" smtClean="0"/>
              <a:t>مثـــــال </a:t>
            </a:r>
            <a:r>
              <a:rPr lang="ar-SA" dirty="0"/>
              <a:t>للمقالة الصحفية (العمود الصحفي) للكاتب إبراهيم العجلوني:</a:t>
            </a:r>
          </a:p>
        </p:txBody>
      </p:sp>
      <p:sp>
        <p:nvSpPr>
          <p:cNvPr id="3" name="عنصر نائب للمحتوى 2"/>
          <p:cNvSpPr>
            <a:spLocks noGrp="1"/>
          </p:cNvSpPr>
          <p:nvPr>
            <p:ph idx="1"/>
          </p:nvPr>
        </p:nvSpPr>
        <p:spPr>
          <a:xfrm>
            <a:off x="457200" y="1447800"/>
            <a:ext cx="8229600" cy="4678363"/>
          </a:xfrm>
          <a:ln>
            <a:solidFill>
              <a:schemeClr val="tx1"/>
            </a:solidFill>
          </a:ln>
        </p:spPr>
        <p:style>
          <a:lnRef idx="2">
            <a:schemeClr val="dk1"/>
          </a:lnRef>
          <a:fillRef idx="1">
            <a:schemeClr val="lt1"/>
          </a:fillRef>
          <a:effectRef idx="0">
            <a:schemeClr val="dk1"/>
          </a:effectRef>
          <a:fontRef idx="minor">
            <a:schemeClr val="dk1"/>
          </a:fontRef>
        </p:style>
        <p:txBody>
          <a:bodyPr>
            <a:normAutofit/>
          </a:bodyPr>
          <a:lstStyle/>
          <a:p>
            <a:pPr marL="0" indent="0" algn="just">
              <a:buNone/>
            </a:pPr>
            <a:r>
              <a:rPr lang="ar-SA" dirty="0" smtClean="0">
                <a:solidFill>
                  <a:schemeClr val="tx1"/>
                </a:solidFill>
                <a:latin typeface="Arabic Typesetting" pitchFamily="66" charset="-78"/>
                <a:cs typeface="Arabic Typesetting" pitchFamily="66" charset="-78"/>
              </a:rPr>
              <a:t>إبراهيم </a:t>
            </a:r>
            <a:r>
              <a:rPr lang="ar-SA" dirty="0">
                <a:solidFill>
                  <a:schemeClr val="tx1"/>
                </a:solidFill>
                <a:latin typeface="Arabic Typesetting" pitchFamily="66" charset="-78"/>
                <a:cs typeface="Arabic Typesetting" pitchFamily="66" charset="-78"/>
              </a:rPr>
              <a:t>العجلوني: أديب </a:t>
            </a:r>
            <a:r>
              <a:rPr lang="ar-SA" dirty="0" smtClean="0">
                <a:solidFill>
                  <a:schemeClr val="tx1"/>
                </a:solidFill>
                <a:latin typeface="Arabic Typesetting" pitchFamily="66" charset="-78"/>
                <a:cs typeface="Arabic Typesetting" pitchFamily="66" charset="-78"/>
              </a:rPr>
              <a:t>أردني،وكاتب صحفي، تأثر </a:t>
            </a:r>
            <a:r>
              <a:rPr lang="ar-SA" dirty="0">
                <a:solidFill>
                  <a:schemeClr val="tx1"/>
                </a:solidFill>
                <a:latin typeface="Arabic Typesetting" pitchFamily="66" charset="-78"/>
                <a:cs typeface="Arabic Typesetting" pitchFamily="66" charset="-78"/>
              </a:rPr>
              <a:t>بالمدرسة التراثية التي </a:t>
            </a:r>
            <a:r>
              <a:rPr lang="ar-SA" dirty="0" smtClean="0">
                <a:solidFill>
                  <a:schemeClr val="tx1"/>
                </a:solidFill>
                <a:latin typeface="Arabic Typesetting" pitchFamily="66" charset="-78"/>
                <a:cs typeface="Arabic Typesetting" pitchFamily="66" charset="-78"/>
              </a:rPr>
              <a:t>أحياها </a:t>
            </a:r>
            <a:r>
              <a:rPr lang="ar-SA" dirty="0">
                <a:solidFill>
                  <a:schemeClr val="tx1"/>
                </a:solidFill>
                <a:latin typeface="Arabic Typesetting" pitchFamily="66" charset="-78"/>
                <a:cs typeface="Arabic Typesetting" pitchFamily="66" charset="-78"/>
              </a:rPr>
              <a:t>الأديب الرافعي،ولد بمدينة الصريح شمال الأردن </a:t>
            </a:r>
            <a:r>
              <a:rPr lang="ar-SA" dirty="0" smtClean="0">
                <a:solidFill>
                  <a:schemeClr val="tx1"/>
                </a:solidFill>
                <a:latin typeface="Arabic Typesetting" pitchFamily="66" charset="-78"/>
                <a:cs typeface="Arabic Typesetting" pitchFamily="66" charset="-78"/>
              </a:rPr>
              <a:t>, ورغم </a:t>
            </a:r>
            <a:r>
              <a:rPr lang="ar-SA" dirty="0">
                <a:solidFill>
                  <a:schemeClr val="tx1"/>
                </a:solidFill>
                <a:latin typeface="Arabic Typesetting" pitchFamily="66" charset="-78"/>
                <a:cs typeface="Arabic Typesetting" pitchFamily="66" charset="-78"/>
              </a:rPr>
              <a:t>أن الأديب العجلوني عند جمهرة النقاد أديب إسلامي لكنه موسوعي الفكرة تجول في ثقاقات الشعوب وأديانها </a:t>
            </a:r>
            <a:r>
              <a:rPr lang="ar-SA" dirty="0" smtClean="0">
                <a:solidFill>
                  <a:schemeClr val="tx1"/>
                </a:solidFill>
                <a:latin typeface="Arabic Typesetting" pitchFamily="66" charset="-78"/>
                <a:cs typeface="Arabic Typesetting" pitchFamily="66" charset="-78"/>
              </a:rPr>
              <a:t>، له </a:t>
            </a:r>
            <a:r>
              <a:rPr lang="ar-SA" dirty="0">
                <a:solidFill>
                  <a:schemeClr val="tx1"/>
                </a:solidFill>
                <a:latin typeface="Arabic Typesetting" pitchFamily="66" charset="-78"/>
                <a:cs typeface="Arabic Typesetting" pitchFamily="66" charset="-78"/>
              </a:rPr>
              <a:t>عمود شبه يومي في </a:t>
            </a:r>
            <a:r>
              <a:rPr lang="ar-SA" dirty="0" smtClean="0">
                <a:solidFill>
                  <a:schemeClr val="tx1"/>
                </a:solidFill>
                <a:latin typeface="Arabic Typesetting" pitchFamily="66" charset="-78"/>
                <a:cs typeface="Arabic Typesetting" pitchFamily="66" charset="-78"/>
              </a:rPr>
              <a:t>جريدة الرأي الأردنية, ومن </a:t>
            </a:r>
            <a:r>
              <a:rPr lang="ar-SA" dirty="0" smtClean="0">
                <a:latin typeface="Arabic Typesetting" pitchFamily="66" charset="-78"/>
                <a:cs typeface="Arabic Typesetting" pitchFamily="66" charset="-78"/>
              </a:rPr>
              <a:t>أهم </a:t>
            </a:r>
            <a:r>
              <a:rPr lang="ar-SA" dirty="0" smtClean="0">
                <a:latin typeface="Arabic Typesetting" pitchFamily="66" charset="-78"/>
                <a:cs typeface="Arabic Typesetting" pitchFamily="66" charset="-78"/>
              </a:rPr>
              <a:t>مؤلفاته :</a:t>
            </a:r>
            <a:endParaRPr lang="ar-SA" dirty="0">
              <a:latin typeface="Arabic Typesetting" pitchFamily="66" charset="-78"/>
              <a:cs typeface="Arabic Typesetting" pitchFamily="66" charset="-78"/>
            </a:endParaRPr>
          </a:p>
          <a:p>
            <a:r>
              <a:rPr lang="ar-SA" dirty="0">
                <a:latin typeface="Arabic Typesetting" pitchFamily="66" charset="-78"/>
                <a:cs typeface="Arabic Typesetting" pitchFamily="66" charset="-78"/>
              </a:rPr>
              <a:t>تقاسيم على الجراح،شعر </a:t>
            </a:r>
            <a:endParaRPr lang="ar-SA" dirty="0" smtClean="0">
              <a:latin typeface="Arabic Typesetting" pitchFamily="66" charset="-78"/>
              <a:cs typeface="Arabic Typesetting" pitchFamily="66" charset="-78"/>
            </a:endParaRPr>
          </a:p>
          <a:p>
            <a:r>
              <a:rPr lang="ar-SA" dirty="0" smtClean="0">
                <a:latin typeface="Arabic Typesetting" pitchFamily="66" charset="-78"/>
                <a:cs typeface="Arabic Typesetting" pitchFamily="66" charset="-78"/>
              </a:rPr>
              <a:t>نظرات </a:t>
            </a:r>
            <a:r>
              <a:rPr lang="ar-SA" dirty="0">
                <a:latin typeface="Arabic Typesetting" pitchFamily="66" charset="-78"/>
                <a:cs typeface="Arabic Typesetting" pitchFamily="66" charset="-78"/>
              </a:rPr>
              <a:t>في الواقع الثقافي الأردني ،دراسات .</a:t>
            </a:r>
          </a:p>
          <a:p>
            <a:r>
              <a:rPr lang="ar-SA" dirty="0">
                <a:latin typeface="Arabic Typesetting" pitchFamily="66" charset="-78"/>
                <a:cs typeface="Arabic Typesetting" pitchFamily="66" charset="-78"/>
              </a:rPr>
              <a:t>في الفلسفة والخطاب القراني ،دراسات .</a:t>
            </a:r>
          </a:p>
          <a:p>
            <a:r>
              <a:rPr lang="ar-SA" dirty="0">
                <a:latin typeface="Arabic Typesetting" pitchFamily="66" charset="-78"/>
                <a:cs typeface="Arabic Typesetting" pitchFamily="66" charset="-78"/>
              </a:rPr>
              <a:t>من مفكرة رجل يحتضر ، مسرحية وقصص</a:t>
            </a:r>
            <a:r>
              <a:rPr lang="ar-SA" dirty="0" smtClean="0">
                <a:solidFill>
                  <a:schemeClr val="tx1"/>
                </a:solidFill>
                <a:latin typeface="Arabic Typesetting" pitchFamily="66" charset="-78"/>
                <a:cs typeface="Arabic Typesetting" pitchFamily="66" charset="-78"/>
              </a:rPr>
              <a:t>      </a:t>
            </a:r>
            <a:endParaRPr lang="ar-SA" dirty="0">
              <a:solidFill>
                <a:schemeClr val="tx1"/>
              </a:solidFill>
              <a:latin typeface="Arabic Typesetting" pitchFamily="66" charset="-78"/>
              <a:cs typeface="Arabic Typesetting" pitchFamily="66" charset="-78"/>
            </a:endParaRPr>
          </a:p>
        </p:txBody>
      </p:sp>
      <p:sp>
        <p:nvSpPr>
          <p:cNvPr id="4" name="TextBox 3"/>
          <p:cNvSpPr txBox="1"/>
          <p:nvPr/>
        </p:nvSpPr>
        <p:spPr>
          <a:xfrm>
            <a:off x="0" y="6488668"/>
            <a:ext cx="762000" cy="369332"/>
          </a:xfrm>
          <a:prstGeom prst="rect">
            <a:avLst/>
          </a:prstGeom>
          <a:noFill/>
        </p:spPr>
        <p:txBody>
          <a:bodyPr wrap="square" rtlCol="1">
            <a:spAutoFit/>
          </a:bodyPr>
          <a:lstStyle/>
          <a:p>
            <a:r>
              <a:rPr lang="ar-SA" dirty="0"/>
              <a:t> 3</a:t>
            </a:r>
            <a:r>
              <a:rPr lang="ar-SA" dirty="0" smtClean="0"/>
              <a:t>\ 8</a:t>
            </a:r>
            <a:endParaRPr lang="ar-SA" dirty="0"/>
          </a:p>
        </p:txBody>
      </p:sp>
    </p:spTree>
  </p:cSld>
  <p:clrMapOvr>
    <a:masterClrMapping/>
  </p:clrMapOvr>
  <p:transition spd="slow">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ln>
            <a:solidFill>
              <a:schemeClr val="tx1"/>
            </a:solidFill>
          </a:ln>
        </p:spPr>
        <p:style>
          <a:lnRef idx="2">
            <a:schemeClr val="dk1"/>
          </a:lnRef>
          <a:fillRef idx="1">
            <a:schemeClr val="lt1"/>
          </a:fillRef>
          <a:effectRef idx="0">
            <a:schemeClr val="dk1"/>
          </a:effectRef>
          <a:fontRef idx="minor">
            <a:schemeClr val="dk1"/>
          </a:fontRef>
        </p:style>
        <p:txBody>
          <a:bodyPr>
            <a:normAutofit/>
          </a:bodyPr>
          <a:lstStyle/>
          <a:p>
            <a:pPr algn="just">
              <a:buNone/>
            </a:pPr>
            <a:r>
              <a:rPr lang="ar-SA" dirty="0" smtClean="0"/>
              <a:t>    </a:t>
            </a:r>
            <a:r>
              <a:rPr lang="ar-SA" sz="3600" dirty="0" smtClean="0">
                <a:latin typeface="Arabic Typesetting" pitchFamily="66" charset="-78"/>
                <a:cs typeface="Arabic Typesetting" pitchFamily="66" charset="-78"/>
              </a:rPr>
              <a:t>يرى صديقنا الذي يشبهنا ونشبهه أن لاشىء بقادر على استلاب رجل الوعي إذا هو أراد أن يكون حراً . وأن حجة من يبررون اسخذاءهم بلقمة العيش حجة داحضة تقوم على خداع الذات قبل خداع الاخرين,فطالما كان بإمكان المرء </a:t>
            </a:r>
            <a:r>
              <a:rPr lang="ar-SA" sz="3600" dirty="0">
                <a:latin typeface="Arabic Typesetting" pitchFamily="66" charset="-78"/>
                <a:cs typeface="Arabic Typesetting" pitchFamily="66" charset="-78"/>
              </a:rPr>
              <a:t>أ</a:t>
            </a:r>
            <a:r>
              <a:rPr lang="ar-SA" sz="3600" dirty="0" smtClean="0">
                <a:latin typeface="Arabic Typesetting" pitchFamily="66" charset="-78"/>
                <a:cs typeface="Arabic Typesetting" pitchFamily="66" charset="-78"/>
              </a:rPr>
              <a:t>ن يسد جوعته بعلبة سردين </a:t>
            </a:r>
            <a:r>
              <a:rPr lang="ar-SA" sz="3600" dirty="0" smtClean="0">
                <a:latin typeface="Arabic Typesetting" pitchFamily="66" charset="-78"/>
                <a:cs typeface="Arabic Typesetting" pitchFamily="66" charset="-78"/>
              </a:rPr>
              <a:t>, أو </a:t>
            </a:r>
            <a:r>
              <a:rPr lang="ar-SA" sz="3600" dirty="0" smtClean="0">
                <a:latin typeface="Arabic Typesetting" pitchFamily="66" charset="-78"/>
                <a:cs typeface="Arabic Typesetting" pitchFamily="66" charset="-78"/>
              </a:rPr>
              <a:t>بصحن فول </a:t>
            </a:r>
            <a:r>
              <a:rPr lang="ar-SA" sz="3600" dirty="0" smtClean="0">
                <a:latin typeface="Arabic Typesetting" pitchFamily="66" charset="-78"/>
                <a:cs typeface="Arabic Typesetting" pitchFamily="66" charset="-78"/>
              </a:rPr>
              <a:t>, فإن </a:t>
            </a:r>
            <a:r>
              <a:rPr lang="ar-SA" sz="3600" dirty="0" smtClean="0">
                <a:latin typeface="Arabic Typesetting" pitchFamily="66" charset="-78"/>
                <a:cs typeface="Arabic Typesetting" pitchFamily="66" charset="-78"/>
              </a:rPr>
              <a:t>مامن قوة في الأرض تستطيع من هذا الباب </a:t>
            </a:r>
            <a:r>
              <a:rPr lang="ar-SA" sz="3600" dirty="0" smtClean="0">
                <a:latin typeface="Arabic Typesetting" pitchFamily="66" charset="-78"/>
                <a:cs typeface="Arabic Typesetting" pitchFamily="66" charset="-78"/>
              </a:rPr>
              <a:t>أن </a:t>
            </a:r>
            <a:r>
              <a:rPr lang="ar-SA" sz="3600" dirty="0" smtClean="0">
                <a:latin typeface="Arabic Typesetting" pitchFamily="66" charset="-78"/>
                <a:cs typeface="Arabic Typesetting" pitchFamily="66" charset="-78"/>
              </a:rPr>
              <a:t>تقهر ذوي الألباب على أن يكونوا لها من المسخرين </a:t>
            </a:r>
            <a:r>
              <a:rPr lang="ar-SA" sz="3600" dirty="0" smtClean="0">
                <a:latin typeface="Arabic Typesetting" pitchFamily="66" charset="-78"/>
                <a:cs typeface="Arabic Typesetting" pitchFamily="66" charset="-78"/>
              </a:rPr>
              <a:t>, وبما </a:t>
            </a:r>
            <a:r>
              <a:rPr lang="ar-SA" sz="3600" dirty="0" smtClean="0">
                <a:latin typeface="Arabic Typesetting" pitchFamily="66" charset="-78"/>
                <a:cs typeface="Arabic Typesetting" pitchFamily="66" charset="-78"/>
              </a:rPr>
              <a:t>تمليه عليهم من الناعقين.</a:t>
            </a:r>
          </a:p>
        </p:txBody>
      </p:sp>
      <p:sp>
        <p:nvSpPr>
          <p:cNvPr id="2" name="Rectangle 1"/>
          <p:cNvSpPr/>
          <p:nvPr/>
        </p:nvSpPr>
        <p:spPr>
          <a:xfrm>
            <a:off x="2362200" y="347003"/>
            <a:ext cx="4419600" cy="914400"/>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4400" dirty="0" smtClean="0">
                <a:solidFill>
                  <a:schemeClr val="accent1">
                    <a:lumMod val="75000"/>
                  </a:schemeClr>
                </a:solidFill>
                <a:latin typeface="Arabic Typesetting" pitchFamily="66" charset="-78"/>
                <a:cs typeface="Arabic Typesetting" pitchFamily="66" charset="-78"/>
              </a:rPr>
              <a:t>علبة سردين........ أو صحن فول</a:t>
            </a:r>
            <a:endParaRPr lang="ar-SA" sz="4400" dirty="0">
              <a:solidFill>
                <a:schemeClr val="accent1">
                  <a:lumMod val="75000"/>
                </a:schemeClr>
              </a:solidFill>
              <a:latin typeface="Arabic Typesetting" pitchFamily="66" charset="-78"/>
              <a:cs typeface="Arabic Typesetting" pitchFamily="66" charset="-78"/>
            </a:endParaRPr>
          </a:p>
        </p:txBody>
      </p:sp>
      <p:sp>
        <p:nvSpPr>
          <p:cNvPr id="4" name="TextBox 3"/>
          <p:cNvSpPr txBox="1"/>
          <p:nvPr/>
        </p:nvSpPr>
        <p:spPr>
          <a:xfrm>
            <a:off x="-15240" y="6492162"/>
            <a:ext cx="762000" cy="369332"/>
          </a:xfrm>
          <a:prstGeom prst="rect">
            <a:avLst/>
          </a:prstGeom>
          <a:noFill/>
        </p:spPr>
        <p:txBody>
          <a:bodyPr wrap="square" rtlCol="1">
            <a:spAutoFit/>
          </a:bodyPr>
          <a:lstStyle/>
          <a:p>
            <a:r>
              <a:rPr lang="ar-SA" dirty="0"/>
              <a:t> </a:t>
            </a:r>
            <a:r>
              <a:rPr lang="ar-SA" dirty="0" smtClean="0"/>
              <a:t>4\ 8</a:t>
            </a:r>
            <a:endParaRPr lang="ar-SA" dirty="0"/>
          </a:p>
        </p:txBody>
      </p:sp>
    </p:spTree>
  </p:cSld>
  <p:clrMapOvr>
    <a:masterClrMapping/>
  </p:clrMapOvr>
  <p:transition spd="slow">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8600"/>
            <a:ext cx="8915400" cy="6553200"/>
          </a:xfrm>
          <a:ln>
            <a:solidFill>
              <a:schemeClr val="tx1"/>
            </a:solidFill>
          </a:ln>
        </p:spPr>
        <p:txBody>
          <a:bodyPr>
            <a:normAutofit fontScale="92500"/>
          </a:bodyPr>
          <a:lstStyle/>
          <a:p>
            <a:pPr marL="0" indent="0" algn="just">
              <a:buNone/>
            </a:pPr>
            <a:r>
              <a:rPr lang="ar-SA" sz="3600" dirty="0" smtClean="0">
                <a:latin typeface="Arabic Typesetting" pitchFamily="66" charset="-78"/>
                <a:cs typeface="Arabic Typesetting" pitchFamily="66" charset="-78"/>
              </a:rPr>
              <a:t>لا </a:t>
            </a:r>
            <a:r>
              <a:rPr lang="ar-SA" sz="3600" dirty="0">
                <a:latin typeface="Arabic Typesetting" pitchFamily="66" charset="-78"/>
                <a:cs typeface="Arabic Typesetting" pitchFamily="66" charset="-78"/>
              </a:rPr>
              <a:t>حجة إذن لمثل هؤلاء الذين يبيعون أنفسهم بثمن بخس ,أو بأي ثمن </a:t>
            </a:r>
            <a:r>
              <a:rPr lang="ar-SA" sz="3600" dirty="0" smtClean="0">
                <a:latin typeface="Arabic Typesetting" pitchFamily="66" charset="-78"/>
                <a:cs typeface="Arabic Typesetting" pitchFamily="66" charset="-78"/>
              </a:rPr>
              <a:t>كاندفعاُ </a:t>
            </a:r>
            <a:r>
              <a:rPr lang="ar-SA" sz="3600" dirty="0" smtClean="0">
                <a:latin typeface="Arabic Typesetting" pitchFamily="66" charset="-78"/>
                <a:cs typeface="Arabic Typesetting" pitchFamily="66" charset="-78"/>
              </a:rPr>
              <a:t>فيما </a:t>
            </a:r>
            <a:r>
              <a:rPr lang="ar-SA" sz="3600" dirty="0">
                <a:latin typeface="Arabic Typesetting" pitchFamily="66" charset="-78"/>
                <a:cs typeface="Arabic Typesetting" pitchFamily="66" charset="-78"/>
              </a:rPr>
              <a:t>يزعمون </a:t>
            </a:r>
            <a:r>
              <a:rPr lang="ar-SA" sz="3600" dirty="0" smtClean="0">
                <a:latin typeface="Arabic Typesetting" pitchFamily="66" charset="-78"/>
                <a:cs typeface="Arabic Typesetting" pitchFamily="66" charset="-78"/>
              </a:rPr>
              <a:t>لغائلة </a:t>
            </a:r>
            <a:r>
              <a:rPr lang="ar-SA" sz="3600" dirty="0">
                <a:latin typeface="Arabic Typesetting" pitchFamily="66" charset="-78"/>
                <a:cs typeface="Arabic Typesetting" pitchFamily="66" charset="-78"/>
              </a:rPr>
              <a:t>الجوع عنهم </a:t>
            </a:r>
            <a:r>
              <a:rPr lang="ar-SA" sz="3600" dirty="0" smtClean="0">
                <a:latin typeface="Arabic Typesetting" pitchFamily="66" charset="-78"/>
                <a:cs typeface="Arabic Typesetting" pitchFamily="66" charset="-78"/>
              </a:rPr>
              <a:t>, أو </a:t>
            </a:r>
            <a:r>
              <a:rPr lang="ar-SA" sz="3600" dirty="0">
                <a:latin typeface="Arabic Typesetting" pitchFamily="66" charset="-78"/>
                <a:cs typeface="Arabic Typesetting" pitchFamily="66" charset="-78"/>
              </a:rPr>
              <a:t>عن أولادهم </a:t>
            </a:r>
            <a:r>
              <a:rPr lang="ar-SA" sz="3600" dirty="0" smtClean="0">
                <a:latin typeface="Arabic Typesetting" pitchFamily="66" charset="-78"/>
                <a:cs typeface="Arabic Typesetting" pitchFamily="66" charset="-78"/>
              </a:rPr>
              <a:t>, </a:t>
            </a:r>
            <a:r>
              <a:rPr lang="ar-SA" sz="3600" dirty="0" smtClean="0">
                <a:latin typeface="Arabic Typesetting" pitchFamily="66" charset="-78"/>
                <a:cs typeface="Arabic Typesetting" pitchFamily="66" charset="-78"/>
              </a:rPr>
              <a:t>وقديماً </a:t>
            </a:r>
            <a:r>
              <a:rPr lang="ar-SA" sz="3600" dirty="0">
                <a:latin typeface="Arabic Typesetting" pitchFamily="66" charset="-78"/>
                <a:cs typeface="Arabic Typesetting" pitchFamily="66" charset="-78"/>
              </a:rPr>
              <a:t>قال العرب:تجوع الحرة ولا تأكل بثديها ،فليس شبح الجوع إذن هو الذي يهوي بهم إلى سواء </a:t>
            </a:r>
            <a:r>
              <a:rPr lang="ar-SA" sz="3600" dirty="0" smtClean="0">
                <a:latin typeface="Arabic Typesetting" pitchFamily="66" charset="-78"/>
                <a:cs typeface="Arabic Typesetting" pitchFamily="66" charset="-78"/>
              </a:rPr>
              <a:t>الاستخذاء </a:t>
            </a:r>
            <a:r>
              <a:rPr lang="ar-SA" sz="3600" dirty="0" smtClean="0">
                <a:latin typeface="Arabic Typesetting" pitchFamily="66" charset="-78"/>
                <a:cs typeface="Arabic Typesetting" pitchFamily="66" charset="-78"/>
              </a:rPr>
              <a:t>, ولكنه </a:t>
            </a:r>
            <a:r>
              <a:rPr lang="ar-SA" sz="3600" dirty="0">
                <a:latin typeface="Arabic Typesetting" pitchFamily="66" charset="-78"/>
                <a:cs typeface="Arabic Typesetting" pitchFamily="66" charset="-78"/>
              </a:rPr>
              <a:t>الجشع,وصغائر الأنفس </a:t>
            </a:r>
            <a:r>
              <a:rPr lang="ar-SA" sz="3600" dirty="0" smtClean="0">
                <a:latin typeface="Arabic Typesetting" pitchFamily="66" charset="-78"/>
                <a:cs typeface="Arabic Typesetting" pitchFamily="66" charset="-78"/>
              </a:rPr>
              <a:t>وقديماً </a:t>
            </a:r>
            <a:r>
              <a:rPr lang="ar-SA" sz="3600" dirty="0">
                <a:latin typeface="Arabic Typesetting" pitchFamily="66" charset="-78"/>
                <a:cs typeface="Arabic Typesetting" pitchFamily="66" charset="-78"/>
              </a:rPr>
              <a:t>قال العرب أيضاَ:أذل الحرص أعناق الرجال </a:t>
            </a:r>
            <a:r>
              <a:rPr lang="ar-SA" sz="3600" dirty="0" smtClean="0">
                <a:latin typeface="Arabic Typesetting" pitchFamily="66" charset="-78"/>
                <a:cs typeface="Arabic Typesetting" pitchFamily="66" charset="-78"/>
              </a:rPr>
              <a:t>.</a:t>
            </a:r>
          </a:p>
          <a:p>
            <a:pPr marL="0" indent="0" algn="just">
              <a:buNone/>
            </a:pPr>
            <a:r>
              <a:rPr lang="ar-SA" sz="3600" dirty="0" smtClean="0">
                <a:solidFill>
                  <a:schemeClr val="tx1">
                    <a:lumMod val="95000"/>
                  </a:schemeClr>
                </a:solidFill>
                <a:latin typeface="Arabic Typesetting" pitchFamily="66" charset="-78"/>
                <a:cs typeface="Arabic Typesetting" pitchFamily="66" charset="-78"/>
              </a:rPr>
              <a:t> </a:t>
            </a:r>
            <a:r>
              <a:rPr lang="ar-SA" sz="3600" dirty="0">
                <a:solidFill>
                  <a:schemeClr val="tx1">
                    <a:lumMod val="95000"/>
                  </a:schemeClr>
                </a:solidFill>
                <a:latin typeface="Arabic Typesetting" pitchFamily="66" charset="-78"/>
                <a:cs typeface="Arabic Typesetting" pitchFamily="66" charset="-78"/>
              </a:rPr>
              <a:t>إن مما لاريب فيه أنه قد تمر برجل الوعي أيام يكون فيها أكثر خلق الله حاجة إلى المال بصرفه في </a:t>
            </a:r>
            <a:r>
              <a:rPr lang="ar-SA" sz="3600" dirty="0" smtClean="0">
                <a:solidFill>
                  <a:schemeClr val="tx1">
                    <a:lumMod val="95000"/>
                  </a:schemeClr>
                </a:solidFill>
                <a:latin typeface="Arabic Typesetting" pitchFamily="66" charset="-78"/>
                <a:cs typeface="Arabic Typesetting" pitchFamily="66" charset="-78"/>
              </a:rPr>
              <a:t>وجوهه،وليسد </a:t>
            </a:r>
            <a:r>
              <a:rPr lang="ar-SA" sz="3600" dirty="0">
                <a:solidFill>
                  <a:schemeClr val="tx1">
                    <a:lumMod val="95000"/>
                  </a:schemeClr>
                </a:solidFill>
                <a:latin typeface="Arabic Typesetting" pitchFamily="66" charset="-78"/>
                <a:cs typeface="Arabic Typesetting" pitchFamily="66" charset="-78"/>
              </a:rPr>
              <a:t>به ثغور الحقوق ويستجيب به لمروءاته،بيد أن ذلك لايشينة لافي </a:t>
            </a:r>
            <a:r>
              <a:rPr lang="ar-SA" sz="3600" dirty="0" smtClean="0">
                <a:solidFill>
                  <a:schemeClr val="tx1">
                    <a:lumMod val="95000"/>
                  </a:schemeClr>
                </a:solidFill>
                <a:latin typeface="Arabic Typesetting" pitchFamily="66" charset="-78"/>
                <a:cs typeface="Arabic Typesetting" pitchFamily="66" charset="-78"/>
              </a:rPr>
              <a:t>عينيه </a:t>
            </a:r>
            <a:r>
              <a:rPr lang="ar-SA" sz="3600" dirty="0">
                <a:solidFill>
                  <a:schemeClr val="tx1">
                    <a:lumMod val="95000"/>
                  </a:schemeClr>
                </a:solidFill>
                <a:latin typeface="Arabic Typesetting" pitchFamily="66" charset="-78"/>
                <a:cs typeface="Arabic Typesetting" pitchFamily="66" charset="-78"/>
              </a:rPr>
              <a:t>ولا في أعين الناس ,إذ لا يكلف الله نفساً إلا وسعها ,وإذ الجود في الموجود كما يقول العرب الذين نحب أن </a:t>
            </a:r>
            <a:r>
              <a:rPr lang="ar-SA" sz="3600" dirty="0" smtClean="0">
                <a:solidFill>
                  <a:schemeClr val="tx1">
                    <a:lumMod val="95000"/>
                  </a:schemeClr>
                </a:solidFill>
                <a:latin typeface="Arabic Typesetting" pitchFamily="66" charset="-78"/>
                <a:cs typeface="Arabic Typesetting" pitchFamily="66" charset="-78"/>
              </a:rPr>
              <a:t>نستشهد </a:t>
            </a:r>
            <a:r>
              <a:rPr lang="ar-SA" sz="3600" dirty="0">
                <a:solidFill>
                  <a:schemeClr val="tx1">
                    <a:lumMod val="95000"/>
                  </a:schemeClr>
                </a:solidFill>
                <a:latin typeface="Arabic Typesetting" pitchFamily="66" charset="-78"/>
                <a:cs typeface="Arabic Typesetting" pitchFamily="66" charset="-78"/>
              </a:rPr>
              <a:t>بما يقولون في مقامنا هذا ,</a:t>
            </a:r>
            <a:r>
              <a:rPr lang="ar-SA" sz="3600" dirty="0" smtClean="0">
                <a:solidFill>
                  <a:schemeClr val="tx1">
                    <a:lumMod val="95000"/>
                  </a:schemeClr>
                </a:solidFill>
                <a:latin typeface="Arabic Typesetting" pitchFamily="66" charset="-78"/>
                <a:cs typeface="Arabic Typesetting" pitchFamily="66" charset="-78"/>
              </a:rPr>
              <a:t>وإذ الغني </a:t>
            </a:r>
            <a:r>
              <a:rPr lang="ar-SA" sz="3600" dirty="0">
                <a:solidFill>
                  <a:schemeClr val="tx1">
                    <a:lumMod val="95000"/>
                  </a:schemeClr>
                </a:solidFill>
                <a:latin typeface="Arabic Typesetting" pitchFamily="66" charset="-78"/>
                <a:cs typeface="Arabic Typesetting" pitchFamily="66" charset="-78"/>
              </a:rPr>
              <a:t>غني </a:t>
            </a:r>
            <a:r>
              <a:rPr lang="ar-SA" sz="3600" dirty="0" smtClean="0">
                <a:solidFill>
                  <a:schemeClr val="tx1">
                    <a:lumMod val="95000"/>
                  </a:schemeClr>
                </a:solidFill>
                <a:latin typeface="Arabic Typesetting" pitchFamily="66" charset="-78"/>
                <a:cs typeface="Arabic Typesetting" pitchFamily="66" charset="-78"/>
              </a:rPr>
              <a:t>الن</a:t>
            </a:r>
            <a:r>
              <a:rPr lang="ar-SA" sz="3600" dirty="0" smtClean="0">
                <a:solidFill>
                  <a:schemeClr val="tx1">
                    <a:lumMod val="95000"/>
                  </a:schemeClr>
                </a:solidFill>
                <a:latin typeface="Arabic Typesetting" pitchFamily="66" charset="-78"/>
                <a:cs typeface="Arabic Typesetting" pitchFamily="66" charset="-78"/>
              </a:rPr>
              <a:t>فس </a:t>
            </a:r>
            <a:r>
              <a:rPr lang="ar-SA" sz="3600" dirty="0" smtClean="0">
                <a:solidFill>
                  <a:schemeClr val="tx1">
                    <a:lumMod val="95000"/>
                  </a:schemeClr>
                </a:solidFill>
                <a:latin typeface="Arabic Typesetting" pitchFamily="66" charset="-78"/>
                <a:cs typeface="Arabic Typesetting" pitchFamily="66" charset="-78"/>
              </a:rPr>
              <a:t>ولا </a:t>
            </a:r>
            <a:r>
              <a:rPr lang="ar-SA" sz="3600" dirty="0">
                <a:solidFill>
                  <a:schemeClr val="tx1">
                    <a:lumMod val="95000"/>
                  </a:schemeClr>
                </a:solidFill>
                <a:latin typeface="Arabic Typesetting" pitchFamily="66" charset="-78"/>
                <a:cs typeface="Arabic Typesetting" pitchFamily="66" charset="-78"/>
              </a:rPr>
              <a:t>بأس إن كان هذا الغنى أن يكون المرء صفر اليدين،وقديماَ قال العرب </a:t>
            </a:r>
            <a:r>
              <a:rPr lang="ar-SA" sz="3600" dirty="0" smtClean="0">
                <a:solidFill>
                  <a:schemeClr val="tx1">
                    <a:lumMod val="95000"/>
                  </a:schemeClr>
                </a:solidFill>
                <a:latin typeface="Arabic Typesetting" pitchFamily="66" charset="-78"/>
                <a:cs typeface="Arabic Typesetting" pitchFamily="66" charset="-78"/>
              </a:rPr>
              <a:t>: وكم </a:t>
            </a:r>
            <a:r>
              <a:rPr lang="ar-SA" sz="3600" dirty="0">
                <a:solidFill>
                  <a:schemeClr val="tx1">
                    <a:lumMod val="95000"/>
                  </a:schemeClr>
                </a:solidFill>
                <a:latin typeface="Arabic Typesetting" pitchFamily="66" charset="-78"/>
                <a:cs typeface="Arabic Typesetting" pitchFamily="66" charset="-78"/>
              </a:rPr>
              <a:t>للعرب من حكمة بالغة </a:t>
            </a:r>
            <a:r>
              <a:rPr lang="ar-SA" sz="3600" dirty="0" smtClean="0">
                <a:solidFill>
                  <a:schemeClr val="tx1">
                    <a:lumMod val="95000"/>
                  </a:schemeClr>
                </a:solidFill>
                <a:latin typeface="Arabic Typesetting" pitchFamily="66" charset="-78"/>
                <a:cs typeface="Arabic Typesetting" pitchFamily="66" charset="-78"/>
              </a:rPr>
              <a:t>؟ ومن </a:t>
            </a:r>
            <a:r>
              <a:rPr lang="ar-SA" sz="3600" dirty="0">
                <a:solidFill>
                  <a:schemeClr val="tx1">
                    <a:lumMod val="95000"/>
                  </a:schemeClr>
                </a:solidFill>
                <a:latin typeface="Arabic Typesetting" pitchFamily="66" charset="-78"/>
                <a:cs typeface="Arabic Typesetting" pitchFamily="66" charset="-78"/>
              </a:rPr>
              <a:t>مثل سائر ؟بيت رجال ولا بيت </a:t>
            </a:r>
            <a:r>
              <a:rPr lang="ar-SA" sz="3600" dirty="0" smtClean="0">
                <a:solidFill>
                  <a:schemeClr val="tx1">
                    <a:lumMod val="95000"/>
                  </a:schemeClr>
                </a:solidFill>
                <a:latin typeface="Arabic Typesetting" pitchFamily="66" charset="-78"/>
                <a:cs typeface="Arabic Typesetting" pitchFamily="66" charset="-78"/>
              </a:rPr>
              <a:t>مال،فمن </a:t>
            </a:r>
            <a:r>
              <a:rPr lang="ar-SA" sz="3600" dirty="0">
                <a:solidFill>
                  <a:schemeClr val="tx1">
                    <a:lumMod val="95000"/>
                  </a:schemeClr>
                </a:solidFill>
                <a:latin typeface="Arabic Typesetting" pitchFamily="66" charset="-78"/>
                <a:cs typeface="Arabic Typesetting" pitchFamily="66" charset="-78"/>
              </a:rPr>
              <a:t>عدم </a:t>
            </a:r>
            <a:r>
              <a:rPr lang="ar-SA" sz="3600" dirty="0" smtClean="0">
                <a:solidFill>
                  <a:schemeClr val="tx1">
                    <a:lumMod val="95000"/>
                  </a:schemeClr>
                </a:solidFill>
                <a:latin typeface="Arabic Typesetting" pitchFamily="66" charset="-78"/>
                <a:cs typeface="Arabic Typesetting" pitchFamily="66" charset="-78"/>
              </a:rPr>
              <a:t>الرجولة , وأول </a:t>
            </a:r>
            <a:r>
              <a:rPr lang="ar-SA" sz="3600" dirty="0">
                <a:solidFill>
                  <a:schemeClr val="tx1">
                    <a:lumMod val="95000"/>
                  </a:schemeClr>
                </a:solidFill>
                <a:latin typeface="Arabic Typesetting" pitchFamily="66" charset="-78"/>
                <a:cs typeface="Arabic Typesetting" pitchFamily="66" charset="-78"/>
              </a:rPr>
              <a:t>تجلياتها الصدق </a:t>
            </a:r>
            <a:r>
              <a:rPr lang="ar-SA" sz="3600" dirty="0" smtClean="0">
                <a:solidFill>
                  <a:schemeClr val="tx1">
                    <a:lumMod val="95000"/>
                  </a:schemeClr>
                </a:solidFill>
                <a:latin typeface="Arabic Typesetting" pitchFamily="66" charset="-78"/>
                <a:cs typeface="Arabic Typesetting" pitchFamily="66" charset="-78"/>
              </a:rPr>
              <a:t>فهو </a:t>
            </a:r>
            <a:r>
              <a:rPr lang="ar-SA" sz="3600" dirty="0">
                <a:solidFill>
                  <a:schemeClr val="tx1">
                    <a:lumMod val="95000"/>
                  </a:schemeClr>
                </a:solidFill>
                <a:latin typeface="Arabic Typesetting" pitchFamily="66" charset="-78"/>
                <a:cs typeface="Arabic Typesetting" pitchFamily="66" charset="-78"/>
              </a:rPr>
              <a:t>في أشد الفقر ولو كانت أمواله أكثر شئ عدداَ </a:t>
            </a:r>
            <a:r>
              <a:rPr lang="ar-SA" sz="3600" dirty="0" smtClean="0">
                <a:solidFill>
                  <a:schemeClr val="tx1">
                    <a:lumMod val="95000"/>
                  </a:schemeClr>
                </a:solidFill>
                <a:latin typeface="Arabic Typesetting" pitchFamily="66" charset="-78"/>
                <a:cs typeface="Arabic Typesetting" pitchFamily="66" charset="-78"/>
              </a:rPr>
              <a:t>ومن </a:t>
            </a:r>
            <a:r>
              <a:rPr lang="ar-SA" sz="3600" dirty="0">
                <a:solidFill>
                  <a:schemeClr val="tx1">
                    <a:lumMod val="95000"/>
                  </a:schemeClr>
                </a:solidFill>
                <a:latin typeface="Arabic Typesetting" pitchFamily="66" charset="-78"/>
                <a:cs typeface="Arabic Typesetting" pitchFamily="66" charset="-78"/>
              </a:rPr>
              <a:t>عدمها من رجال الفكر </a:t>
            </a:r>
            <a:r>
              <a:rPr lang="ar-SA" sz="3600" dirty="0" smtClean="0">
                <a:solidFill>
                  <a:schemeClr val="tx1">
                    <a:lumMod val="95000"/>
                  </a:schemeClr>
                </a:solidFill>
                <a:latin typeface="Arabic Typesetting" pitchFamily="66" charset="-78"/>
                <a:cs typeface="Arabic Typesetting" pitchFamily="66" charset="-78"/>
              </a:rPr>
              <a:t>والقلم, </a:t>
            </a:r>
            <a:r>
              <a:rPr lang="ar-SA" sz="3600" dirty="0">
                <a:solidFill>
                  <a:schemeClr val="tx1">
                    <a:lumMod val="95000"/>
                  </a:schemeClr>
                </a:solidFill>
                <a:latin typeface="Arabic Typesetting" pitchFamily="66" charset="-78"/>
                <a:cs typeface="Arabic Typesetting" pitchFamily="66" charset="-78"/>
              </a:rPr>
              <a:t>فقد </a:t>
            </a:r>
            <a:r>
              <a:rPr lang="ar-SA" sz="3600" dirty="0" smtClean="0">
                <a:solidFill>
                  <a:schemeClr val="tx1">
                    <a:lumMod val="95000"/>
                  </a:schemeClr>
                </a:solidFill>
                <a:latin typeface="Arabic Typesetting" pitchFamily="66" charset="-78"/>
                <a:cs typeface="Arabic Typesetting" pitchFamily="66" charset="-78"/>
              </a:rPr>
              <a:t>عُري </a:t>
            </a:r>
            <a:r>
              <a:rPr lang="ar-SA" sz="3600" dirty="0">
                <a:solidFill>
                  <a:schemeClr val="tx1">
                    <a:lumMod val="95000"/>
                  </a:schemeClr>
                </a:solidFill>
                <a:latin typeface="Arabic Typesetting" pitchFamily="66" charset="-78"/>
                <a:cs typeface="Arabic Typesetting" pitchFamily="66" charset="-78"/>
              </a:rPr>
              <a:t>من فضائل العقل وكان هو أفقر الناس ولئن انتفخت جيوبه وبشمت خزائنه.</a:t>
            </a:r>
            <a:endParaRPr lang="ar-SA" sz="3600" dirty="0">
              <a:latin typeface="Arabic Typesetting" pitchFamily="66" charset="-78"/>
              <a:cs typeface="Arabic Typesetting" pitchFamily="66" charset="-78"/>
            </a:endParaRPr>
          </a:p>
        </p:txBody>
      </p:sp>
      <p:sp>
        <p:nvSpPr>
          <p:cNvPr id="5" name="TextBox 4"/>
          <p:cNvSpPr txBox="1"/>
          <p:nvPr/>
        </p:nvSpPr>
        <p:spPr>
          <a:xfrm>
            <a:off x="4689" y="6488668"/>
            <a:ext cx="762000" cy="369332"/>
          </a:xfrm>
          <a:prstGeom prst="rect">
            <a:avLst/>
          </a:prstGeom>
          <a:noFill/>
        </p:spPr>
        <p:txBody>
          <a:bodyPr wrap="square" rtlCol="1">
            <a:spAutoFit/>
          </a:bodyPr>
          <a:lstStyle/>
          <a:p>
            <a:r>
              <a:rPr lang="ar-SA" dirty="0"/>
              <a:t> </a:t>
            </a:r>
            <a:r>
              <a:rPr lang="ar-SA" dirty="0" smtClean="0"/>
              <a:t>5\ 8</a:t>
            </a:r>
            <a:endParaRPr lang="ar-SA" dirty="0"/>
          </a:p>
        </p:txBody>
      </p:sp>
    </p:spTree>
    <p:extLst>
      <p:ext uri="{BB962C8B-B14F-4D97-AF65-F5344CB8AC3E}">
        <p14:creationId xmlns:p14="http://schemas.microsoft.com/office/powerpoint/2010/main" val="32688515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533400"/>
            <a:ext cx="8229600" cy="5334000"/>
          </a:xfrm>
          <a:ln>
            <a:solidFill>
              <a:schemeClr val="tx1"/>
            </a:solidFill>
          </a:ln>
        </p:spPr>
        <p:style>
          <a:lnRef idx="2">
            <a:schemeClr val="dk1"/>
          </a:lnRef>
          <a:fillRef idx="1">
            <a:schemeClr val="lt1"/>
          </a:fillRef>
          <a:effectRef idx="0">
            <a:schemeClr val="dk1"/>
          </a:effectRef>
          <a:fontRef idx="minor">
            <a:schemeClr val="dk1"/>
          </a:fontRef>
        </p:style>
        <p:txBody>
          <a:bodyPr>
            <a:noAutofit/>
          </a:bodyPr>
          <a:lstStyle/>
          <a:p>
            <a:pPr algn="just"/>
            <a:r>
              <a:rPr lang="ar-SA" sz="3600" dirty="0" smtClean="0">
                <a:solidFill>
                  <a:schemeClr val="tx1">
                    <a:lumMod val="95000"/>
                  </a:schemeClr>
                </a:solidFill>
                <a:latin typeface="Arabic Typesetting" pitchFamily="66" charset="-78"/>
                <a:cs typeface="Arabic Typesetting" pitchFamily="66" charset="-78"/>
              </a:rPr>
              <a:t>إن مما لاريب فيه أنه قد تمر برجل الوعي أيام يكون فيها </a:t>
            </a:r>
            <a:r>
              <a:rPr lang="ar-SA" sz="3600" dirty="0">
                <a:solidFill>
                  <a:schemeClr val="tx1">
                    <a:lumMod val="95000"/>
                  </a:schemeClr>
                </a:solidFill>
                <a:latin typeface="Arabic Typesetting" pitchFamily="66" charset="-78"/>
                <a:cs typeface="Arabic Typesetting" pitchFamily="66" charset="-78"/>
              </a:rPr>
              <a:t>أ</a:t>
            </a:r>
            <a:r>
              <a:rPr lang="ar-SA" sz="3600" dirty="0" smtClean="0">
                <a:solidFill>
                  <a:schemeClr val="tx1">
                    <a:lumMod val="95000"/>
                  </a:schemeClr>
                </a:solidFill>
                <a:latin typeface="Arabic Typesetting" pitchFamily="66" charset="-78"/>
                <a:cs typeface="Arabic Typesetting" pitchFamily="66" charset="-78"/>
              </a:rPr>
              <a:t>كثر خلق الله حاجة إلى المال بصرفه في وجوهه،ويسد به ثغور الحقوق ويستجيب به لمروءاته،بيد أن ذلك لايشينة لافي في عينيه ولا في أعين الناس ,إذ لا يكلف الله نفساً </a:t>
            </a:r>
            <a:r>
              <a:rPr lang="ar-SA" sz="3600" dirty="0">
                <a:solidFill>
                  <a:schemeClr val="tx1">
                    <a:lumMod val="95000"/>
                  </a:schemeClr>
                </a:solidFill>
                <a:latin typeface="Arabic Typesetting" pitchFamily="66" charset="-78"/>
                <a:cs typeface="Arabic Typesetting" pitchFamily="66" charset="-78"/>
              </a:rPr>
              <a:t>إ</a:t>
            </a:r>
            <a:r>
              <a:rPr lang="ar-SA" sz="3600" dirty="0" smtClean="0">
                <a:solidFill>
                  <a:schemeClr val="tx1">
                    <a:lumMod val="95000"/>
                  </a:schemeClr>
                </a:solidFill>
                <a:latin typeface="Arabic Typesetting" pitchFamily="66" charset="-78"/>
                <a:cs typeface="Arabic Typesetting" pitchFamily="66" charset="-78"/>
              </a:rPr>
              <a:t>لا وسعها ,وإذ الجود في الموجود كما يقول العرب الذين نحب أن يستشهد بما يقولون في مقامنا هذا ,وإذ الغني غني النفس ولا بأس إن كان هذا الغنى أن يكون المرء صفر اليدين،وقديماَ قال العرب ؟وكم للعرب من حكمة بالغة ومن مثل سائر ؟بيت رجال ولا بيت مال ،فمن عدم الرجولة؟وأول تجلياتها الصدق ؟فهو في أشد الفقر ولو كانت أمواله أكثر شئ عدداَ ,ومن عدمها من رجال الفكر والقلم فقد عري من فضائل العقل وكان هو أفقر الناس ولئن انتفخت جيوبه وبشمت خزائنه.</a:t>
            </a:r>
            <a:endParaRPr lang="ar-SA" sz="3600" dirty="0">
              <a:solidFill>
                <a:schemeClr val="tx1">
                  <a:lumMod val="95000"/>
                </a:schemeClr>
              </a:solidFill>
              <a:latin typeface="Arabic Typesetting" pitchFamily="66" charset="-78"/>
              <a:cs typeface="Arabic Typesetting" pitchFamily="66" charset="-78"/>
            </a:endParaRPr>
          </a:p>
        </p:txBody>
      </p:sp>
      <p:sp>
        <p:nvSpPr>
          <p:cNvPr id="3" name="TextBox 2"/>
          <p:cNvSpPr txBox="1"/>
          <p:nvPr/>
        </p:nvSpPr>
        <p:spPr>
          <a:xfrm>
            <a:off x="0" y="6534365"/>
            <a:ext cx="762000" cy="369332"/>
          </a:xfrm>
          <a:prstGeom prst="rect">
            <a:avLst/>
          </a:prstGeom>
          <a:noFill/>
        </p:spPr>
        <p:txBody>
          <a:bodyPr wrap="square" rtlCol="1">
            <a:spAutoFit/>
          </a:bodyPr>
          <a:lstStyle/>
          <a:p>
            <a:r>
              <a:rPr lang="ar-SA" dirty="0"/>
              <a:t> </a:t>
            </a:r>
            <a:r>
              <a:rPr lang="ar-SA" dirty="0" smtClean="0"/>
              <a:t>6\ 8</a:t>
            </a:r>
            <a:endParaRPr lang="ar-SA" dirty="0"/>
          </a:p>
        </p:txBody>
      </p:sp>
    </p:spTree>
  </p:cSld>
  <p:clrMapOvr>
    <a:masterClrMapping/>
  </p:clrMapOvr>
  <p:transition spd="slow">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5257800"/>
          </a:xfrm>
          <a:ln>
            <a:solidFill>
              <a:schemeClr val="tx1"/>
            </a:solidFill>
          </a:ln>
        </p:spPr>
        <p:txBody>
          <a:bodyPr>
            <a:normAutofit/>
          </a:bodyPr>
          <a:lstStyle/>
          <a:p>
            <a:pPr algn="just"/>
            <a:r>
              <a:rPr lang="ar-SA" sz="3200" dirty="0" smtClean="0">
                <a:latin typeface="Arabic Typesetting" pitchFamily="66" charset="-78"/>
                <a:cs typeface="Arabic Typesetting" pitchFamily="66" charset="-78"/>
              </a:rPr>
              <a:t>على أن الأمثلة والدروس المستفادة من تاريخنا العربي والإسلامي كثيرة,إلا أن أدناهارحماً إلى موضوعنا هذا </a:t>
            </a:r>
            <a:r>
              <a:rPr lang="ar-SA" sz="3200" dirty="0" smtClean="0">
                <a:latin typeface="Arabic Typesetting" pitchFamily="66" charset="-78"/>
                <a:cs typeface="Arabic Typesetting" pitchFamily="66" charset="-78"/>
              </a:rPr>
              <a:t>موقف </a:t>
            </a:r>
            <a:r>
              <a:rPr lang="ar-SA" sz="3200" dirty="0" smtClean="0">
                <a:latin typeface="Arabic Typesetting" pitchFamily="66" charset="-78"/>
                <a:cs typeface="Arabic Typesetting" pitchFamily="66" charset="-78"/>
              </a:rPr>
              <a:t>الإمام أحمد بن حنبل , الذي رفض عشرة آلاف دينار , من الخليفة المتوكل , وأمر بتوزيعها , حين خشي رسول الخليفة العودة بها إليه , على الفقراء والمعوزين , ثم تناول على الغداء قليلاً من الباقلاء , غمسه في الماء , وحمد الله , ومضى فيما هو فيه من تعليم الناس كتاب الله وسنة رسوله الكريم . كان قليل الباقلاء قد جعل الإمام في غناء عزيز عن كل عطاء. فهل تغني علبة سردين كاتبنا الفطين ؟ فيما نرجو له من عزة نفس </a:t>
            </a:r>
            <a:r>
              <a:rPr lang="ar-SA" sz="3200" dirty="0" smtClean="0">
                <a:latin typeface="Arabic Typesetting" pitchFamily="66" charset="-78"/>
                <a:cs typeface="Arabic Typesetting" pitchFamily="66" charset="-78"/>
              </a:rPr>
              <a:t>عن </a:t>
            </a:r>
            <a:r>
              <a:rPr lang="ar-SA" sz="3200" dirty="0" smtClean="0">
                <a:latin typeface="Arabic Typesetting" pitchFamily="66" charset="-78"/>
                <a:cs typeface="Arabic Typesetting" pitchFamily="66" charset="-78"/>
              </a:rPr>
              <a:t>أن يكون في زمر المستخذين في زمننا هذا الضنين ؟ أو هل يغنيه صحن فول عن الدخول فيما قد يقتل روحه من معقول في المهلكات أو لا معقول </a:t>
            </a:r>
            <a:r>
              <a:rPr lang="ar-SA" sz="3200" dirty="0" smtClean="0">
                <a:latin typeface="Arabic Typesetting" pitchFamily="66" charset="-78"/>
                <a:cs typeface="Arabic Typesetting" pitchFamily="66" charset="-78"/>
              </a:rPr>
              <a:t>؟.</a:t>
            </a:r>
            <a:endParaRPr lang="ar-SA" sz="3200" dirty="0">
              <a:latin typeface="Arabic Typesetting" pitchFamily="66" charset="-78"/>
              <a:cs typeface="Arabic Typesetting" pitchFamily="66" charset="-78"/>
            </a:endParaRPr>
          </a:p>
        </p:txBody>
      </p:sp>
      <p:sp>
        <p:nvSpPr>
          <p:cNvPr id="3" name="TextBox 2"/>
          <p:cNvSpPr txBox="1"/>
          <p:nvPr/>
        </p:nvSpPr>
        <p:spPr>
          <a:xfrm>
            <a:off x="0" y="6488668"/>
            <a:ext cx="762000" cy="369332"/>
          </a:xfrm>
          <a:prstGeom prst="rect">
            <a:avLst/>
          </a:prstGeom>
          <a:noFill/>
        </p:spPr>
        <p:txBody>
          <a:bodyPr wrap="square" rtlCol="1">
            <a:spAutoFit/>
          </a:bodyPr>
          <a:lstStyle/>
          <a:p>
            <a:r>
              <a:rPr lang="ar-SA" dirty="0"/>
              <a:t> </a:t>
            </a:r>
            <a:r>
              <a:rPr lang="ar-SA" dirty="0" smtClean="0"/>
              <a:t>7\ 8</a:t>
            </a:r>
            <a:endParaRPr lang="ar-SA" dirty="0"/>
          </a:p>
        </p:txBody>
      </p:sp>
    </p:spTree>
    <p:extLst>
      <p:ext uri="{BB962C8B-B14F-4D97-AF65-F5344CB8AC3E}">
        <p14:creationId xmlns:p14="http://schemas.microsoft.com/office/powerpoint/2010/main" val="21085255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style>
          <a:lnRef idx="2">
            <a:schemeClr val="dk1"/>
          </a:lnRef>
          <a:fillRef idx="1">
            <a:schemeClr val="lt1"/>
          </a:fillRef>
          <a:effectRef idx="0">
            <a:schemeClr val="dk1"/>
          </a:effectRef>
          <a:fontRef idx="minor">
            <a:schemeClr val="dk1"/>
          </a:fontRef>
        </p:style>
        <p:txBody>
          <a:bodyPr>
            <a:normAutofit/>
          </a:bodyPr>
          <a:lstStyle/>
          <a:p>
            <a:r>
              <a:rPr lang="ar-SA" sz="5400" dirty="0" smtClean="0">
                <a:solidFill>
                  <a:srgbClr val="FF0000"/>
                </a:solidFill>
                <a:latin typeface="Arabic Typesetting" pitchFamily="66" charset="-78"/>
                <a:cs typeface="Arabic Typesetting" pitchFamily="66" charset="-78"/>
              </a:rPr>
              <a:t>التقييم</a:t>
            </a:r>
            <a:endParaRPr lang="ar-SA" sz="5400" dirty="0">
              <a:solidFill>
                <a:srgbClr val="FF0000"/>
              </a:solidFill>
              <a:latin typeface="Arabic Typesetting" pitchFamily="66" charset="-78"/>
              <a:cs typeface="Arabic Typesetting" pitchFamily="66" charset="-78"/>
            </a:endParaRPr>
          </a:p>
        </p:txBody>
      </p:sp>
      <p:sp>
        <p:nvSpPr>
          <p:cNvPr id="3" name="Content Placeholder 2"/>
          <p:cNvSpPr>
            <a:spLocks noGrp="1"/>
          </p:cNvSpPr>
          <p:nvPr>
            <p:ph idx="1"/>
          </p:nvPr>
        </p:nvSpPr>
        <p:spPr>
          <a:xfrm>
            <a:off x="457200" y="1524000"/>
            <a:ext cx="8229600" cy="4602163"/>
          </a:xfrm>
        </p:spPr>
        <p:style>
          <a:lnRef idx="2">
            <a:schemeClr val="dk1"/>
          </a:lnRef>
          <a:fillRef idx="1">
            <a:schemeClr val="lt1"/>
          </a:fillRef>
          <a:effectRef idx="0">
            <a:schemeClr val="dk1"/>
          </a:effectRef>
          <a:fontRef idx="minor">
            <a:schemeClr val="dk1"/>
          </a:fontRef>
        </p:style>
        <p:txBody>
          <a:bodyPr>
            <a:normAutofit/>
          </a:bodyPr>
          <a:lstStyle/>
          <a:p>
            <a:pPr marL="0" indent="0" algn="just">
              <a:buNone/>
            </a:pPr>
            <a:r>
              <a:rPr lang="ar-SA" sz="3600" dirty="0" smtClean="0">
                <a:latin typeface="Arabic Typesetting" pitchFamily="66" charset="-78"/>
                <a:cs typeface="Arabic Typesetting" pitchFamily="66" charset="-78"/>
              </a:rPr>
              <a:t>1- حاول أن تكتب مقالاً تبين فيه أهم الأسباب التي هيأت الصحف السعودية لتكون ميداناًفسيح التطور لفن المقال , وازدهاره , فيمايخص لغته وتقريبها من لغة الحياة اليومية لأبناء المملكة العربية السعودية.</a:t>
            </a:r>
            <a:endParaRPr lang="ar-SA" sz="3600" dirty="0">
              <a:latin typeface="Arabic Typesetting" pitchFamily="66" charset="-78"/>
              <a:cs typeface="Arabic Typesetting" pitchFamily="66" charset="-78"/>
            </a:endParaRPr>
          </a:p>
          <a:p>
            <a:pPr marL="0" indent="0" algn="just">
              <a:buNone/>
            </a:pPr>
            <a:r>
              <a:rPr lang="ar-SA" sz="3600" dirty="0" smtClean="0">
                <a:latin typeface="Arabic Typesetting" pitchFamily="66" charset="-78"/>
                <a:cs typeface="Arabic Typesetting" pitchFamily="66" charset="-78"/>
              </a:rPr>
              <a:t>2- اكتب مقالاً حول الأخطاء الشائعة المنتشرة بين أبناء العربية </a:t>
            </a:r>
            <a:r>
              <a:rPr lang="ar-SA" sz="3600" dirty="0" smtClean="0">
                <a:latin typeface="Arabic Typesetting" pitchFamily="66" charset="-78"/>
                <a:cs typeface="Arabic Typesetting" pitchFamily="66" charset="-78"/>
              </a:rPr>
              <a:t>ملتزماً </a:t>
            </a:r>
            <a:r>
              <a:rPr lang="ar-SA" sz="3600" dirty="0" smtClean="0">
                <a:latin typeface="Arabic Typesetting" pitchFamily="66" charset="-78"/>
                <a:cs typeface="Arabic Typesetting" pitchFamily="66" charset="-78"/>
              </a:rPr>
              <a:t>أصول كتابة المقالة الموضوعية .</a:t>
            </a:r>
            <a:endParaRPr lang="ar-SA" sz="3600" dirty="0">
              <a:latin typeface="Arabic Typesetting" pitchFamily="66" charset="-78"/>
              <a:cs typeface="Arabic Typesetting" pitchFamily="66" charset="-78"/>
            </a:endParaRPr>
          </a:p>
        </p:txBody>
      </p:sp>
      <p:sp>
        <p:nvSpPr>
          <p:cNvPr id="4" name="TextBox 3"/>
          <p:cNvSpPr txBox="1"/>
          <p:nvPr/>
        </p:nvSpPr>
        <p:spPr>
          <a:xfrm>
            <a:off x="0" y="6488668"/>
            <a:ext cx="762000" cy="369332"/>
          </a:xfrm>
          <a:prstGeom prst="rect">
            <a:avLst/>
          </a:prstGeom>
          <a:noFill/>
        </p:spPr>
        <p:txBody>
          <a:bodyPr wrap="square" rtlCol="1">
            <a:spAutoFit/>
          </a:bodyPr>
          <a:lstStyle/>
          <a:p>
            <a:r>
              <a:rPr lang="ar-SA" dirty="0"/>
              <a:t> </a:t>
            </a:r>
            <a:r>
              <a:rPr lang="ar-SA" dirty="0" smtClean="0"/>
              <a:t>8\ 8</a:t>
            </a:r>
            <a:endParaRPr lang="ar-SA" dirty="0"/>
          </a:p>
        </p:txBody>
      </p:sp>
    </p:spTree>
    <p:extLst>
      <p:ext uri="{BB962C8B-B14F-4D97-AF65-F5344CB8AC3E}">
        <p14:creationId xmlns:p14="http://schemas.microsoft.com/office/powerpoint/2010/main" val="2363160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644</TotalTime>
  <Words>765</Words>
  <Application>Microsoft Office PowerPoint</Application>
  <PresentationFormat>On-screen Show (4:3)</PresentationFormat>
  <Paragraphs>34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المحاضرة الثامنة</vt:lpstr>
      <vt:lpstr>     النموذج التطبيقي                مقالة العمود الصحفي                                    الكاتب إبراهيم العجلوني    مثـــــال للمقالة الصحفية (العمود الصحفي) للكاتب إبراهيم العجلوني:</vt:lpstr>
      <vt:lpstr>PowerPoint Presentation</vt:lpstr>
      <vt:lpstr>PowerPoint Presentation</vt:lpstr>
      <vt:lpstr>إن مما لاريب فيه أنه قد تمر برجل الوعي أيام يكون فيها أكثر خلق الله حاجة إلى المال بصرفه في وجوهه،ويسد به ثغور الحقوق ويستجيب به لمروءاته،بيد أن ذلك لايشينة لافي في عينيه ولا في أعين الناس ,إذ لا يكلف الله نفساً إلا وسعها ,وإذ الجود في الموجود كما يقول العرب الذين نحب أن يستشهد بما يقولون في مقامنا هذا ,وإذ الغني غني النفس ولا بأس إن كان هذا الغنى أن يكون المرء صفر اليدين،وقديماَ قال العرب ؟وكم للعرب من حكمة بالغة ومن مثل سائر ؟بيت رجال ولا بيت مال ،فمن عدم الرجولة؟وأول تجلياتها الصدق ؟فهو في أشد الفقر ولو كانت أمواله أكثر شئ عدداَ ,ومن عدمها من رجال الفكر والقلم فقد عري من فضائل العقل وكان هو أفقر الناس ولئن انتفخت جيوبه وبشمت خزائنه.</vt:lpstr>
      <vt:lpstr>على أن الأمثلة والدروس المستفادة من تاريخنا العربي والإسلامي كثيرة,إلا أن أدناهارحماً إلى موضوعنا هذا موقف الإمام أحمد بن حنبل , الذي رفض عشرة آلاف دينار , من الخليفة المتوكل , وأمر بتوزيعها , حين خشي رسول الخليفة العودة بها إليه , على الفقراء والمعوزين , ثم تناول على الغداء قليلاً من الباقلاء , غمسه في الماء , وحمد الله , ومضى فيما هو فيه من تعليم الناس كتاب الله وسنة رسوله الكريم . كان قليل الباقلاء قد جعل الإمام في غناء عزيز عن كل عطاء. فهل تغني علبة سردين كاتبنا الفطين ؟ فيما نرجو له من عزة نفس عن أن يكون في زمر المستخذين في زمننا هذا الضنين ؟ أو هل يغنيه صحن فول عن الدخول فيما قد يقتل روحه من معقول في المهلكات أو لا معقول ؟.</vt:lpstr>
      <vt:lpstr>التقييم</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.الكتابة الموضوعية والوظيفية.</dc:title>
  <dc:creator>hassosah</dc:creator>
  <cp:lastModifiedBy>Doha Adil Bilal</cp:lastModifiedBy>
  <cp:revision>42</cp:revision>
  <dcterms:created xsi:type="dcterms:W3CDTF">2011-11-14T16:42:53Z</dcterms:created>
  <dcterms:modified xsi:type="dcterms:W3CDTF">2012-02-20T06:56:32Z</dcterms:modified>
</cp:coreProperties>
</file>