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4" r:id="rId1"/>
  </p:sldMasterIdLst>
  <p:notesMasterIdLst>
    <p:notesMasterId r:id="rId25"/>
  </p:notesMasterIdLst>
  <p:sldIdLst>
    <p:sldId id="325" r:id="rId2"/>
    <p:sldId id="330" r:id="rId3"/>
    <p:sldId id="313" r:id="rId4"/>
    <p:sldId id="281" r:id="rId5"/>
    <p:sldId id="282" r:id="rId6"/>
    <p:sldId id="257" r:id="rId7"/>
    <p:sldId id="259" r:id="rId8"/>
    <p:sldId id="322" r:id="rId9"/>
    <p:sldId id="328" r:id="rId10"/>
    <p:sldId id="266" r:id="rId11"/>
    <p:sldId id="283" r:id="rId12"/>
    <p:sldId id="284" r:id="rId13"/>
    <p:sldId id="268" r:id="rId14"/>
    <p:sldId id="329" r:id="rId15"/>
    <p:sldId id="316" r:id="rId16"/>
    <p:sldId id="270" r:id="rId17"/>
    <p:sldId id="318" r:id="rId18"/>
    <p:sldId id="271" r:id="rId19"/>
    <p:sldId id="272" r:id="rId20"/>
    <p:sldId id="273" r:id="rId21"/>
    <p:sldId id="319" r:id="rId22"/>
    <p:sldId id="317" r:id="rId23"/>
    <p:sldId id="338" r:id="rId2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Verdana" charset="0"/>
        <a:ea typeface="+mn-ea"/>
        <a:cs typeface="+mn-cs"/>
      </a:defRPr>
    </a:lvl1pPr>
    <a:lvl2pPr marL="457200" algn="l" rtl="0" eaLnBrk="0" fontAlgn="base" hangingPunct="0">
      <a:spcBef>
        <a:spcPct val="0"/>
      </a:spcBef>
      <a:spcAft>
        <a:spcPct val="0"/>
      </a:spcAft>
      <a:defRPr kern="1200">
        <a:solidFill>
          <a:schemeClr val="tx1"/>
        </a:solidFill>
        <a:latin typeface="Verdana" charset="0"/>
        <a:ea typeface="+mn-ea"/>
        <a:cs typeface="+mn-cs"/>
      </a:defRPr>
    </a:lvl2pPr>
    <a:lvl3pPr marL="914400" algn="l" rtl="0" eaLnBrk="0" fontAlgn="base" hangingPunct="0">
      <a:spcBef>
        <a:spcPct val="0"/>
      </a:spcBef>
      <a:spcAft>
        <a:spcPct val="0"/>
      </a:spcAft>
      <a:defRPr kern="1200">
        <a:solidFill>
          <a:schemeClr val="tx1"/>
        </a:solidFill>
        <a:latin typeface="Verdana" charset="0"/>
        <a:ea typeface="+mn-ea"/>
        <a:cs typeface="+mn-cs"/>
      </a:defRPr>
    </a:lvl3pPr>
    <a:lvl4pPr marL="1371600" algn="l" rtl="0" eaLnBrk="0" fontAlgn="base" hangingPunct="0">
      <a:spcBef>
        <a:spcPct val="0"/>
      </a:spcBef>
      <a:spcAft>
        <a:spcPct val="0"/>
      </a:spcAft>
      <a:defRPr kern="1200">
        <a:solidFill>
          <a:schemeClr val="tx1"/>
        </a:solidFill>
        <a:latin typeface="Verdana" charset="0"/>
        <a:ea typeface="+mn-ea"/>
        <a:cs typeface="+mn-cs"/>
      </a:defRPr>
    </a:lvl4pPr>
    <a:lvl5pPr marL="1828800" algn="l" rtl="0" eaLnBrk="0" fontAlgn="base" hangingPunct="0">
      <a:spcBef>
        <a:spcPct val="0"/>
      </a:spcBef>
      <a:spcAft>
        <a:spcPct val="0"/>
      </a:spcAft>
      <a:defRPr kern="1200">
        <a:solidFill>
          <a:schemeClr val="tx1"/>
        </a:solidFill>
        <a:latin typeface="Verdana" charset="0"/>
        <a:ea typeface="+mn-ea"/>
        <a:cs typeface="+mn-cs"/>
      </a:defRPr>
    </a:lvl5pPr>
    <a:lvl6pPr marL="2286000" algn="l" defTabSz="914400" rtl="0" eaLnBrk="1" latinLnBrk="0" hangingPunct="1">
      <a:defRPr kern="1200">
        <a:solidFill>
          <a:schemeClr val="tx1"/>
        </a:solidFill>
        <a:latin typeface="Verdana" charset="0"/>
        <a:ea typeface="+mn-ea"/>
        <a:cs typeface="+mn-cs"/>
      </a:defRPr>
    </a:lvl6pPr>
    <a:lvl7pPr marL="2743200" algn="l" defTabSz="914400" rtl="0" eaLnBrk="1" latinLnBrk="0" hangingPunct="1">
      <a:defRPr kern="1200">
        <a:solidFill>
          <a:schemeClr val="tx1"/>
        </a:solidFill>
        <a:latin typeface="Verdana" charset="0"/>
        <a:ea typeface="+mn-ea"/>
        <a:cs typeface="+mn-cs"/>
      </a:defRPr>
    </a:lvl7pPr>
    <a:lvl8pPr marL="3200400" algn="l" defTabSz="914400" rtl="0" eaLnBrk="1" latinLnBrk="0" hangingPunct="1">
      <a:defRPr kern="1200">
        <a:solidFill>
          <a:schemeClr val="tx1"/>
        </a:solidFill>
        <a:latin typeface="Verdana" charset="0"/>
        <a:ea typeface="+mn-ea"/>
        <a:cs typeface="+mn-cs"/>
      </a:defRPr>
    </a:lvl8pPr>
    <a:lvl9pPr marL="3657600" algn="l" defTabSz="914400" rtl="0" eaLnBrk="1" latinLnBrk="0" hangingPunct="1">
      <a:defRPr kern="1200">
        <a:solidFill>
          <a:schemeClr val="tx1"/>
        </a:solidFill>
        <a:latin typeface="Verdana"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66CC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9880" autoAdjust="0"/>
    <p:restoredTop sz="94558" autoAdjust="0"/>
  </p:normalViewPr>
  <p:slideViewPr>
    <p:cSldViewPr>
      <p:cViewPr varScale="1">
        <p:scale>
          <a:sx n="69" d="100"/>
          <a:sy n="69" d="100"/>
        </p:scale>
        <p:origin x="-118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charset="0"/>
              </a:defRPr>
            </a:lvl1pPr>
          </a:lstStyle>
          <a:p>
            <a:endParaRPr lang="en-US"/>
          </a:p>
        </p:txBody>
      </p:sp>
      <p:sp>
        <p:nvSpPr>
          <p:cNvPr id="563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charset="0"/>
              </a:defRPr>
            </a:lvl1pPr>
          </a:lstStyle>
          <a:p>
            <a:endParaRPr lang="en-US"/>
          </a:p>
        </p:txBody>
      </p:sp>
      <p:sp>
        <p:nvSpPr>
          <p:cNvPr id="563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563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63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charset="0"/>
              </a:defRPr>
            </a:lvl1pPr>
          </a:lstStyle>
          <a:p>
            <a:endParaRPr lang="en-US"/>
          </a:p>
        </p:txBody>
      </p:sp>
      <p:sp>
        <p:nvSpPr>
          <p:cNvPr id="563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charset="0"/>
              </a:defRPr>
            </a:lvl1pPr>
          </a:lstStyle>
          <a:p>
            <a:fld id="{68E2A3B1-9E18-4C05-A97F-521AE113A75E}"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10594" name="Group 2"/>
          <p:cNvGrpSpPr>
            <a:grpSpLocks/>
          </p:cNvGrpSpPr>
          <p:nvPr/>
        </p:nvGrpSpPr>
        <p:grpSpPr bwMode="auto">
          <a:xfrm>
            <a:off x="290513" y="2546350"/>
            <a:ext cx="711200" cy="474663"/>
            <a:chOff x="720" y="336"/>
            <a:chExt cx="624" cy="432"/>
          </a:xfrm>
        </p:grpSpPr>
        <p:sp>
          <p:nvSpPr>
            <p:cNvPr id="110595" name="Rectangle 3"/>
            <p:cNvSpPr>
              <a:spLocks noChangeArrowheads="1"/>
            </p:cNvSpPr>
            <p:nvPr/>
          </p:nvSpPr>
          <p:spPr bwMode="auto">
            <a:xfrm>
              <a:off x="720" y="336"/>
              <a:ext cx="384" cy="432"/>
            </a:xfrm>
            <a:prstGeom prst="rect">
              <a:avLst/>
            </a:prstGeom>
            <a:solidFill>
              <a:schemeClr val="folHlink"/>
            </a:solidFill>
            <a:ln w="9525">
              <a:noFill/>
              <a:miter lim="800000"/>
              <a:headEnd/>
              <a:tailEnd/>
            </a:ln>
            <a:effectLst/>
          </p:spPr>
          <p:txBody>
            <a:bodyPr wrap="none" anchor="ctr"/>
            <a:lstStyle/>
            <a:p>
              <a:endParaRPr lang="en-US"/>
            </a:p>
          </p:txBody>
        </p:sp>
        <p:sp>
          <p:nvSpPr>
            <p:cNvPr id="110596" name="Rectangle 4"/>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endParaRPr lang="en-US"/>
            </a:p>
          </p:txBody>
        </p:sp>
      </p:grpSp>
      <p:grpSp>
        <p:nvGrpSpPr>
          <p:cNvPr id="110597" name="Group 5"/>
          <p:cNvGrpSpPr>
            <a:grpSpLocks/>
          </p:cNvGrpSpPr>
          <p:nvPr/>
        </p:nvGrpSpPr>
        <p:grpSpPr bwMode="auto">
          <a:xfrm>
            <a:off x="414338" y="2968625"/>
            <a:ext cx="738187" cy="474663"/>
            <a:chOff x="912" y="2640"/>
            <a:chExt cx="672" cy="432"/>
          </a:xfrm>
        </p:grpSpPr>
        <p:sp>
          <p:nvSpPr>
            <p:cNvPr id="110598" name="Rectangle 6"/>
            <p:cNvSpPr>
              <a:spLocks noChangeArrowheads="1"/>
            </p:cNvSpPr>
            <p:nvPr/>
          </p:nvSpPr>
          <p:spPr bwMode="auto">
            <a:xfrm>
              <a:off x="912" y="2640"/>
              <a:ext cx="384" cy="432"/>
            </a:xfrm>
            <a:prstGeom prst="rect">
              <a:avLst/>
            </a:prstGeom>
            <a:solidFill>
              <a:schemeClr val="accent2"/>
            </a:solidFill>
            <a:ln w="9525">
              <a:noFill/>
              <a:miter lim="800000"/>
              <a:headEnd/>
              <a:tailEnd/>
            </a:ln>
            <a:effectLst/>
          </p:spPr>
          <p:txBody>
            <a:bodyPr wrap="none" anchor="ctr"/>
            <a:lstStyle/>
            <a:p>
              <a:endParaRPr lang="en-US"/>
            </a:p>
          </p:txBody>
        </p:sp>
        <p:sp>
          <p:nvSpPr>
            <p:cNvPr id="110599" name="Rectangle 7"/>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endParaRPr lang="en-US"/>
            </a:p>
          </p:txBody>
        </p:sp>
      </p:grpSp>
      <p:sp>
        <p:nvSpPr>
          <p:cNvPr id="110600" name="Rectangle 8"/>
          <p:cNvSpPr>
            <a:spLocks noChangeArrowheads="1"/>
          </p:cNvSpPr>
          <p:nvPr/>
        </p:nvSpPr>
        <p:spPr bwMode="auto">
          <a:xfrm>
            <a:off x="0" y="2895600"/>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endParaRPr lang="en-US"/>
          </a:p>
        </p:txBody>
      </p:sp>
      <p:sp>
        <p:nvSpPr>
          <p:cNvPr id="110601" name="Rectangle 9"/>
          <p:cNvSpPr>
            <a:spLocks noChangeArrowheads="1"/>
          </p:cNvSpPr>
          <p:nvPr/>
        </p:nvSpPr>
        <p:spPr bwMode="auto">
          <a:xfrm>
            <a:off x="635000" y="2438400"/>
            <a:ext cx="31750" cy="1052513"/>
          </a:xfrm>
          <a:prstGeom prst="rect">
            <a:avLst/>
          </a:prstGeom>
          <a:solidFill>
            <a:schemeClr val="bg2"/>
          </a:solidFill>
          <a:ln w="9525">
            <a:noFill/>
            <a:miter lim="800000"/>
            <a:headEnd/>
            <a:tailEnd/>
          </a:ln>
          <a:effectLst/>
        </p:spPr>
        <p:txBody>
          <a:bodyPr wrap="none" anchor="ctr"/>
          <a:lstStyle/>
          <a:p>
            <a:endParaRPr lang="en-US"/>
          </a:p>
        </p:txBody>
      </p:sp>
      <p:sp>
        <p:nvSpPr>
          <p:cNvPr id="110602" name="Rectangle 10"/>
          <p:cNvSpPr>
            <a:spLocks noGrp="1" noChangeArrowheads="1"/>
          </p:cNvSpPr>
          <p:nvPr>
            <p:ph type="ctrTitle"/>
          </p:nvPr>
        </p:nvSpPr>
        <p:spPr>
          <a:xfrm>
            <a:off x="990600" y="1828800"/>
            <a:ext cx="7772400" cy="1143000"/>
          </a:xfrm>
        </p:spPr>
        <p:txBody>
          <a:bodyPr/>
          <a:lstStyle>
            <a:lvl1pPr>
              <a:defRPr/>
            </a:lvl1pPr>
          </a:lstStyle>
          <a:p>
            <a:r>
              <a:rPr lang="en-US"/>
              <a:t>Click to edit Master title style</a:t>
            </a:r>
          </a:p>
        </p:txBody>
      </p:sp>
      <p:sp>
        <p:nvSpPr>
          <p:cNvPr id="110603" name="Rectangle 11"/>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10604" name="Rectangle 12"/>
          <p:cNvSpPr>
            <a:spLocks noGrp="1" noChangeArrowheads="1"/>
          </p:cNvSpPr>
          <p:nvPr>
            <p:ph type="dt" sz="half" idx="2"/>
          </p:nvPr>
        </p:nvSpPr>
        <p:spPr>
          <a:xfrm>
            <a:off x="990600" y="6248400"/>
            <a:ext cx="1905000" cy="457200"/>
          </a:xfrm>
        </p:spPr>
        <p:txBody>
          <a:bodyPr/>
          <a:lstStyle>
            <a:lvl1pPr>
              <a:defRPr>
                <a:solidFill>
                  <a:schemeClr val="bg2"/>
                </a:solidFill>
              </a:defRPr>
            </a:lvl1pPr>
          </a:lstStyle>
          <a:p>
            <a:endParaRPr lang="en-US"/>
          </a:p>
        </p:txBody>
      </p:sp>
      <p:sp>
        <p:nvSpPr>
          <p:cNvPr id="110605" name="Rectangle 13"/>
          <p:cNvSpPr>
            <a:spLocks noGrp="1" noChangeArrowheads="1"/>
          </p:cNvSpPr>
          <p:nvPr>
            <p:ph type="ftr" sz="quarter" idx="3"/>
          </p:nvPr>
        </p:nvSpPr>
        <p:spPr>
          <a:xfrm>
            <a:off x="3429000" y="6248400"/>
            <a:ext cx="2895600" cy="457200"/>
          </a:xfrm>
        </p:spPr>
        <p:txBody>
          <a:bodyPr/>
          <a:lstStyle>
            <a:lvl1pPr>
              <a:defRPr>
                <a:solidFill>
                  <a:schemeClr val="bg2"/>
                </a:solidFill>
              </a:defRPr>
            </a:lvl1pPr>
          </a:lstStyle>
          <a:p>
            <a:endParaRPr lang="en-US"/>
          </a:p>
        </p:txBody>
      </p:sp>
      <p:sp>
        <p:nvSpPr>
          <p:cNvPr id="110606" name="Rectangle 14"/>
          <p:cNvSpPr>
            <a:spLocks noGrp="1" noChangeArrowheads="1"/>
          </p:cNvSpPr>
          <p:nvPr>
            <p:ph type="sldNum" sz="quarter" idx="4"/>
          </p:nvPr>
        </p:nvSpPr>
        <p:spPr>
          <a:xfrm>
            <a:off x="6858000" y="6248400"/>
            <a:ext cx="1905000" cy="457200"/>
          </a:xfrm>
        </p:spPr>
        <p:txBody>
          <a:bodyPr/>
          <a:lstStyle>
            <a:lvl1pPr>
              <a:defRPr>
                <a:solidFill>
                  <a:schemeClr val="bg2"/>
                </a:solidFill>
              </a:defRPr>
            </a:lvl1pPr>
          </a:lstStyle>
          <a:p>
            <a:fld id="{C6D1AF4A-DDB2-415D-819D-BD0153338AF8}" type="slidenum">
              <a:rPr lang="en-US"/>
              <a:pPr/>
              <a:t>‹#›</a:t>
            </a:fld>
            <a:endParaRPr lang="en-US"/>
          </a:p>
        </p:txBody>
      </p:sp>
      <p:sp>
        <p:nvSpPr>
          <p:cNvPr id="110607" name="Rectangle 15"/>
          <p:cNvSpPr>
            <a:spLocks noChangeArrowheads="1"/>
          </p:cNvSpPr>
          <p:nvPr/>
        </p:nvSpPr>
        <p:spPr bwMode="gray">
          <a:xfrm flipV="1">
            <a:off x="315913" y="3265488"/>
            <a:ext cx="8683625" cy="46037"/>
          </a:xfrm>
          <a:prstGeom prst="rect">
            <a:avLst/>
          </a:prstGeom>
          <a:gradFill rotWithShape="0">
            <a:gsLst>
              <a:gs pos="0">
                <a:schemeClr val="bg2"/>
              </a:gs>
              <a:gs pos="100000">
                <a:schemeClr val="bg1"/>
              </a:gs>
            </a:gsLst>
            <a:lin ang="0" scaled="1"/>
          </a:gradFill>
          <a:ln w="9525">
            <a:noFill/>
            <a:miter lim="800000"/>
            <a:headEnd/>
            <a:tailEnd/>
          </a:ln>
          <a:effectLst/>
        </p:spPr>
        <p:txBody>
          <a:bodyPr rot="10800000" wrap="none" anchor="ctr"/>
          <a:lstStyle/>
          <a:p>
            <a:pPr algn="ctr" eaLnBrk="1" hangingPunct="1"/>
            <a:endParaRPr kumimoji="1" lang="it-IT" sz="2400">
              <a:latin typeface="Arial"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20543DC-1DD7-486F-BDCD-77D7446290DD}"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F4514DF-643E-4694-911B-7ED9AD07BD25}"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48C10EF-F1D2-479D-BD6B-918D6F3EA83D}"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2C060532-8DB7-4658-8124-FBA199775324}"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49A06EFD-37CC-4501-B60D-595E350320C7}"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475DAD92-8DD2-4EA2-9E1E-7A26B398ACDB}"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C782B52-17F2-483E-AC71-AFCDD2F58F39}"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A516DD4-D1CC-4627-A7BE-F9B245756EAF}"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8431B99-9AF2-4BFB-A560-20395D1AC735}"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617538"/>
            <a:ext cx="1951038" cy="55149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8" y="617538"/>
            <a:ext cx="5700712" cy="5514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CFA87A0-5E87-4363-823C-9805291C60E4}"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570" name="Rectangle 2"/>
          <p:cNvSpPr>
            <a:spLocks noChangeArrowheads="1"/>
          </p:cNvSpPr>
          <p:nvPr/>
        </p:nvSpPr>
        <p:spPr bwMode="ltGray">
          <a:xfrm>
            <a:off x="417513" y="1098550"/>
            <a:ext cx="438150" cy="474663"/>
          </a:xfrm>
          <a:prstGeom prst="rect">
            <a:avLst/>
          </a:prstGeom>
          <a:solidFill>
            <a:schemeClr val="accent2"/>
          </a:solidFill>
          <a:ln w="9525">
            <a:noFill/>
            <a:miter lim="800000"/>
            <a:headEnd/>
            <a:tailEnd/>
          </a:ln>
          <a:effectLst/>
        </p:spPr>
        <p:txBody>
          <a:bodyPr wrap="none" anchor="ctr"/>
          <a:lstStyle/>
          <a:p>
            <a:pPr algn="ctr" eaLnBrk="1" hangingPunct="1"/>
            <a:endParaRPr kumimoji="1" lang="it-IT" sz="2400">
              <a:latin typeface="Arial" charset="0"/>
            </a:endParaRPr>
          </a:p>
        </p:txBody>
      </p:sp>
      <p:sp>
        <p:nvSpPr>
          <p:cNvPr id="109571"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eaLnBrk="1" hangingPunct="1"/>
            <a:endParaRPr kumimoji="1" lang="it-IT" sz="2400">
              <a:latin typeface="Arial" charset="0"/>
            </a:endParaRPr>
          </a:p>
        </p:txBody>
      </p:sp>
      <p:sp>
        <p:nvSpPr>
          <p:cNvPr id="109572" name="Rectangle 4"/>
          <p:cNvSpPr>
            <a:spLocks noChangeArrowheads="1"/>
          </p:cNvSpPr>
          <p:nvPr/>
        </p:nvSpPr>
        <p:spPr bwMode="ltGray">
          <a:xfrm>
            <a:off x="541338" y="1520825"/>
            <a:ext cx="422275" cy="474663"/>
          </a:xfrm>
          <a:prstGeom prst="rect">
            <a:avLst/>
          </a:prstGeom>
          <a:solidFill>
            <a:schemeClr val="folHlink"/>
          </a:solidFill>
          <a:ln w="9525">
            <a:noFill/>
            <a:miter lim="800000"/>
            <a:headEnd/>
            <a:tailEnd/>
          </a:ln>
          <a:effectLst/>
        </p:spPr>
        <p:txBody>
          <a:bodyPr wrap="none" anchor="ctr"/>
          <a:lstStyle/>
          <a:p>
            <a:pPr algn="ctr" eaLnBrk="1" hangingPunct="1"/>
            <a:endParaRPr kumimoji="1" lang="it-IT" sz="2400">
              <a:latin typeface="Arial" charset="0"/>
            </a:endParaRPr>
          </a:p>
        </p:txBody>
      </p:sp>
      <p:sp>
        <p:nvSpPr>
          <p:cNvPr id="109573"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eaLnBrk="1" hangingPunct="1"/>
            <a:endParaRPr kumimoji="1" lang="it-IT" sz="2400">
              <a:latin typeface="Arial" charset="0"/>
            </a:endParaRPr>
          </a:p>
        </p:txBody>
      </p:sp>
      <p:sp>
        <p:nvSpPr>
          <p:cNvPr id="109574"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eaLnBrk="1" hangingPunct="1"/>
            <a:endParaRPr kumimoji="1" lang="it-IT" sz="2400">
              <a:latin typeface="Arial" charset="0"/>
            </a:endParaRPr>
          </a:p>
        </p:txBody>
      </p:sp>
      <p:sp>
        <p:nvSpPr>
          <p:cNvPr id="109575" name="Rectangle 7"/>
          <p:cNvSpPr>
            <a:spLocks noChangeArrowheads="1"/>
          </p:cNvSpPr>
          <p:nvPr/>
        </p:nvSpPr>
        <p:spPr bwMode="gray">
          <a:xfrm>
            <a:off x="762000" y="990600"/>
            <a:ext cx="31750" cy="1052513"/>
          </a:xfrm>
          <a:prstGeom prst="rect">
            <a:avLst/>
          </a:prstGeom>
          <a:solidFill>
            <a:schemeClr val="bg2"/>
          </a:solidFill>
          <a:ln w="9525">
            <a:noFill/>
            <a:miter lim="800000"/>
            <a:headEnd/>
            <a:tailEnd/>
          </a:ln>
          <a:effectLst/>
        </p:spPr>
        <p:txBody>
          <a:bodyPr wrap="none" anchor="ctr"/>
          <a:lstStyle/>
          <a:p>
            <a:pPr algn="ctr" eaLnBrk="1" hangingPunct="1"/>
            <a:endParaRPr kumimoji="1" lang="it-IT" sz="2400">
              <a:latin typeface="Arial" charset="0"/>
            </a:endParaRPr>
          </a:p>
        </p:txBody>
      </p:sp>
      <p:sp>
        <p:nvSpPr>
          <p:cNvPr id="109576" name="Rectangle 8"/>
          <p:cNvSpPr>
            <a:spLocks noChangeArrowheads="1"/>
          </p:cNvSpPr>
          <p:nvPr/>
        </p:nvSpPr>
        <p:spPr bwMode="gray">
          <a:xfrm flipV="1">
            <a:off x="460375" y="1828800"/>
            <a:ext cx="8683625" cy="46038"/>
          </a:xfrm>
          <a:prstGeom prst="rect">
            <a:avLst/>
          </a:prstGeom>
          <a:gradFill rotWithShape="0">
            <a:gsLst>
              <a:gs pos="0">
                <a:schemeClr val="bg2"/>
              </a:gs>
              <a:gs pos="100000">
                <a:schemeClr val="bg1"/>
              </a:gs>
            </a:gsLst>
            <a:lin ang="0" scaled="1"/>
          </a:gradFill>
          <a:ln w="9525">
            <a:noFill/>
            <a:miter lim="800000"/>
            <a:headEnd/>
            <a:tailEnd/>
          </a:ln>
          <a:effectLst/>
        </p:spPr>
        <p:txBody>
          <a:bodyPr rot="10800000" wrap="none" anchor="ctr"/>
          <a:lstStyle/>
          <a:p>
            <a:pPr algn="ctr" eaLnBrk="1" hangingPunct="1"/>
            <a:endParaRPr kumimoji="1" lang="it-IT" sz="2400">
              <a:latin typeface="Arial" charset="0"/>
            </a:endParaRPr>
          </a:p>
        </p:txBody>
      </p:sp>
      <p:sp>
        <p:nvSpPr>
          <p:cNvPr id="109577" name="Rectangle 9"/>
          <p:cNvSpPr>
            <a:spLocks noGrp="1" noChangeArrowheads="1"/>
          </p:cNvSpPr>
          <p:nvPr>
            <p:ph type="title"/>
          </p:nvPr>
        </p:nvSpPr>
        <p:spPr bwMode="auto">
          <a:xfrm>
            <a:off x="1150938" y="617538"/>
            <a:ext cx="7793037"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9578" name="Rectangle 10"/>
          <p:cNvSpPr>
            <a:spLocks noGrp="1" noChangeArrowheads="1"/>
          </p:cNvSpPr>
          <p:nvPr>
            <p:ph type="body" idx="1"/>
          </p:nvPr>
        </p:nvSpPr>
        <p:spPr bwMode="auto">
          <a:xfrm>
            <a:off x="1182688" y="2017713"/>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9579" name="Rectangle 11"/>
          <p:cNvSpPr>
            <a:spLocks noGrp="1" noChangeArrowheads="1"/>
          </p:cNvSpPr>
          <p:nvPr>
            <p:ph type="dt" sz="half" idx="2"/>
          </p:nvPr>
        </p:nvSpPr>
        <p:spPr bwMode="auto">
          <a:xfrm>
            <a:off x="9144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latin typeface="+mn-lt"/>
              </a:defRPr>
            </a:lvl1pPr>
          </a:lstStyle>
          <a:p>
            <a:endParaRPr lang="en-US"/>
          </a:p>
        </p:txBody>
      </p:sp>
      <p:sp>
        <p:nvSpPr>
          <p:cNvPr id="109580" name="Rectangle 12"/>
          <p:cNvSpPr>
            <a:spLocks noGrp="1" noChangeArrowheads="1"/>
          </p:cNvSpPr>
          <p:nvPr>
            <p:ph type="ftr" sz="quarter" idx="3"/>
          </p:nvPr>
        </p:nvSpPr>
        <p:spPr bwMode="auto">
          <a:xfrm>
            <a:off x="3352800" y="63246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latin typeface="+mn-lt"/>
              </a:defRPr>
            </a:lvl1pPr>
          </a:lstStyle>
          <a:p>
            <a:endParaRPr lang="en-US"/>
          </a:p>
        </p:txBody>
      </p:sp>
      <p:sp>
        <p:nvSpPr>
          <p:cNvPr id="109581" name="Rectangle 13"/>
          <p:cNvSpPr>
            <a:spLocks noGrp="1" noChangeArrowheads="1"/>
          </p:cNvSpPr>
          <p:nvPr>
            <p:ph type="sldNum" sz="quarter" idx="4"/>
          </p:nvPr>
        </p:nvSpPr>
        <p:spPr bwMode="auto">
          <a:xfrm>
            <a:off x="67818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atin typeface="+mn-lt"/>
              </a:defRPr>
            </a:lvl1pPr>
          </a:lstStyle>
          <a:p>
            <a:fld id="{2A268F52-D48C-418B-B4A6-6A347CA4FA5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Lst>
  <p:hf hdr="0" ftr="0" dt="0"/>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Arial" charset="0"/>
        </a:defRPr>
      </a:lvl2pPr>
      <a:lvl3pPr algn="l" rtl="0" fontAlgn="base">
        <a:spcBef>
          <a:spcPct val="0"/>
        </a:spcBef>
        <a:spcAft>
          <a:spcPct val="0"/>
        </a:spcAft>
        <a:defRPr sz="4400">
          <a:solidFill>
            <a:schemeClr val="tx2"/>
          </a:solidFill>
          <a:latin typeface="Arial" charset="0"/>
        </a:defRPr>
      </a:lvl3pPr>
      <a:lvl4pPr algn="l" rtl="0" fontAlgn="base">
        <a:spcBef>
          <a:spcPct val="0"/>
        </a:spcBef>
        <a:spcAft>
          <a:spcPct val="0"/>
        </a:spcAft>
        <a:defRPr sz="4400">
          <a:solidFill>
            <a:schemeClr val="tx2"/>
          </a:solidFill>
          <a:latin typeface="Arial" charset="0"/>
        </a:defRPr>
      </a:lvl4pPr>
      <a:lvl5pPr algn="l" rtl="0" fontAlgn="base">
        <a:spcBef>
          <a:spcPct val="0"/>
        </a:spcBef>
        <a:spcAft>
          <a:spcPct val="0"/>
        </a:spcAft>
        <a:defRPr sz="4400">
          <a:solidFill>
            <a:schemeClr val="tx2"/>
          </a:solidFill>
          <a:latin typeface="Arial" charset="0"/>
        </a:defRPr>
      </a:lvl5pPr>
      <a:lvl6pPr marL="457200" algn="l" rtl="0" fontAlgn="base">
        <a:spcBef>
          <a:spcPct val="0"/>
        </a:spcBef>
        <a:spcAft>
          <a:spcPct val="0"/>
        </a:spcAft>
        <a:defRPr sz="4400">
          <a:solidFill>
            <a:schemeClr val="tx2"/>
          </a:solidFill>
          <a:latin typeface="Arial" charset="0"/>
        </a:defRPr>
      </a:lvl6pPr>
      <a:lvl7pPr marL="914400" algn="l" rtl="0" fontAlgn="base">
        <a:spcBef>
          <a:spcPct val="0"/>
        </a:spcBef>
        <a:spcAft>
          <a:spcPct val="0"/>
        </a:spcAft>
        <a:defRPr sz="4400">
          <a:solidFill>
            <a:schemeClr val="tx2"/>
          </a:solidFill>
          <a:latin typeface="Arial" charset="0"/>
        </a:defRPr>
      </a:lvl7pPr>
      <a:lvl8pPr marL="1371600" algn="l" rtl="0" fontAlgn="base">
        <a:spcBef>
          <a:spcPct val="0"/>
        </a:spcBef>
        <a:spcAft>
          <a:spcPct val="0"/>
        </a:spcAft>
        <a:defRPr sz="4400">
          <a:solidFill>
            <a:schemeClr val="tx2"/>
          </a:solidFill>
          <a:latin typeface="Arial" charset="0"/>
        </a:defRPr>
      </a:lvl8pPr>
      <a:lvl9pPr marL="1828800" algn="l"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fontAlgn="base">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fontAlgn="base">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684B20E6-0F5C-4AAB-8AC6-598D9D4CACC6}" type="slidenum">
              <a:rPr lang="en-US"/>
              <a:pPr/>
              <a:t>1</a:t>
            </a:fld>
            <a:endParaRPr lang="en-US"/>
          </a:p>
        </p:txBody>
      </p:sp>
      <p:sp>
        <p:nvSpPr>
          <p:cNvPr id="111618" name="Rectangle 2"/>
          <p:cNvSpPr>
            <a:spLocks noGrp="1" noChangeArrowheads="1"/>
          </p:cNvSpPr>
          <p:nvPr>
            <p:ph type="title"/>
          </p:nvPr>
        </p:nvSpPr>
        <p:spPr/>
        <p:txBody>
          <a:bodyPr/>
          <a:lstStyle/>
          <a:p>
            <a:r>
              <a:rPr kumimoji="1" lang="en-US" altLang="zh-CN" sz="3200">
                <a:ea typeface="宋体" charset="-122"/>
              </a:rPr>
              <a:t>MODULE 2 </a:t>
            </a:r>
            <a:br>
              <a:rPr kumimoji="1" lang="en-US" altLang="zh-CN" sz="3200">
                <a:ea typeface="宋体" charset="-122"/>
              </a:rPr>
            </a:br>
            <a:r>
              <a:rPr kumimoji="1" lang="en-US" altLang="zh-CN" sz="3200">
                <a:ea typeface="宋体" charset="-122"/>
              </a:rPr>
              <a:t>Meaning and discourse in English</a:t>
            </a:r>
            <a:endParaRPr kumimoji="1" lang="it-IT" sz="3200">
              <a:ea typeface="宋体" charset="-122"/>
            </a:endParaRPr>
          </a:p>
        </p:txBody>
      </p:sp>
      <p:sp>
        <p:nvSpPr>
          <p:cNvPr id="111619" name="Rectangle 3"/>
          <p:cNvSpPr>
            <a:spLocks noGrp="1" noChangeArrowheads="1"/>
          </p:cNvSpPr>
          <p:nvPr>
            <p:ph type="body" idx="1"/>
          </p:nvPr>
        </p:nvSpPr>
        <p:spPr>
          <a:xfrm>
            <a:off x="1295400" y="2743200"/>
            <a:ext cx="6934200" cy="2935288"/>
          </a:xfrm>
        </p:spPr>
        <p:txBody>
          <a:bodyPr/>
          <a:lstStyle/>
          <a:p>
            <a:pPr algn="ctr">
              <a:buFont typeface="Wingdings" pitchFamily="2" charset="2"/>
              <a:buNone/>
            </a:pPr>
            <a:r>
              <a:rPr kumimoji="1" lang="en-US" altLang="zh-TW" b="1" dirty="0">
                <a:ea typeface="PMingLiU" charset="-120"/>
              </a:rPr>
              <a:t>DISCOURSE TOPIC AND ORGANISATION</a:t>
            </a:r>
          </a:p>
          <a:p>
            <a:pPr algn="ctr"/>
            <a:endParaRPr kumimoji="1" lang="en-US" altLang="zh-TW" b="1" dirty="0">
              <a:ea typeface="PMingLiU" charset="-12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47C7CF35-EC76-4377-B251-CFFBE9736850}" type="slidenum">
              <a:rPr lang="en-US"/>
              <a:pPr/>
              <a:t>2</a:t>
            </a:fld>
            <a:endParaRPr lang="en-US"/>
          </a:p>
        </p:txBody>
      </p:sp>
      <p:sp>
        <p:nvSpPr>
          <p:cNvPr id="119810" name="Rectangle 2"/>
          <p:cNvSpPr>
            <a:spLocks noGrp="1" noChangeArrowheads="1"/>
          </p:cNvSpPr>
          <p:nvPr>
            <p:ph type="title"/>
          </p:nvPr>
        </p:nvSpPr>
        <p:spPr/>
        <p:txBody>
          <a:bodyPr/>
          <a:lstStyle/>
          <a:p>
            <a:r>
              <a:rPr kumimoji="1" lang="it-IT" sz="3200">
                <a:ea typeface="宋体" charset="-122"/>
              </a:rPr>
              <a:t>PART 1</a:t>
            </a:r>
          </a:p>
        </p:txBody>
      </p:sp>
      <p:sp>
        <p:nvSpPr>
          <p:cNvPr id="119811" name="Rectangle 3"/>
          <p:cNvSpPr>
            <a:spLocks noGrp="1" noChangeArrowheads="1"/>
          </p:cNvSpPr>
          <p:nvPr>
            <p:ph type="body" idx="1"/>
          </p:nvPr>
        </p:nvSpPr>
        <p:spPr>
          <a:xfrm>
            <a:off x="1905000" y="2743200"/>
            <a:ext cx="5751513" cy="2935288"/>
          </a:xfrm>
        </p:spPr>
        <p:txBody>
          <a:bodyPr/>
          <a:lstStyle/>
          <a:p>
            <a:pPr algn="ctr">
              <a:buFont typeface="Wingdings" pitchFamily="2" charset="2"/>
              <a:buNone/>
            </a:pPr>
            <a:r>
              <a:rPr kumimoji="1" lang="en-US" altLang="zh-TW" b="1">
                <a:ea typeface="PMingLiU" charset="-120"/>
              </a:rPr>
              <a:t>DISCOURSE TOPIC</a:t>
            </a:r>
            <a:endParaRPr kumimoji="1" lang="it-IT" sz="280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65C198A3-2249-48BA-9EA0-80EB7F6E4A81}" type="slidenum">
              <a:rPr lang="en-US"/>
              <a:pPr/>
              <a:t>3</a:t>
            </a:fld>
            <a:endParaRPr lang="en-US"/>
          </a:p>
        </p:txBody>
      </p:sp>
      <p:sp>
        <p:nvSpPr>
          <p:cNvPr id="96258" name="Rectangle 2"/>
          <p:cNvSpPr>
            <a:spLocks noGrp="1" noChangeArrowheads="1"/>
          </p:cNvSpPr>
          <p:nvPr>
            <p:ph type="title"/>
          </p:nvPr>
        </p:nvSpPr>
        <p:spPr>
          <a:xfrm>
            <a:off x="990600" y="609600"/>
            <a:ext cx="7793038" cy="1143000"/>
          </a:xfrm>
        </p:spPr>
        <p:txBody>
          <a:bodyPr/>
          <a:lstStyle/>
          <a:p>
            <a:pPr algn="ctr"/>
            <a:r>
              <a:rPr lang="en-US" sz="4000" b="1">
                <a:solidFill>
                  <a:schemeClr val="folHlink"/>
                </a:solidFill>
              </a:rPr>
              <a:t>The problem of deciding what something “is about”</a:t>
            </a:r>
            <a:endParaRPr lang="en-US" sz="4000">
              <a:solidFill>
                <a:schemeClr val="hlink"/>
              </a:solidFill>
            </a:endParaRPr>
          </a:p>
        </p:txBody>
      </p:sp>
      <p:sp>
        <p:nvSpPr>
          <p:cNvPr id="96259" name="Rectangle 3"/>
          <p:cNvSpPr>
            <a:spLocks noGrp="1" noChangeArrowheads="1"/>
          </p:cNvSpPr>
          <p:nvPr>
            <p:ph type="body" idx="1"/>
          </p:nvPr>
        </p:nvSpPr>
        <p:spPr>
          <a:xfrm>
            <a:off x="685800" y="2362200"/>
            <a:ext cx="7772400" cy="4114800"/>
          </a:xfrm>
        </p:spPr>
        <p:txBody>
          <a:bodyPr/>
          <a:lstStyle/>
          <a:p>
            <a:pPr>
              <a:lnSpc>
                <a:spcPct val="80000"/>
              </a:lnSpc>
              <a:buFont typeface="Wingdings" pitchFamily="2" charset="2"/>
              <a:buChar char="Ø"/>
            </a:pPr>
            <a:r>
              <a:rPr lang="en-US" sz="2800"/>
              <a:t>Where does one part of a conversation end and another begin?</a:t>
            </a:r>
          </a:p>
          <a:p>
            <a:pPr>
              <a:lnSpc>
                <a:spcPct val="80000"/>
              </a:lnSpc>
              <a:buFont typeface="Wingdings" pitchFamily="2" charset="2"/>
              <a:buChar char="Ø"/>
            </a:pPr>
            <a:endParaRPr lang="en-US" sz="2800"/>
          </a:p>
          <a:p>
            <a:pPr>
              <a:lnSpc>
                <a:spcPct val="80000"/>
              </a:lnSpc>
              <a:buFont typeface="Wingdings" pitchFamily="2" charset="2"/>
              <a:buChar char="Ø"/>
            </a:pPr>
            <a:r>
              <a:rPr lang="en-US" sz="2800"/>
              <a:t>For DA the notion of topic is “an intuitively satisfactory way of describing the unifying principle which makes one stretch of discourse “about” something and the next stretch “about” something else” (Brown &amp; Yule, 1983: 70)</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669B80D1-C4E5-4AFE-A874-8C2E93053AF0}" type="slidenum">
              <a:rPr lang="en-US"/>
              <a:pPr/>
              <a:t>4</a:t>
            </a:fld>
            <a:endParaRPr lang="en-US"/>
          </a:p>
        </p:txBody>
      </p:sp>
      <p:sp>
        <p:nvSpPr>
          <p:cNvPr id="57346" name="Rectangle 2"/>
          <p:cNvSpPr>
            <a:spLocks noGrp="1" noChangeArrowheads="1"/>
          </p:cNvSpPr>
          <p:nvPr>
            <p:ph type="title"/>
          </p:nvPr>
        </p:nvSpPr>
        <p:spPr/>
        <p:txBody>
          <a:bodyPr/>
          <a:lstStyle/>
          <a:p>
            <a:r>
              <a:rPr lang="en-US">
                <a:solidFill>
                  <a:schemeClr val="folHlink"/>
                </a:solidFill>
              </a:rPr>
              <a:t>What is “topic”?</a:t>
            </a:r>
          </a:p>
        </p:txBody>
      </p:sp>
      <p:sp>
        <p:nvSpPr>
          <p:cNvPr id="57347" name="Rectangle 3"/>
          <p:cNvSpPr>
            <a:spLocks noGrp="1" noChangeArrowheads="1"/>
          </p:cNvSpPr>
          <p:nvPr>
            <p:ph type="body" idx="1"/>
          </p:nvPr>
        </p:nvSpPr>
        <p:spPr>
          <a:xfrm>
            <a:off x="1182688" y="2017713"/>
            <a:ext cx="7772400" cy="4535487"/>
          </a:xfrm>
        </p:spPr>
        <p:txBody>
          <a:bodyPr/>
          <a:lstStyle/>
          <a:p>
            <a:pPr>
              <a:lnSpc>
                <a:spcPct val="90000"/>
              </a:lnSpc>
              <a:buFont typeface="Wingdings" pitchFamily="2" charset="2"/>
              <a:buChar char="v"/>
            </a:pPr>
            <a:r>
              <a:rPr lang="en-US" sz="2800"/>
              <a:t>Nunan (1993: 125). Topic is “the subject matter of a text.”</a:t>
            </a:r>
          </a:p>
          <a:p>
            <a:pPr>
              <a:lnSpc>
                <a:spcPct val="90000"/>
              </a:lnSpc>
              <a:buFont typeface="Wingdings" pitchFamily="2" charset="2"/>
              <a:buChar char="v"/>
            </a:pPr>
            <a:endParaRPr lang="en-US" sz="2800"/>
          </a:p>
          <a:p>
            <a:pPr>
              <a:lnSpc>
                <a:spcPct val="90000"/>
              </a:lnSpc>
              <a:buFont typeface="Wingdings" pitchFamily="2" charset="2"/>
              <a:buChar char="v"/>
            </a:pPr>
            <a:r>
              <a:rPr lang="en-US" sz="2800"/>
              <a:t>The concept of topic is elusive; different scholars use it to refer to different phenomena, from a </a:t>
            </a:r>
            <a:r>
              <a:rPr lang="en-US" sz="2800" u="sng"/>
              <a:t>constituent of a clause</a:t>
            </a:r>
            <a:r>
              <a:rPr lang="en-US" sz="2800"/>
              <a:t> to </a:t>
            </a:r>
            <a:r>
              <a:rPr lang="en-US" sz="2800" u="sng"/>
              <a:t>propositions of a text</a:t>
            </a:r>
            <a:r>
              <a:rPr lang="en-US" sz="2800"/>
              <a:t>.</a:t>
            </a:r>
          </a:p>
          <a:p>
            <a:pPr>
              <a:lnSpc>
                <a:spcPct val="90000"/>
              </a:lnSpc>
              <a:buFont typeface="Wingdings" pitchFamily="2" charset="2"/>
              <a:buChar char="v"/>
            </a:pPr>
            <a:endParaRPr lang="en-US" sz="2800"/>
          </a:p>
          <a:p>
            <a:pPr>
              <a:lnSpc>
                <a:spcPct val="90000"/>
              </a:lnSpc>
              <a:buFont typeface="Wingdings" pitchFamily="2" charset="2"/>
              <a:buChar char="v"/>
            </a:pPr>
            <a:r>
              <a:rPr lang="en-US" sz="2800"/>
              <a:t>There is </a:t>
            </a:r>
            <a:r>
              <a:rPr lang="en-US" sz="2800" b="1">
                <a:solidFill>
                  <a:schemeClr val="folHlink"/>
                </a:solidFill>
              </a:rPr>
              <a:t>no widely accepted definition</a:t>
            </a:r>
            <a:r>
              <a:rPr lang="en-US" sz="2800"/>
              <a:t>.</a:t>
            </a:r>
            <a:endParaRPr lang="en-US" sz="2100"/>
          </a:p>
          <a:p>
            <a:pPr>
              <a:lnSpc>
                <a:spcPct val="90000"/>
              </a:lnSpc>
            </a:pPr>
            <a:endParaRPr lang="en-US" sz="2100"/>
          </a:p>
          <a:p>
            <a:pPr>
              <a:lnSpc>
                <a:spcPct val="90000"/>
              </a:lnSpc>
            </a:pPr>
            <a:endParaRPr lang="en-US" sz="210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573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734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73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73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autoUpdateAnimBg="0"/>
      <p:bldP spid="57347"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p:txBody>
          <a:bodyPr/>
          <a:lstStyle/>
          <a:p>
            <a:fld id="{B8C78400-3304-4304-91D9-73CD2218F41A}" type="slidenum">
              <a:rPr lang="en-US"/>
              <a:pPr/>
              <a:t>5</a:t>
            </a:fld>
            <a:endParaRPr lang="en-US"/>
          </a:p>
        </p:txBody>
      </p:sp>
      <p:sp>
        <p:nvSpPr>
          <p:cNvPr id="58370" name="Rectangle 2"/>
          <p:cNvSpPr>
            <a:spLocks noGrp="1" noChangeArrowheads="1"/>
          </p:cNvSpPr>
          <p:nvPr>
            <p:ph type="title"/>
          </p:nvPr>
        </p:nvSpPr>
        <p:spPr/>
        <p:txBody>
          <a:bodyPr/>
          <a:lstStyle/>
          <a:p>
            <a:r>
              <a:rPr lang="en-US">
                <a:solidFill>
                  <a:schemeClr val="folHlink"/>
                </a:solidFill>
              </a:rPr>
              <a:t>Existing definitions of Topic</a:t>
            </a:r>
          </a:p>
        </p:txBody>
      </p:sp>
      <p:sp>
        <p:nvSpPr>
          <p:cNvPr id="58371" name="Rectangle 3"/>
          <p:cNvSpPr>
            <a:spLocks noGrp="1" noChangeArrowheads="1"/>
          </p:cNvSpPr>
          <p:nvPr>
            <p:ph type="body" idx="1"/>
          </p:nvPr>
        </p:nvSpPr>
        <p:spPr>
          <a:xfrm>
            <a:off x="990600" y="2057400"/>
            <a:ext cx="7772400" cy="4114800"/>
          </a:xfrm>
        </p:spPr>
        <p:txBody>
          <a:bodyPr/>
          <a:lstStyle/>
          <a:p>
            <a:pPr>
              <a:buFont typeface="Wingdings" pitchFamily="2" charset="2"/>
              <a:buNone/>
            </a:pPr>
            <a:r>
              <a:rPr lang="en-US"/>
              <a:t> </a:t>
            </a:r>
          </a:p>
        </p:txBody>
      </p:sp>
      <p:sp>
        <p:nvSpPr>
          <p:cNvPr id="58372" name="Text Box 4"/>
          <p:cNvSpPr txBox="1">
            <a:spLocks noChangeArrowheads="1"/>
          </p:cNvSpPr>
          <p:nvPr/>
        </p:nvSpPr>
        <p:spPr bwMode="auto">
          <a:xfrm>
            <a:off x="5029200" y="3733800"/>
            <a:ext cx="2514600" cy="1800225"/>
          </a:xfrm>
          <a:prstGeom prst="rect">
            <a:avLst/>
          </a:prstGeom>
          <a:noFill/>
          <a:ln w="9525">
            <a:noFill/>
            <a:miter lim="800000"/>
            <a:headEnd/>
            <a:tailEnd/>
          </a:ln>
          <a:effectLst/>
        </p:spPr>
        <p:txBody>
          <a:bodyPr>
            <a:spAutoFit/>
          </a:bodyPr>
          <a:lstStyle/>
          <a:p>
            <a:pPr eaLnBrk="1" hangingPunct="1">
              <a:spcBef>
                <a:spcPct val="50000"/>
              </a:spcBef>
            </a:pPr>
            <a:r>
              <a:rPr lang="en-US" sz="2800">
                <a:latin typeface="Times New Roman" charset="0"/>
              </a:rPr>
              <a:t>Defining topic from the viewpoint of </a:t>
            </a:r>
            <a:r>
              <a:rPr lang="en-US" sz="2800" b="1" u="sng">
                <a:solidFill>
                  <a:schemeClr val="folHlink"/>
                </a:solidFill>
                <a:latin typeface="Times New Roman" charset="0"/>
              </a:rPr>
              <a:t>content</a:t>
            </a:r>
            <a:endParaRPr lang="en-US" sz="2400" u="sng">
              <a:latin typeface="Times New Roman" charset="0"/>
            </a:endParaRPr>
          </a:p>
        </p:txBody>
      </p:sp>
      <p:sp>
        <p:nvSpPr>
          <p:cNvPr id="58373" name="Text Box 5"/>
          <p:cNvSpPr txBox="1">
            <a:spLocks noChangeArrowheads="1"/>
          </p:cNvSpPr>
          <p:nvPr/>
        </p:nvSpPr>
        <p:spPr bwMode="auto">
          <a:xfrm>
            <a:off x="762000" y="3581400"/>
            <a:ext cx="2667000" cy="1800225"/>
          </a:xfrm>
          <a:prstGeom prst="rect">
            <a:avLst/>
          </a:prstGeom>
          <a:noFill/>
          <a:ln w="9525">
            <a:noFill/>
            <a:miter lim="800000"/>
            <a:headEnd/>
            <a:tailEnd/>
          </a:ln>
          <a:effectLst/>
        </p:spPr>
        <p:txBody>
          <a:bodyPr>
            <a:spAutoFit/>
          </a:bodyPr>
          <a:lstStyle/>
          <a:p>
            <a:pPr eaLnBrk="1" hangingPunct="1">
              <a:spcBef>
                <a:spcPct val="50000"/>
              </a:spcBef>
            </a:pPr>
            <a:r>
              <a:rPr lang="en-US" sz="2800">
                <a:latin typeface="Times New Roman" charset="0"/>
              </a:rPr>
              <a:t>Defining topic from the viewpoint of </a:t>
            </a:r>
            <a:r>
              <a:rPr lang="en-US" sz="2800" b="1" u="sng">
                <a:solidFill>
                  <a:schemeClr val="folHlink"/>
                </a:solidFill>
                <a:latin typeface="Times New Roman" charset="0"/>
              </a:rPr>
              <a:t>form, structure</a:t>
            </a:r>
            <a:endParaRPr lang="en-US" sz="2400" u="sng">
              <a:latin typeface="Times New Roman" charset="0"/>
            </a:endParaRPr>
          </a:p>
        </p:txBody>
      </p:sp>
      <p:sp>
        <p:nvSpPr>
          <p:cNvPr id="58374" name="Line 6"/>
          <p:cNvSpPr>
            <a:spLocks noChangeShapeType="1"/>
          </p:cNvSpPr>
          <p:nvPr/>
        </p:nvSpPr>
        <p:spPr bwMode="auto">
          <a:xfrm flipH="1">
            <a:off x="1600200" y="2438400"/>
            <a:ext cx="2057400" cy="838200"/>
          </a:xfrm>
          <a:prstGeom prst="line">
            <a:avLst/>
          </a:prstGeom>
          <a:noFill/>
          <a:ln w="9525">
            <a:solidFill>
              <a:schemeClr val="tx1"/>
            </a:solidFill>
            <a:round/>
            <a:headEnd/>
            <a:tailEnd type="triangle" w="med" len="med"/>
          </a:ln>
          <a:effectLst/>
        </p:spPr>
        <p:txBody>
          <a:bodyPr wrap="none"/>
          <a:lstStyle/>
          <a:p>
            <a:endParaRPr lang="en-US"/>
          </a:p>
        </p:txBody>
      </p:sp>
      <p:sp>
        <p:nvSpPr>
          <p:cNvPr id="58375" name="Line 7"/>
          <p:cNvSpPr>
            <a:spLocks noChangeShapeType="1"/>
          </p:cNvSpPr>
          <p:nvPr/>
        </p:nvSpPr>
        <p:spPr bwMode="auto">
          <a:xfrm>
            <a:off x="3886200" y="2362200"/>
            <a:ext cx="2057400" cy="990600"/>
          </a:xfrm>
          <a:prstGeom prst="line">
            <a:avLst/>
          </a:prstGeom>
          <a:noFill/>
          <a:ln w="9525">
            <a:solidFill>
              <a:schemeClr val="tx1"/>
            </a:solidFill>
            <a:round/>
            <a:headEnd/>
            <a:tailEnd type="triangle" w="med" len="med"/>
          </a:ln>
          <a:effectLst/>
        </p:spPr>
        <p:txBody>
          <a:bodyPr wrap="none"/>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737F4164-0E37-4E85-9791-DF466B16016C}" type="slidenum">
              <a:rPr lang="en-US"/>
              <a:pPr/>
              <a:t>6</a:t>
            </a:fld>
            <a:endParaRPr lang="en-US"/>
          </a:p>
        </p:txBody>
      </p:sp>
      <p:sp>
        <p:nvSpPr>
          <p:cNvPr id="29698" name="Rectangle 2"/>
          <p:cNvSpPr>
            <a:spLocks noGrp="1" noChangeArrowheads="1"/>
          </p:cNvSpPr>
          <p:nvPr>
            <p:ph type="title"/>
          </p:nvPr>
        </p:nvSpPr>
        <p:spPr>
          <a:xfrm>
            <a:off x="1150938" y="304800"/>
            <a:ext cx="7993062" cy="1143000"/>
          </a:xfrm>
        </p:spPr>
        <p:txBody>
          <a:bodyPr/>
          <a:lstStyle/>
          <a:p>
            <a:pPr algn="ctr"/>
            <a:r>
              <a:rPr lang="en-US" sz="4000">
                <a:solidFill>
                  <a:schemeClr val="folHlink"/>
                </a:solidFill>
              </a:rPr>
              <a:t>Form/structure-based definitions</a:t>
            </a:r>
            <a:endParaRPr lang="en-US">
              <a:solidFill>
                <a:schemeClr val="folHlink"/>
              </a:solidFill>
            </a:endParaRPr>
          </a:p>
        </p:txBody>
      </p:sp>
      <p:sp>
        <p:nvSpPr>
          <p:cNvPr id="29699" name="Rectangle 3"/>
          <p:cNvSpPr>
            <a:spLocks noGrp="1" noChangeArrowheads="1"/>
          </p:cNvSpPr>
          <p:nvPr>
            <p:ph type="body" idx="1"/>
          </p:nvPr>
        </p:nvSpPr>
        <p:spPr>
          <a:xfrm>
            <a:off x="990600" y="2743200"/>
            <a:ext cx="7772400" cy="4114800"/>
          </a:xfrm>
        </p:spPr>
        <p:txBody>
          <a:bodyPr/>
          <a:lstStyle/>
          <a:p>
            <a:pPr>
              <a:lnSpc>
                <a:spcPct val="90000"/>
              </a:lnSpc>
              <a:buFont typeface="Wingdings" pitchFamily="2" charset="2"/>
              <a:buChar char="Ø"/>
            </a:pPr>
            <a:r>
              <a:rPr lang="en-US" sz="3600"/>
              <a:t>1.	Grammar:   topic = subject</a:t>
            </a:r>
          </a:p>
          <a:p>
            <a:pPr>
              <a:lnSpc>
                <a:spcPct val="90000"/>
              </a:lnSpc>
              <a:buFont typeface="Wingdings" pitchFamily="2" charset="2"/>
              <a:buChar char="Ø"/>
            </a:pPr>
            <a:endParaRPr lang="en-US" sz="3600"/>
          </a:p>
          <a:p>
            <a:pPr>
              <a:lnSpc>
                <a:spcPct val="90000"/>
              </a:lnSpc>
              <a:buFont typeface="Wingdings" pitchFamily="2" charset="2"/>
              <a:buChar char="Ø"/>
            </a:pPr>
            <a:r>
              <a:rPr lang="en-US" sz="3600"/>
              <a:t>2.	Structural boundaries </a:t>
            </a:r>
          </a:p>
          <a:p>
            <a:pPr>
              <a:lnSpc>
                <a:spcPct val="90000"/>
              </a:lnSpc>
              <a:buFont typeface="Wingdings" pitchFamily="2" charset="2"/>
              <a:buNone/>
            </a:pPr>
            <a:r>
              <a:rPr lang="en-US" sz="3600"/>
              <a:t>		(paragraphs / paratones)</a:t>
            </a:r>
            <a:endParaRPr lang="en-US" sz="2600"/>
          </a:p>
          <a:p>
            <a:pPr>
              <a:lnSpc>
                <a:spcPct val="90000"/>
              </a:lnSpc>
              <a:buFont typeface="Wingdings" pitchFamily="2" charset="2"/>
              <a:buNone/>
            </a:pPr>
            <a:r>
              <a:rPr lang="en-US" sz="2700"/>
              <a:t>	</a:t>
            </a:r>
          </a:p>
          <a:p>
            <a:pPr>
              <a:lnSpc>
                <a:spcPct val="90000"/>
              </a:lnSpc>
              <a:buFont typeface="Wingdings" pitchFamily="2" charset="2"/>
              <a:buChar char="Ø"/>
            </a:pPr>
            <a:endParaRPr lang="en-US" sz="26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11338314-E63C-4EA7-91B8-C10CC232AC1C}" type="slidenum">
              <a:rPr lang="en-US"/>
              <a:pPr/>
              <a:t>7</a:t>
            </a:fld>
            <a:endParaRPr lang="en-US"/>
          </a:p>
        </p:txBody>
      </p:sp>
      <p:sp>
        <p:nvSpPr>
          <p:cNvPr id="31746" name="Rectangle 2"/>
          <p:cNvSpPr>
            <a:spLocks noGrp="1" noChangeArrowheads="1"/>
          </p:cNvSpPr>
          <p:nvPr>
            <p:ph type="title"/>
          </p:nvPr>
        </p:nvSpPr>
        <p:spPr/>
        <p:txBody>
          <a:bodyPr/>
          <a:lstStyle/>
          <a:p>
            <a:r>
              <a:rPr lang="en-US">
                <a:solidFill>
                  <a:schemeClr val="folHlink"/>
                </a:solidFill>
              </a:rPr>
              <a:t> 1.	Topic = Subject</a:t>
            </a:r>
          </a:p>
        </p:txBody>
      </p:sp>
      <p:sp>
        <p:nvSpPr>
          <p:cNvPr id="31747" name="Rectangle 3"/>
          <p:cNvSpPr>
            <a:spLocks noGrp="1" noChangeArrowheads="1"/>
          </p:cNvSpPr>
          <p:nvPr>
            <p:ph type="body" idx="1"/>
          </p:nvPr>
        </p:nvSpPr>
        <p:spPr>
          <a:xfrm>
            <a:off x="533400" y="1981200"/>
            <a:ext cx="7924800" cy="4876800"/>
          </a:xfrm>
        </p:spPr>
        <p:txBody>
          <a:bodyPr/>
          <a:lstStyle/>
          <a:p>
            <a:pPr>
              <a:lnSpc>
                <a:spcPct val="90000"/>
              </a:lnSpc>
              <a:buFont typeface="Wingdings" pitchFamily="2" charset="2"/>
              <a:buChar char="Ø"/>
            </a:pPr>
            <a:r>
              <a:rPr lang="en-US" sz="2800"/>
              <a:t>A traditional grammatical analysis of a sentence: </a:t>
            </a:r>
            <a:r>
              <a:rPr lang="en-US" sz="2800" i="1"/>
              <a:t>subject </a:t>
            </a:r>
            <a:r>
              <a:rPr lang="en-US" sz="2800"/>
              <a:t>and </a:t>
            </a:r>
            <a:r>
              <a:rPr lang="en-US" sz="2800" i="1"/>
              <a:t>predicate</a:t>
            </a:r>
            <a:r>
              <a:rPr lang="en-US" sz="2800"/>
              <a:t> :</a:t>
            </a:r>
          </a:p>
          <a:p>
            <a:pPr>
              <a:lnSpc>
                <a:spcPct val="90000"/>
              </a:lnSpc>
              <a:buFont typeface="Wingdings" pitchFamily="2" charset="2"/>
              <a:buNone/>
            </a:pPr>
            <a:r>
              <a:rPr lang="en-US" sz="2200" u="sng">
                <a:cs typeface="Times New Roman" charset="0"/>
              </a:rPr>
              <a:t>	Example 1</a:t>
            </a:r>
          </a:p>
          <a:p>
            <a:pPr>
              <a:lnSpc>
                <a:spcPct val="90000"/>
              </a:lnSpc>
              <a:buFont typeface="Wingdings" pitchFamily="2" charset="2"/>
              <a:buNone/>
            </a:pPr>
            <a:r>
              <a:rPr lang="en-US" sz="2200">
                <a:cs typeface="Times New Roman" charset="0"/>
              </a:rPr>
              <a:t>	Subject		Predicate</a:t>
            </a:r>
          </a:p>
          <a:p>
            <a:pPr>
              <a:lnSpc>
                <a:spcPct val="90000"/>
              </a:lnSpc>
              <a:buFont typeface="Wingdings" pitchFamily="2" charset="2"/>
              <a:buNone/>
            </a:pPr>
            <a:r>
              <a:rPr lang="en-US" sz="2200">
                <a:cs typeface="Times New Roman" charset="0"/>
              </a:rPr>
              <a:t>	</a:t>
            </a:r>
            <a:r>
              <a:rPr lang="en-US" sz="2200" b="1">
                <a:solidFill>
                  <a:schemeClr val="hlink"/>
                </a:solidFill>
                <a:cs typeface="Times New Roman" charset="0"/>
              </a:rPr>
              <a:t>Mary		saw John.</a:t>
            </a:r>
            <a:endParaRPr lang="en-US" sz="2200">
              <a:cs typeface="Times New Roman" charset="0"/>
            </a:endParaRPr>
          </a:p>
          <a:p>
            <a:pPr>
              <a:lnSpc>
                <a:spcPct val="90000"/>
              </a:lnSpc>
              <a:buFont typeface="Wingdings" pitchFamily="2" charset="2"/>
              <a:buNone/>
            </a:pPr>
            <a:endParaRPr lang="en-US" sz="2200">
              <a:cs typeface="Times New Roman" charset="0"/>
            </a:endParaRPr>
          </a:p>
          <a:p>
            <a:pPr>
              <a:lnSpc>
                <a:spcPct val="90000"/>
              </a:lnSpc>
              <a:buFont typeface="Wingdings" pitchFamily="2" charset="2"/>
              <a:buChar char="Ø"/>
            </a:pPr>
            <a:r>
              <a:rPr lang="en-US" sz="2800" u="sng">
                <a:cs typeface="Times New Roman" charset="0"/>
              </a:rPr>
              <a:t>Topic</a:t>
            </a:r>
            <a:r>
              <a:rPr lang="en-US" sz="2800">
                <a:cs typeface="Times New Roman" charset="0"/>
              </a:rPr>
              <a:t> and </a:t>
            </a:r>
            <a:r>
              <a:rPr lang="en-US" sz="2800" u="sng">
                <a:cs typeface="Times New Roman" charset="0"/>
              </a:rPr>
              <a:t>comment</a:t>
            </a:r>
            <a:r>
              <a:rPr lang="en-US" sz="2800">
                <a:cs typeface="Times New Roman" charset="0"/>
              </a:rPr>
              <a:t> are related to the subject and the predicate of the sentence:</a:t>
            </a:r>
          </a:p>
          <a:p>
            <a:pPr>
              <a:lnSpc>
                <a:spcPct val="90000"/>
              </a:lnSpc>
              <a:buFont typeface="Wingdings" pitchFamily="2" charset="2"/>
              <a:buNone/>
            </a:pPr>
            <a:r>
              <a:rPr lang="en-US" sz="2200" u="sng">
                <a:cs typeface="Times New Roman" charset="0"/>
              </a:rPr>
              <a:t>	Example 1</a:t>
            </a:r>
          </a:p>
          <a:p>
            <a:pPr>
              <a:lnSpc>
                <a:spcPct val="90000"/>
              </a:lnSpc>
              <a:buFont typeface="Wingdings" pitchFamily="2" charset="2"/>
              <a:buNone/>
            </a:pPr>
            <a:r>
              <a:rPr lang="en-US" sz="2200">
                <a:cs typeface="Times New Roman" charset="0"/>
              </a:rPr>
              <a:t>	Topic		Comment</a:t>
            </a:r>
          </a:p>
          <a:p>
            <a:pPr>
              <a:lnSpc>
                <a:spcPct val="90000"/>
              </a:lnSpc>
              <a:buFont typeface="Wingdings" pitchFamily="2" charset="2"/>
              <a:buNone/>
            </a:pPr>
            <a:r>
              <a:rPr lang="en-US" sz="2200">
                <a:cs typeface="Times New Roman" charset="0"/>
              </a:rPr>
              <a:t>	</a:t>
            </a:r>
            <a:r>
              <a:rPr lang="en-US" sz="2200" b="1">
                <a:solidFill>
                  <a:schemeClr val="hlink"/>
                </a:solidFill>
                <a:cs typeface="Times New Roman" charset="0"/>
              </a:rPr>
              <a:t>Mary		saw John.</a:t>
            </a:r>
            <a:r>
              <a:rPr lang="en-US" sz="2200">
                <a:cs typeface="Times New Roman" charset="0"/>
              </a:rPr>
              <a:t> </a:t>
            </a:r>
          </a:p>
          <a:p>
            <a:pPr>
              <a:lnSpc>
                <a:spcPct val="90000"/>
              </a:lnSpc>
              <a:buFont typeface="Wingdings" pitchFamily="2" charset="2"/>
              <a:buNone/>
            </a:pPr>
            <a:endParaRPr lang="en-US" sz="2200">
              <a:cs typeface="Times New Roman" charset="0"/>
            </a:endParaRPr>
          </a:p>
          <a:p>
            <a:pPr>
              <a:lnSpc>
                <a:spcPct val="90000"/>
              </a:lnSpc>
              <a:buFont typeface="Wingdings" pitchFamily="2" charset="2"/>
              <a:buNone/>
            </a:pPr>
            <a:endParaRPr lang="en-US" sz="2200">
              <a:solidFill>
                <a:schemeClr val="folHlink"/>
              </a:solidFill>
              <a:cs typeface="Times New Roman" charset="0"/>
            </a:endParaRPr>
          </a:p>
          <a:p>
            <a:pPr>
              <a:lnSpc>
                <a:spcPct val="90000"/>
              </a:lnSpc>
              <a:buFont typeface="Wingdings" pitchFamily="2" charset="2"/>
              <a:buNone/>
            </a:pPr>
            <a:endParaRPr lang="en-US" sz="2800">
              <a:solidFill>
                <a:schemeClr val="folHlink"/>
              </a:solidFill>
            </a:endParaRPr>
          </a:p>
          <a:p>
            <a:pPr>
              <a:lnSpc>
                <a:spcPct val="90000"/>
              </a:lnSpc>
              <a:buFont typeface="Wingdings" pitchFamily="2" charset="2"/>
              <a:buChar char="Ø"/>
            </a:pPr>
            <a:endParaRPr lang="en-US" sz="2800">
              <a:solidFill>
                <a:schemeClr val="folHlink"/>
              </a:solidFill>
            </a:endParaRPr>
          </a:p>
          <a:p>
            <a:pPr>
              <a:lnSpc>
                <a:spcPct val="90000"/>
              </a:lnSpc>
              <a:buFont typeface="Wingdings" pitchFamily="2" charset="2"/>
              <a:buNone/>
            </a:pPr>
            <a:r>
              <a:rPr lang="en-US" sz="2800">
                <a:solidFill>
                  <a:schemeClr val="folHlink"/>
                </a:solidFill>
              </a:rPr>
              <a:t>	</a:t>
            </a:r>
          </a:p>
          <a:p>
            <a:pPr>
              <a:lnSpc>
                <a:spcPct val="90000"/>
              </a:lnSpc>
              <a:buFont typeface="Wingdings" pitchFamily="2" charset="2"/>
              <a:buNone/>
            </a:pPr>
            <a:r>
              <a:rPr lang="en-US" sz="2800">
                <a:solidFill>
                  <a:schemeClr val="folHlink"/>
                </a:solidFill>
              </a:rPr>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7A317F4D-A87A-44C7-B4D7-E4C0C06553B6}" type="slidenum">
              <a:rPr lang="en-US"/>
              <a:pPr/>
              <a:t>8</a:t>
            </a:fld>
            <a:endParaRPr lang="en-US"/>
          </a:p>
        </p:txBody>
      </p:sp>
      <p:sp>
        <p:nvSpPr>
          <p:cNvPr id="106498" name="Rectangle 2"/>
          <p:cNvSpPr>
            <a:spLocks noGrp="1" noChangeArrowheads="1"/>
          </p:cNvSpPr>
          <p:nvPr>
            <p:ph type="title"/>
          </p:nvPr>
        </p:nvSpPr>
        <p:spPr>
          <a:xfrm>
            <a:off x="838200" y="381000"/>
            <a:ext cx="7793038" cy="1143000"/>
          </a:xfrm>
        </p:spPr>
        <p:txBody>
          <a:bodyPr/>
          <a:lstStyle/>
          <a:p>
            <a:pPr algn="ctr"/>
            <a:r>
              <a:rPr lang="en-US">
                <a:solidFill>
                  <a:schemeClr val="folHlink"/>
                </a:solidFill>
              </a:rPr>
              <a:t>2.	Structural boundaries</a:t>
            </a:r>
          </a:p>
        </p:txBody>
      </p:sp>
      <p:sp>
        <p:nvSpPr>
          <p:cNvPr id="106499" name="Rectangle 3"/>
          <p:cNvSpPr>
            <a:spLocks noGrp="1" noChangeArrowheads="1"/>
          </p:cNvSpPr>
          <p:nvPr>
            <p:ph type="body" idx="1"/>
          </p:nvPr>
        </p:nvSpPr>
        <p:spPr>
          <a:xfrm>
            <a:off x="609600" y="2286000"/>
            <a:ext cx="7924800" cy="4114800"/>
          </a:xfrm>
        </p:spPr>
        <p:txBody>
          <a:bodyPr/>
          <a:lstStyle/>
          <a:p>
            <a:pPr>
              <a:lnSpc>
                <a:spcPct val="80000"/>
              </a:lnSpc>
              <a:buFont typeface="Wingdings" pitchFamily="2" charset="2"/>
              <a:buNone/>
            </a:pPr>
            <a:r>
              <a:rPr lang="en-US" sz="2800"/>
              <a:t>Analysts have been attempting to identify chunks</a:t>
            </a:r>
          </a:p>
          <a:p>
            <a:pPr>
              <a:lnSpc>
                <a:spcPct val="80000"/>
              </a:lnSpc>
              <a:buFont typeface="Wingdings" pitchFamily="2" charset="2"/>
              <a:buNone/>
            </a:pPr>
            <a:r>
              <a:rPr lang="en-US" sz="2800"/>
              <a:t>that can represent different topic -  </a:t>
            </a:r>
            <a:r>
              <a:rPr lang="en-US" sz="2800" b="1">
                <a:solidFill>
                  <a:schemeClr val="folHlink"/>
                </a:solidFill>
              </a:rPr>
              <a:t>topic</a:t>
            </a:r>
          </a:p>
          <a:p>
            <a:pPr>
              <a:lnSpc>
                <a:spcPct val="80000"/>
              </a:lnSpc>
              <a:buFont typeface="Wingdings" pitchFamily="2" charset="2"/>
              <a:buNone/>
            </a:pPr>
            <a:r>
              <a:rPr lang="en-US" sz="2800" b="1">
                <a:solidFill>
                  <a:schemeClr val="folHlink"/>
                </a:solidFill>
              </a:rPr>
              <a:t>boundaries</a:t>
            </a:r>
            <a:r>
              <a:rPr lang="en-US" sz="2800"/>
              <a:t> which indicate the start and the</a:t>
            </a:r>
          </a:p>
          <a:p>
            <a:pPr>
              <a:lnSpc>
                <a:spcPct val="80000"/>
              </a:lnSpc>
              <a:buFont typeface="Wingdings" pitchFamily="2" charset="2"/>
              <a:buNone/>
            </a:pPr>
            <a:r>
              <a:rPr lang="en-US" sz="2800"/>
              <a:t>completion of different topics or topic shifts. </a:t>
            </a:r>
          </a:p>
          <a:p>
            <a:pPr>
              <a:lnSpc>
                <a:spcPct val="80000"/>
              </a:lnSpc>
              <a:buFont typeface="Wingdings" pitchFamily="2" charset="2"/>
              <a:buNone/>
            </a:pPr>
            <a:endParaRPr lang="en-US" sz="2800"/>
          </a:p>
          <a:p>
            <a:pPr>
              <a:lnSpc>
                <a:spcPct val="80000"/>
              </a:lnSpc>
              <a:buFont typeface="Wingdings" pitchFamily="2" charset="2"/>
              <a:buChar char="Ø"/>
            </a:pPr>
            <a:r>
              <a:rPr lang="en-US" sz="2800"/>
              <a:t>Written discourse – paragraphs. </a:t>
            </a:r>
          </a:p>
          <a:p>
            <a:pPr>
              <a:lnSpc>
                <a:spcPct val="80000"/>
              </a:lnSpc>
              <a:buFont typeface="Wingdings" pitchFamily="2" charset="2"/>
              <a:buNone/>
            </a:pPr>
            <a:endParaRPr lang="en-US" sz="2800"/>
          </a:p>
          <a:p>
            <a:pPr>
              <a:lnSpc>
                <a:spcPct val="80000"/>
              </a:lnSpc>
              <a:buFont typeface="Wingdings" pitchFamily="2" charset="2"/>
              <a:buNone/>
            </a:pPr>
            <a:r>
              <a:rPr lang="en-US" sz="2800"/>
              <a:t>BUT P</a:t>
            </a:r>
            <a:r>
              <a:rPr lang="en-US" sz="2800">
                <a:cs typeface="Times New Roman" charset="0"/>
              </a:rPr>
              <a:t>aragraphs can be formed for the sake of</a:t>
            </a:r>
          </a:p>
          <a:p>
            <a:pPr>
              <a:lnSpc>
                <a:spcPct val="80000"/>
              </a:lnSpc>
              <a:buFont typeface="Wingdings" pitchFamily="2" charset="2"/>
              <a:buNone/>
            </a:pPr>
            <a:r>
              <a:rPr lang="en-US" sz="2800">
                <a:cs typeface="Times New Roman" charset="0"/>
              </a:rPr>
              <a:t>appearance and design of the page</a:t>
            </a:r>
            <a:r>
              <a:rPr lang="en-US" sz="2800"/>
              <a:t>.</a:t>
            </a:r>
            <a:endParaRPr lang="en-US" sz="2000"/>
          </a:p>
          <a:p>
            <a:pPr>
              <a:lnSpc>
                <a:spcPct val="80000"/>
              </a:lnSpc>
              <a:buFont typeface="Wingdings" pitchFamily="2" charset="2"/>
              <a:buChar char="Ø"/>
            </a:pPr>
            <a:endParaRPr lang="en-US" sz="2000"/>
          </a:p>
          <a:p>
            <a:pPr>
              <a:lnSpc>
                <a:spcPct val="90000"/>
              </a:lnSpc>
              <a:buFont typeface="Wingdings" pitchFamily="2" charset="2"/>
              <a:buChar char="Ø"/>
            </a:pPr>
            <a:endParaRPr lang="en-US" sz="2400"/>
          </a:p>
          <a:p>
            <a:pPr>
              <a:lnSpc>
                <a:spcPct val="80000"/>
              </a:lnSpc>
              <a:buFont typeface="Wingdings" pitchFamily="2" charset="2"/>
              <a:buChar char="Ø"/>
            </a:pPr>
            <a:endParaRPr lang="en-US" sz="2200">
              <a:cs typeface="Times New Roman"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8C9EDA47-C7E4-4D27-8397-0B1151EAE4D6}" type="slidenum">
              <a:rPr lang="en-US"/>
              <a:pPr/>
              <a:t>9</a:t>
            </a:fld>
            <a:endParaRPr lang="en-US"/>
          </a:p>
        </p:txBody>
      </p:sp>
      <p:sp>
        <p:nvSpPr>
          <p:cNvPr id="117762" name="Rectangle 2"/>
          <p:cNvSpPr>
            <a:spLocks noGrp="1" noChangeArrowheads="1"/>
          </p:cNvSpPr>
          <p:nvPr>
            <p:ph type="title"/>
          </p:nvPr>
        </p:nvSpPr>
        <p:spPr/>
        <p:txBody>
          <a:bodyPr/>
          <a:lstStyle/>
          <a:p>
            <a:r>
              <a:rPr lang="it-IT"/>
              <a:t>Content-based definitions</a:t>
            </a:r>
          </a:p>
        </p:txBody>
      </p:sp>
      <p:sp>
        <p:nvSpPr>
          <p:cNvPr id="117763" name="Rectangle 3"/>
          <p:cNvSpPr>
            <a:spLocks noGrp="1" noChangeArrowheads="1"/>
          </p:cNvSpPr>
          <p:nvPr>
            <p:ph type="body" idx="1"/>
          </p:nvPr>
        </p:nvSpPr>
        <p:spPr/>
        <p:txBody>
          <a:bodyPr/>
          <a:lstStyle/>
          <a:p>
            <a:endParaRPr lang="it-IT" dirty="0"/>
          </a:p>
          <a:p>
            <a:pPr algn="r">
              <a:buNone/>
            </a:pPr>
            <a:endParaRPr lang="it-IT" dirty="0"/>
          </a:p>
          <a:p>
            <a:pPr algn="ctr"/>
            <a:r>
              <a:rPr lang="it-IT" dirty="0"/>
              <a:t>Topic framework</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2BCA6F00-24B5-42BE-A571-C4BAF6D45E52}" type="slidenum">
              <a:rPr lang="en-US"/>
              <a:pPr/>
              <a:t>10</a:t>
            </a:fld>
            <a:endParaRPr lang="en-US"/>
          </a:p>
        </p:txBody>
      </p:sp>
      <p:sp>
        <p:nvSpPr>
          <p:cNvPr id="39938" name="Rectangle 2"/>
          <p:cNvSpPr>
            <a:spLocks noGrp="1" noChangeArrowheads="1"/>
          </p:cNvSpPr>
          <p:nvPr>
            <p:ph type="title"/>
          </p:nvPr>
        </p:nvSpPr>
        <p:spPr/>
        <p:txBody>
          <a:bodyPr/>
          <a:lstStyle/>
          <a:p>
            <a:pPr algn="ctr"/>
            <a:r>
              <a:rPr lang="en-US">
                <a:solidFill>
                  <a:schemeClr val="folHlink"/>
                </a:solidFill>
              </a:rPr>
              <a:t>Discourse approach</a:t>
            </a:r>
            <a:br>
              <a:rPr lang="en-US">
                <a:solidFill>
                  <a:schemeClr val="folHlink"/>
                </a:solidFill>
              </a:rPr>
            </a:br>
            <a:r>
              <a:rPr lang="en-US">
                <a:solidFill>
                  <a:schemeClr val="folHlink"/>
                </a:solidFill>
              </a:rPr>
              <a:t>Topic framework</a:t>
            </a:r>
          </a:p>
        </p:txBody>
      </p:sp>
      <p:sp>
        <p:nvSpPr>
          <p:cNvPr id="39939" name="Rectangle 3"/>
          <p:cNvSpPr>
            <a:spLocks noGrp="1" noChangeArrowheads="1"/>
          </p:cNvSpPr>
          <p:nvPr>
            <p:ph type="body" idx="1"/>
          </p:nvPr>
        </p:nvSpPr>
        <p:spPr/>
        <p:txBody>
          <a:bodyPr/>
          <a:lstStyle/>
          <a:p>
            <a:pPr>
              <a:buFont typeface="Wingdings" pitchFamily="2" charset="2"/>
              <a:buChar char="Ø"/>
            </a:pPr>
            <a:r>
              <a:rPr lang="en-US" sz="2900" dirty="0"/>
              <a:t>Brown and Yule: the idea of </a:t>
            </a:r>
            <a:r>
              <a:rPr lang="en-US" sz="2900" u="sng" dirty="0"/>
              <a:t>topic framework</a:t>
            </a:r>
            <a:r>
              <a:rPr lang="en-US" sz="2900" dirty="0"/>
              <a:t>; </a:t>
            </a:r>
          </a:p>
          <a:p>
            <a:pPr>
              <a:buFont typeface="Wingdings" pitchFamily="2" charset="2"/>
              <a:buChar char="Ø"/>
            </a:pPr>
            <a:endParaRPr lang="en-US" sz="2900" dirty="0"/>
          </a:p>
          <a:p>
            <a:pPr>
              <a:buFont typeface="Wingdings" pitchFamily="2" charset="2"/>
              <a:buChar char="Ø"/>
            </a:pPr>
            <a:r>
              <a:rPr lang="en-US" sz="2900" dirty="0">
                <a:cs typeface="Times New Roman" charset="0"/>
              </a:rPr>
              <a:t>A topic framework depends on which feature of context becomes activated in a particular piece of discourse. </a:t>
            </a:r>
          </a:p>
          <a:p>
            <a:pPr>
              <a:buFont typeface="Wingdings" pitchFamily="2" charset="2"/>
              <a:buNone/>
            </a:pPr>
            <a:endParaRPr lang="en-US" sz="2000" u="sng" dirty="0" smtClean="0"/>
          </a:p>
          <a:p>
            <a:pPr>
              <a:buFont typeface="Wingdings" pitchFamily="2" charset="2"/>
              <a:buNone/>
            </a:pPr>
            <a:r>
              <a:rPr lang="en-US" sz="2000" u="sng" dirty="0" smtClean="0"/>
              <a:t>Example </a:t>
            </a:r>
            <a:r>
              <a:rPr lang="en-US" sz="2000" u="sng" dirty="0"/>
              <a:t>4</a:t>
            </a:r>
          </a:p>
          <a:p>
            <a:pPr>
              <a:buFont typeface="Wingdings" pitchFamily="2" charset="2"/>
              <a:buNone/>
            </a:pPr>
            <a:r>
              <a:rPr lang="en-US" sz="2000" dirty="0"/>
              <a:t>(From the movie “Schindler’s List”)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4C82E0B8-B4D4-4502-8628-28CA84A07A22}" type="slidenum">
              <a:rPr lang="en-US"/>
              <a:pPr/>
              <a:t>11</a:t>
            </a:fld>
            <a:endParaRPr lang="en-US"/>
          </a:p>
        </p:txBody>
      </p:sp>
      <p:sp>
        <p:nvSpPr>
          <p:cNvPr id="59394" name="Rectangle 2"/>
          <p:cNvSpPr>
            <a:spLocks noGrp="1" noChangeArrowheads="1"/>
          </p:cNvSpPr>
          <p:nvPr>
            <p:ph type="title"/>
          </p:nvPr>
        </p:nvSpPr>
        <p:spPr/>
        <p:txBody>
          <a:bodyPr/>
          <a:lstStyle/>
          <a:p>
            <a:pPr algn="ctr"/>
            <a:r>
              <a:rPr lang="en-US">
                <a:solidFill>
                  <a:schemeClr val="folHlink"/>
                </a:solidFill>
              </a:rPr>
              <a:t>Topic framework</a:t>
            </a:r>
          </a:p>
        </p:txBody>
      </p:sp>
      <p:sp>
        <p:nvSpPr>
          <p:cNvPr id="59395" name="Rectangle 3"/>
          <p:cNvSpPr>
            <a:spLocks noGrp="1" noChangeArrowheads="1"/>
          </p:cNvSpPr>
          <p:nvPr>
            <p:ph type="body" idx="1"/>
          </p:nvPr>
        </p:nvSpPr>
        <p:spPr>
          <a:xfrm>
            <a:off x="304800" y="2514600"/>
            <a:ext cx="8458200" cy="3810000"/>
          </a:xfrm>
        </p:spPr>
        <p:txBody>
          <a:bodyPr/>
          <a:lstStyle/>
          <a:p>
            <a:pPr>
              <a:buFont typeface="Wingdings" pitchFamily="2" charset="2"/>
              <a:buChar char="Ø"/>
            </a:pPr>
            <a:r>
              <a:rPr lang="en-US" sz="2600"/>
              <a:t>What is the topic of the episode?: ”Schindler needs some space?” “Germans decline the offer?”</a:t>
            </a:r>
          </a:p>
          <a:p>
            <a:pPr>
              <a:buFont typeface="Wingdings" pitchFamily="2" charset="2"/>
              <a:buChar char="Ø"/>
            </a:pPr>
            <a:endParaRPr lang="en-US" sz="2600"/>
          </a:p>
          <a:p>
            <a:pPr>
              <a:buFont typeface="Wingdings" pitchFamily="2" charset="2"/>
              <a:buChar char="Ø"/>
            </a:pPr>
            <a:r>
              <a:rPr lang="en-US" sz="2600"/>
              <a:t>The speakers discuss several things: Schindler’s products, Schindler’s problem of space, Germans inability to help, Schindler offers to buy, Christmas presents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842C012-F578-4456-83CD-5EF42269495C}" type="slidenum">
              <a:rPr lang="en-US"/>
              <a:pPr/>
              <a:t>12</a:t>
            </a:fld>
            <a:endParaRPr lang="en-US"/>
          </a:p>
        </p:txBody>
      </p:sp>
      <p:sp>
        <p:nvSpPr>
          <p:cNvPr id="60418" name="Rectangle 2"/>
          <p:cNvSpPr>
            <a:spLocks noGrp="1" noChangeArrowheads="1"/>
          </p:cNvSpPr>
          <p:nvPr>
            <p:ph type="title"/>
          </p:nvPr>
        </p:nvSpPr>
        <p:spPr>
          <a:xfrm>
            <a:off x="1066800" y="304800"/>
            <a:ext cx="7793038" cy="1143000"/>
          </a:xfrm>
        </p:spPr>
        <p:txBody>
          <a:bodyPr/>
          <a:lstStyle/>
          <a:p>
            <a:r>
              <a:rPr lang="en-US" sz="4000">
                <a:solidFill>
                  <a:schemeClr val="folHlink"/>
                </a:solidFill>
              </a:rPr>
              <a:t> Topic framework for this episode</a:t>
            </a:r>
            <a:endParaRPr lang="en-US">
              <a:solidFill>
                <a:schemeClr val="folHlink"/>
              </a:solidFill>
            </a:endParaRPr>
          </a:p>
        </p:txBody>
      </p:sp>
      <p:sp>
        <p:nvSpPr>
          <p:cNvPr id="60419" name="Rectangle 3"/>
          <p:cNvSpPr>
            <a:spLocks noGrp="1" noChangeArrowheads="1"/>
          </p:cNvSpPr>
          <p:nvPr>
            <p:ph type="body" idx="1"/>
          </p:nvPr>
        </p:nvSpPr>
        <p:spPr>
          <a:xfrm>
            <a:off x="609600" y="1981200"/>
            <a:ext cx="7772400" cy="4572000"/>
          </a:xfrm>
        </p:spPr>
        <p:txBody>
          <a:bodyPr/>
          <a:lstStyle/>
          <a:p>
            <a:pPr>
              <a:buFont typeface="Wingdings" pitchFamily="2" charset="2"/>
              <a:buNone/>
            </a:pPr>
            <a:endParaRPr lang="en-US" b="1"/>
          </a:p>
          <a:p>
            <a:pPr>
              <a:buFont typeface="Wingdings" pitchFamily="2" charset="2"/>
              <a:buChar char="Ø"/>
            </a:pPr>
            <a:r>
              <a:rPr lang="en-US"/>
              <a:t>Schindler’s factory, 4 participants: Schindler (has a factory, produces goods for the German Army), Kuhnpast and Hohne (army offices, have no space), Stern (secretary), lack of space, K. and H. can’t help, S. offers to buy, K and H decline, Christmas presents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0FC6BC0D-E511-4DC9-AB3E-6E908CC738E8}" type="slidenum">
              <a:rPr lang="en-US"/>
              <a:pPr/>
              <a:t>13</a:t>
            </a:fld>
            <a:endParaRPr lang="en-US"/>
          </a:p>
        </p:txBody>
      </p:sp>
      <p:sp>
        <p:nvSpPr>
          <p:cNvPr id="41986" name="Rectangle 2"/>
          <p:cNvSpPr>
            <a:spLocks noGrp="1" noChangeArrowheads="1"/>
          </p:cNvSpPr>
          <p:nvPr>
            <p:ph type="title"/>
          </p:nvPr>
        </p:nvSpPr>
        <p:spPr/>
        <p:txBody>
          <a:bodyPr/>
          <a:lstStyle/>
          <a:p>
            <a:pPr algn="ctr"/>
            <a:r>
              <a:rPr lang="en-US">
                <a:solidFill>
                  <a:schemeClr val="folHlink"/>
                </a:solidFill>
              </a:rPr>
              <a:t>Topic framework</a:t>
            </a:r>
          </a:p>
        </p:txBody>
      </p:sp>
      <p:sp>
        <p:nvSpPr>
          <p:cNvPr id="41987" name="Rectangle 3"/>
          <p:cNvSpPr>
            <a:spLocks noGrp="1" noChangeArrowheads="1"/>
          </p:cNvSpPr>
          <p:nvPr>
            <p:ph type="body" idx="1"/>
          </p:nvPr>
        </p:nvSpPr>
        <p:spPr/>
        <p:txBody>
          <a:bodyPr/>
          <a:lstStyle/>
          <a:p>
            <a:pPr>
              <a:lnSpc>
                <a:spcPct val="90000"/>
              </a:lnSpc>
              <a:buFont typeface="Wingdings" pitchFamily="2" charset="2"/>
              <a:buChar char="Ø"/>
            </a:pPr>
            <a:r>
              <a:rPr lang="en-US" sz="3000" b="1">
                <a:cs typeface="Times New Roman" charset="0"/>
              </a:rPr>
              <a:t>The final topic framework</a:t>
            </a:r>
            <a:r>
              <a:rPr lang="en-US" sz="3000">
                <a:cs typeface="Times New Roman" charset="0"/>
              </a:rPr>
              <a:t> would represent a combination of elements derived from the </a:t>
            </a:r>
            <a:r>
              <a:rPr lang="en-US" sz="3000" u="sng">
                <a:cs typeface="Times New Roman" charset="0"/>
              </a:rPr>
              <a:t>activated physical context</a:t>
            </a:r>
            <a:r>
              <a:rPr lang="en-US" sz="3000">
                <a:cs typeface="Times New Roman" charset="0"/>
              </a:rPr>
              <a:t> (time and place, facts about the speaker and the hearer), and from the discourse fragment itself (people, places, entities, events, facts, etc.) </a:t>
            </a:r>
            <a:r>
              <a:rPr lang="en-US" sz="3000" b="1">
                <a:cs typeface="Times New Roman" charset="0"/>
              </a:rPr>
              <a:t>often previously mentioned</a:t>
            </a:r>
            <a:r>
              <a:rPr lang="en-US" sz="3000">
                <a:cs typeface="Times New Roman" charset="0"/>
              </a:rPr>
              <a:t> in the discourse.</a:t>
            </a:r>
          </a:p>
          <a:p>
            <a:pPr>
              <a:lnSpc>
                <a:spcPct val="90000"/>
              </a:lnSpc>
              <a:buFont typeface="Wingdings" pitchFamily="2" charset="2"/>
              <a:buNone/>
            </a:pPr>
            <a:endParaRPr lang="en-US" sz="300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E4C6E559-E83A-420C-B55C-D9D46CDD0139}" type="slidenum">
              <a:rPr lang="en-US"/>
              <a:pPr/>
              <a:t>14</a:t>
            </a:fld>
            <a:endParaRPr lang="en-US"/>
          </a:p>
        </p:txBody>
      </p:sp>
      <p:sp>
        <p:nvSpPr>
          <p:cNvPr id="118786" name="Rectangle 2"/>
          <p:cNvSpPr>
            <a:spLocks noGrp="1" noChangeArrowheads="1"/>
          </p:cNvSpPr>
          <p:nvPr>
            <p:ph type="title"/>
          </p:nvPr>
        </p:nvSpPr>
        <p:spPr>
          <a:xfrm>
            <a:off x="1219200" y="609600"/>
            <a:ext cx="7543800" cy="1143000"/>
          </a:xfrm>
        </p:spPr>
        <p:txBody>
          <a:bodyPr/>
          <a:lstStyle/>
          <a:p>
            <a:pPr algn="ctr"/>
            <a:r>
              <a:rPr lang="en-US"/>
              <a:t>How topics are developed</a:t>
            </a:r>
            <a:endParaRPr lang="it-IT" sz="3600"/>
          </a:p>
        </p:txBody>
      </p:sp>
      <p:sp>
        <p:nvSpPr>
          <p:cNvPr id="118787" name="Rectangle 3"/>
          <p:cNvSpPr>
            <a:spLocks noGrp="1" noChangeArrowheads="1"/>
          </p:cNvSpPr>
          <p:nvPr>
            <p:ph type="body" idx="1"/>
          </p:nvPr>
        </p:nvSpPr>
        <p:spPr>
          <a:xfrm>
            <a:off x="1371600" y="2667000"/>
            <a:ext cx="6705600" cy="2859088"/>
          </a:xfrm>
        </p:spPr>
        <p:txBody>
          <a:bodyPr/>
          <a:lstStyle/>
          <a:p>
            <a:pPr>
              <a:buFont typeface="Wingdings" pitchFamily="2" charset="2"/>
              <a:buNone/>
            </a:pPr>
            <a:r>
              <a:rPr lang="en-US" b="1" dirty="0"/>
              <a:t>Speaking topically vs. speaking</a:t>
            </a:r>
          </a:p>
          <a:p>
            <a:pPr>
              <a:buFont typeface="Wingdings" pitchFamily="2" charset="2"/>
              <a:buNone/>
            </a:pPr>
            <a:r>
              <a:rPr lang="en-US" b="1" dirty="0"/>
              <a:t>on the topic</a:t>
            </a:r>
            <a:br>
              <a:rPr lang="en-US" b="1" dirty="0"/>
            </a:br>
            <a:endParaRPr lang="en-US"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24E29486-EB74-4CBD-ABB1-504923F805FB}" type="slidenum">
              <a:rPr lang="en-US"/>
              <a:pPr/>
              <a:t>15</a:t>
            </a:fld>
            <a:endParaRPr lang="en-US"/>
          </a:p>
        </p:txBody>
      </p:sp>
      <p:sp>
        <p:nvSpPr>
          <p:cNvPr id="100354" name="Rectangle 2"/>
          <p:cNvSpPr>
            <a:spLocks noGrp="1" noChangeArrowheads="1"/>
          </p:cNvSpPr>
          <p:nvPr>
            <p:ph type="title"/>
          </p:nvPr>
        </p:nvSpPr>
        <p:spPr/>
        <p:txBody>
          <a:bodyPr/>
          <a:lstStyle/>
          <a:p>
            <a:r>
              <a:rPr lang="en-US" sz="4000">
                <a:solidFill>
                  <a:schemeClr val="folHlink"/>
                </a:solidFill>
                <a:cs typeface="Times New Roman" charset="0"/>
              </a:rPr>
              <a:t>Relevance of conversational contributions</a:t>
            </a:r>
          </a:p>
        </p:txBody>
      </p:sp>
      <p:sp>
        <p:nvSpPr>
          <p:cNvPr id="100355" name="Rectangle 3"/>
          <p:cNvSpPr>
            <a:spLocks noGrp="1" noChangeArrowheads="1"/>
          </p:cNvSpPr>
          <p:nvPr>
            <p:ph type="body" idx="1"/>
          </p:nvPr>
        </p:nvSpPr>
        <p:spPr>
          <a:xfrm>
            <a:off x="1143000" y="2362200"/>
            <a:ext cx="7772400" cy="3581400"/>
          </a:xfrm>
        </p:spPr>
        <p:txBody>
          <a:bodyPr/>
          <a:lstStyle/>
          <a:p>
            <a:pPr>
              <a:buClr>
                <a:schemeClr val="hlink"/>
              </a:buClr>
              <a:buFont typeface="Wingdings" pitchFamily="2" charset="2"/>
              <a:buChar char="Ø"/>
            </a:pPr>
            <a:r>
              <a:rPr lang="en-US"/>
              <a:t>Once topic framework elements and the correlation between the elements have been identified, judgments about </a:t>
            </a:r>
            <a:r>
              <a:rPr lang="en-US" u="sng"/>
              <a:t>relevance</a:t>
            </a:r>
            <a:r>
              <a:rPr lang="en-US"/>
              <a:t> of contributions to the conversation by the participants can be made.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183CF75F-2788-489B-A7C7-A1707FC9BE6E}" type="slidenum">
              <a:rPr lang="en-US"/>
              <a:pPr/>
              <a:t>16</a:t>
            </a:fld>
            <a:endParaRPr lang="en-US"/>
          </a:p>
        </p:txBody>
      </p:sp>
      <p:sp>
        <p:nvSpPr>
          <p:cNvPr id="44034" name="Rectangle 2"/>
          <p:cNvSpPr>
            <a:spLocks noGrp="1" noChangeArrowheads="1"/>
          </p:cNvSpPr>
          <p:nvPr>
            <p:ph type="title"/>
          </p:nvPr>
        </p:nvSpPr>
        <p:spPr/>
        <p:txBody>
          <a:bodyPr/>
          <a:lstStyle/>
          <a:p>
            <a:r>
              <a:rPr lang="en-US">
                <a:solidFill>
                  <a:schemeClr val="folHlink"/>
                </a:solidFill>
                <a:cs typeface="Times New Roman" charset="0"/>
              </a:rPr>
              <a:t>Relevance of conversational contributions </a:t>
            </a:r>
          </a:p>
        </p:txBody>
      </p:sp>
      <p:sp>
        <p:nvSpPr>
          <p:cNvPr id="44035" name="Rectangle 3"/>
          <p:cNvSpPr>
            <a:spLocks noGrp="1" noChangeArrowheads="1"/>
          </p:cNvSpPr>
          <p:nvPr>
            <p:ph type="body" idx="1"/>
          </p:nvPr>
        </p:nvSpPr>
        <p:spPr>
          <a:xfrm>
            <a:off x="533400" y="2133600"/>
            <a:ext cx="7924800" cy="4419600"/>
          </a:xfrm>
        </p:spPr>
        <p:txBody>
          <a:bodyPr/>
          <a:lstStyle/>
          <a:p>
            <a:pPr>
              <a:lnSpc>
                <a:spcPct val="90000"/>
              </a:lnSpc>
              <a:buFont typeface="Wingdings" pitchFamily="2" charset="2"/>
              <a:buChar char="Ø"/>
            </a:pPr>
            <a:r>
              <a:rPr lang="en-US" sz="2800">
                <a:cs typeface="Times New Roman" charset="0"/>
              </a:rPr>
              <a:t>Gricean </a:t>
            </a:r>
            <a:r>
              <a:rPr lang="en-US" sz="2800" b="1" i="1">
                <a:cs typeface="Times New Roman" charset="0"/>
              </a:rPr>
              <a:t>maxim of relevance</a:t>
            </a:r>
            <a:r>
              <a:rPr lang="en-US" sz="2800"/>
              <a:t>: p</a:t>
            </a:r>
            <a:r>
              <a:rPr lang="en-US" sz="2800">
                <a:cs typeface="Times New Roman" charset="0"/>
              </a:rPr>
              <a:t>articipants of the conversation have to make their contributions relevant in terms of the existing topic framework or they </a:t>
            </a:r>
            <a:r>
              <a:rPr lang="en-US" sz="2800"/>
              <a:t> </a:t>
            </a:r>
            <a:r>
              <a:rPr lang="en-US" sz="2800">
                <a:cs typeface="Times New Roman" charset="0"/>
              </a:rPr>
              <a:t>are expected to be </a:t>
            </a:r>
            <a:r>
              <a:rPr lang="en-US" sz="2800" b="1" i="1">
                <a:cs typeface="Times New Roman" charset="0"/>
              </a:rPr>
              <a:t>speaking topically;</a:t>
            </a:r>
          </a:p>
          <a:p>
            <a:pPr>
              <a:lnSpc>
                <a:spcPct val="90000"/>
              </a:lnSpc>
              <a:buFont typeface="Wingdings" pitchFamily="2" charset="2"/>
              <a:buNone/>
            </a:pPr>
            <a:r>
              <a:rPr lang="en-US" sz="2800">
                <a:cs typeface="Times New Roman" charset="0"/>
              </a:rPr>
              <a:t> </a:t>
            </a:r>
          </a:p>
          <a:p>
            <a:pPr>
              <a:lnSpc>
                <a:spcPct val="90000"/>
              </a:lnSpc>
              <a:buFont typeface="Wingdings" pitchFamily="2" charset="2"/>
              <a:buChar char="Ø"/>
            </a:pPr>
            <a:r>
              <a:rPr lang="en-US" sz="2800">
                <a:cs typeface="Times New Roman" charset="0"/>
              </a:rPr>
              <a:t>Participants are </a:t>
            </a:r>
            <a:r>
              <a:rPr lang="en-US" sz="2800" b="1">
                <a:solidFill>
                  <a:schemeClr val="folHlink"/>
                </a:solidFill>
                <a:cs typeface="Times New Roman" charset="0"/>
              </a:rPr>
              <a:t>speaking topically</a:t>
            </a:r>
            <a:r>
              <a:rPr lang="en-US" sz="2800">
                <a:cs typeface="Times New Roman" charset="0"/>
              </a:rPr>
              <a:t> when they pick up the phrases form the preceding speaker and include them into their contribution. </a:t>
            </a:r>
          </a:p>
          <a:p>
            <a:pPr>
              <a:lnSpc>
                <a:spcPct val="90000"/>
              </a:lnSpc>
              <a:buFont typeface="Wingdings" pitchFamily="2" charset="2"/>
              <a:buNone/>
            </a:pPr>
            <a:endParaRPr lang="en-US" sz="200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p:txBody>
          <a:bodyPr/>
          <a:lstStyle/>
          <a:p>
            <a:fld id="{3102B1D5-0D75-4674-B439-028F85BBDA9A}" type="slidenum">
              <a:rPr lang="en-US"/>
              <a:pPr/>
              <a:t>17</a:t>
            </a:fld>
            <a:endParaRPr lang="en-US"/>
          </a:p>
        </p:txBody>
      </p:sp>
      <p:sp>
        <p:nvSpPr>
          <p:cNvPr id="102402" name="Rectangle 2"/>
          <p:cNvSpPr>
            <a:spLocks noGrp="1" noChangeArrowheads="1"/>
          </p:cNvSpPr>
          <p:nvPr>
            <p:ph type="title"/>
          </p:nvPr>
        </p:nvSpPr>
        <p:spPr/>
        <p:txBody>
          <a:bodyPr/>
          <a:lstStyle/>
          <a:p>
            <a:r>
              <a:rPr lang="en-US">
                <a:solidFill>
                  <a:schemeClr val="folHlink"/>
                </a:solidFill>
              </a:rPr>
              <a:t>Example of speaking topically</a:t>
            </a:r>
            <a:endParaRPr lang="en-US">
              <a:solidFill>
                <a:schemeClr val="hlink"/>
              </a:solidFill>
            </a:endParaRPr>
          </a:p>
        </p:txBody>
      </p:sp>
      <p:sp>
        <p:nvSpPr>
          <p:cNvPr id="102403" name="Rectangle 3"/>
          <p:cNvSpPr>
            <a:spLocks noGrp="1" noChangeArrowheads="1"/>
          </p:cNvSpPr>
          <p:nvPr>
            <p:ph type="body" idx="1"/>
          </p:nvPr>
        </p:nvSpPr>
        <p:spPr/>
        <p:txBody>
          <a:bodyPr/>
          <a:lstStyle/>
          <a:p>
            <a:pPr>
              <a:buFont typeface="Wingdings" pitchFamily="2" charset="2"/>
              <a:buNone/>
            </a:pPr>
            <a:r>
              <a:rPr lang="en-US" u="sng"/>
              <a:t>Example 5</a:t>
            </a:r>
            <a:endParaRPr lang="en-US" b="1" i="1"/>
          </a:p>
          <a:p>
            <a:pPr>
              <a:buFont typeface="Wingdings" pitchFamily="2" charset="2"/>
              <a:buNone/>
            </a:pPr>
            <a:r>
              <a:rPr lang="en-US" b="1" i="1"/>
              <a:t>	</a:t>
            </a:r>
            <a:r>
              <a:rPr lang="en-US"/>
              <a:t>A: </a:t>
            </a:r>
            <a:r>
              <a:rPr lang="en-US" b="1">
                <a:solidFill>
                  <a:schemeClr val="hlink"/>
                </a:solidFill>
              </a:rPr>
              <a:t>When</a:t>
            </a:r>
            <a:r>
              <a:rPr lang="en-US"/>
              <a:t> did you </a:t>
            </a:r>
            <a:r>
              <a:rPr lang="en-US" b="1">
                <a:solidFill>
                  <a:schemeClr val="hlink"/>
                </a:solidFill>
              </a:rPr>
              <a:t>last </a:t>
            </a:r>
            <a:r>
              <a:rPr lang="en-US"/>
              <a:t>speak to </a:t>
            </a:r>
            <a:r>
              <a:rPr lang="en-US" b="1">
                <a:solidFill>
                  <a:schemeClr val="hlink"/>
                </a:solidFill>
              </a:rPr>
              <a:t>Jan</a:t>
            </a:r>
            <a:r>
              <a:rPr lang="en-US"/>
              <a:t>?</a:t>
            </a:r>
          </a:p>
          <a:p>
            <a:pPr>
              <a:buFont typeface="Wingdings" pitchFamily="2" charset="2"/>
              <a:buNone/>
            </a:pPr>
            <a:r>
              <a:rPr lang="en-US"/>
              <a:t>	B: I’m not sure. About </a:t>
            </a:r>
            <a:r>
              <a:rPr lang="en-US" b="1">
                <a:solidFill>
                  <a:schemeClr val="hlink"/>
                </a:solidFill>
              </a:rPr>
              <a:t>a week ago</a:t>
            </a:r>
            <a:r>
              <a:rPr lang="en-US"/>
              <a:t>. </a:t>
            </a:r>
            <a:r>
              <a:rPr lang="en-US" b="1">
                <a:solidFill>
                  <a:schemeClr val="folHlink"/>
                </a:solidFill>
              </a:rPr>
              <a:t>Why</a:t>
            </a:r>
            <a:r>
              <a:rPr lang="en-US"/>
              <a:t>?</a:t>
            </a:r>
          </a:p>
          <a:p>
            <a:pPr>
              <a:buFont typeface="Wingdings" pitchFamily="2" charset="2"/>
              <a:buNone/>
            </a:pPr>
            <a:r>
              <a:rPr lang="en-US"/>
              <a:t>	A: I’ve heard from C that </a:t>
            </a:r>
            <a:r>
              <a:rPr lang="en-US" b="1">
                <a:solidFill>
                  <a:schemeClr val="hlink"/>
                </a:solidFill>
              </a:rPr>
              <a:t>she</a:t>
            </a:r>
            <a:r>
              <a:rPr lang="en-US"/>
              <a:t> </a:t>
            </a:r>
            <a:r>
              <a:rPr lang="en-US" b="1">
                <a:solidFill>
                  <a:schemeClr val="folHlink"/>
                </a:solidFill>
              </a:rPr>
              <a:t>has got engaged /…/</a:t>
            </a:r>
            <a:r>
              <a:rPr lang="en-US"/>
              <a:t> </a:t>
            </a:r>
          </a:p>
          <a:p>
            <a:pPr>
              <a:buFont typeface="Wingdings" pitchFamily="2" charset="2"/>
              <a:buNone/>
            </a:pPr>
            <a:r>
              <a:rPr lang="en-US"/>
              <a:t>   (participant A provides the reason)</a:t>
            </a:r>
          </a:p>
        </p:txBody>
      </p:sp>
      <p:sp>
        <p:nvSpPr>
          <p:cNvPr id="102404" name="Line 4"/>
          <p:cNvSpPr>
            <a:spLocks noChangeShapeType="1"/>
          </p:cNvSpPr>
          <p:nvPr/>
        </p:nvSpPr>
        <p:spPr bwMode="auto">
          <a:xfrm flipH="1" flipV="1">
            <a:off x="3124200" y="3124200"/>
            <a:ext cx="2667000" cy="228600"/>
          </a:xfrm>
          <a:prstGeom prst="line">
            <a:avLst/>
          </a:prstGeom>
          <a:noFill/>
          <a:ln w="9525">
            <a:solidFill>
              <a:schemeClr val="tx1"/>
            </a:solidFill>
            <a:round/>
            <a:headEnd/>
            <a:tailEnd type="triangle" w="med" len="med"/>
          </a:ln>
          <a:effectLst/>
        </p:spPr>
        <p:txBody>
          <a:bodyPr wrap="none" anchor="ctr"/>
          <a:lstStyle/>
          <a:p>
            <a:endParaRPr lang="en-US"/>
          </a:p>
        </p:txBody>
      </p:sp>
      <p:sp>
        <p:nvSpPr>
          <p:cNvPr id="102405" name="Line 5"/>
          <p:cNvSpPr>
            <a:spLocks noChangeShapeType="1"/>
          </p:cNvSpPr>
          <p:nvPr/>
        </p:nvSpPr>
        <p:spPr bwMode="auto">
          <a:xfrm flipH="1" flipV="1">
            <a:off x="5486400" y="3124200"/>
            <a:ext cx="914400" cy="152400"/>
          </a:xfrm>
          <a:prstGeom prst="line">
            <a:avLst/>
          </a:prstGeom>
          <a:noFill/>
          <a:ln w="9525">
            <a:solidFill>
              <a:schemeClr val="tx1"/>
            </a:solidFill>
            <a:round/>
            <a:headEnd/>
            <a:tailEnd type="triangle" w="med" len="med"/>
          </a:ln>
          <a:effectLst/>
        </p:spPr>
        <p:txBody>
          <a:bodyPr wrap="none" anchor="ctr"/>
          <a:lstStyle/>
          <a:p>
            <a:endParaRPr lang="en-US"/>
          </a:p>
        </p:txBody>
      </p:sp>
      <p:sp>
        <p:nvSpPr>
          <p:cNvPr id="102406" name="Line 6"/>
          <p:cNvSpPr>
            <a:spLocks noChangeShapeType="1"/>
          </p:cNvSpPr>
          <p:nvPr/>
        </p:nvSpPr>
        <p:spPr bwMode="auto">
          <a:xfrm flipV="1">
            <a:off x="6629400" y="3200400"/>
            <a:ext cx="609600" cy="1066800"/>
          </a:xfrm>
          <a:prstGeom prst="line">
            <a:avLst/>
          </a:prstGeom>
          <a:noFill/>
          <a:ln w="9525">
            <a:solidFill>
              <a:schemeClr val="tx1"/>
            </a:solidFill>
            <a:round/>
            <a:headEnd/>
            <a:tailEnd type="triangle" w="med" len="med"/>
          </a:ln>
          <a:effectLst/>
        </p:spPr>
        <p:txBody>
          <a:bodyPr wrap="none" anchor="ctr"/>
          <a:lstStyle/>
          <a:p>
            <a:endParaRPr lang="en-US"/>
          </a:p>
        </p:txBody>
      </p:sp>
      <p:sp>
        <p:nvSpPr>
          <p:cNvPr id="102407" name="Line 7"/>
          <p:cNvSpPr>
            <a:spLocks noChangeShapeType="1"/>
          </p:cNvSpPr>
          <p:nvPr/>
        </p:nvSpPr>
        <p:spPr bwMode="auto">
          <a:xfrm flipH="1" flipV="1">
            <a:off x="2971800" y="4038600"/>
            <a:ext cx="4572000" cy="381000"/>
          </a:xfrm>
          <a:prstGeom prst="line">
            <a:avLst/>
          </a:prstGeom>
          <a:noFill/>
          <a:ln w="9525">
            <a:solidFill>
              <a:schemeClr val="tx1"/>
            </a:solidFill>
            <a:round/>
            <a:headEnd/>
            <a:tailEnd type="triangle" w="med" len="me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93BE833F-CC10-43BE-8F6F-30A42D205539}" type="slidenum">
              <a:rPr lang="en-US"/>
              <a:pPr/>
              <a:t>18</a:t>
            </a:fld>
            <a:endParaRPr lang="en-US"/>
          </a:p>
        </p:txBody>
      </p:sp>
      <p:sp>
        <p:nvSpPr>
          <p:cNvPr id="45058" name="Rectangle 2"/>
          <p:cNvSpPr>
            <a:spLocks noGrp="1" noChangeArrowheads="1"/>
          </p:cNvSpPr>
          <p:nvPr>
            <p:ph type="title"/>
          </p:nvPr>
        </p:nvSpPr>
        <p:spPr/>
        <p:txBody>
          <a:bodyPr/>
          <a:lstStyle/>
          <a:p>
            <a:r>
              <a:rPr lang="en-US">
                <a:solidFill>
                  <a:schemeClr val="folHlink"/>
                </a:solidFill>
                <a:cs typeface="Times New Roman" charset="0"/>
              </a:rPr>
              <a:t>Relevance of conversational contributions</a:t>
            </a:r>
          </a:p>
        </p:txBody>
      </p:sp>
      <p:sp>
        <p:nvSpPr>
          <p:cNvPr id="45059" name="Rectangle 3"/>
          <p:cNvSpPr>
            <a:spLocks noGrp="1" noChangeArrowheads="1"/>
          </p:cNvSpPr>
          <p:nvPr>
            <p:ph type="body" idx="1"/>
          </p:nvPr>
        </p:nvSpPr>
        <p:spPr>
          <a:xfrm>
            <a:off x="381000" y="2209800"/>
            <a:ext cx="8077200" cy="4648200"/>
          </a:xfrm>
        </p:spPr>
        <p:txBody>
          <a:bodyPr/>
          <a:lstStyle/>
          <a:p>
            <a:pPr>
              <a:lnSpc>
                <a:spcPct val="80000"/>
              </a:lnSpc>
              <a:buClr>
                <a:schemeClr val="hlink"/>
              </a:buClr>
              <a:buFont typeface="Wingdings" pitchFamily="2" charset="2"/>
              <a:buChar char="Ø"/>
            </a:pPr>
            <a:r>
              <a:rPr lang="en-US" sz="2400" b="1">
                <a:solidFill>
                  <a:schemeClr val="hlink"/>
                </a:solidFill>
              </a:rPr>
              <a:t>Lexical cohesion</a:t>
            </a:r>
            <a:r>
              <a:rPr lang="en-US" sz="2400"/>
              <a:t> is a sign that the discourse topic is being maintained</a:t>
            </a:r>
            <a:endParaRPr lang="en-US" sz="2200"/>
          </a:p>
          <a:p>
            <a:pPr>
              <a:lnSpc>
                <a:spcPct val="80000"/>
              </a:lnSpc>
              <a:buClr>
                <a:schemeClr val="hlink"/>
              </a:buClr>
              <a:buFont typeface="Wingdings" pitchFamily="2" charset="2"/>
              <a:buNone/>
            </a:pPr>
            <a:r>
              <a:rPr lang="en-US" sz="2200"/>
              <a:t> </a:t>
            </a:r>
            <a:endParaRPr lang="en-US" sz="2200">
              <a:cs typeface="Times New Roman" charset="0"/>
            </a:endParaRPr>
          </a:p>
          <a:p>
            <a:pPr>
              <a:lnSpc>
                <a:spcPct val="80000"/>
              </a:lnSpc>
              <a:buClr>
                <a:schemeClr val="hlink"/>
              </a:buClr>
              <a:buFont typeface="Wingdings" pitchFamily="2" charset="2"/>
              <a:buNone/>
            </a:pPr>
            <a:r>
              <a:rPr lang="en-US" sz="2400" u="sng">
                <a:cs typeface="Times New Roman" charset="0"/>
              </a:rPr>
              <a:t>Example 6</a:t>
            </a:r>
            <a:endParaRPr lang="en-US" sz="2400" b="1" i="1">
              <a:cs typeface="Times New Roman" charset="0"/>
            </a:endParaRPr>
          </a:p>
          <a:p>
            <a:pPr>
              <a:lnSpc>
                <a:spcPct val="80000"/>
              </a:lnSpc>
              <a:buClr>
                <a:schemeClr val="hlink"/>
              </a:buClr>
              <a:buFont typeface="Wingdings" pitchFamily="2" charset="2"/>
              <a:buNone/>
            </a:pPr>
            <a:r>
              <a:rPr lang="en-US" sz="2400" b="1" i="1">
                <a:cs typeface="Times New Roman" charset="0"/>
              </a:rPr>
              <a:t>	</a:t>
            </a:r>
            <a:r>
              <a:rPr lang="en-US" sz="2400" b="1" i="1">
                <a:solidFill>
                  <a:schemeClr val="hlink"/>
                </a:solidFill>
                <a:cs typeface="Times New Roman" charset="0"/>
              </a:rPr>
              <a:t>Seals</a:t>
            </a:r>
            <a:r>
              <a:rPr lang="en-US" sz="2400" b="1" i="1">
                <a:cs typeface="Times New Roman" charset="0"/>
              </a:rPr>
              <a:t> </a:t>
            </a:r>
            <a:r>
              <a:rPr lang="en-US" sz="2400">
                <a:cs typeface="Times New Roman" charset="0"/>
              </a:rPr>
              <a:t>are </a:t>
            </a:r>
            <a:r>
              <a:rPr lang="en-US" sz="2400" b="1" i="1">
                <a:solidFill>
                  <a:schemeClr val="hlink"/>
                </a:solidFill>
                <a:cs typeface="Times New Roman" charset="0"/>
              </a:rPr>
              <a:t>carnivorous</a:t>
            </a:r>
            <a:r>
              <a:rPr lang="en-US" sz="2400">
                <a:cs typeface="Times New Roman" charset="0"/>
              </a:rPr>
              <a:t> with a difference. Most </a:t>
            </a:r>
            <a:r>
              <a:rPr lang="en-US" sz="2400" b="1" i="1">
                <a:solidFill>
                  <a:schemeClr val="hlink"/>
                </a:solidFill>
                <a:cs typeface="Times New Roman" charset="0"/>
              </a:rPr>
              <a:t>carnivorous</a:t>
            </a:r>
            <a:r>
              <a:rPr lang="en-US" sz="2400">
                <a:cs typeface="Times New Roman" charset="0"/>
              </a:rPr>
              <a:t> live on </a:t>
            </a:r>
            <a:r>
              <a:rPr lang="en-US" sz="2400" b="1" i="1">
                <a:solidFill>
                  <a:schemeClr val="hlink"/>
                </a:solidFill>
                <a:cs typeface="Times New Roman" charset="0"/>
              </a:rPr>
              <a:t>land</a:t>
            </a:r>
            <a:r>
              <a:rPr lang="en-US" sz="2400">
                <a:cs typeface="Times New Roman" charset="0"/>
              </a:rPr>
              <a:t>. </a:t>
            </a:r>
            <a:r>
              <a:rPr lang="en-US" sz="2400" b="1" i="1">
                <a:solidFill>
                  <a:schemeClr val="hlink"/>
                </a:solidFill>
                <a:cs typeface="Times New Roman" charset="0"/>
              </a:rPr>
              <a:t>Seals</a:t>
            </a:r>
            <a:r>
              <a:rPr lang="en-US" sz="2400">
                <a:cs typeface="Times New Roman" charset="0"/>
              </a:rPr>
              <a:t>, however, live in the </a:t>
            </a:r>
            <a:r>
              <a:rPr lang="en-US" sz="2400" b="1" i="1">
                <a:solidFill>
                  <a:schemeClr val="hlink"/>
                </a:solidFill>
                <a:cs typeface="Times New Roman" charset="0"/>
              </a:rPr>
              <a:t>water</a:t>
            </a:r>
            <a:r>
              <a:rPr lang="en-US" sz="2400">
                <a:cs typeface="Times New Roman" charset="0"/>
              </a:rPr>
              <a:t>, coming on </a:t>
            </a:r>
            <a:r>
              <a:rPr lang="en-US" sz="2400" b="1" i="1">
                <a:solidFill>
                  <a:schemeClr val="hlink"/>
                </a:solidFill>
                <a:cs typeface="Times New Roman" charset="0"/>
              </a:rPr>
              <a:t>land</a:t>
            </a:r>
            <a:r>
              <a:rPr lang="en-US" sz="2400" b="1" i="1">
                <a:cs typeface="Times New Roman" charset="0"/>
              </a:rPr>
              <a:t> </a:t>
            </a:r>
            <a:r>
              <a:rPr lang="en-US" sz="2400">
                <a:cs typeface="Times New Roman" charset="0"/>
              </a:rPr>
              <a:t>only to test and to breed. There are some </a:t>
            </a:r>
            <a:r>
              <a:rPr lang="en-US" sz="2400" b="1" i="1">
                <a:solidFill>
                  <a:schemeClr val="hlink"/>
                </a:solidFill>
                <a:cs typeface="Times New Roman" charset="0"/>
              </a:rPr>
              <a:t>seals</a:t>
            </a:r>
            <a:r>
              <a:rPr lang="en-US" sz="2400">
                <a:cs typeface="Times New Roman" charset="0"/>
              </a:rPr>
              <a:t> that actually mate in </a:t>
            </a:r>
            <a:r>
              <a:rPr lang="en-US" sz="2400" b="1" i="1">
                <a:solidFill>
                  <a:schemeClr val="hlink"/>
                </a:solidFill>
                <a:cs typeface="Times New Roman" charset="0"/>
              </a:rPr>
              <a:t>water</a:t>
            </a:r>
            <a:r>
              <a:rPr lang="en-US" sz="2400">
                <a:cs typeface="Times New Roman" charset="0"/>
              </a:rPr>
              <a:t> but even so, the </a:t>
            </a:r>
            <a:r>
              <a:rPr lang="en-US" sz="2400" b="1" i="1">
                <a:solidFill>
                  <a:schemeClr val="hlink"/>
                </a:solidFill>
                <a:cs typeface="Times New Roman" charset="0"/>
              </a:rPr>
              <a:t>females</a:t>
            </a:r>
            <a:r>
              <a:rPr lang="en-US" sz="2400">
                <a:cs typeface="Times New Roman" charset="0"/>
              </a:rPr>
              <a:t> have to come on </a:t>
            </a:r>
            <a:r>
              <a:rPr lang="en-US" sz="2400" b="1" i="1">
                <a:solidFill>
                  <a:schemeClr val="hlink"/>
                </a:solidFill>
                <a:cs typeface="Times New Roman" charset="0"/>
              </a:rPr>
              <a:t>land</a:t>
            </a:r>
            <a:r>
              <a:rPr lang="en-US" sz="2400" b="1" i="1">
                <a:cs typeface="Times New Roman" charset="0"/>
              </a:rPr>
              <a:t> </a:t>
            </a:r>
            <a:r>
              <a:rPr lang="en-US" sz="2400">
                <a:cs typeface="Times New Roman" charset="0"/>
              </a:rPr>
              <a:t>to give birth to </a:t>
            </a:r>
            <a:r>
              <a:rPr lang="en-US" sz="2400" b="1" i="1">
                <a:solidFill>
                  <a:schemeClr val="hlink"/>
                </a:solidFill>
                <a:cs typeface="Times New Roman" charset="0"/>
              </a:rPr>
              <a:t>their young</a:t>
            </a:r>
            <a:r>
              <a:rPr lang="en-US" sz="2400">
                <a:cs typeface="Times New Roman" charset="0"/>
              </a:rPr>
              <a:t>, which are called </a:t>
            </a:r>
            <a:r>
              <a:rPr lang="en-US" sz="2400" b="1" i="1">
                <a:solidFill>
                  <a:schemeClr val="hlink"/>
                </a:solidFill>
                <a:cs typeface="Times New Roman" charset="0"/>
              </a:rPr>
              <a:t>pups</a:t>
            </a:r>
            <a:r>
              <a:rPr lang="en-US" sz="2400">
                <a:cs typeface="Times New Roman" charset="0"/>
              </a:rPr>
              <a:t>. When </a:t>
            </a:r>
            <a:r>
              <a:rPr lang="en-US" sz="2400" b="1" i="1">
                <a:solidFill>
                  <a:schemeClr val="hlink"/>
                </a:solidFill>
                <a:cs typeface="Times New Roman" charset="0"/>
              </a:rPr>
              <a:t>seals</a:t>
            </a:r>
            <a:r>
              <a:rPr lang="en-US" sz="2400">
                <a:cs typeface="Times New Roman" charset="0"/>
              </a:rPr>
              <a:t> come out of </a:t>
            </a:r>
            <a:r>
              <a:rPr lang="en-US" sz="2400" b="1" i="1">
                <a:solidFill>
                  <a:schemeClr val="hlink"/>
                </a:solidFill>
                <a:cs typeface="Times New Roman" charset="0"/>
              </a:rPr>
              <a:t>land</a:t>
            </a:r>
            <a:r>
              <a:rPr lang="en-US" sz="2400">
                <a:cs typeface="Times New Roman" charset="0"/>
              </a:rPr>
              <a:t> in large </a:t>
            </a:r>
            <a:r>
              <a:rPr lang="en-US" sz="2400" b="1" i="1">
                <a:solidFill>
                  <a:schemeClr val="hlink"/>
                </a:solidFill>
                <a:cs typeface="Times New Roman" charset="0"/>
              </a:rPr>
              <a:t>numbers</a:t>
            </a:r>
            <a:r>
              <a:rPr lang="en-US" sz="2400">
                <a:cs typeface="Times New Roman" charset="0"/>
              </a:rPr>
              <a:t> to mate and to give birth, those </a:t>
            </a:r>
            <a:r>
              <a:rPr lang="en-US" sz="2400" b="1" i="1">
                <a:solidFill>
                  <a:schemeClr val="hlink"/>
                </a:solidFill>
                <a:cs typeface="Times New Roman" charset="0"/>
              </a:rPr>
              <a:t>places</a:t>
            </a:r>
            <a:r>
              <a:rPr lang="en-US" sz="2400" b="1" i="1">
                <a:cs typeface="Times New Roman" charset="0"/>
              </a:rPr>
              <a:t> </a:t>
            </a:r>
            <a:r>
              <a:rPr lang="en-US" sz="2400">
                <a:cs typeface="Times New Roman" charset="0"/>
              </a:rPr>
              <a:t>are called </a:t>
            </a:r>
            <a:r>
              <a:rPr lang="en-US" sz="2400" b="1" i="1">
                <a:solidFill>
                  <a:schemeClr val="hlink"/>
                </a:solidFill>
                <a:cs typeface="Times New Roman" charset="0"/>
              </a:rPr>
              <a:t>rookeries</a:t>
            </a:r>
            <a:r>
              <a:rPr lang="en-US" sz="2400">
                <a:cs typeface="Times New Roman" charset="0"/>
              </a:rPr>
              <a:t>.</a:t>
            </a:r>
            <a:r>
              <a:rPr lang="en-US" sz="1600">
                <a:cs typeface="Times New Roman" charset="0"/>
              </a:rPr>
              <a:t>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20E7DAD6-72B0-468E-86F6-5C5ABD8FA6A7}" type="slidenum">
              <a:rPr lang="en-US"/>
              <a:pPr/>
              <a:t>19</a:t>
            </a:fld>
            <a:endParaRPr lang="en-US"/>
          </a:p>
        </p:txBody>
      </p:sp>
      <p:sp>
        <p:nvSpPr>
          <p:cNvPr id="46082" name="Rectangle 2"/>
          <p:cNvSpPr>
            <a:spLocks noGrp="1" noChangeArrowheads="1"/>
          </p:cNvSpPr>
          <p:nvPr>
            <p:ph type="title"/>
          </p:nvPr>
        </p:nvSpPr>
        <p:spPr/>
        <p:txBody>
          <a:bodyPr/>
          <a:lstStyle/>
          <a:p>
            <a:r>
              <a:rPr lang="en-US">
                <a:solidFill>
                  <a:schemeClr val="folHlink"/>
                </a:solidFill>
                <a:cs typeface="Times New Roman" charset="0"/>
              </a:rPr>
              <a:t>Speaking topically and speaking on the topic</a:t>
            </a:r>
            <a:r>
              <a:rPr lang="en-US"/>
              <a:t> </a:t>
            </a:r>
          </a:p>
        </p:txBody>
      </p:sp>
      <p:sp>
        <p:nvSpPr>
          <p:cNvPr id="46083" name="Rectangle 3"/>
          <p:cNvSpPr>
            <a:spLocks noGrp="1" noChangeArrowheads="1"/>
          </p:cNvSpPr>
          <p:nvPr>
            <p:ph type="body" idx="1"/>
          </p:nvPr>
        </p:nvSpPr>
        <p:spPr>
          <a:xfrm>
            <a:off x="685800" y="2209800"/>
            <a:ext cx="7772400" cy="4114800"/>
          </a:xfrm>
        </p:spPr>
        <p:txBody>
          <a:bodyPr/>
          <a:lstStyle/>
          <a:p>
            <a:pPr>
              <a:buFont typeface="Wingdings" pitchFamily="2" charset="2"/>
              <a:buChar char="Ø"/>
            </a:pPr>
            <a:r>
              <a:rPr lang="en-US">
                <a:cs typeface="Times New Roman" charset="0"/>
              </a:rPr>
              <a:t>There are situations, where participants have to concentrate on a particular issue (e.g. a debate, the President’s speech). </a:t>
            </a:r>
          </a:p>
          <a:p>
            <a:pPr>
              <a:buFont typeface="Wingdings" pitchFamily="2" charset="2"/>
              <a:buChar char="Ø"/>
            </a:pPr>
            <a:r>
              <a:rPr lang="en-US">
                <a:cs typeface="Times New Roman" charset="0"/>
              </a:rPr>
              <a:t>When participants ignore the previous speaker’s contribution, they are often </a:t>
            </a:r>
            <a:r>
              <a:rPr lang="en-US" b="1">
                <a:solidFill>
                  <a:schemeClr val="hlink"/>
                </a:solidFill>
                <a:cs typeface="Times New Roman" charset="0"/>
              </a:rPr>
              <a:t>speaking on the topic</a:t>
            </a:r>
            <a:r>
              <a:rPr lang="en-US">
                <a:cs typeface="Times New Roman" charset="0"/>
              </a:rPr>
              <a:t>.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12CCA3A4-A550-4169-992B-A177933D3199}" type="slidenum">
              <a:rPr lang="en-US"/>
              <a:pPr/>
              <a:t>20</a:t>
            </a:fld>
            <a:endParaRPr lang="en-US"/>
          </a:p>
        </p:txBody>
      </p:sp>
      <p:sp>
        <p:nvSpPr>
          <p:cNvPr id="47106" name="Rectangle 2"/>
          <p:cNvSpPr>
            <a:spLocks noGrp="1" noChangeArrowheads="1"/>
          </p:cNvSpPr>
          <p:nvPr>
            <p:ph type="title"/>
          </p:nvPr>
        </p:nvSpPr>
        <p:spPr/>
        <p:txBody>
          <a:bodyPr/>
          <a:lstStyle/>
          <a:p>
            <a:r>
              <a:rPr lang="en-US">
                <a:solidFill>
                  <a:schemeClr val="folHlink"/>
                </a:solidFill>
              </a:rPr>
              <a:t>Development of topic</a:t>
            </a:r>
          </a:p>
        </p:txBody>
      </p:sp>
      <p:sp>
        <p:nvSpPr>
          <p:cNvPr id="47107" name="Rectangle 3"/>
          <p:cNvSpPr>
            <a:spLocks noGrp="1" noChangeArrowheads="1"/>
          </p:cNvSpPr>
          <p:nvPr>
            <p:ph type="body" idx="1"/>
          </p:nvPr>
        </p:nvSpPr>
        <p:spPr>
          <a:xfrm>
            <a:off x="762000" y="2438400"/>
            <a:ext cx="7772400" cy="3657600"/>
          </a:xfrm>
        </p:spPr>
        <p:txBody>
          <a:bodyPr/>
          <a:lstStyle/>
          <a:p>
            <a:pPr>
              <a:lnSpc>
                <a:spcPct val="80000"/>
              </a:lnSpc>
              <a:buFont typeface="Wingdings" pitchFamily="2" charset="2"/>
              <a:buChar char="Ø"/>
            </a:pPr>
            <a:r>
              <a:rPr lang="en-US">
                <a:cs typeface="Times New Roman" charset="0"/>
              </a:rPr>
              <a:t>Topics are often </a:t>
            </a:r>
            <a:r>
              <a:rPr lang="en-US" b="1" i="1">
                <a:cs typeface="Times New Roman" charset="0"/>
              </a:rPr>
              <a:t>not</a:t>
            </a:r>
            <a:r>
              <a:rPr lang="en-US">
                <a:cs typeface="Times New Roman" charset="0"/>
              </a:rPr>
              <a:t> negotiated beforehand. </a:t>
            </a:r>
          </a:p>
          <a:p>
            <a:pPr>
              <a:lnSpc>
                <a:spcPct val="80000"/>
              </a:lnSpc>
              <a:buFont typeface="Wingdings" pitchFamily="2" charset="2"/>
              <a:buNone/>
            </a:pPr>
            <a:endParaRPr lang="en-US">
              <a:cs typeface="Times New Roman" charset="0"/>
            </a:endParaRPr>
          </a:p>
          <a:p>
            <a:pPr>
              <a:lnSpc>
                <a:spcPct val="80000"/>
              </a:lnSpc>
              <a:buFont typeface="Wingdings" pitchFamily="2" charset="2"/>
              <a:buChar char="Ø"/>
            </a:pPr>
            <a:r>
              <a:rPr lang="en-US">
                <a:cs typeface="Times New Roman" charset="0"/>
              </a:rPr>
              <a:t>Schiffrin: </a:t>
            </a:r>
          </a:p>
          <a:p>
            <a:pPr>
              <a:lnSpc>
                <a:spcPct val="80000"/>
              </a:lnSpc>
              <a:buFont typeface="Wingdings" pitchFamily="2" charset="2"/>
              <a:buNone/>
            </a:pPr>
            <a:r>
              <a:rPr lang="en-US">
                <a:cs typeface="Times New Roman" charset="0"/>
              </a:rPr>
              <a:t>	the structure “</a:t>
            </a:r>
            <a:r>
              <a:rPr lang="en-US" b="1">
                <a:solidFill>
                  <a:schemeClr val="hlink"/>
                </a:solidFill>
                <a:cs typeface="Times New Roman" charset="0"/>
              </a:rPr>
              <a:t>there + be + ITEM</a:t>
            </a:r>
            <a:r>
              <a:rPr lang="en-US">
                <a:cs typeface="Times New Roman" charset="0"/>
              </a:rPr>
              <a:t>” helps to manage transition from one topic to another (see example)</a:t>
            </a:r>
            <a:endParaRPr lang="en-US" sz="2400">
              <a:cs typeface="Times New Roman" charset="0"/>
            </a:endParaRPr>
          </a:p>
          <a:p>
            <a:pPr>
              <a:lnSpc>
                <a:spcPct val="80000"/>
              </a:lnSpc>
              <a:buFont typeface="Wingdings" pitchFamily="2" charset="2"/>
              <a:buChar char="Ø"/>
            </a:pPr>
            <a:endParaRPr lang="en-US" sz="2400">
              <a:cs typeface="Times New Roman" charset="0"/>
            </a:endParaRPr>
          </a:p>
          <a:p>
            <a:pPr>
              <a:lnSpc>
                <a:spcPct val="80000"/>
              </a:lnSpc>
              <a:buFont typeface="Wingdings" pitchFamily="2" charset="2"/>
              <a:buChar char="Ø"/>
            </a:pPr>
            <a:endParaRPr lang="en-US" sz="2400">
              <a:cs typeface="Times New Roman" charset="0"/>
            </a:endParaRPr>
          </a:p>
          <a:p>
            <a:pPr>
              <a:lnSpc>
                <a:spcPct val="80000"/>
              </a:lnSpc>
              <a:buFont typeface="Wingdings" pitchFamily="2" charset="2"/>
              <a:buChar char="Ø"/>
            </a:pPr>
            <a:endParaRPr lang="en-US" sz="2400">
              <a:cs typeface="Times New Roman"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E28675E3-E830-4C07-A6BA-A6B28C394A08}" type="slidenum">
              <a:rPr lang="en-US"/>
              <a:pPr/>
              <a:t>21</a:t>
            </a:fld>
            <a:endParaRPr lang="en-US"/>
          </a:p>
        </p:txBody>
      </p:sp>
      <p:sp>
        <p:nvSpPr>
          <p:cNvPr id="103426" name="Rectangle 2"/>
          <p:cNvSpPr>
            <a:spLocks noGrp="1" noChangeArrowheads="1"/>
          </p:cNvSpPr>
          <p:nvPr>
            <p:ph type="title"/>
          </p:nvPr>
        </p:nvSpPr>
        <p:spPr>
          <a:xfrm>
            <a:off x="1143000" y="457200"/>
            <a:ext cx="7793038" cy="1143000"/>
          </a:xfrm>
        </p:spPr>
        <p:txBody>
          <a:bodyPr/>
          <a:lstStyle/>
          <a:p>
            <a:pPr algn="ctr"/>
            <a:r>
              <a:rPr lang="en-US" sz="3600">
                <a:solidFill>
                  <a:schemeClr val="folHlink"/>
                </a:solidFill>
              </a:rPr>
              <a:t>Topic Shift</a:t>
            </a:r>
            <a:br>
              <a:rPr lang="en-US" sz="3600">
                <a:solidFill>
                  <a:schemeClr val="folHlink"/>
                </a:solidFill>
              </a:rPr>
            </a:br>
            <a:r>
              <a:rPr lang="en-US" sz="3600">
                <a:solidFill>
                  <a:schemeClr val="folHlink"/>
                </a:solidFill>
              </a:rPr>
              <a:t>moving from topic to topic</a:t>
            </a:r>
            <a:endParaRPr lang="en-US">
              <a:solidFill>
                <a:schemeClr val="folHlink"/>
              </a:solidFill>
            </a:endParaRPr>
          </a:p>
        </p:txBody>
      </p:sp>
      <p:sp>
        <p:nvSpPr>
          <p:cNvPr id="103427" name="Rectangle 3"/>
          <p:cNvSpPr>
            <a:spLocks noGrp="1" noChangeArrowheads="1"/>
          </p:cNvSpPr>
          <p:nvPr>
            <p:ph type="body" idx="1"/>
          </p:nvPr>
        </p:nvSpPr>
        <p:spPr>
          <a:xfrm>
            <a:off x="457200" y="2017713"/>
            <a:ext cx="8497888" cy="4114800"/>
          </a:xfrm>
        </p:spPr>
        <p:txBody>
          <a:bodyPr/>
          <a:lstStyle/>
          <a:p>
            <a:pPr>
              <a:lnSpc>
                <a:spcPct val="80000"/>
              </a:lnSpc>
              <a:buFont typeface="Wingdings" pitchFamily="2" charset="2"/>
              <a:buNone/>
            </a:pPr>
            <a:r>
              <a:rPr lang="en-US" sz="2400" u="sng"/>
              <a:t>Example 8</a:t>
            </a:r>
            <a:r>
              <a:rPr lang="en-US" sz="2400"/>
              <a:t>   (Schiffrin, 1994: 262)</a:t>
            </a:r>
          </a:p>
          <a:p>
            <a:pPr>
              <a:lnSpc>
                <a:spcPct val="80000"/>
              </a:lnSpc>
              <a:buFont typeface="Wingdings" pitchFamily="2" charset="2"/>
              <a:buNone/>
            </a:pPr>
            <a:endParaRPr lang="en-US" sz="2400"/>
          </a:p>
          <a:p>
            <a:pPr>
              <a:lnSpc>
                <a:spcPct val="80000"/>
              </a:lnSpc>
            </a:pPr>
            <a:r>
              <a:rPr lang="en-US" sz="2400"/>
              <a:t>	I mean, in those days </a:t>
            </a:r>
            <a:r>
              <a:rPr lang="en-US" sz="2400" b="1" i="1">
                <a:solidFill>
                  <a:schemeClr val="hlink"/>
                </a:solidFill>
              </a:rPr>
              <a:t>there was</a:t>
            </a:r>
            <a:r>
              <a:rPr lang="en-US" sz="2400"/>
              <a:t> no such thing as    </a:t>
            </a:r>
          </a:p>
          <a:p>
            <a:pPr>
              <a:lnSpc>
                <a:spcPct val="80000"/>
              </a:lnSpc>
              <a:buFont typeface="Wingdings" pitchFamily="2" charset="2"/>
              <a:buNone/>
            </a:pPr>
            <a:r>
              <a:rPr lang="en-US" sz="2400"/>
              <a:t>           relief.</a:t>
            </a:r>
          </a:p>
          <a:p>
            <a:pPr>
              <a:lnSpc>
                <a:spcPct val="80000"/>
              </a:lnSpc>
            </a:pPr>
            <a:r>
              <a:rPr lang="en-US" sz="2400"/>
              <a:t>	You had to make a livin’, y’ know.</a:t>
            </a:r>
          </a:p>
          <a:p>
            <a:pPr>
              <a:lnSpc>
                <a:spcPct val="80000"/>
              </a:lnSpc>
            </a:pPr>
            <a:r>
              <a:rPr lang="en-US" sz="2400"/>
              <a:t>	And they had free soup houses.</a:t>
            </a:r>
            <a:endParaRPr lang="en-US" sz="2400" b="1" i="1"/>
          </a:p>
          <a:p>
            <a:pPr>
              <a:lnSpc>
                <a:spcPct val="80000"/>
              </a:lnSpc>
            </a:pPr>
            <a:r>
              <a:rPr lang="en-US" sz="2400" b="1" i="1"/>
              <a:t>	</a:t>
            </a:r>
            <a:r>
              <a:rPr lang="en-US" sz="2400" b="1" i="1">
                <a:solidFill>
                  <a:schemeClr val="hlink"/>
                </a:solidFill>
              </a:rPr>
              <a:t>There’s</a:t>
            </a:r>
            <a:r>
              <a:rPr lang="en-US" sz="2400"/>
              <a:t> a place up on Francis Avenue here, oh about    </a:t>
            </a:r>
          </a:p>
          <a:p>
            <a:pPr>
              <a:lnSpc>
                <a:spcPct val="80000"/>
              </a:lnSpc>
              <a:buFont typeface="Wingdings" pitchFamily="2" charset="2"/>
              <a:buNone/>
            </a:pPr>
            <a:r>
              <a:rPr lang="en-US" sz="2400"/>
              <a:t>           three miles up.</a:t>
            </a:r>
          </a:p>
          <a:p>
            <a:pPr>
              <a:lnSpc>
                <a:spcPct val="80000"/>
              </a:lnSpc>
            </a:pPr>
            <a:r>
              <a:rPr lang="en-US" sz="2400"/>
              <a:t>	That’s still in existence yet.</a:t>
            </a:r>
          </a:p>
          <a:p>
            <a:pPr>
              <a:lnSpc>
                <a:spcPct val="80000"/>
              </a:lnSpc>
            </a:pPr>
            <a:r>
              <a:rPr lang="en-US" sz="2400"/>
              <a:t>	They se- they go in there and they make- give you </a:t>
            </a:r>
          </a:p>
          <a:p>
            <a:pPr>
              <a:lnSpc>
                <a:spcPct val="80000"/>
              </a:lnSpc>
              <a:buFont typeface="Wingdings" pitchFamily="2" charset="2"/>
              <a:buNone/>
            </a:pPr>
            <a:r>
              <a:rPr lang="en-US" sz="2400"/>
              <a:t>           soup, for free.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6B396406-C254-4450-B02E-156FEE616BB1}" type="slidenum">
              <a:rPr lang="en-US"/>
              <a:pPr/>
              <a:t>22</a:t>
            </a:fld>
            <a:endParaRPr lang="en-US"/>
          </a:p>
        </p:txBody>
      </p:sp>
      <p:sp>
        <p:nvSpPr>
          <p:cNvPr id="101378" name="Rectangle 2"/>
          <p:cNvSpPr>
            <a:spLocks noGrp="1" noChangeArrowheads="1"/>
          </p:cNvSpPr>
          <p:nvPr>
            <p:ph type="title"/>
          </p:nvPr>
        </p:nvSpPr>
        <p:spPr/>
        <p:txBody>
          <a:bodyPr/>
          <a:lstStyle/>
          <a:p>
            <a:pPr algn="ctr"/>
            <a:r>
              <a:rPr lang="en-US" sz="4000">
                <a:solidFill>
                  <a:schemeClr val="folHlink"/>
                </a:solidFill>
              </a:rPr>
              <a:t>What to look for when analysing topic</a:t>
            </a:r>
            <a:endParaRPr lang="en-US" sz="4000">
              <a:solidFill>
                <a:schemeClr val="hlink"/>
              </a:solidFill>
            </a:endParaRPr>
          </a:p>
        </p:txBody>
      </p:sp>
      <p:sp>
        <p:nvSpPr>
          <p:cNvPr id="101379" name="Rectangle 3"/>
          <p:cNvSpPr>
            <a:spLocks noGrp="1" noChangeArrowheads="1"/>
          </p:cNvSpPr>
          <p:nvPr>
            <p:ph type="body" idx="1"/>
          </p:nvPr>
        </p:nvSpPr>
        <p:spPr>
          <a:xfrm>
            <a:off x="1182688" y="2017713"/>
            <a:ext cx="7772400" cy="4840287"/>
          </a:xfrm>
        </p:spPr>
        <p:txBody>
          <a:bodyPr/>
          <a:lstStyle/>
          <a:p>
            <a:pPr>
              <a:lnSpc>
                <a:spcPct val="90000"/>
              </a:lnSpc>
              <a:buClr>
                <a:schemeClr val="hlink"/>
              </a:buClr>
              <a:buFont typeface="Wingdings" pitchFamily="2" charset="2"/>
              <a:buChar char="Ø"/>
            </a:pPr>
            <a:endParaRPr lang="en-US" sz="2800"/>
          </a:p>
          <a:p>
            <a:pPr>
              <a:lnSpc>
                <a:spcPct val="90000"/>
              </a:lnSpc>
              <a:buClr>
                <a:schemeClr val="hlink"/>
              </a:buClr>
              <a:buFont typeface="Wingdings" pitchFamily="2" charset="2"/>
              <a:buChar char="Ø"/>
            </a:pPr>
            <a:r>
              <a:rPr lang="en-US" sz="2800"/>
              <a:t>Physical context and topic framework (as “activated” physical context)</a:t>
            </a:r>
          </a:p>
          <a:p>
            <a:pPr>
              <a:lnSpc>
                <a:spcPct val="90000"/>
              </a:lnSpc>
              <a:buClr>
                <a:schemeClr val="hlink"/>
              </a:buClr>
              <a:buFont typeface="Wingdings" pitchFamily="2" charset="2"/>
              <a:buChar char="Ø"/>
            </a:pPr>
            <a:r>
              <a:rPr lang="en-US" sz="2800"/>
              <a:t>Speaking topically and deviations from speaking topically (focus on why the participants deviate from speaking topically)</a:t>
            </a:r>
          </a:p>
          <a:p>
            <a:pPr>
              <a:lnSpc>
                <a:spcPct val="90000"/>
              </a:lnSpc>
              <a:buClr>
                <a:schemeClr val="hlink"/>
              </a:buClr>
              <a:buFont typeface="Wingdings" pitchFamily="2" charset="2"/>
              <a:buChar char="Ø"/>
            </a:pPr>
            <a:r>
              <a:rPr lang="en-US" sz="2800"/>
              <a:t>Development of topic in a conversation; topic boundaries</a:t>
            </a:r>
          </a:p>
          <a:p>
            <a:pPr>
              <a:lnSpc>
                <a:spcPct val="90000"/>
              </a:lnSpc>
              <a:buClr>
                <a:schemeClr val="hlink"/>
              </a:buClr>
              <a:buFont typeface="Wingdings" pitchFamily="2" charset="2"/>
              <a:buChar char="Ø"/>
            </a:pPr>
            <a:r>
              <a:rPr lang="en-US" sz="2800"/>
              <a:t>Gender and the choice of topic by the speakers</a:t>
            </a:r>
          </a:p>
          <a:p>
            <a:pPr>
              <a:lnSpc>
                <a:spcPct val="90000"/>
              </a:lnSpc>
              <a:buClr>
                <a:schemeClr val="hlink"/>
              </a:buClr>
              <a:buFont typeface="Wingdings" pitchFamily="2" charset="2"/>
              <a:buChar char="Ø"/>
            </a:pPr>
            <a:endParaRPr lang="en-US" sz="28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0EA5898F-4A56-4D1A-ABB0-A031FBD0ABCB}" type="slidenum">
              <a:rPr lang="en-US"/>
              <a:pPr/>
              <a:t>23</a:t>
            </a:fld>
            <a:endParaRPr lang="en-US"/>
          </a:p>
        </p:txBody>
      </p:sp>
      <p:sp>
        <p:nvSpPr>
          <p:cNvPr id="128002" name="Rectangle 2"/>
          <p:cNvSpPr>
            <a:spLocks noGrp="1" noChangeArrowheads="1"/>
          </p:cNvSpPr>
          <p:nvPr>
            <p:ph type="title"/>
          </p:nvPr>
        </p:nvSpPr>
        <p:spPr>
          <a:xfrm>
            <a:off x="1350963" y="685800"/>
            <a:ext cx="7793037" cy="762000"/>
          </a:xfrm>
        </p:spPr>
        <p:txBody>
          <a:bodyPr/>
          <a:lstStyle/>
          <a:p>
            <a:r>
              <a:rPr lang="it-IT"/>
              <a:t>The effect of previous text - the co-text</a:t>
            </a:r>
          </a:p>
        </p:txBody>
      </p:sp>
      <p:sp>
        <p:nvSpPr>
          <p:cNvPr id="128003" name="Rectangle 3"/>
          <p:cNvSpPr>
            <a:spLocks noGrp="1" noChangeArrowheads="1"/>
          </p:cNvSpPr>
          <p:nvPr>
            <p:ph type="body" idx="1"/>
          </p:nvPr>
        </p:nvSpPr>
        <p:spPr>
          <a:xfrm>
            <a:off x="304800" y="2209800"/>
            <a:ext cx="8458200" cy="4648200"/>
          </a:xfrm>
        </p:spPr>
        <p:txBody>
          <a:bodyPr/>
          <a:lstStyle/>
          <a:p>
            <a:pPr>
              <a:lnSpc>
                <a:spcPct val="90000"/>
              </a:lnSpc>
            </a:pPr>
            <a:r>
              <a:rPr lang="it-IT" sz="2800" u="sng">
                <a:solidFill>
                  <a:schemeClr val="hlink"/>
                </a:solidFill>
              </a:rPr>
              <a:t>I like</a:t>
            </a:r>
            <a:r>
              <a:rPr lang="it-IT" sz="2800">
                <a:solidFill>
                  <a:schemeClr val="hlink"/>
                </a:solidFill>
              </a:rPr>
              <a:t> Sally Binns. She’s tall and thin and walks like a crane.</a:t>
            </a:r>
            <a:endParaRPr lang="it-IT" sz="2800"/>
          </a:p>
          <a:p>
            <a:pPr>
              <a:lnSpc>
                <a:spcPct val="90000"/>
              </a:lnSpc>
              <a:buFont typeface="Wingdings" pitchFamily="2" charset="2"/>
              <a:buNone/>
            </a:pPr>
            <a:r>
              <a:rPr lang="it-IT" sz="2800"/>
              <a:t>We have a positive interpretation because of </a:t>
            </a:r>
            <a:r>
              <a:rPr lang="it-IT" sz="2800">
                <a:solidFill>
                  <a:schemeClr val="hlink"/>
                </a:solidFill>
              </a:rPr>
              <a:t>I like</a:t>
            </a:r>
          </a:p>
          <a:p>
            <a:pPr>
              <a:lnSpc>
                <a:spcPct val="90000"/>
              </a:lnSpc>
              <a:buFont typeface="Wingdings" pitchFamily="2" charset="2"/>
              <a:buNone/>
            </a:pPr>
            <a:endParaRPr lang="it-IT" sz="2800"/>
          </a:p>
          <a:p>
            <a:pPr>
              <a:lnSpc>
                <a:spcPct val="90000"/>
              </a:lnSpc>
            </a:pPr>
            <a:r>
              <a:rPr lang="it-IT" sz="2800" u="sng">
                <a:solidFill>
                  <a:schemeClr val="hlink"/>
                </a:solidFill>
              </a:rPr>
              <a:t>I dislike</a:t>
            </a:r>
            <a:r>
              <a:rPr lang="it-IT" sz="2800">
                <a:solidFill>
                  <a:schemeClr val="hlink"/>
                </a:solidFill>
              </a:rPr>
              <a:t> Sally Binns. She’s tall and thin and walks like a crane.</a:t>
            </a:r>
            <a:endParaRPr lang="it-IT" sz="2800"/>
          </a:p>
          <a:p>
            <a:pPr>
              <a:lnSpc>
                <a:spcPct val="90000"/>
              </a:lnSpc>
              <a:buFont typeface="Wingdings" pitchFamily="2" charset="2"/>
              <a:buNone/>
            </a:pPr>
            <a:r>
              <a:rPr lang="it-IT" sz="2800"/>
              <a:t>We have a negative interpretation because of </a:t>
            </a:r>
            <a:r>
              <a:rPr lang="it-IT" sz="2800">
                <a:solidFill>
                  <a:schemeClr val="hlink"/>
                </a:solidFill>
              </a:rPr>
              <a:t>I dislike</a:t>
            </a:r>
          </a:p>
          <a:p>
            <a:pPr>
              <a:lnSpc>
                <a:spcPct val="90000"/>
              </a:lnSpc>
              <a:buFont typeface="Wingdings" pitchFamily="2" charset="2"/>
              <a:buNone/>
            </a:pPr>
            <a:endParaRPr lang="it-IT" sz="2000" b="1"/>
          </a:p>
          <a:p>
            <a:pPr>
              <a:lnSpc>
                <a:spcPct val="90000"/>
              </a:lnSpc>
              <a:buFont typeface="Wingdings" pitchFamily="2" charset="2"/>
              <a:buNone/>
            </a:pPr>
            <a:r>
              <a:rPr lang="it-IT" sz="2000" b="1"/>
              <a:t>NO SENTENCE IS NEUTRAL. A PREVIOUS TEXT ALWAYS HAS AN</a:t>
            </a:r>
          </a:p>
          <a:p>
            <a:pPr>
              <a:lnSpc>
                <a:spcPct val="90000"/>
              </a:lnSpc>
              <a:buFont typeface="Wingdings" pitchFamily="2" charset="2"/>
              <a:buNone/>
            </a:pPr>
            <a:r>
              <a:rPr lang="it-IT" sz="2000" b="1"/>
              <a:t>EFFECT ON OUR INTERPRETATION</a:t>
            </a:r>
            <a:endParaRPr lang="it-IT" sz="2800"/>
          </a:p>
        </p:txBody>
      </p:sp>
    </p:spTree>
  </p:cSld>
  <p:clrMapOvr>
    <a:masterClrMapping/>
  </p:clrMapOvr>
</p:sld>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HD:Microsoft Office X:Templates:Presentations:Designs:Blends</Template>
  <TotalTime>1698</TotalTime>
  <Words>787</Words>
  <Application>Microsoft PowerPoint</Application>
  <PresentationFormat>On-screen Show (4:3)</PresentationFormat>
  <Paragraphs>150</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Blends</vt:lpstr>
      <vt:lpstr>MODULE 2  Meaning and discourse in English</vt:lpstr>
      <vt:lpstr>PART 1</vt:lpstr>
      <vt:lpstr>The problem of deciding what something “is about”</vt:lpstr>
      <vt:lpstr>What is “topic”?</vt:lpstr>
      <vt:lpstr>Existing definitions of Topic</vt:lpstr>
      <vt:lpstr>Form/structure-based definitions</vt:lpstr>
      <vt:lpstr> 1. Topic = Subject</vt:lpstr>
      <vt:lpstr>2. Structural boundaries</vt:lpstr>
      <vt:lpstr>Content-based definitions</vt:lpstr>
      <vt:lpstr>Discourse approach Topic framework</vt:lpstr>
      <vt:lpstr>Topic framework</vt:lpstr>
      <vt:lpstr> Topic framework for this episode</vt:lpstr>
      <vt:lpstr>Topic framework</vt:lpstr>
      <vt:lpstr>How topics are developed</vt:lpstr>
      <vt:lpstr>Relevance of conversational contributions</vt:lpstr>
      <vt:lpstr>Relevance of conversational contributions </vt:lpstr>
      <vt:lpstr>Example of speaking topically</vt:lpstr>
      <vt:lpstr>Relevance of conversational contributions</vt:lpstr>
      <vt:lpstr>Speaking topically and speaking on the topic </vt:lpstr>
      <vt:lpstr>Development of topic</vt:lpstr>
      <vt:lpstr>Topic Shift moving from topic to topic</vt:lpstr>
      <vt:lpstr>What to look for when analysing topic</vt:lpstr>
      <vt:lpstr>The effect of previous text - the co-text</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5 Discourse Topic</dc:title>
  <dc:creator>Stas</dc:creator>
  <cp:lastModifiedBy>drdalid</cp:lastModifiedBy>
  <cp:revision>84</cp:revision>
  <cp:lastPrinted>2009-04-22T19:24:48Z</cp:lastPrinted>
  <dcterms:created xsi:type="dcterms:W3CDTF">2004-03-02T14:43:48Z</dcterms:created>
  <dcterms:modified xsi:type="dcterms:W3CDTF">2015-05-02T21:25:46Z</dcterms:modified>
</cp:coreProperties>
</file>