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1"/>
  </p:notesMasterIdLst>
  <p:sldIdLst>
    <p:sldId id="256" r:id="rId2"/>
    <p:sldId id="257" r:id="rId3"/>
    <p:sldId id="265" r:id="rId4"/>
    <p:sldId id="264" r:id="rId5"/>
    <p:sldId id="258" r:id="rId6"/>
    <p:sldId id="259" r:id="rId7"/>
    <p:sldId id="260" r:id="rId8"/>
    <p:sldId id="261" r:id="rId9"/>
    <p:sldId id="263"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autoAdjust="0"/>
    <p:restoredTop sz="94454" autoAdjust="0"/>
  </p:normalViewPr>
  <p:slideViewPr>
    <p:cSldViewPr>
      <p:cViewPr>
        <p:scale>
          <a:sx n="122" d="100"/>
          <a:sy n="122" d="100"/>
        </p:scale>
        <p:origin x="-12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83B1E9A-897F-41F2-91B9-0F6284AEBDCB}" type="datetimeFigureOut">
              <a:rPr lang="ar-SA" smtClean="0"/>
              <a:t>20/04/36</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93331B-3931-495C-83D8-3250E93E2ADA}" type="slidenum">
              <a:rPr lang="ar-SA" smtClean="0"/>
              <a:t>‹#›</a:t>
            </a:fld>
            <a:endParaRPr lang="ar-SA"/>
          </a:p>
        </p:txBody>
      </p:sp>
    </p:spTree>
    <p:extLst>
      <p:ext uri="{BB962C8B-B14F-4D97-AF65-F5344CB8AC3E}">
        <p14:creationId xmlns:p14="http://schemas.microsoft.com/office/powerpoint/2010/main" val="21896014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20/04/36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20/04/36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27EE84-7685-4CA1-975F-D48739282FC0}" type="datetimeFigureOut">
              <a:rPr lang="ar-SA" smtClean="0"/>
              <a:pPr/>
              <a:t>20/04/36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727EE84-7685-4CA1-975F-D48739282FC0}" type="datetimeFigureOut">
              <a:rPr lang="ar-SA" smtClean="0"/>
              <a:pPr/>
              <a:t>20/04/36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727EE84-7685-4CA1-975F-D48739282FC0}" type="datetimeFigureOut">
              <a:rPr lang="ar-SA" smtClean="0"/>
              <a:pPr/>
              <a:t>20/04/36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727EE84-7685-4CA1-975F-D48739282FC0}" type="datetimeFigureOut">
              <a:rPr lang="ar-SA" smtClean="0"/>
              <a:pPr/>
              <a:t>20/04/36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7EE84-7685-4CA1-975F-D48739282FC0}" type="datetimeFigureOut">
              <a:rPr lang="ar-SA" smtClean="0"/>
              <a:pPr/>
              <a:t>20/04/36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7EE84-7685-4CA1-975F-D48739282FC0}" type="datetimeFigureOut">
              <a:rPr lang="ar-SA" smtClean="0"/>
              <a:pPr/>
              <a:t>20/04/36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7EE84-7685-4CA1-975F-D48739282FC0}" type="datetimeFigureOut">
              <a:rPr lang="ar-SA" smtClean="0"/>
              <a:pPr/>
              <a:t>20/04/36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20/04/36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20/04/36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727EE84-7685-4CA1-975F-D48739282FC0}" type="datetimeFigureOut">
              <a:rPr lang="ar-SA" smtClean="0"/>
              <a:pPr/>
              <a:t>20/04/36</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EE1369-A3E3-4EB9-85E6-E6B5A74DEDF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5147563"/>
          </a:xfrm>
          <a:prstGeom prst="rect">
            <a:avLst/>
          </a:prstGeom>
          <a:noFill/>
        </p:spPr>
        <p:txBody>
          <a:bodyPr wrap="square" rtlCol="1">
            <a:spAutoFit/>
          </a:bodyPr>
          <a:lstStyle/>
          <a:p>
            <a:pPr algn="ctr"/>
            <a:endParaRPr lang="ar-SA" sz="3600" dirty="0" smtClean="0">
              <a:cs typeface="PT Bold Heading" pitchFamily="2" charset="-78"/>
            </a:endParaRPr>
          </a:p>
          <a:p>
            <a:pPr algn="ctr"/>
            <a:endParaRPr lang="en-US" sz="4000" smtClean="0">
              <a:solidFill>
                <a:srgbClr val="FF0000"/>
              </a:solidFill>
              <a:cs typeface="PT Bold Heading" pitchFamily="2" charset="-78"/>
            </a:endParaRPr>
          </a:p>
          <a:p>
            <a:pPr algn="ctr"/>
            <a:r>
              <a:rPr lang="ar-SA" sz="4000" smtClean="0">
                <a:solidFill>
                  <a:srgbClr val="FF0000"/>
                </a:solidFill>
                <a:cs typeface="PT Bold Heading" pitchFamily="2" charset="-78"/>
              </a:rPr>
              <a:t>المحاضرة </a:t>
            </a:r>
            <a:r>
              <a:rPr lang="ar-SA" sz="4000" dirty="0" smtClean="0">
                <a:solidFill>
                  <a:srgbClr val="FF0000"/>
                </a:solidFill>
                <a:cs typeface="PT Bold Heading" pitchFamily="2" charset="-78"/>
              </a:rPr>
              <a:t>الأولى</a:t>
            </a:r>
            <a:endParaRPr lang="ar-SA" sz="3600" dirty="0" smtClean="0">
              <a:cs typeface="PT Bold Heading" pitchFamily="2" charset="-78"/>
            </a:endParaRPr>
          </a:p>
          <a:p>
            <a:pPr algn="ctr"/>
            <a:r>
              <a:rPr lang="ar-SA" sz="3600" dirty="0" smtClean="0">
                <a:solidFill>
                  <a:srgbClr val="00B050"/>
                </a:solidFill>
                <a:cs typeface="PT Bold Heading" pitchFamily="2" charset="-78"/>
              </a:rPr>
              <a:t>الباب الأول:</a:t>
            </a:r>
          </a:p>
          <a:p>
            <a:pPr algn="ctr">
              <a:lnSpc>
                <a:spcPts val="1300"/>
              </a:lnSpc>
            </a:pPr>
            <a:endParaRPr lang="ar-SA" sz="3600" dirty="0" smtClean="0">
              <a:cs typeface="PT Bold Heading" pitchFamily="2" charset="-78"/>
            </a:endParaRPr>
          </a:p>
          <a:p>
            <a:pPr algn="ctr"/>
            <a:r>
              <a:rPr lang="ar-SA" sz="3600" dirty="0" smtClean="0">
                <a:cs typeface="PT Bold Heading" pitchFamily="2" charset="-78"/>
              </a:rPr>
              <a:t>العالم الإسلامي وأهميته</a:t>
            </a:r>
          </a:p>
          <a:p>
            <a:pPr algn="ctr">
              <a:lnSpc>
                <a:spcPts val="1300"/>
              </a:lnSpc>
            </a:pPr>
            <a:endParaRPr lang="ar-SA" sz="3600" dirty="0" smtClean="0">
              <a:cs typeface="PT Bold Heading" pitchFamily="2" charset="-78"/>
            </a:endParaRPr>
          </a:p>
          <a:p>
            <a:pPr algn="ctr"/>
            <a:r>
              <a:rPr lang="ar-SA" sz="3600" dirty="0" smtClean="0">
                <a:cs typeface="PT Bold Heading" pitchFamily="2" charset="-78"/>
              </a:rPr>
              <a:t>الفصل الأول : الأمة الإسلامية والعالم الإسلامي.</a:t>
            </a:r>
          </a:p>
          <a:p>
            <a:pPr algn="ctr">
              <a:lnSpc>
                <a:spcPts val="1300"/>
              </a:lnSpc>
            </a:pPr>
            <a:endParaRPr lang="ar-SA" sz="3600" dirty="0" smtClean="0">
              <a:cs typeface="PT Bold Heading" pitchFamily="2" charset="-78"/>
            </a:endParaRPr>
          </a:p>
          <a:p>
            <a:pPr algn="ctr"/>
            <a:r>
              <a:rPr lang="ar-SA" sz="3600" dirty="0" smtClean="0">
                <a:cs typeface="PT Bold Heading" pitchFamily="2" charset="-78"/>
              </a:rPr>
              <a:t>الفصل الثاني : أهمية العالم الإسلامي</a:t>
            </a:r>
            <a:r>
              <a:rPr lang="en-US" sz="3600" dirty="0">
                <a:cs typeface="PT Bold Heading" pitchFamily="2" charset="-78"/>
              </a:rPr>
              <a:t>.</a:t>
            </a:r>
            <a:endParaRPr lang="ar-SA" sz="3600" dirty="0" smtClean="0">
              <a:cs typeface="PT Bold Heading" pitchFamily="2" charset="-78"/>
            </a:endParaRPr>
          </a:p>
          <a:p>
            <a:endParaRPr lang="ar-SA" dirty="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additive="base">
                                        <p:cTn id="1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additive="base">
                                        <p:cTn id="2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anim calcmode="lin" valueType="num">
                                      <p:cBhvr additive="base">
                                        <p:cTn id="2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1067"/>
            <a:ext cx="9144000" cy="6640279"/>
          </a:xfrm>
          <a:prstGeom prst="rect">
            <a:avLst/>
          </a:prstGeom>
          <a:noFill/>
        </p:spPr>
        <p:txBody>
          <a:bodyPr wrap="square" rtlCol="1">
            <a:spAutoFit/>
          </a:bodyPr>
          <a:lstStyle/>
          <a:p>
            <a:pPr algn="ctr"/>
            <a:endParaRPr lang="ar-SA" sz="2800" b="1" dirty="0" smtClean="0">
              <a:solidFill>
                <a:srgbClr val="FF0000"/>
              </a:solidFill>
              <a:cs typeface="PT Bold Heading" panose="02010400000000000000" pitchFamily="2" charset="-78"/>
            </a:endParaRPr>
          </a:p>
          <a:p>
            <a:pPr algn="ctr"/>
            <a:endParaRPr lang="ar-SA" sz="2800" b="1" dirty="0">
              <a:solidFill>
                <a:srgbClr val="FF0000"/>
              </a:solidFill>
              <a:cs typeface="PT Bold Heading" panose="02010400000000000000" pitchFamily="2" charset="-78"/>
            </a:endParaRPr>
          </a:p>
          <a:p>
            <a:pPr algn="ctr"/>
            <a:r>
              <a:rPr lang="ar-SA" sz="2800" b="1" dirty="0" smtClean="0">
                <a:solidFill>
                  <a:srgbClr val="FF0000"/>
                </a:solidFill>
                <a:cs typeface="PT Bold Heading" panose="02010400000000000000" pitchFamily="2" charset="-78"/>
              </a:rPr>
              <a:t>الأمة الإسلامية والعالم الإسلامي</a:t>
            </a:r>
          </a:p>
          <a:p>
            <a:pPr>
              <a:lnSpc>
                <a:spcPts val="1100"/>
              </a:lnSpc>
            </a:pPr>
            <a:endParaRPr lang="ar-SA" sz="2800" dirty="0" smtClean="0">
              <a:cs typeface="PT Bold Heading" panose="02010400000000000000" pitchFamily="2" charset="-78"/>
            </a:endParaRPr>
          </a:p>
          <a:p>
            <a:pPr>
              <a:buFont typeface="Arial" charset="0"/>
              <a:buChar char="•"/>
            </a:pPr>
            <a:r>
              <a:rPr lang="ar-SA" sz="2800" dirty="0" smtClean="0">
                <a:cs typeface="PT Bold Heading" panose="02010400000000000000" pitchFamily="2" charset="-78"/>
              </a:rPr>
              <a:t>جعل الإسلام من المسلمين أمة خاصة من دون الناس، أمة متميزة </a:t>
            </a:r>
            <a:r>
              <a:rPr lang="ar-SA" sz="2750" dirty="0" smtClean="0">
                <a:cs typeface="PT Bold Heading" panose="02010400000000000000" pitchFamily="2" charset="-78"/>
              </a:rPr>
              <a:t>ليست كغيرها من الأمم، ذات شخصية مختلفة تمام الاختلاف عن </a:t>
            </a:r>
            <a:r>
              <a:rPr lang="ar-SA" sz="2750" dirty="0" smtClean="0">
                <a:cs typeface="PT Bold Heading" panose="02010400000000000000" pitchFamily="2" charset="-78"/>
              </a:rPr>
              <a:t>غيرها</a:t>
            </a:r>
            <a:r>
              <a:rPr lang="en-US" sz="2750" dirty="0" smtClean="0">
                <a:cs typeface="PT Bold Heading" panose="02010400000000000000" pitchFamily="2" charset="-78"/>
              </a:rPr>
              <a:t>. </a:t>
            </a:r>
            <a:r>
              <a:rPr lang="ar-SA" sz="2900" dirty="0" smtClean="0">
                <a:cs typeface="PT Bold Heading" panose="02010400000000000000" pitchFamily="2" charset="-78"/>
              </a:rPr>
              <a:t>قال </a:t>
            </a:r>
            <a:r>
              <a:rPr lang="ar-SA" sz="2900" dirty="0" smtClean="0">
                <a:cs typeface="PT Bold Heading" panose="02010400000000000000" pitchFamily="2" charset="-78"/>
              </a:rPr>
              <a:t>تعالى </a:t>
            </a:r>
            <a:r>
              <a:rPr lang="ar-SA" sz="2900" dirty="0" smtClean="0">
                <a:solidFill>
                  <a:srgbClr val="00B050"/>
                </a:solidFill>
                <a:cs typeface="PT Bold Heading" panose="02010400000000000000" pitchFamily="2" charset="-78"/>
              </a:rPr>
              <a:t>( إِنَّ هَذِهِ أُمَّتُكُمْ أُمَّةً وَاحِدَةً وَأَنَا رَبُّكُمْ فَاعْبُدُونِ) </a:t>
            </a:r>
            <a:r>
              <a:rPr lang="ar-SA" sz="2900" dirty="0" smtClean="0">
                <a:cs typeface="PT Bold Heading" panose="02010400000000000000" pitchFamily="2" charset="-78"/>
              </a:rPr>
              <a:t>سورة الأنبياء الآية(92) </a:t>
            </a:r>
            <a:r>
              <a:rPr lang="ar-SA" sz="2750" dirty="0" smtClean="0">
                <a:cs typeface="PT Bold Heading" panose="02010400000000000000" pitchFamily="2" charset="-78"/>
              </a:rPr>
              <a:t>.</a:t>
            </a:r>
          </a:p>
          <a:p>
            <a:pPr>
              <a:lnSpc>
                <a:spcPts val="1100"/>
              </a:lnSpc>
              <a:buFont typeface="Arial" charset="0"/>
              <a:buChar char="•"/>
            </a:pPr>
            <a:endParaRPr lang="ar-SA" sz="2750" dirty="0" smtClean="0">
              <a:cs typeface="PT Bold Heading" panose="02010400000000000000" pitchFamily="2" charset="-78"/>
            </a:endParaRPr>
          </a:p>
          <a:p>
            <a:pPr>
              <a:buFont typeface="Arial" charset="0"/>
              <a:buChar char="•"/>
            </a:pPr>
            <a:r>
              <a:rPr lang="ar-SA" sz="2750" dirty="0" smtClean="0">
                <a:cs typeface="PT Bold Heading" panose="02010400000000000000" pitchFamily="2" charset="-78"/>
              </a:rPr>
              <a:t>وصف الله سبحانه وتعالى هذه الأمة بأنها خير الأمم: </a:t>
            </a:r>
            <a:r>
              <a:rPr lang="ar-SA" sz="2750" dirty="0" smtClean="0">
                <a:solidFill>
                  <a:srgbClr val="00B050"/>
                </a:solidFill>
                <a:cs typeface="PT Bold Heading" panose="02010400000000000000" pitchFamily="2" charset="-78"/>
              </a:rPr>
              <a:t>(  كُنْتُمْ </a:t>
            </a:r>
            <a:r>
              <a:rPr lang="ar-SA" sz="2750" dirty="0">
                <a:solidFill>
                  <a:srgbClr val="00B050"/>
                </a:solidFill>
                <a:cs typeface="PT Bold Heading" panose="02010400000000000000" pitchFamily="2" charset="-78"/>
              </a:rPr>
              <a:t>خَيْرَ أُمَّةٍ أُخْرِجَتْ لِلنَّاسِ تَأْمُرُونَ بِالْمَعْرُوفِ وَتَنْهَوْنَ عَنِ الْمُنكَرِ وَتُؤْمِنُونَ </a:t>
            </a:r>
            <a:r>
              <a:rPr lang="ar-SA" sz="2750" dirty="0" smtClean="0">
                <a:solidFill>
                  <a:srgbClr val="00B050"/>
                </a:solidFill>
                <a:cs typeface="PT Bold Heading" panose="02010400000000000000" pitchFamily="2" charset="-78"/>
              </a:rPr>
              <a:t>بِاللَّهِ) </a:t>
            </a:r>
            <a:r>
              <a:rPr lang="ar-SA" sz="2750" dirty="0" smtClean="0">
                <a:cs typeface="PT Bold Heading" panose="02010400000000000000" pitchFamily="2" charset="-78"/>
              </a:rPr>
              <a:t>سورة آل عمران الآية ( 110) . كما وصف الله سبحانه وتعالى هذه الأمة بأنها تأمر بالمعروف، وتنهى عن المنكر، وتؤمن بالله</a:t>
            </a:r>
            <a:r>
              <a:rPr lang="ar-SA" sz="2800" dirty="0" smtClean="0">
                <a:cs typeface="PT Bold Heading" panose="02010400000000000000" pitchFamily="2" charset="-78"/>
              </a:rPr>
              <a:t>.</a:t>
            </a:r>
          </a:p>
          <a:p>
            <a:pPr>
              <a:lnSpc>
                <a:spcPts val="1100"/>
              </a:lnSpc>
              <a:buFont typeface="Arial" charset="0"/>
              <a:buChar char="•"/>
            </a:pPr>
            <a:endParaRPr lang="ar-SA" sz="2400" dirty="0">
              <a:cs typeface="PT Bold Heading" panose="02010400000000000000" pitchFamily="2" charset="-78"/>
            </a:endParaRPr>
          </a:p>
          <a:p>
            <a:endParaRPr lang="ar-SA" dirty="0"/>
          </a:p>
          <a:p>
            <a:pPr>
              <a:buFont typeface="Arial" charset="0"/>
              <a:buChar char="•"/>
            </a:pPr>
            <a:endParaRPr lang="ar-SA" dirty="0" smtClean="0"/>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barn(inVertical)">
                                      <p:cBhvr>
                                        <p:cTn id="1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1067"/>
            <a:ext cx="9144000" cy="4632037"/>
          </a:xfrm>
          <a:prstGeom prst="rect">
            <a:avLst/>
          </a:prstGeom>
          <a:noFill/>
        </p:spPr>
        <p:txBody>
          <a:bodyPr wrap="square" rtlCol="1">
            <a:spAutoFit/>
          </a:bodyPr>
          <a:lstStyle/>
          <a:p>
            <a:pPr algn="ctr"/>
            <a:endParaRPr lang="ar-SA" sz="2800" b="1" dirty="0" smtClean="0">
              <a:solidFill>
                <a:srgbClr val="FF0000"/>
              </a:solidFill>
              <a:cs typeface="PT Bold Heading" panose="02010400000000000000" pitchFamily="2" charset="-78"/>
            </a:endParaRPr>
          </a:p>
          <a:p>
            <a:pPr algn="ctr"/>
            <a:endParaRPr lang="ar-SA" sz="2800" b="1" dirty="0">
              <a:solidFill>
                <a:srgbClr val="FF0000"/>
              </a:solidFill>
              <a:cs typeface="PT Bold Heading" panose="02010400000000000000" pitchFamily="2" charset="-78"/>
            </a:endParaRPr>
          </a:p>
          <a:p>
            <a:r>
              <a:rPr lang="ar-SA" sz="2800" b="1" u="sng" dirty="0" smtClean="0">
                <a:solidFill>
                  <a:srgbClr val="FF0000"/>
                </a:solidFill>
                <a:cs typeface="PT Bold Heading" panose="02010400000000000000" pitchFamily="2" charset="-78"/>
              </a:rPr>
              <a:t>- ما الذي حفظ الإسلام من التفكك والانهيار؟</a:t>
            </a:r>
          </a:p>
          <a:p>
            <a:pPr>
              <a:lnSpc>
                <a:spcPts val="1100"/>
              </a:lnSpc>
            </a:pPr>
            <a:endParaRPr lang="ar-SA" sz="2800" dirty="0" smtClean="0">
              <a:cs typeface="PT Bold Heading" panose="02010400000000000000" pitchFamily="2" charset="-78"/>
            </a:endParaRPr>
          </a:p>
          <a:p>
            <a:r>
              <a:rPr lang="ar-SA" sz="2800" dirty="0" smtClean="0">
                <a:cs typeface="PT Bold Heading" panose="02010400000000000000" pitchFamily="2" charset="-78"/>
              </a:rPr>
              <a:t>* بقاء </a:t>
            </a:r>
            <a:r>
              <a:rPr lang="ar-SA" sz="2800" u="sng" dirty="0" smtClean="0">
                <a:solidFill>
                  <a:srgbClr val="FF0000"/>
                </a:solidFill>
                <a:cs typeface="PT Bold Heading" panose="02010400000000000000" pitchFamily="2" charset="-78"/>
              </a:rPr>
              <a:t>القرآن الكريم </a:t>
            </a:r>
            <a:r>
              <a:rPr lang="ar-SA" sz="2800" dirty="0" smtClean="0">
                <a:cs typeface="PT Bold Heading" panose="02010400000000000000" pitchFamily="2" charset="-78"/>
              </a:rPr>
              <a:t>بعيدًا عن كل الأخطار، قال تعالى: </a:t>
            </a:r>
            <a:r>
              <a:rPr lang="ar-SA" sz="3300" b="1" dirty="0">
                <a:solidFill>
                  <a:srgbClr val="00B050"/>
                </a:solidFill>
                <a:latin typeface="Andalus" pitchFamily="18" charset="-78"/>
                <a:cs typeface="Andalus" pitchFamily="18" charset="-78"/>
              </a:rPr>
              <a:t>{ إِنَّا نَحْنُ نَزَّلْنَا الذِّكْر وَإِنَّا لَهُ لَحَافِظُونَ </a:t>
            </a:r>
            <a:r>
              <a:rPr lang="ar-SA" sz="3300" b="1" dirty="0" smtClean="0">
                <a:solidFill>
                  <a:srgbClr val="00B050"/>
                </a:solidFill>
                <a:latin typeface="Andalus" pitchFamily="18" charset="-78"/>
                <a:cs typeface="Andalus" pitchFamily="18" charset="-78"/>
              </a:rPr>
              <a:t>}. </a:t>
            </a:r>
            <a:r>
              <a:rPr lang="ar-SA" sz="2800" dirty="0" smtClean="0">
                <a:cs typeface="PT Bold Heading" pitchFamily="2" charset="-78"/>
              </a:rPr>
              <a:t>سورة الحجر آية 9</a:t>
            </a:r>
            <a:r>
              <a:rPr lang="ar-SA" sz="2800" dirty="0" smtClean="0">
                <a:cs typeface="PT Bold Heading" panose="02010400000000000000" pitchFamily="2" charset="-78"/>
              </a:rPr>
              <a:t>  </a:t>
            </a:r>
            <a:endParaRPr lang="ar-SA" sz="2800" dirty="0" smtClean="0">
              <a:solidFill>
                <a:srgbClr val="00B050"/>
              </a:solidFill>
              <a:cs typeface="PT Bold Heading" panose="02010400000000000000" pitchFamily="2" charset="-78"/>
            </a:endParaRPr>
          </a:p>
          <a:p>
            <a:pPr>
              <a:lnSpc>
                <a:spcPts val="1100"/>
              </a:lnSpc>
            </a:pPr>
            <a:endParaRPr lang="ar-SA" sz="2500" dirty="0">
              <a:cs typeface="PT Bold Heading" panose="02010400000000000000" pitchFamily="2" charset="-78"/>
            </a:endParaRPr>
          </a:p>
          <a:p>
            <a:pPr>
              <a:lnSpc>
                <a:spcPts val="1100"/>
              </a:lnSpc>
            </a:pPr>
            <a:endParaRPr lang="ar-SA" sz="2500" dirty="0">
              <a:cs typeface="PT Bold Heading" panose="02010400000000000000" pitchFamily="2" charset="-78"/>
            </a:endParaRPr>
          </a:p>
          <a:p>
            <a:pPr>
              <a:lnSpc>
                <a:spcPts val="1100"/>
              </a:lnSpc>
            </a:pPr>
            <a:r>
              <a:rPr lang="ar-SA" sz="2500" dirty="0" smtClean="0">
                <a:cs typeface="PT Bold Heading" panose="02010400000000000000" pitchFamily="2" charset="-78"/>
              </a:rPr>
              <a:t>* دور ا</a:t>
            </a:r>
            <a:r>
              <a:rPr lang="ar-SA" sz="2500" u="sng" dirty="0" smtClean="0">
                <a:solidFill>
                  <a:srgbClr val="FF0000"/>
                </a:solidFill>
                <a:cs typeface="PT Bold Heading" panose="02010400000000000000" pitchFamily="2" charset="-78"/>
              </a:rPr>
              <a:t>لسنة النبوية المطهّرة </a:t>
            </a:r>
            <a:r>
              <a:rPr lang="ar-SA" sz="2500" dirty="0" smtClean="0">
                <a:cs typeface="PT Bold Heading" panose="02010400000000000000" pitchFamily="2" charset="-78"/>
              </a:rPr>
              <a:t>في هداية المسلمين، وإنارة الطريق الصحيح لهم.</a:t>
            </a:r>
            <a:endParaRPr lang="ar-SA" sz="2500" dirty="0" smtClean="0">
              <a:cs typeface="PT Bold Heading" panose="02010400000000000000" pitchFamily="2" charset="-78"/>
            </a:endParaRPr>
          </a:p>
          <a:p>
            <a:pPr>
              <a:lnSpc>
                <a:spcPts val="1100"/>
              </a:lnSpc>
              <a:buFont typeface="Arial" charset="0"/>
              <a:buChar char="•"/>
            </a:pPr>
            <a:endParaRPr lang="ar-SA" sz="2400" dirty="0">
              <a:cs typeface="PT Bold Heading" panose="02010400000000000000" pitchFamily="2" charset="-78"/>
            </a:endParaRPr>
          </a:p>
          <a:p>
            <a:endParaRPr lang="ar-SA" dirty="0"/>
          </a:p>
          <a:p>
            <a:pPr>
              <a:buFont typeface="Arial" charset="0"/>
              <a:buChar char="•"/>
            </a:pPr>
            <a:endParaRPr lang="ar-SA" dirty="0" smtClean="0"/>
          </a:p>
          <a:p>
            <a:endParaRPr lang="ar-SA" dirty="0"/>
          </a:p>
          <a:p>
            <a:endParaRPr lang="ar-SA" dirty="0" smtClean="0"/>
          </a:p>
          <a:p>
            <a:endParaRPr lang="ar-SA" dirty="0"/>
          </a:p>
        </p:txBody>
      </p:sp>
    </p:spTree>
    <p:extLst>
      <p:ext uri="{BB962C8B-B14F-4D97-AF65-F5344CB8AC3E}">
        <p14:creationId xmlns:p14="http://schemas.microsoft.com/office/powerpoint/2010/main" val="428813145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arn(inVertic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7" end="7"/>
                                            </p:txEl>
                                          </p:spTgt>
                                        </p:tgtEl>
                                        <p:attrNameLst>
                                          <p:attrName>style.visibility</p:attrName>
                                        </p:attrNameLst>
                                      </p:cBhvr>
                                      <p:to>
                                        <p:strVal val="visible"/>
                                      </p:to>
                                    </p:set>
                                    <p:animEffect transition="in" filter="barn(inVertical)">
                                      <p:cBhvr>
                                        <p:cTn id="12" dur="500"/>
                                        <p:tgtEl>
                                          <p:spTgt spid="4">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357647"/>
            <a:ext cx="9144000" cy="4632037"/>
          </a:xfrm>
          <a:prstGeom prst="rect">
            <a:avLst/>
          </a:prstGeom>
        </p:spPr>
        <p:txBody>
          <a:bodyPr wrap="square">
            <a:spAutoFit/>
          </a:bodyPr>
          <a:lstStyle/>
          <a:p>
            <a:pPr lvl="0">
              <a:buFont typeface="Arial" charset="0"/>
              <a:buChar char="•"/>
            </a:pPr>
            <a:r>
              <a:rPr lang="ar-SA" sz="2800" b="1" u="sng" dirty="0">
                <a:solidFill>
                  <a:srgbClr val="C00000"/>
                </a:solidFill>
                <a:cs typeface="PT Bold Heading" panose="02010400000000000000" pitchFamily="2" charset="-78"/>
              </a:rPr>
              <a:t>وقد تحدد وضع الناس في أمة الإسلام على النحو التالي : </a:t>
            </a:r>
          </a:p>
          <a:p>
            <a:pPr lvl="0">
              <a:lnSpc>
                <a:spcPts val="1100"/>
              </a:lnSpc>
              <a:buFont typeface="Arial" charset="0"/>
              <a:buChar char="•"/>
            </a:pPr>
            <a:endParaRPr lang="ar-SA" sz="2800" dirty="0">
              <a:solidFill>
                <a:prstClr val="black"/>
              </a:solidFill>
              <a:cs typeface="PT Bold Heading" panose="02010400000000000000" pitchFamily="2" charset="-78"/>
            </a:endParaRPr>
          </a:p>
          <a:p>
            <a:pPr lvl="0"/>
            <a:r>
              <a:rPr lang="ar-SA" sz="2750" dirty="0">
                <a:solidFill>
                  <a:prstClr val="black"/>
                </a:solidFill>
                <a:cs typeface="PT Bold Heading" panose="02010400000000000000" pitchFamily="2" charset="-78"/>
              </a:rPr>
              <a:t>1- أن هذه الأمة تجمع شمل كل المسلمين بلا استثناء، ممن عاشوا داخل العالم الإسلامي ، أو خارجه. </a:t>
            </a:r>
            <a:endParaRPr lang="ar-SA" sz="2750" dirty="0" smtClean="0">
              <a:solidFill>
                <a:prstClr val="black"/>
              </a:solidFill>
              <a:cs typeface="PT Bold Heading" panose="02010400000000000000" pitchFamily="2" charset="-78"/>
            </a:endParaRPr>
          </a:p>
          <a:p>
            <a:pPr lvl="0">
              <a:lnSpc>
                <a:spcPts val="1100"/>
              </a:lnSpc>
            </a:pPr>
            <a:endParaRPr lang="ar-SA" sz="2750" dirty="0">
              <a:solidFill>
                <a:prstClr val="black"/>
              </a:solidFill>
              <a:cs typeface="PT Bold Heading" panose="02010400000000000000" pitchFamily="2" charset="-78"/>
            </a:endParaRPr>
          </a:p>
          <a:p>
            <a:pPr lvl="0"/>
            <a:r>
              <a:rPr lang="ar-SA" sz="2750" dirty="0">
                <a:solidFill>
                  <a:prstClr val="black"/>
                </a:solidFill>
                <a:cs typeface="PT Bold Heading" panose="02010400000000000000" pitchFamily="2" charset="-78"/>
              </a:rPr>
              <a:t>2- أن هذه الأمة موجودة بالفعل ، سواء تجمعت أوصالها في دولة واحدة، أو في مجموعة من الدول. </a:t>
            </a:r>
            <a:endParaRPr lang="ar-SA" sz="2750" dirty="0" smtClean="0">
              <a:solidFill>
                <a:prstClr val="black"/>
              </a:solidFill>
              <a:cs typeface="PT Bold Heading" panose="02010400000000000000" pitchFamily="2" charset="-78"/>
            </a:endParaRPr>
          </a:p>
          <a:p>
            <a:pPr lvl="0">
              <a:lnSpc>
                <a:spcPts val="1100"/>
              </a:lnSpc>
            </a:pPr>
            <a:endParaRPr lang="ar-SA" sz="2750" dirty="0">
              <a:solidFill>
                <a:prstClr val="black"/>
              </a:solidFill>
              <a:cs typeface="PT Bold Heading" panose="02010400000000000000" pitchFamily="2" charset="-78"/>
            </a:endParaRPr>
          </a:p>
          <a:p>
            <a:pPr lvl="0"/>
            <a:r>
              <a:rPr lang="ar-SA" sz="2650" dirty="0">
                <a:solidFill>
                  <a:prstClr val="black"/>
                </a:solidFill>
                <a:cs typeface="PT Bold Heading" panose="02010400000000000000" pitchFamily="2" charset="-78"/>
              </a:rPr>
              <a:t>3- أن هذه الأمة تفتح صدرها لمن لم يكن مسلمًا، ويعيش مرتبطًا في المكان </a:t>
            </a:r>
            <a:r>
              <a:rPr lang="ar-SA" sz="2450" dirty="0">
                <a:solidFill>
                  <a:prstClr val="black"/>
                </a:solidFill>
                <a:cs typeface="PT Bold Heading" panose="02010400000000000000" pitchFamily="2" charset="-78"/>
              </a:rPr>
              <a:t>مع الأغلبية </a:t>
            </a:r>
            <a:r>
              <a:rPr lang="ar-SA" sz="2450" dirty="0" smtClean="0">
                <a:solidFill>
                  <a:prstClr val="black"/>
                </a:solidFill>
                <a:cs typeface="PT Bold Heading" panose="02010400000000000000" pitchFamily="2" charset="-78"/>
              </a:rPr>
              <a:t>المسلمة، ويعيش مرتبطًا ومشاركًا في </a:t>
            </a:r>
            <a:r>
              <a:rPr lang="ar-SA" sz="2450" dirty="0" smtClean="0">
                <a:solidFill>
                  <a:prstClr val="black"/>
                </a:solidFill>
                <a:cs typeface="PT Bold Heading" panose="02010400000000000000" pitchFamily="2" charset="-78"/>
              </a:rPr>
              <a:t>مسؤوليات </a:t>
            </a:r>
            <a:r>
              <a:rPr lang="ar-SA" sz="2450" dirty="0" smtClean="0">
                <a:solidFill>
                  <a:prstClr val="black"/>
                </a:solidFill>
                <a:cs typeface="PT Bold Heading" panose="02010400000000000000" pitchFamily="2" charset="-78"/>
              </a:rPr>
              <a:t>الحياة مع الأغلبية </a:t>
            </a:r>
            <a:r>
              <a:rPr lang="ar-SA" sz="2550" dirty="0" smtClean="0">
                <a:solidFill>
                  <a:prstClr val="black"/>
                </a:solidFill>
                <a:cs typeface="PT Bold Heading" panose="02010400000000000000" pitchFamily="2" charset="-78"/>
              </a:rPr>
              <a:t>المسلمة. </a:t>
            </a:r>
            <a:r>
              <a:rPr lang="ar-SA" sz="2550" dirty="0">
                <a:solidFill>
                  <a:prstClr val="black"/>
                </a:solidFill>
                <a:cs typeface="PT Bold Heading" panose="02010400000000000000" pitchFamily="2" charset="-78"/>
              </a:rPr>
              <a:t>ومن هنا جاء وصف الأمة الإسلامية بأمة الوسط . قال تعالى </a:t>
            </a:r>
            <a:r>
              <a:rPr lang="ar-SA" sz="2550" dirty="0" smtClean="0">
                <a:solidFill>
                  <a:srgbClr val="00B050"/>
                </a:solidFill>
                <a:cs typeface="PT Bold Heading" panose="02010400000000000000" pitchFamily="2" charset="-78"/>
              </a:rPr>
              <a:t>( </a:t>
            </a:r>
            <a:r>
              <a:rPr lang="ar-SA" sz="2550" dirty="0">
                <a:solidFill>
                  <a:srgbClr val="00B050"/>
                </a:solidFill>
                <a:cs typeface="PT Bold Heading" panose="02010400000000000000" pitchFamily="2" charset="-78"/>
              </a:rPr>
              <a:t>وَكَذَلِكَ جَعَلْنَاكُمْ أُمَّةً وَسَطاً </a:t>
            </a:r>
            <a:r>
              <a:rPr lang="ar-SA" sz="2550" dirty="0" smtClean="0">
                <a:solidFill>
                  <a:srgbClr val="00B050"/>
                </a:solidFill>
                <a:cs typeface="PT Bold Heading" panose="02010400000000000000" pitchFamily="2" charset="-78"/>
              </a:rPr>
              <a:t>) </a:t>
            </a:r>
            <a:r>
              <a:rPr lang="ar-SA" sz="2550" dirty="0">
                <a:solidFill>
                  <a:prstClr val="black"/>
                </a:solidFill>
                <a:cs typeface="PT Bold Heading" panose="02010400000000000000" pitchFamily="2" charset="-78"/>
              </a:rPr>
              <a:t>سورة البقرة الآية 143. و</a:t>
            </a:r>
            <a:r>
              <a:rPr lang="ar-SA" sz="2550" dirty="0">
                <a:solidFill>
                  <a:srgbClr val="FF0000"/>
                </a:solidFill>
                <a:cs typeface="PT Bold Heading" panose="02010400000000000000" pitchFamily="2" charset="-78"/>
              </a:rPr>
              <a:t>الوسط</a:t>
            </a:r>
            <a:r>
              <a:rPr lang="ar-SA" sz="2550" dirty="0">
                <a:solidFill>
                  <a:prstClr val="black"/>
                </a:solidFill>
                <a:cs typeface="PT Bold Heading" panose="02010400000000000000" pitchFamily="2" charset="-78"/>
              </a:rPr>
              <a:t> هو الخير في كل </a:t>
            </a:r>
            <a:r>
              <a:rPr lang="ar-SA" sz="2550" dirty="0" smtClean="0">
                <a:solidFill>
                  <a:prstClr val="black"/>
                </a:solidFill>
                <a:cs typeface="PT Bold Heading" panose="02010400000000000000" pitchFamily="2" charset="-78"/>
              </a:rPr>
              <a:t>شيء </a:t>
            </a:r>
            <a:r>
              <a:rPr lang="ar-SA" sz="2550" dirty="0">
                <a:solidFill>
                  <a:prstClr val="black"/>
                </a:solidFill>
                <a:cs typeface="PT Bold Heading" panose="02010400000000000000" pitchFamily="2" charset="-78"/>
              </a:rPr>
              <a:t>، والاعتدال في كل </a:t>
            </a:r>
            <a:r>
              <a:rPr lang="ar-SA" sz="2550" dirty="0" smtClean="0">
                <a:solidFill>
                  <a:prstClr val="black"/>
                </a:solidFill>
                <a:cs typeface="PT Bold Heading" panose="02010400000000000000" pitchFamily="2" charset="-78"/>
              </a:rPr>
              <a:t>شيء </a:t>
            </a:r>
            <a:r>
              <a:rPr lang="ar-SA" sz="2550" dirty="0">
                <a:solidFill>
                  <a:prstClr val="black"/>
                </a:solidFill>
                <a:cs typeface="PT Bold Heading" panose="02010400000000000000" pitchFamily="2" charset="-78"/>
              </a:rPr>
              <a:t>، وعدم الإفراط والتفريط  والغلو والتقصير .</a:t>
            </a:r>
          </a:p>
        </p:txBody>
      </p:sp>
    </p:spTree>
    <p:extLst>
      <p:ext uri="{BB962C8B-B14F-4D97-AF65-F5344CB8AC3E}">
        <p14:creationId xmlns:p14="http://schemas.microsoft.com/office/powerpoint/2010/main" val="352327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56377" y="1412776"/>
            <a:ext cx="184730" cy="923330"/>
          </a:xfrm>
          <a:prstGeom prst="rect">
            <a:avLst/>
          </a:prstGeom>
          <a:noFill/>
        </p:spPr>
        <p:txBody>
          <a:bodyPr wrap="none" rtlCol="1">
            <a:spAutoFit/>
          </a:bodyPr>
          <a:lstStyle/>
          <a:p>
            <a:endParaRPr lang="ar-SA" dirty="0" smtClean="0"/>
          </a:p>
          <a:p>
            <a:endParaRPr lang="ar-SA" dirty="0"/>
          </a:p>
          <a:p>
            <a:endParaRPr lang="ar-SA" dirty="0"/>
          </a:p>
        </p:txBody>
      </p:sp>
      <p:sp>
        <p:nvSpPr>
          <p:cNvPr id="5" name="TextBox 4"/>
          <p:cNvSpPr txBox="1"/>
          <p:nvPr/>
        </p:nvSpPr>
        <p:spPr>
          <a:xfrm>
            <a:off x="0" y="-27384"/>
            <a:ext cx="9144000" cy="7735451"/>
          </a:xfrm>
          <a:prstGeom prst="rect">
            <a:avLst/>
          </a:prstGeom>
          <a:noFill/>
        </p:spPr>
        <p:txBody>
          <a:bodyPr wrap="square" rtlCol="1">
            <a:spAutoFit/>
          </a:bodyPr>
          <a:lstStyle/>
          <a:p>
            <a:pPr algn="ctr"/>
            <a:endParaRPr lang="ar-SA" sz="2000" b="1" dirty="0" smtClean="0">
              <a:cs typeface="Simplified Arabic" pitchFamily="2" charset="-78"/>
            </a:endParaRPr>
          </a:p>
          <a:p>
            <a:r>
              <a:rPr lang="ar-SA" sz="2800" b="1" u="sng" dirty="0" smtClean="0">
                <a:solidFill>
                  <a:srgbClr val="FF0000"/>
                </a:solidFill>
                <a:cs typeface="PT Bold Heading" panose="02010400000000000000" pitchFamily="2" charset="-78"/>
              </a:rPr>
              <a:t>الروابط التي تجمع أفراد الأمة الإسلامية :</a:t>
            </a:r>
          </a:p>
          <a:p>
            <a:pPr algn="ctr">
              <a:lnSpc>
                <a:spcPts val="1100"/>
              </a:lnSpc>
            </a:pPr>
            <a:endParaRPr lang="ar-SA" sz="2800" dirty="0" smtClean="0">
              <a:cs typeface="PT Bold Heading" panose="02010400000000000000" pitchFamily="2" charset="-78"/>
            </a:endParaRPr>
          </a:p>
          <a:p>
            <a:pPr>
              <a:buFont typeface="Arial" charset="0"/>
              <a:buChar char="•"/>
            </a:pPr>
            <a:r>
              <a:rPr lang="ar-SA" sz="2700" dirty="0" smtClean="0">
                <a:cs typeface="PT Bold Heading" panose="02010400000000000000" pitchFamily="2" charset="-78"/>
              </a:rPr>
              <a:t>وحد الإسلام بين المسلمين على اختلاف عناصرهم وأجناسهم وبيئاتهم ولغاتهم وألوانهم وأوطانهم، وأقام هذه الوحدة على أسس بينة وقواعد راسخة ، ومن أهم هذه الأسس: </a:t>
            </a:r>
          </a:p>
          <a:p>
            <a:pPr>
              <a:lnSpc>
                <a:spcPts val="1100"/>
              </a:lnSpc>
            </a:pPr>
            <a:endParaRPr lang="ar-SA" sz="2800" dirty="0" smtClean="0">
              <a:cs typeface="PT Bold Heading" panose="02010400000000000000" pitchFamily="2" charset="-78"/>
            </a:endParaRPr>
          </a:p>
          <a:p>
            <a:r>
              <a:rPr lang="ar-SA" sz="2650" b="1" u="sng" dirty="0" smtClean="0">
                <a:solidFill>
                  <a:srgbClr val="00B050"/>
                </a:solidFill>
                <a:cs typeface="PT Bold Heading" panose="02010400000000000000" pitchFamily="2" charset="-78"/>
              </a:rPr>
              <a:t>1- توحيد الإله: </a:t>
            </a:r>
            <a:r>
              <a:rPr lang="ar-SA" sz="2650" dirty="0" smtClean="0">
                <a:cs typeface="PT Bold Heading" panose="02010400000000000000" pitchFamily="2" charset="-78"/>
              </a:rPr>
              <a:t>إفراد </a:t>
            </a:r>
            <a:r>
              <a:rPr lang="ar-SA" sz="2650" dirty="0" smtClean="0">
                <a:cs typeface="PT Bold Heading" panose="02010400000000000000" pitchFamily="2" charset="-78"/>
              </a:rPr>
              <a:t>العبودية لله </a:t>
            </a:r>
            <a:r>
              <a:rPr lang="ar-SA" sz="2650" dirty="0" smtClean="0">
                <a:cs typeface="PT Bold Heading" panose="02010400000000000000" pitchFamily="2" charset="-78"/>
              </a:rPr>
              <a:t>وحده، وتحرير الناس من عبادة العباد إلى عبادة الله.</a:t>
            </a:r>
            <a:endParaRPr lang="ar-SA" sz="2650" dirty="0" smtClean="0">
              <a:cs typeface="PT Bold Heading" panose="02010400000000000000" pitchFamily="2" charset="-78"/>
            </a:endParaRPr>
          </a:p>
          <a:p>
            <a:pPr>
              <a:lnSpc>
                <a:spcPts val="1100"/>
              </a:lnSpc>
            </a:pPr>
            <a:endParaRPr lang="ar-SA" sz="2800" dirty="0">
              <a:cs typeface="PT Bold Heading" panose="02010400000000000000" pitchFamily="2" charset="-78"/>
            </a:endParaRPr>
          </a:p>
          <a:p>
            <a:r>
              <a:rPr lang="ar-SA" sz="2650" b="1" u="sng" dirty="0" smtClean="0">
                <a:solidFill>
                  <a:srgbClr val="00B050"/>
                </a:solidFill>
                <a:cs typeface="PT Bold Heading" panose="02010400000000000000" pitchFamily="2" charset="-78"/>
              </a:rPr>
              <a:t>2- التوجه نحو كعبة واحدة في الصلاة : </a:t>
            </a:r>
            <a:r>
              <a:rPr lang="ar-SA" sz="2650" dirty="0" smtClean="0">
                <a:cs typeface="PT Bold Heading" panose="02010400000000000000" pitchFamily="2" charset="-78"/>
              </a:rPr>
              <a:t>فحيثما يكون المسلم يتوجه الى البيت الحرام في مكة، مما يحقق وحدة الهدف، وتنتفي الفوارق والطبقية .</a:t>
            </a:r>
          </a:p>
          <a:p>
            <a:pPr>
              <a:lnSpc>
                <a:spcPts val="1100"/>
              </a:lnSpc>
            </a:pPr>
            <a:endParaRPr lang="ar-SA" sz="2800" dirty="0">
              <a:cs typeface="PT Bold Heading" panose="02010400000000000000" pitchFamily="2" charset="-78"/>
            </a:endParaRPr>
          </a:p>
          <a:p>
            <a:r>
              <a:rPr lang="ar-SA" sz="2750" b="1" u="sng" dirty="0" smtClean="0">
                <a:solidFill>
                  <a:srgbClr val="00B050"/>
                </a:solidFill>
                <a:cs typeface="PT Bold Heading" panose="02010400000000000000" pitchFamily="2" charset="-78"/>
              </a:rPr>
              <a:t>3- وحدة الكتاب (القرآن الكريم) : </a:t>
            </a:r>
            <a:r>
              <a:rPr lang="ar-SA" sz="2750" dirty="0" smtClean="0">
                <a:cs typeface="PT Bold Heading" panose="02010400000000000000" pitchFamily="2" charset="-78"/>
              </a:rPr>
              <a:t>الذي يقوم عليه التشريع، وتؤخذ منه </a:t>
            </a:r>
            <a:r>
              <a:rPr lang="ar-SA" sz="2850" dirty="0" smtClean="0">
                <a:cs typeface="PT Bold Heading" panose="02010400000000000000" pitchFamily="2" charset="-78"/>
              </a:rPr>
              <a:t>الأحكام في مختلف شئون الحياة التعبدية، والسياسية، والاقتصادية، والاجتماعية، والتربوية، والعسكرية، مما يحقق وحدة الفكر ، ووحدة الثقافة، ووحدة الاتجاه.</a:t>
            </a:r>
          </a:p>
          <a:p>
            <a:endParaRPr lang="ar-SA" sz="2000" dirty="0">
              <a:cs typeface="Simplified Arabic" pitchFamily="2" charset="-78"/>
            </a:endParaRPr>
          </a:p>
          <a:p>
            <a:endParaRPr lang="ar-SA" sz="2000" dirty="0">
              <a:cs typeface="Simplified Arabic" pitchFamily="2" charset="-78"/>
            </a:endParaRPr>
          </a:p>
          <a:p>
            <a:endParaRPr lang="ar-SA" dirty="0" smtClean="0"/>
          </a:p>
          <a:p>
            <a:endParaRPr lang="ar-SA" dirty="0" smtClean="0"/>
          </a:p>
          <a:p>
            <a:endParaRPr lang="ar-SA" dirty="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barn(inVertical)">
                                      <p:cBhvr>
                                        <p:cTn id="13" dur="500"/>
                                        <p:tgtEl>
                                          <p:spTgt spid="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randombar(horizontal)">
                                      <p:cBhvr>
                                        <p:cTn id="18" dur="5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3" dur="500"/>
                                        <p:tgtEl>
                                          <p:spTgt spid="5">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randombar(horizontal)">
                                      <p:cBhvr>
                                        <p:cTn id="28"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4624"/>
            <a:ext cx="9144000" cy="5386090"/>
          </a:xfrm>
          <a:prstGeom prst="rect">
            <a:avLst/>
          </a:prstGeom>
          <a:noFill/>
        </p:spPr>
        <p:txBody>
          <a:bodyPr wrap="square" rtlCol="1">
            <a:spAutoFit/>
          </a:bodyPr>
          <a:lstStyle/>
          <a:p>
            <a:r>
              <a:rPr lang="ar-SA" sz="2800" b="1" u="sng" dirty="0" smtClean="0">
                <a:solidFill>
                  <a:srgbClr val="00B050"/>
                </a:solidFill>
                <a:cs typeface="PT Bold Heading" panose="02010400000000000000" pitchFamily="2" charset="-78"/>
              </a:rPr>
              <a:t>4- وحدة الحج إلى بيت الله الحرام </a:t>
            </a:r>
            <a:r>
              <a:rPr lang="ar-SA" sz="2800" u="sng" dirty="0" smtClean="0">
                <a:solidFill>
                  <a:srgbClr val="00B050"/>
                </a:solidFill>
                <a:cs typeface="PT Bold Heading" panose="02010400000000000000" pitchFamily="2" charset="-78"/>
              </a:rPr>
              <a:t>: </a:t>
            </a:r>
            <a:r>
              <a:rPr lang="ar-SA" sz="2800" dirty="0" smtClean="0">
                <a:cs typeface="PT Bold Heading" panose="02010400000000000000" pitchFamily="2" charset="-78"/>
              </a:rPr>
              <a:t>الحج مؤتمر إسلامي سنوي عام يوحد بين </a:t>
            </a:r>
            <a:r>
              <a:rPr lang="ar-SA" sz="2800" dirty="0" smtClean="0">
                <a:cs typeface="PT Bold Heading" panose="02010400000000000000" pitchFamily="2" charset="-78"/>
              </a:rPr>
              <a:t>المسلمين، كما </a:t>
            </a:r>
            <a:r>
              <a:rPr lang="ar-SA" sz="2800" dirty="0" smtClean="0">
                <a:cs typeface="PT Bold Heading" panose="02010400000000000000" pitchFamily="2" charset="-78"/>
              </a:rPr>
              <a:t>أنه وسيلة لنقل وتبادل العلوم، والافكار بين المسلمين.</a:t>
            </a:r>
          </a:p>
          <a:p>
            <a:pPr>
              <a:lnSpc>
                <a:spcPts val="1100"/>
              </a:lnSpc>
            </a:pPr>
            <a:endParaRPr lang="ar-SA" sz="2700" b="1" dirty="0" smtClean="0">
              <a:cs typeface="PT Bold Heading" panose="02010400000000000000" pitchFamily="2" charset="-78"/>
            </a:endParaRPr>
          </a:p>
          <a:p>
            <a:r>
              <a:rPr lang="ar-SA" sz="2700" b="1" u="sng" dirty="0" smtClean="0">
                <a:solidFill>
                  <a:srgbClr val="00B050"/>
                </a:solidFill>
                <a:cs typeface="PT Bold Heading" panose="02010400000000000000" pitchFamily="2" charset="-78"/>
              </a:rPr>
              <a:t>5- وحدة اللغة: </a:t>
            </a:r>
            <a:r>
              <a:rPr lang="ar-SA" sz="2700" dirty="0" smtClean="0">
                <a:cs typeface="PT Bold Heading" panose="02010400000000000000" pitchFamily="2" charset="-78"/>
              </a:rPr>
              <a:t>وهي </a:t>
            </a:r>
            <a:r>
              <a:rPr lang="ar-SA" sz="2700" dirty="0" smtClean="0">
                <a:solidFill>
                  <a:srgbClr val="C00000"/>
                </a:solidFill>
                <a:cs typeface="PT Bold Heading" panose="02010400000000000000" pitchFamily="2" charset="-78"/>
              </a:rPr>
              <a:t>اللغة العربية </a:t>
            </a:r>
            <a:r>
              <a:rPr lang="ar-SA" sz="2700" dirty="0" smtClean="0">
                <a:cs typeface="PT Bold Heading" panose="02010400000000000000" pitchFamily="2" charset="-78"/>
              </a:rPr>
              <a:t>التي أختارها الله سبحانه لتكون لغة </a:t>
            </a:r>
            <a:r>
              <a:rPr lang="ar-SA" sz="2600" dirty="0" smtClean="0">
                <a:cs typeface="PT Bold Heading" panose="02010400000000000000" pitchFamily="2" charset="-78"/>
              </a:rPr>
              <a:t>القرآن الكريم، وحث على تعلمها والتكلم بها لمعرفة أحكام الإسلام، وتفهم تشريعاته. فاللغة العربية ليست للعرب ، وإنما هي للمسلمين جميعًا.</a:t>
            </a:r>
          </a:p>
          <a:p>
            <a:pPr>
              <a:lnSpc>
                <a:spcPts val="1100"/>
              </a:lnSpc>
            </a:pPr>
            <a:endParaRPr lang="ar-SA" sz="2800" dirty="0">
              <a:cs typeface="PT Bold Heading" panose="02010400000000000000" pitchFamily="2" charset="-78"/>
            </a:endParaRPr>
          </a:p>
          <a:p>
            <a:r>
              <a:rPr lang="ar-SA" sz="2550" b="1" u="sng" dirty="0" smtClean="0">
                <a:solidFill>
                  <a:srgbClr val="00B050"/>
                </a:solidFill>
                <a:cs typeface="PT Bold Heading" panose="02010400000000000000" pitchFamily="2" charset="-78"/>
              </a:rPr>
              <a:t>6- التاريخ المشترك: </a:t>
            </a:r>
            <a:r>
              <a:rPr lang="ar-SA" sz="2550" dirty="0" smtClean="0">
                <a:cs typeface="PT Bold Heading" panose="02010400000000000000" pitchFamily="2" charset="-78"/>
              </a:rPr>
              <a:t>الذي ينتج عنه وحدة الآمال والآلام، ويجعل من المسلمين أمة واحدة، يحس كل فرد منهم بإحساس الآخر في السراء والضراء.</a:t>
            </a:r>
          </a:p>
          <a:p>
            <a:pPr>
              <a:lnSpc>
                <a:spcPts val="1100"/>
              </a:lnSpc>
            </a:pPr>
            <a:endParaRPr lang="ar-SA" sz="2800" dirty="0">
              <a:cs typeface="PT Bold Heading" panose="02010400000000000000" pitchFamily="2" charset="-78"/>
            </a:endParaRPr>
          </a:p>
          <a:p>
            <a:r>
              <a:rPr lang="ar-SA" sz="2750" b="1" u="sng" dirty="0" smtClean="0">
                <a:solidFill>
                  <a:srgbClr val="00B050"/>
                </a:solidFill>
                <a:cs typeface="PT Bold Heading" panose="02010400000000000000" pitchFamily="2" charset="-78"/>
              </a:rPr>
              <a:t>7- وحدة النبوة والرسالة: </a:t>
            </a:r>
            <a:r>
              <a:rPr lang="ar-SA" sz="2750" dirty="0" smtClean="0">
                <a:cs typeface="PT Bold Heading" panose="02010400000000000000" pitchFamily="2" charset="-78"/>
              </a:rPr>
              <a:t>مما نتج عنه وحدة القيم والتقاليد والعادات بين أبناء المسلمين في مختلف أقطارهم، حيث توجد بين المسلمين قيم صلة الرحم، وحق الجار، والحشمة ، والوقار، وآداب المعاملات الواحدة.</a:t>
            </a:r>
          </a:p>
          <a:p>
            <a:endParaRPr lang="ar-SA" sz="2000" dirty="0">
              <a:cs typeface="Simplified Arabic"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5550237"/>
          </a:xfrm>
          <a:prstGeom prst="rect">
            <a:avLst/>
          </a:prstGeom>
          <a:noFill/>
        </p:spPr>
        <p:txBody>
          <a:bodyPr wrap="square" rtlCol="1">
            <a:spAutoFit/>
          </a:bodyPr>
          <a:lstStyle/>
          <a:p>
            <a:endParaRPr lang="ar-SA" dirty="0" smtClean="0">
              <a:cs typeface="Simplified Arabic" pitchFamily="2" charset="-78"/>
            </a:endParaRPr>
          </a:p>
          <a:p>
            <a:r>
              <a:rPr lang="ar-SA" sz="2750" dirty="0" smtClean="0">
                <a:cs typeface="PT Bold Heading" panose="02010400000000000000" pitchFamily="2" charset="-78"/>
              </a:rPr>
              <a:t>* نستطيع أن نقول بعد هذا كله أن مفهوم </a:t>
            </a:r>
            <a:r>
              <a:rPr lang="ar-SA" sz="2750" b="1" u="sng" dirty="0" smtClean="0">
                <a:solidFill>
                  <a:srgbClr val="C00000"/>
                </a:solidFill>
                <a:cs typeface="PT Bold Heading" panose="02010400000000000000" pitchFamily="2" charset="-78"/>
              </a:rPr>
              <a:t>الأمة الإسلامية </a:t>
            </a:r>
            <a:r>
              <a:rPr lang="ar-SA" sz="2750" dirty="0" smtClean="0">
                <a:cs typeface="PT Bold Heading" panose="02010400000000000000" pitchFamily="2" charset="-78"/>
              </a:rPr>
              <a:t>أكثر شمولاً </a:t>
            </a:r>
            <a:r>
              <a:rPr lang="ar-SA" sz="2700" dirty="0" smtClean="0">
                <a:cs typeface="PT Bold Heading" panose="02010400000000000000" pitchFamily="2" charset="-78"/>
              </a:rPr>
              <a:t>من مفهوم العالم الإسلامي، فهو يتسع حتى يشمل المسلمين جميعَا، في جميع أركان العالم وأقطاره.  فالدعوة الإسلامية دعوة عالمية لا تقتصر على </a:t>
            </a:r>
            <a:r>
              <a:rPr lang="ar-SA" sz="2650" dirty="0" smtClean="0">
                <a:cs typeface="PT Bold Heading" panose="02010400000000000000" pitchFamily="2" charset="-78"/>
              </a:rPr>
              <a:t>شعب معين أو بلاد معينة. قال تعالى </a:t>
            </a:r>
            <a:r>
              <a:rPr lang="ar-SA" sz="2650" dirty="0" smtClean="0">
                <a:solidFill>
                  <a:srgbClr val="00B050"/>
                </a:solidFill>
                <a:cs typeface="PT Bold Heading" panose="02010400000000000000" pitchFamily="2" charset="-78"/>
              </a:rPr>
              <a:t>( وَمَا أَرْسَلْنَاكَ إِلَّا كَافَّةً لِلنَّاسِ بَشِيرًا وَنَذِيرًا) </a:t>
            </a:r>
            <a:r>
              <a:rPr lang="ar-SA" sz="2650" dirty="0" smtClean="0">
                <a:cs typeface="PT Bold Heading" panose="02010400000000000000" pitchFamily="2" charset="-78"/>
              </a:rPr>
              <a:t>سورة سبأ الآية (28).</a:t>
            </a:r>
          </a:p>
          <a:p>
            <a:endParaRPr lang="ar-SA" sz="2800" dirty="0" smtClean="0">
              <a:cs typeface="PT Bold Heading" panose="02010400000000000000" pitchFamily="2" charset="-78"/>
            </a:endParaRPr>
          </a:p>
          <a:p>
            <a:pPr>
              <a:lnSpc>
                <a:spcPts val="1100"/>
              </a:lnSpc>
            </a:pPr>
            <a:endParaRPr lang="ar-SA" sz="2750" dirty="0">
              <a:cs typeface="PT Bold Heading" panose="02010400000000000000" pitchFamily="2" charset="-78"/>
            </a:endParaRPr>
          </a:p>
          <a:p>
            <a:r>
              <a:rPr lang="ar-SA" sz="2750" dirty="0" smtClean="0">
                <a:cs typeface="PT Bold Heading" panose="02010400000000000000" pitchFamily="2" charset="-78"/>
              </a:rPr>
              <a:t>* وأما ما يطلق عليه </a:t>
            </a:r>
            <a:r>
              <a:rPr lang="ar-SA" sz="2750" b="1" u="sng" dirty="0" smtClean="0">
                <a:solidFill>
                  <a:srgbClr val="C00000"/>
                </a:solidFill>
                <a:cs typeface="PT Bold Heading" panose="02010400000000000000" pitchFamily="2" charset="-78"/>
              </a:rPr>
              <a:t>العالم الإسلامي </a:t>
            </a:r>
            <a:r>
              <a:rPr lang="ar-SA" sz="2750" dirty="0" smtClean="0">
                <a:cs typeface="PT Bold Heading" panose="02010400000000000000" pitchFamily="2" charset="-78"/>
              </a:rPr>
              <a:t>اليوم، فهو تلك الرقعة التي تكاد تكون متصلة، دونما حواجز، أو فواصل ، في العالم القديم(آسيا وأفريقيا وأروبا) ، من إيريان الغربية في اندونيسيا شرقًا، الى جزر الرأس الاخضر مقابل السنغال في المحيط الاطلسي غربًا،  ومن جبال الآورال وسيبيريا شمالاً، الى موزمبيق جنوبًا. وهو بهذا المفهوم الجغرافي يشمل البلدان التي تسكنها أكثرية </a:t>
            </a:r>
            <a:r>
              <a:rPr lang="ar-SA" sz="2750" dirty="0" smtClean="0">
                <a:cs typeface="PT Bold Heading" panose="02010400000000000000" pitchFamily="2" charset="-78"/>
              </a:rPr>
              <a:t>مسلمة</a:t>
            </a:r>
            <a:r>
              <a:rPr lang="ar-SA" sz="2750" dirty="0">
                <a:cs typeface="PT Bold Heading" panose="02010400000000000000" pitchFamily="2" charset="-78"/>
              </a:rPr>
              <a:t>.</a:t>
            </a:r>
            <a:endParaRPr lang="ar-SA" sz="2750" dirty="0" smtClean="0">
              <a:cs typeface="PT Bold Heading" panose="0201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zwjte.com/s/media/images/c89621a09f.jpg"/>
          <p:cNvPicPr>
            <a:picLocks noChangeAspect="1" noChangeArrowheads="1"/>
          </p:cNvPicPr>
          <p:nvPr/>
        </p:nvPicPr>
        <p:blipFill>
          <a:blip r:embed="rId2" cstate="print"/>
          <a:srcRect/>
          <a:stretch>
            <a:fillRect/>
          </a:stretch>
        </p:blipFill>
        <p:spPr bwMode="auto">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randombar(horizontal)">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800"/>
            <a:ext cx="9144000" cy="7884210"/>
          </a:xfrm>
          <a:prstGeom prst="rect">
            <a:avLst/>
          </a:prstGeom>
          <a:noFill/>
        </p:spPr>
        <p:txBody>
          <a:bodyPr wrap="square" rtlCol="1">
            <a:spAutoFit/>
          </a:bodyPr>
          <a:lstStyle/>
          <a:p>
            <a:pPr algn="ctr"/>
            <a:r>
              <a:rPr lang="ar-SA" sz="2800" b="1" u="sng" dirty="0" smtClean="0">
                <a:solidFill>
                  <a:srgbClr val="FF0000"/>
                </a:solidFill>
                <a:cs typeface="PT Bold Heading" panose="02010400000000000000" pitchFamily="2" charset="-78"/>
              </a:rPr>
              <a:t>أهمية العالم الإسلامي </a:t>
            </a:r>
          </a:p>
          <a:p>
            <a:pPr algn="ctr">
              <a:lnSpc>
                <a:spcPts val="1100"/>
              </a:lnSpc>
            </a:pPr>
            <a:endParaRPr lang="ar-SA" sz="2800" b="1" dirty="0" smtClean="0">
              <a:cs typeface="PT Bold Heading" panose="02010400000000000000" pitchFamily="2" charset="-78"/>
            </a:endParaRPr>
          </a:p>
          <a:p>
            <a:pPr>
              <a:buFont typeface="Arial" pitchFamily="34" charset="0"/>
              <a:buChar char="•"/>
            </a:pPr>
            <a:r>
              <a:rPr lang="ar-SA" sz="2800" dirty="0" smtClean="0">
                <a:cs typeface="PT Bold Heading" panose="02010400000000000000" pitchFamily="2" charset="-78"/>
              </a:rPr>
              <a:t>يتمتع العالم الإسلامي بمميزات متعددة أكسبته أهمية كبيرة، كما جعلته موطن الصراع بين القوى العالمية المختلفة، ومن هذه المميزات :</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800" b="1" u="sng" dirty="0" smtClean="0">
                <a:solidFill>
                  <a:srgbClr val="00B050"/>
                </a:solidFill>
                <a:cs typeface="PT Bold Heading" panose="02010400000000000000" pitchFamily="2" charset="-78"/>
              </a:rPr>
              <a:t>أولاً: موقعه الاستراتيجي.</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800" b="1" u="sng" dirty="0" smtClean="0">
                <a:solidFill>
                  <a:srgbClr val="00B050"/>
                </a:solidFill>
                <a:cs typeface="PT Bold Heading" panose="02010400000000000000" pitchFamily="2" charset="-78"/>
              </a:rPr>
              <a:t>ثانيًا:  وفرة الثروات في العالم الإسلامي وتنوعها .</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500" b="1" u="sng" dirty="0" smtClean="0">
                <a:solidFill>
                  <a:srgbClr val="00B050"/>
                </a:solidFill>
                <a:cs typeface="PT Bold Heading" panose="02010400000000000000" pitchFamily="2" charset="-78"/>
              </a:rPr>
              <a:t>ثالثًا: العالم الإسلامي مركز المواصلات العالمية، برية أو بحرية أو جوية ، ويعود ذلك  الى : </a:t>
            </a:r>
          </a:p>
          <a:p>
            <a:pPr>
              <a:lnSpc>
                <a:spcPts val="1100"/>
              </a:lnSpc>
            </a:pPr>
            <a:endParaRPr lang="ar-SA" sz="2800" dirty="0">
              <a:cs typeface="PT Bold Heading" panose="02010400000000000000" pitchFamily="2" charset="-78"/>
            </a:endParaRPr>
          </a:p>
          <a:p>
            <a:pPr>
              <a:buFont typeface="Arial" pitchFamily="34" charset="0"/>
              <a:buChar char="•"/>
            </a:pPr>
            <a:r>
              <a:rPr lang="ar-SA" sz="2500" dirty="0" smtClean="0">
                <a:cs typeface="PT Bold Heading" panose="02010400000000000000" pitchFamily="2" charset="-78"/>
              </a:rPr>
              <a:t>موقع العالم الإسلامي في قلب العالم القديم، وتوسطه بالنسبة للعالم الجديد.</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800" dirty="0" smtClean="0">
                <a:cs typeface="PT Bold Heading" panose="02010400000000000000" pitchFamily="2" charset="-78"/>
              </a:rPr>
              <a:t> إشرافه على البحار والمحيطات العالمية الهامة.</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800" dirty="0" smtClean="0">
                <a:cs typeface="PT Bold Heading" panose="02010400000000000000" pitchFamily="2" charset="-78"/>
              </a:rPr>
              <a:t>توفر مواد الوقود، والمواني الجوية والبحرية.</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550" dirty="0" smtClean="0">
                <a:cs typeface="PT Bold Heading" panose="02010400000000000000" pitchFamily="2" charset="-78"/>
              </a:rPr>
              <a:t>صفاء أجوائه معظم أيام السنة، مما أدى إلى اجتذاب خطوط الطيران العالمية. </a:t>
            </a:r>
            <a:r>
              <a:rPr lang="ar-SA" sz="2500" dirty="0" smtClean="0">
                <a:cs typeface="PT Bold Heading" panose="02010400000000000000" pitchFamily="2" charset="-78"/>
              </a:rPr>
              <a:t>وقد زادت هذه الأهمية بشق قناة السويس، التي سهلت اتصال الشرق بالغرب بحرًا، وقلصت المسافات إلى حد كبير.</a:t>
            </a:r>
          </a:p>
          <a:p>
            <a:pPr>
              <a:buFont typeface="Arial" pitchFamily="34" charset="0"/>
              <a:buChar char="•"/>
            </a:pPr>
            <a:endParaRPr lang="ar-SA" dirty="0" smtClean="0"/>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1000"/>
                                        <p:tgtEl>
                                          <p:spTgt spid="4">
                                            <p:txEl>
                                              <p:pRg st="8" end="8"/>
                                            </p:txEl>
                                          </p:spTgt>
                                        </p:tgtEl>
                                      </p:cBhvr>
                                    </p:animEffect>
                                    <p:anim calcmode="lin" valueType="num">
                                      <p:cBhvr>
                                        <p:cTn id="3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4">
                                            <p:txEl>
                                              <p:pRg st="10" end="10"/>
                                            </p:txEl>
                                          </p:spTgt>
                                        </p:tgtEl>
                                        <p:attrNameLst>
                                          <p:attrName>style.visibility</p:attrName>
                                        </p:attrNameLst>
                                      </p:cBhvr>
                                      <p:to>
                                        <p:strVal val="visible"/>
                                      </p:to>
                                    </p:set>
                                    <p:anim calcmode="lin" valueType="num">
                                      <p:cBhvr>
                                        <p:cTn id="45"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 calcmode="lin" valueType="num">
                                      <p:cBhvr>
                                        <p:cTn id="52"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3"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4" dur="500"/>
                                        <p:tgtEl>
                                          <p:spTgt spid="4">
                                            <p:txEl>
                                              <p:pRg st="12" end="1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4">
                                            <p:txEl>
                                              <p:pRg st="14" end="14"/>
                                            </p:txEl>
                                          </p:spTgt>
                                        </p:tgtEl>
                                        <p:attrNameLst>
                                          <p:attrName>style.visibility</p:attrName>
                                        </p:attrNameLst>
                                      </p:cBhvr>
                                      <p:to>
                                        <p:strVal val="visible"/>
                                      </p:to>
                                    </p:set>
                                    <p:anim calcmode="lin" valueType="num">
                                      <p:cBhvr>
                                        <p:cTn id="59"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60"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1" dur="500"/>
                                        <p:tgtEl>
                                          <p:spTgt spid="4">
                                            <p:txEl>
                                              <p:pRg st="14" end="1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4">
                                            <p:txEl>
                                              <p:pRg st="16" end="16"/>
                                            </p:txEl>
                                          </p:spTgt>
                                        </p:tgtEl>
                                        <p:attrNameLst>
                                          <p:attrName>style.visibility</p:attrName>
                                        </p:attrNameLst>
                                      </p:cBhvr>
                                      <p:to>
                                        <p:strVal val="visible"/>
                                      </p:to>
                                    </p:set>
                                    <p:anim calcmode="lin" valueType="num">
                                      <p:cBhvr>
                                        <p:cTn id="66"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7"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8"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1214</TotalTime>
  <Words>791</Words>
  <Application>Microsoft Office PowerPoint</Application>
  <PresentationFormat>عرض على الشاشة (3:4)‏</PresentationFormat>
  <Paragraphs>86</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arwa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Dell</cp:lastModifiedBy>
  <cp:revision>46</cp:revision>
  <dcterms:created xsi:type="dcterms:W3CDTF">2012-02-10T21:18:50Z</dcterms:created>
  <dcterms:modified xsi:type="dcterms:W3CDTF">2015-02-09T17:52:25Z</dcterms:modified>
</cp:coreProperties>
</file>