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2" r:id="rId6"/>
    <p:sldId id="276" r:id="rId7"/>
    <p:sldId id="285" r:id="rId8"/>
    <p:sldId id="286" r:id="rId9"/>
    <p:sldId id="287" r:id="rId10"/>
    <p:sldId id="292" r:id="rId11"/>
    <p:sldId id="263" r:id="rId12"/>
    <p:sldId id="264" r:id="rId13"/>
    <p:sldId id="277" r:id="rId14"/>
    <p:sldId id="290" r:id="rId15"/>
    <p:sldId id="265" r:id="rId16"/>
    <p:sldId id="266" r:id="rId17"/>
    <p:sldId id="284" r:id="rId18"/>
    <p:sldId id="278" r:id="rId19"/>
    <p:sldId id="267" r:id="rId20"/>
    <p:sldId id="280" r:id="rId21"/>
    <p:sldId id="279" r:id="rId22"/>
    <p:sldId id="293" r:id="rId23"/>
    <p:sldId id="288" r:id="rId24"/>
    <p:sldId id="289" r:id="rId25"/>
    <p:sldId id="269" r:id="rId26"/>
    <p:sldId id="281" r:id="rId27"/>
    <p:sldId id="270" r:id="rId28"/>
    <p:sldId id="295" r:id="rId29"/>
    <p:sldId id="271" r:id="rId30"/>
    <p:sldId id="282" r:id="rId31"/>
    <p:sldId id="272" r:id="rId32"/>
    <p:sldId id="283" r:id="rId33"/>
    <p:sldId id="274" r:id="rId34"/>
    <p:sldId id="294" r:id="rId35"/>
    <p:sldId id="275"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0" d="100"/>
          <a:sy n="70" d="100"/>
        </p:scale>
        <p:origin x="-2730" y="-9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B559BD40-AD87-4D3D-B2DE-146D20A6DAB0}" type="datetimeFigureOut">
              <a:rPr lang="ar-SA" smtClean="0"/>
              <a:t>26/05/36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30E03313-FEA8-4827-A0FB-CA9CD95CCB7C}"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559BD40-AD87-4D3D-B2DE-146D20A6DAB0}" type="datetimeFigureOut">
              <a:rPr lang="ar-SA" smtClean="0"/>
              <a:t>26/05/36</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0E03313-FEA8-4827-A0FB-CA9CD95CCB7C}" type="slidenum">
              <a:rPr lang="ar-SA" smtClean="0"/>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google.com.sa/url?sa=i&amp;rct=j&amp;q=&amp;esrc=s&amp;frm=1&amp;source=images&amp;cd=&amp;cad=rja&amp;uact=8&amp;docid=rjLhmqnKQK-nzM&amp;tbnid=ir0dFXAYS2Ot0M:&amp;ved=0CAUQjRw&amp;url=http://civicegypt.org/?p=16733&amp;ei=6uwaU4D0F4rZsgbeuoHoDw&amp;psig=AFQjCNFvBFyxFTtvOciiGEdmFPfT2yTSGA&amp;ust=1394359913168401"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sa/url?sa=i&amp;rct=j&amp;q=&amp;esrc=s&amp;frm=1&amp;source=images&amp;cd=&amp;cad=rja&amp;uact=8&amp;docid=OiUJxo_UTL7xiM&amp;tbnid=E2LmXqSDWbMJDM:&amp;ved=0CAUQjRw&amp;url=http://www.hindawi.org/contributors/60741741/&amp;ei=NvEaU6_-E4jYtAauooHIBw&amp;psig=AFQjCNFApBjgI1Qc5vBhil3WTnwE111VBQ&amp;ust=1394360987828977"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908720"/>
            <a:ext cx="8568952" cy="3077766"/>
          </a:xfrm>
          <a:prstGeom prst="rect">
            <a:avLst/>
          </a:prstGeom>
          <a:noFill/>
        </p:spPr>
        <p:txBody>
          <a:bodyPr wrap="square" rtlCol="1">
            <a:spAutoFit/>
          </a:bodyPr>
          <a:lstStyle/>
          <a:p>
            <a:pPr algn="ctr"/>
            <a:r>
              <a:rPr lang="ar-SA" dirty="0" smtClean="0"/>
              <a:t> </a:t>
            </a:r>
          </a:p>
          <a:p>
            <a:pPr algn="ctr"/>
            <a:endParaRPr lang="ar-SA" sz="4400" dirty="0">
              <a:cs typeface="PT Bold Heading" pitchFamily="2" charset="-78"/>
            </a:endParaRPr>
          </a:p>
          <a:p>
            <a:pPr algn="ctr"/>
            <a:endParaRPr lang="ar-SA" sz="4400" dirty="0" smtClean="0">
              <a:cs typeface="PT Bold Heading" pitchFamily="2" charset="-78"/>
            </a:endParaRPr>
          </a:p>
          <a:p>
            <a:pPr algn="ctr"/>
            <a:r>
              <a:rPr lang="ar-SA" sz="4400" u="sng" dirty="0" smtClean="0">
                <a:solidFill>
                  <a:srgbClr val="FF0000"/>
                </a:solidFill>
                <a:cs typeface="PT Bold Heading" pitchFamily="2" charset="-78"/>
              </a:rPr>
              <a:t>المحاضرة السادسة</a:t>
            </a:r>
          </a:p>
          <a:p>
            <a:pPr algn="ctr"/>
            <a:r>
              <a:rPr lang="ar-SA" sz="4400" dirty="0" smtClean="0">
                <a:cs typeface="PT Bold Heading" pitchFamily="2" charset="-78"/>
              </a:rPr>
              <a:t>واقع العالم الإسلامي من الناحية الفكرية</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1000"/>
                                        <p:tgtEl>
                                          <p:spTgt spid="4">
                                            <p:txEl>
                                              <p:pRg st="4" end="4"/>
                                            </p:txEl>
                                          </p:spTgt>
                                        </p:tgtEl>
                                      </p:cBhvr>
                                    </p:animEffect>
                                    <p:anim calcmode="lin" valueType="num">
                                      <p:cBhvr>
                                        <p:cTn id="1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40453"/>
            <a:ext cx="9144000" cy="2636619"/>
          </a:xfrm>
          <a:prstGeom prst="rect">
            <a:avLst/>
          </a:prstGeom>
          <a:noFill/>
        </p:spPr>
        <p:txBody>
          <a:bodyPr wrap="square" rtlCol="1">
            <a:spAutoFit/>
          </a:bodyPr>
          <a:lstStyle/>
          <a:p>
            <a:pPr>
              <a:buFontTx/>
              <a:buChar char="-"/>
            </a:pPr>
            <a:endParaRPr lang="ar-SA" sz="2800" dirty="0" smtClean="0">
              <a:cs typeface="PT Bold Heading" pitchFamily="2" charset="-78"/>
            </a:endParaRPr>
          </a:p>
          <a:p>
            <a:pPr>
              <a:buFontTx/>
              <a:buChar char="-"/>
            </a:pPr>
            <a:r>
              <a:rPr lang="ar-SA" sz="2800" dirty="0" smtClean="0">
                <a:cs typeface="PT Bold Heading" pitchFamily="2" charset="-78"/>
              </a:rPr>
              <a:t>الفكر ركيزة هامة في حياة الأمم، ودليل على حيويتها وتقدمها، أو </a:t>
            </a:r>
            <a:r>
              <a:rPr lang="ar-SA" sz="2700" dirty="0" smtClean="0">
                <a:cs typeface="PT Bold Heading" pitchFamily="2" charset="-78"/>
              </a:rPr>
              <a:t>على جمودها وتخلفها، في جميع المجالات الثقافية والاجتماعية والاقتصادية </a:t>
            </a:r>
            <a:r>
              <a:rPr lang="ar-SA" sz="2800" dirty="0" smtClean="0">
                <a:cs typeface="PT Bold Heading" pitchFamily="2" charset="-78"/>
              </a:rPr>
              <a:t>والسياسية، والأمة القوية هي التي يجتمع أبناؤها على عقيدة واحدة، ومبادئ واحدة، فتكون لها وجهة نظر واحدة، أي تتمتع ب</a:t>
            </a:r>
            <a:r>
              <a:rPr lang="ar-SA" sz="2800" dirty="0" smtClean="0">
                <a:solidFill>
                  <a:srgbClr val="FF0000"/>
                </a:solidFill>
                <a:cs typeface="PT Bold Heading" pitchFamily="2" charset="-78"/>
              </a:rPr>
              <a:t>وحدة الفكر</a:t>
            </a:r>
            <a:r>
              <a:rPr lang="ar-SA" sz="2800" dirty="0" smtClean="0">
                <a:cs typeface="PT Bold Heading" pitchFamily="2" charset="-78"/>
              </a:rPr>
              <a:t>.</a:t>
            </a:r>
          </a:p>
          <a:p>
            <a:pPr>
              <a:lnSpc>
                <a:spcPts val="1000"/>
              </a:lnSpc>
            </a:pPr>
            <a:endParaRPr lang="ar-SA" sz="2000" dirty="0" smtClean="0">
              <a:cs typeface="PT Bold Heading" pitchFamily="2" charset="-78"/>
            </a:endParaRPr>
          </a:p>
          <a:p>
            <a:endParaRPr lang="ar-SA"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908720"/>
            <a:ext cx="8568952" cy="677108"/>
          </a:xfrm>
          <a:prstGeom prst="rect">
            <a:avLst/>
          </a:prstGeom>
          <a:noFill/>
        </p:spPr>
        <p:txBody>
          <a:bodyPr wrap="square" rtlCol="1">
            <a:spAutoFit/>
          </a:bodyPr>
          <a:lstStyle/>
          <a:p>
            <a:pPr>
              <a:buFont typeface="Arial" charset="0"/>
              <a:buChar char="•"/>
            </a:pPr>
            <a:endParaRPr lang="ar-SA" sz="2000" dirty="0" smtClean="0">
              <a:cs typeface="PT Bold Heading" pitchFamily="2" charset="-78"/>
            </a:endParaRPr>
          </a:p>
          <a:p>
            <a:endParaRPr lang="ar-SA" dirty="0"/>
          </a:p>
        </p:txBody>
      </p:sp>
      <p:sp>
        <p:nvSpPr>
          <p:cNvPr id="2" name="مستطيل 1"/>
          <p:cNvSpPr/>
          <p:nvPr/>
        </p:nvSpPr>
        <p:spPr>
          <a:xfrm>
            <a:off x="0" y="1700808"/>
            <a:ext cx="9144000" cy="1951816"/>
          </a:xfrm>
          <a:prstGeom prst="rect">
            <a:avLst/>
          </a:prstGeom>
        </p:spPr>
        <p:txBody>
          <a:bodyPr wrap="square">
            <a:spAutoFit/>
          </a:bodyPr>
          <a:lstStyle/>
          <a:p>
            <a:pPr lvl="0">
              <a:buFontTx/>
              <a:buChar char="-"/>
            </a:pPr>
            <a:r>
              <a:rPr lang="ar-SA" sz="2800" u="sng" dirty="0">
                <a:solidFill>
                  <a:srgbClr val="00B050"/>
                </a:solidFill>
                <a:cs typeface="PT Bold Heading" pitchFamily="2" charset="-78"/>
              </a:rPr>
              <a:t> أبرز </a:t>
            </a:r>
            <a:r>
              <a:rPr lang="ar-SA" sz="2800" u="sng" dirty="0" smtClean="0">
                <a:solidFill>
                  <a:srgbClr val="00B050"/>
                </a:solidFill>
                <a:cs typeface="PT Bold Heading" pitchFamily="2" charset="-78"/>
              </a:rPr>
              <a:t>ما ميز  </a:t>
            </a:r>
            <a:r>
              <a:rPr lang="ar-SA" sz="2800" u="sng" dirty="0">
                <a:solidFill>
                  <a:srgbClr val="00B050"/>
                </a:solidFill>
                <a:cs typeface="PT Bold Heading" pitchFamily="2" charset="-78"/>
              </a:rPr>
              <a:t>الفكر الإسلامي، والحضارة الإسلامية:</a:t>
            </a:r>
          </a:p>
          <a:p>
            <a:pPr lvl="0">
              <a:lnSpc>
                <a:spcPts val="1000"/>
              </a:lnSpc>
              <a:buFontTx/>
              <a:buChar char="-"/>
            </a:pPr>
            <a:endParaRPr lang="ar-SA" sz="2800" dirty="0">
              <a:solidFill>
                <a:prstClr val="black"/>
              </a:solidFill>
              <a:cs typeface="PT Bold Heading" pitchFamily="2" charset="-78"/>
            </a:endParaRPr>
          </a:p>
          <a:p>
            <a:pPr lvl="0">
              <a:buFontTx/>
              <a:buChar char="-"/>
            </a:pPr>
            <a:r>
              <a:rPr lang="ar-SA" sz="2750" dirty="0">
                <a:solidFill>
                  <a:prstClr val="black"/>
                </a:solidFill>
                <a:cs typeface="PT Bold Heading" pitchFamily="2" charset="-78"/>
              </a:rPr>
              <a:t> تعتبر </a:t>
            </a:r>
            <a:r>
              <a:rPr lang="ar-SA" sz="2750" u="sng" dirty="0">
                <a:solidFill>
                  <a:srgbClr val="FF0000"/>
                </a:solidFill>
                <a:cs typeface="PT Bold Heading" pitchFamily="2" charset="-78"/>
              </a:rPr>
              <a:t>الأصالة</a:t>
            </a:r>
            <a:r>
              <a:rPr lang="ar-SA" sz="2750" dirty="0">
                <a:solidFill>
                  <a:prstClr val="black"/>
                </a:solidFill>
                <a:cs typeface="PT Bold Heading" pitchFamily="2" charset="-78"/>
              </a:rPr>
              <a:t> من ابرز ما يتمثل في الفكر الإسلامي، فقد قام هذا الفكر </a:t>
            </a:r>
            <a:r>
              <a:rPr lang="ar-SA" sz="2850" dirty="0">
                <a:solidFill>
                  <a:prstClr val="black"/>
                </a:solidFill>
                <a:cs typeface="PT Bold Heading" pitchFamily="2" charset="-78"/>
              </a:rPr>
              <a:t>على التوحيد، والنبوة، والمساواة، والعدل. وهي أسس جديدة خاصة بالحضارة الإسلامية، لا صلة لها بالحضارات المادية السابقة للإسلام.</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2656"/>
            <a:ext cx="9144000" cy="6586418"/>
          </a:xfrm>
          <a:prstGeom prst="rect">
            <a:avLst/>
          </a:prstGeom>
          <a:noFill/>
        </p:spPr>
        <p:txBody>
          <a:bodyPr wrap="square" rtlCol="1">
            <a:spAutoFit/>
          </a:bodyPr>
          <a:lstStyle/>
          <a:p>
            <a:pPr>
              <a:lnSpc>
                <a:spcPts val="1000"/>
              </a:lnSpc>
            </a:pPr>
            <a:endParaRPr lang="en-US" sz="2800" dirty="0" smtClean="0">
              <a:cs typeface="PT Bold Heading" pitchFamily="2" charset="-78"/>
            </a:endParaRPr>
          </a:p>
          <a:p>
            <a:pPr>
              <a:lnSpc>
                <a:spcPts val="1000"/>
              </a:lnSpc>
            </a:pPr>
            <a:endParaRPr lang="en-US" sz="2800" dirty="0">
              <a:cs typeface="PT Bold Heading" pitchFamily="2" charset="-78"/>
            </a:endParaRPr>
          </a:p>
          <a:p>
            <a:pPr>
              <a:lnSpc>
                <a:spcPts val="1000"/>
              </a:lnSpc>
            </a:pPr>
            <a:endParaRPr lang="ar-SA" sz="2800" dirty="0" smtClean="0">
              <a:cs typeface="PT Bold Heading" pitchFamily="2" charset="-78"/>
            </a:endParaRPr>
          </a:p>
          <a:p>
            <a:pPr>
              <a:buFontTx/>
              <a:buChar char="-"/>
            </a:pPr>
            <a:r>
              <a:rPr lang="ar-SA" sz="2800" dirty="0" smtClean="0">
                <a:cs typeface="PT Bold Heading" pitchFamily="2" charset="-78"/>
              </a:rPr>
              <a:t>لذلك اتبعت أوربا مع الفكر الإسلامي، ما يسمى </a:t>
            </a:r>
            <a:r>
              <a:rPr lang="ar-SA" sz="2800" u="sng" dirty="0" smtClean="0">
                <a:solidFill>
                  <a:srgbClr val="FF0000"/>
                </a:solidFill>
                <a:cs typeface="PT Bold Heading" pitchFamily="2" charset="-78"/>
              </a:rPr>
              <a:t>بالغزو الفكري</a:t>
            </a:r>
            <a:r>
              <a:rPr lang="ar-SA" sz="2800" dirty="0" smtClean="0">
                <a:cs typeface="PT Bold Heading" pitchFamily="2" charset="-78"/>
              </a:rPr>
              <a:t>، وهو </a:t>
            </a:r>
            <a:r>
              <a:rPr lang="ar-SA" sz="2700" dirty="0" smtClean="0">
                <a:cs typeface="PT Bold Heading" pitchFamily="2" charset="-78"/>
              </a:rPr>
              <a:t>الوسائل الغير عسكرية، التي اتخذها الغزو الصليبي لإزالة مظاهر الحياة الإسلامية، وصرف المسلمين عن التمسك بالإسلام.</a:t>
            </a:r>
          </a:p>
          <a:p>
            <a:pPr>
              <a:lnSpc>
                <a:spcPts val="1000"/>
              </a:lnSpc>
              <a:buFontTx/>
              <a:buChar char="-"/>
            </a:pPr>
            <a:endParaRPr lang="ar-SA" sz="2800" dirty="0" smtClean="0">
              <a:cs typeface="PT Bold Heading" pitchFamily="2" charset="-78"/>
            </a:endParaRPr>
          </a:p>
          <a:p>
            <a:pPr>
              <a:buFontTx/>
              <a:buChar char="-"/>
            </a:pPr>
            <a:r>
              <a:rPr lang="ar-SA" sz="2650" u="sng" dirty="0" smtClean="0">
                <a:solidFill>
                  <a:srgbClr val="FF0000"/>
                </a:solidFill>
                <a:cs typeface="PT Bold Heading" pitchFamily="2" charset="-78"/>
              </a:rPr>
              <a:t> سلاح هذا الغزو:</a:t>
            </a:r>
          </a:p>
          <a:p>
            <a:pPr>
              <a:lnSpc>
                <a:spcPts val="1100"/>
              </a:lnSpc>
              <a:buFontTx/>
              <a:buChar char="-"/>
            </a:pPr>
            <a:endParaRPr lang="ar-SA" sz="2650" u="sng" dirty="0" smtClean="0">
              <a:cs typeface="PT Bold Heading" pitchFamily="2" charset="-78"/>
            </a:endParaRPr>
          </a:p>
          <a:p>
            <a:pPr>
              <a:buFontTx/>
              <a:buChar char="-"/>
            </a:pPr>
            <a:r>
              <a:rPr lang="ar-SA" sz="2850" u="sng" dirty="0" smtClean="0">
                <a:cs typeface="PT Bold Heading" pitchFamily="2" charset="-78"/>
              </a:rPr>
              <a:t> </a:t>
            </a:r>
            <a:r>
              <a:rPr lang="ar-SA" sz="2850" dirty="0" smtClean="0">
                <a:cs typeface="PT Bold Heading" pitchFamily="2" charset="-78"/>
              </a:rPr>
              <a:t>الفكرة، والرأي، والحيلة، والنظريات، والشبهات، وتحريف الكلم عن مواضعه.</a:t>
            </a:r>
          </a:p>
          <a:p>
            <a:pPr>
              <a:lnSpc>
                <a:spcPts val="1000"/>
              </a:lnSpc>
              <a:buFontTx/>
              <a:buChar char="-"/>
            </a:pPr>
            <a:endParaRPr lang="ar-SA" sz="2800" dirty="0" smtClean="0">
              <a:cs typeface="PT Bold Heading" pitchFamily="2" charset="-78"/>
            </a:endParaRPr>
          </a:p>
          <a:p>
            <a:pPr>
              <a:buFontTx/>
              <a:buChar char="-"/>
            </a:pPr>
            <a:r>
              <a:rPr lang="ar-SA" sz="2850" u="sng" dirty="0">
                <a:cs typeface="PT Bold Heading" pitchFamily="2" charset="-78"/>
              </a:rPr>
              <a:t> </a:t>
            </a:r>
            <a:r>
              <a:rPr lang="ar-SA" sz="2850" u="sng" dirty="0" smtClean="0">
                <a:solidFill>
                  <a:srgbClr val="FF0000"/>
                </a:solidFill>
                <a:cs typeface="PT Bold Heading" pitchFamily="2" charset="-78"/>
              </a:rPr>
              <a:t>مميزات هذا الغزو: </a:t>
            </a:r>
          </a:p>
          <a:p>
            <a:pPr>
              <a:lnSpc>
                <a:spcPts val="1100"/>
              </a:lnSpc>
              <a:buFontTx/>
              <a:buChar char="-"/>
            </a:pPr>
            <a:endParaRPr lang="ar-SA" sz="2850" u="sng" dirty="0" smtClean="0">
              <a:solidFill>
                <a:srgbClr val="FF0000"/>
              </a:solidFill>
              <a:cs typeface="PT Bold Heading" pitchFamily="2" charset="-78"/>
            </a:endParaRPr>
          </a:p>
          <a:p>
            <a:pPr>
              <a:buFontTx/>
              <a:buChar char="-"/>
            </a:pPr>
            <a:r>
              <a:rPr lang="ar-SA" sz="2850" dirty="0" smtClean="0">
                <a:cs typeface="PT Bold Heading" pitchFamily="2" charset="-78"/>
              </a:rPr>
              <a:t>الشمول، والامتداد، فهو حرب دائبة لا يحصرها </a:t>
            </a:r>
            <a:r>
              <a:rPr lang="ar-SA" sz="2700" dirty="0" smtClean="0">
                <a:cs typeface="PT Bold Heading" pitchFamily="2" charset="-78"/>
              </a:rPr>
              <a:t>ميدان، بل تمتد إلى شعب الحياة الإنسانية جميعًا، وتسبق حروب السلاح وتواكبها، وتستمر بعدها لتكسب ما عجز السلاح عن تحقيقه</a:t>
            </a:r>
            <a:r>
              <a:rPr lang="ar-SA" sz="2850" dirty="0" smtClean="0">
                <a:cs typeface="PT Bold Heading" pitchFamily="2" charset="-78"/>
              </a:rPr>
              <a:t>.</a:t>
            </a:r>
          </a:p>
          <a:p>
            <a:pPr>
              <a:buFontTx/>
              <a:buChar char="-"/>
            </a:pPr>
            <a:endParaRPr lang="ar-SA" sz="2800" dirty="0" smtClean="0">
              <a:cs typeface="PT Bold Heading" pitchFamily="2" charset="-78"/>
            </a:endParaRPr>
          </a:p>
          <a:p>
            <a:endParaRPr lang="ar-SA" sz="2800" dirty="0"/>
          </a:p>
          <a:p>
            <a:endParaRPr lang="ar-SA"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4">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 calcmode="lin" valueType="num">
                                      <p:cBhvr>
                                        <p:cTn id="14"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16" dur="500"/>
                                        <p:tgtEl>
                                          <p:spTgt spid="4">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p:cTn id="21"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23" dur="500"/>
                                        <p:tgtEl>
                                          <p:spTgt spid="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 calcmode="lin" valueType="num">
                                      <p:cBhvr>
                                        <p:cTn id="28"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0" dur="500"/>
                                        <p:tgtEl>
                                          <p:spTgt spid="4">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 calcmode="lin" valueType="num">
                                      <p:cBhvr>
                                        <p:cTn id="35"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37"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86234"/>
            <a:ext cx="9144000" cy="3218830"/>
          </a:xfrm>
          <a:prstGeom prst="rect">
            <a:avLst/>
          </a:prstGeom>
          <a:noFill/>
        </p:spPr>
        <p:txBody>
          <a:bodyPr wrap="square" rtlCol="1">
            <a:spAutoFit/>
          </a:bodyPr>
          <a:lstStyle/>
          <a:p>
            <a:pPr>
              <a:lnSpc>
                <a:spcPts val="1000"/>
              </a:lnSpc>
              <a:buFontTx/>
              <a:buChar char="-"/>
            </a:pPr>
            <a:endParaRPr lang="ar-SA" sz="2800" dirty="0" smtClean="0">
              <a:cs typeface="PT Bold Heading" pitchFamily="2" charset="-78"/>
            </a:endParaRPr>
          </a:p>
          <a:p>
            <a:pPr>
              <a:buFontTx/>
              <a:buChar char="-"/>
            </a:pPr>
            <a:r>
              <a:rPr lang="ar-SA" sz="2650" dirty="0" smtClean="0">
                <a:cs typeface="PT Bold Heading" pitchFamily="2" charset="-78"/>
              </a:rPr>
              <a:t>أدرك الغرب أن العالم العربي بخصائصه وحسن موقعه الجغرافي، وأهميته </a:t>
            </a:r>
            <a:r>
              <a:rPr lang="ar-SA" sz="2600" dirty="0" smtClean="0">
                <a:cs typeface="PT Bold Heading" pitchFamily="2" charset="-78"/>
              </a:rPr>
              <a:t>السياسية، يحسن الاضطلاع برسالة الإسلام، ويستطيع أن يتقلد زعامة العالم الإسلامي، ويزاحم أوربا وينتصر عليها، إذ هو تمسك برسالة الإسلام. لذلك أثار في مختلف أجزائه، أفكارا إقليمية ضيقة تهدد أفكاره، </a:t>
            </a:r>
            <a:r>
              <a:rPr lang="ar-SA" sz="2600" u="sng" dirty="0" smtClean="0">
                <a:solidFill>
                  <a:srgbClr val="C00000"/>
                </a:solidFill>
                <a:cs typeface="PT Bold Heading" pitchFamily="2" charset="-78"/>
              </a:rPr>
              <a:t>فبرزت فيه دعوات فكرية هدامة</a:t>
            </a:r>
            <a:r>
              <a:rPr lang="ar-SA" sz="2600" dirty="0" smtClean="0">
                <a:cs typeface="PT Bold Heading" pitchFamily="2" charset="-78"/>
              </a:rPr>
              <a:t> ، كان من اهمها:</a:t>
            </a:r>
          </a:p>
          <a:p>
            <a:pPr>
              <a:lnSpc>
                <a:spcPts val="1000"/>
              </a:lnSpc>
            </a:pPr>
            <a:endParaRPr lang="ar-SA" sz="2800" dirty="0" smtClean="0">
              <a:cs typeface="PT Bold Heading" pitchFamily="2" charset="-78"/>
            </a:endParaRPr>
          </a:p>
          <a:p>
            <a:pPr>
              <a:buFontTx/>
              <a:buChar char="-"/>
            </a:pPr>
            <a:endParaRPr lang="ar-SA" sz="2800" dirty="0" smtClean="0">
              <a:cs typeface="PT Bold Heading" pitchFamily="2" charset="-78"/>
            </a:endParaRPr>
          </a:p>
          <a:p>
            <a:endParaRPr lang="ar-SA"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32656"/>
            <a:ext cx="9144000" cy="2593018"/>
          </a:xfrm>
          <a:prstGeom prst="rect">
            <a:avLst/>
          </a:prstGeom>
        </p:spPr>
        <p:txBody>
          <a:bodyPr wrap="square">
            <a:spAutoFit/>
          </a:bodyPr>
          <a:lstStyle/>
          <a:p>
            <a:pPr lvl="0"/>
            <a:r>
              <a:rPr lang="ar-SA" sz="2800" u="sng" dirty="0">
                <a:solidFill>
                  <a:srgbClr val="FF0000"/>
                </a:solidFill>
                <a:cs typeface="PT Bold Heading" pitchFamily="2" charset="-78"/>
              </a:rPr>
              <a:t>1- الدعوة إلى الارتماء في أحضان الغرب:</a:t>
            </a:r>
          </a:p>
          <a:p>
            <a:pPr lvl="0">
              <a:lnSpc>
                <a:spcPts val="1000"/>
              </a:lnSpc>
            </a:pPr>
            <a:endParaRPr lang="ar-SA" sz="2800" dirty="0">
              <a:solidFill>
                <a:prstClr val="black"/>
              </a:solidFill>
              <a:cs typeface="PT Bold Heading" pitchFamily="2" charset="-78"/>
            </a:endParaRPr>
          </a:p>
          <a:p>
            <a:pPr lvl="0">
              <a:buFontTx/>
              <a:buChar char="-"/>
            </a:pPr>
            <a:r>
              <a:rPr lang="ar-SA" sz="2700" dirty="0">
                <a:solidFill>
                  <a:prstClr val="black"/>
                </a:solidFill>
                <a:cs typeface="PT Bold Heading" pitchFamily="2" charset="-78"/>
              </a:rPr>
              <a:t>واخذ حضارته دون وعي ولا تمييز، وقد ترجم هذا الاتجاه كثير من الذين </a:t>
            </a:r>
            <a:r>
              <a:rPr lang="ar-SA" sz="2600" dirty="0">
                <a:solidFill>
                  <a:prstClr val="black"/>
                </a:solidFill>
                <a:cs typeface="PT Bold Heading" pitchFamily="2" charset="-78"/>
              </a:rPr>
              <a:t>تقدموا إلى الصفوف الأولى في قيادة الأمة، بعد زوال الخلافة العثمانية، مثل </a:t>
            </a:r>
            <a:r>
              <a:rPr lang="ar-SA" sz="2800" dirty="0">
                <a:solidFill>
                  <a:srgbClr val="C00000"/>
                </a:solidFill>
                <a:cs typeface="PT Bold Heading" pitchFamily="2" charset="-78"/>
              </a:rPr>
              <a:t>طه حسين</a:t>
            </a:r>
            <a:r>
              <a:rPr lang="ar-SA" sz="2800" dirty="0">
                <a:solidFill>
                  <a:prstClr val="black"/>
                </a:solidFill>
                <a:cs typeface="PT Bold Heading" pitchFamily="2" charset="-78"/>
              </a:rPr>
              <a:t>، و</a:t>
            </a:r>
            <a:r>
              <a:rPr lang="ar-SA" sz="2800" dirty="0">
                <a:solidFill>
                  <a:srgbClr val="C00000"/>
                </a:solidFill>
                <a:cs typeface="PT Bold Heading" pitchFamily="2" charset="-78"/>
              </a:rPr>
              <a:t>سلامة موسى</a:t>
            </a:r>
            <a:r>
              <a:rPr lang="ar-SA" sz="2800" dirty="0">
                <a:solidFill>
                  <a:prstClr val="black"/>
                </a:solidFill>
                <a:cs typeface="PT Bold Heading" pitchFamily="2" charset="-78"/>
              </a:rPr>
              <a:t>، و</a:t>
            </a:r>
            <a:r>
              <a:rPr lang="ar-SA" sz="2800" dirty="0">
                <a:solidFill>
                  <a:srgbClr val="C00000"/>
                </a:solidFill>
                <a:cs typeface="PT Bold Heading" pitchFamily="2" charset="-78"/>
              </a:rPr>
              <a:t>قاسم </a:t>
            </a:r>
            <a:r>
              <a:rPr lang="ar-SA" sz="2800" dirty="0" smtClean="0">
                <a:solidFill>
                  <a:srgbClr val="C00000"/>
                </a:solidFill>
                <a:cs typeface="PT Bold Heading" pitchFamily="2" charset="-78"/>
              </a:rPr>
              <a:t>أمين</a:t>
            </a:r>
            <a:r>
              <a:rPr lang="ar-SA" sz="2800" dirty="0" smtClean="0">
                <a:solidFill>
                  <a:prstClr val="black"/>
                </a:solidFill>
                <a:cs typeface="PT Bold Heading" pitchFamily="2" charset="-78"/>
              </a:rPr>
              <a:t>.</a:t>
            </a:r>
            <a:endParaRPr lang="ar-SA" sz="2800" dirty="0">
              <a:solidFill>
                <a:prstClr val="black"/>
              </a:solidFill>
              <a:cs typeface="PT Bold Heading" pitchFamily="2" charset="-78"/>
            </a:endParaRPr>
          </a:p>
          <a:p>
            <a:pPr lvl="0">
              <a:lnSpc>
                <a:spcPts val="1000"/>
              </a:lnSpc>
              <a:buFontTx/>
              <a:buChar char="-"/>
            </a:pPr>
            <a:endParaRPr lang="ar-SA" sz="2800" dirty="0">
              <a:solidFill>
                <a:prstClr val="black"/>
              </a:solidFill>
              <a:cs typeface="PT Bold Heading" pitchFamily="2" charset="-78"/>
            </a:endParaRPr>
          </a:p>
          <a:p>
            <a:pPr lvl="0">
              <a:lnSpc>
                <a:spcPts val="1000"/>
              </a:lnSpc>
              <a:buFontTx/>
              <a:buChar char="-"/>
            </a:pPr>
            <a:endParaRPr lang="ar-SA" sz="2800" dirty="0">
              <a:solidFill>
                <a:prstClr val="black"/>
              </a:solidFill>
              <a:cs typeface="PT Bold Heading" pitchFamily="2" charset="-78"/>
            </a:endParaRPr>
          </a:p>
          <a:p>
            <a:pPr lvl="0"/>
            <a:endParaRPr lang="ar-SA" sz="2850" b="1" dirty="0">
              <a:solidFill>
                <a:prstClr val="black"/>
              </a:solidFill>
              <a:cs typeface="PT Bold Heading" pitchFamily="2" charset="-78"/>
            </a:endParaRPr>
          </a:p>
        </p:txBody>
      </p:sp>
    </p:spTree>
    <p:extLst>
      <p:ext uri="{BB962C8B-B14F-4D97-AF65-F5344CB8AC3E}">
        <p14:creationId xmlns:p14="http://schemas.microsoft.com/office/powerpoint/2010/main" val="259133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4238" y="240318"/>
            <a:ext cx="9144000" cy="4355038"/>
          </a:xfrm>
          <a:prstGeom prst="rect">
            <a:avLst/>
          </a:prstGeom>
        </p:spPr>
        <p:txBody>
          <a:bodyPr wrap="square">
            <a:spAutoFit/>
          </a:bodyPr>
          <a:lstStyle/>
          <a:p>
            <a:pPr lvl="0">
              <a:buFontTx/>
              <a:buChar char="-"/>
            </a:pPr>
            <a:endParaRPr lang="ar-SA" sz="2800" u="sng" dirty="0" smtClean="0">
              <a:solidFill>
                <a:srgbClr val="FF0000"/>
              </a:solidFill>
              <a:cs typeface="PT Bold Heading" pitchFamily="2" charset="-78"/>
            </a:endParaRPr>
          </a:p>
          <a:p>
            <a:pPr lvl="0">
              <a:buFontTx/>
              <a:buChar char="-"/>
            </a:pPr>
            <a:endParaRPr lang="ar-SA" sz="2800" u="sng" dirty="0">
              <a:solidFill>
                <a:srgbClr val="FF0000"/>
              </a:solidFill>
              <a:cs typeface="PT Bold Heading" pitchFamily="2" charset="-78"/>
            </a:endParaRPr>
          </a:p>
          <a:p>
            <a:pPr lvl="0">
              <a:buFontTx/>
              <a:buChar char="-"/>
            </a:pPr>
            <a:r>
              <a:rPr lang="ar-SA" sz="2800" u="sng" dirty="0" smtClean="0">
                <a:solidFill>
                  <a:srgbClr val="FF0000"/>
                </a:solidFill>
                <a:cs typeface="PT Bold Heading" pitchFamily="2" charset="-78"/>
              </a:rPr>
              <a:t> سلامة موسى:</a:t>
            </a:r>
            <a:endParaRPr lang="ar-SA" sz="2800" u="sng" dirty="0">
              <a:solidFill>
                <a:srgbClr val="FF0000"/>
              </a:solidFill>
              <a:cs typeface="PT Bold Heading" pitchFamily="2" charset="-78"/>
            </a:endParaRPr>
          </a:p>
          <a:p>
            <a:pPr lvl="0">
              <a:buFontTx/>
              <a:buChar char="-"/>
            </a:pPr>
            <a:endParaRPr lang="ar-SA" sz="2800" dirty="0" smtClean="0">
              <a:solidFill>
                <a:srgbClr val="00B050"/>
              </a:solidFill>
              <a:cs typeface="PT Bold Heading" pitchFamily="2" charset="-78"/>
            </a:endParaRPr>
          </a:p>
          <a:p>
            <a:pPr lvl="0"/>
            <a:r>
              <a:rPr lang="ar-SA" sz="2800" dirty="0">
                <a:solidFill>
                  <a:srgbClr val="00B050"/>
                </a:solidFill>
                <a:cs typeface="PT Bold Heading" pitchFamily="2" charset="-78"/>
              </a:rPr>
              <a:t> </a:t>
            </a:r>
            <a:r>
              <a:rPr lang="ar-SA" sz="2800" dirty="0" smtClean="0">
                <a:solidFill>
                  <a:srgbClr val="00B050"/>
                </a:solidFill>
                <a:cs typeface="PT Bold Heading" pitchFamily="2" charset="-78"/>
              </a:rPr>
              <a:t>                          </a:t>
            </a:r>
            <a:r>
              <a:rPr lang="ar-SA" sz="2800" dirty="0" smtClean="0">
                <a:solidFill>
                  <a:prstClr val="black"/>
                </a:solidFill>
                <a:cs typeface="PT Bold Heading" pitchFamily="2" charset="-78"/>
              </a:rPr>
              <a:t>في </a:t>
            </a:r>
            <a:r>
              <a:rPr lang="ar-SA" sz="2800" dirty="0">
                <a:solidFill>
                  <a:prstClr val="black"/>
                </a:solidFill>
                <a:cs typeface="PT Bold Heading" pitchFamily="2" charset="-78"/>
              </a:rPr>
              <a:t>كتابه ( </a:t>
            </a:r>
            <a:r>
              <a:rPr lang="ar-SA" sz="2800" dirty="0">
                <a:solidFill>
                  <a:srgbClr val="00B050"/>
                </a:solidFill>
                <a:cs typeface="PT Bold Heading" pitchFamily="2" charset="-78"/>
              </a:rPr>
              <a:t>اليوم والغد</a:t>
            </a:r>
            <a:r>
              <a:rPr lang="ar-SA" sz="2800" dirty="0">
                <a:solidFill>
                  <a:prstClr val="black"/>
                </a:solidFill>
                <a:cs typeface="PT Bold Heading" pitchFamily="2" charset="-78"/>
              </a:rPr>
              <a:t>)، يرى </a:t>
            </a:r>
            <a:r>
              <a:rPr lang="ar-SA" sz="2800" dirty="0" smtClean="0">
                <a:solidFill>
                  <a:prstClr val="black"/>
                </a:solidFill>
                <a:cs typeface="PT Bold Heading" pitchFamily="2" charset="-78"/>
              </a:rPr>
              <a:t>أن </a:t>
            </a:r>
            <a:r>
              <a:rPr lang="ar-SA" sz="2800" dirty="0">
                <a:solidFill>
                  <a:prstClr val="black"/>
                </a:solidFill>
                <a:cs typeface="PT Bold Heading" pitchFamily="2" charset="-78"/>
              </a:rPr>
              <a:t>مصر جزء من أوربا</a:t>
            </a:r>
            <a:r>
              <a:rPr lang="ar-SA" sz="2800" dirty="0" smtClean="0">
                <a:solidFill>
                  <a:prstClr val="black"/>
                </a:solidFill>
                <a:cs typeface="PT Bold Heading" pitchFamily="2" charset="-78"/>
              </a:rPr>
              <a:t>، </a:t>
            </a:r>
          </a:p>
          <a:p>
            <a:pPr lvl="0"/>
            <a:r>
              <a:rPr lang="ar-SA" sz="2800" dirty="0">
                <a:solidFill>
                  <a:prstClr val="black"/>
                </a:solidFill>
                <a:cs typeface="PT Bold Heading" pitchFamily="2" charset="-78"/>
              </a:rPr>
              <a:t> </a:t>
            </a:r>
            <a:r>
              <a:rPr lang="ar-SA" sz="2800" dirty="0" smtClean="0">
                <a:solidFill>
                  <a:prstClr val="black"/>
                </a:solidFill>
                <a:cs typeface="PT Bold Heading" pitchFamily="2" charset="-78"/>
              </a:rPr>
              <a:t>                          </a:t>
            </a:r>
            <a:r>
              <a:rPr lang="ar-SA" sz="2750" dirty="0" smtClean="0">
                <a:solidFill>
                  <a:prstClr val="black"/>
                </a:solidFill>
                <a:cs typeface="PT Bold Heading" pitchFamily="2" charset="-78"/>
              </a:rPr>
              <a:t>وليست </a:t>
            </a:r>
            <a:r>
              <a:rPr lang="ar-SA" sz="2750" dirty="0">
                <a:solidFill>
                  <a:prstClr val="black"/>
                </a:solidFill>
                <a:cs typeface="PT Bold Heading" pitchFamily="2" charset="-78"/>
              </a:rPr>
              <a:t>جزءًا من </a:t>
            </a:r>
            <a:r>
              <a:rPr lang="ar-SA" sz="2700" dirty="0">
                <a:solidFill>
                  <a:prstClr val="black"/>
                </a:solidFill>
                <a:cs typeface="PT Bold Heading" pitchFamily="2" charset="-78"/>
              </a:rPr>
              <a:t>آسيا( أي من الإسلام)، ويقول: أننا </a:t>
            </a:r>
            <a:endParaRPr lang="ar-SA" sz="2700" dirty="0" smtClean="0">
              <a:solidFill>
                <a:prstClr val="black"/>
              </a:solidFill>
              <a:cs typeface="PT Bold Heading" pitchFamily="2" charset="-78"/>
            </a:endParaRP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a:t>
            </a:r>
            <a:r>
              <a:rPr lang="ar-SA" sz="2800" dirty="0" smtClean="0">
                <a:solidFill>
                  <a:prstClr val="black"/>
                </a:solidFill>
                <a:cs typeface="PT Bold Heading" pitchFamily="2" charset="-78"/>
              </a:rPr>
              <a:t>  إذا </a:t>
            </a:r>
            <a:r>
              <a:rPr lang="ar-SA" sz="2800" dirty="0">
                <a:solidFill>
                  <a:prstClr val="black"/>
                </a:solidFill>
                <a:cs typeface="PT Bold Heading" pitchFamily="2" charset="-78"/>
              </a:rPr>
              <a:t>أخلصنا النية مع الإنجليز فقد نتفق معهم ، </a:t>
            </a:r>
            <a:r>
              <a:rPr lang="ar-SA" sz="2800" dirty="0" smtClean="0">
                <a:solidFill>
                  <a:prstClr val="black"/>
                </a:solidFill>
                <a:cs typeface="PT Bold Heading" pitchFamily="2" charset="-78"/>
              </a:rPr>
              <a:t>إذا </a:t>
            </a: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ضمنا </a:t>
            </a:r>
            <a:r>
              <a:rPr lang="ar-SA" sz="2700" dirty="0">
                <a:solidFill>
                  <a:prstClr val="black"/>
                </a:solidFill>
                <a:cs typeface="PT Bold Heading" pitchFamily="2" charset="-78"/>
              </a:rPr>
              <a:t>لهم مصالحهم، وهم في الوقت نفسه </a:t>
            </a:r>
            <a:r>
              <a:rPr lang="ar-SA" sz="2700" dirty="0" smtClean="0">
                <a:solidFill>
                  <a:prstClr val="black"/>
                </a:solidFill>
                <a:cs typeface="PT Bold Heading" pitchFamily="2" charset="-78"/>
              </a:rPr>
              <a:t>إذا </a:t>
            </a:r>
            <a:r>
              <a:rPr lang="ar-SA" sz="2700" dirty="0">
                <a:solidFill>
                  <a:prstClr val="black"/>
                </a:solidFill>
                <a:cs typeface="PT Bold Heading" pitchFamily="2" charset="-78"/>
              </a:rPr>
              <a:t>أخلصوا </a:t>
            </a:r>
            <a:endParaRPr lang="ar-SA" sz="2700" dirty="0" smtClean="0">
              <a:solidFill>
                <a:prstClr val="black"/>
              </a:solidFill>
              <a:cs typeface="PT Bold Heading" pitchFamily="2" charset="-78"/>
            </a:endParaRP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النية </a:t>
            </a:r>
            <a:r>
              <a:rPr lang="ar-SA" sz="2700" dirty="0">
                <a:solidFill>
                  <a:prstClr val="black"/>
                </a:solidFill>
                <a:cs typeface="PT Bold Heading" pitchFamily="2" charset="-78"/>
              </a:rPr>
              <a:t>لنا فإننا نقضي على الرجعية في مصر </a:t>
            </a:r>
            <a:r>
              <a:rPr lang="ar-SA" sz="2700" dirty="0" smtClean="0">
                <a:solidFill>
                  <a:prstClr val="black"/>
                </a:solidFill>
                <a:cs typeface="PT Bold Heading" pitchFamily="2" charset="-78"/>
              </a:rPr>
              <a:t>وننتهي</a:t>
            </a: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a:t>
            </a:r>
            <a:r>
              <a:rPr lang="ar-SA" sz="2700" dirty="0">
                <a:solidFill>
                  <a:prstClr val="black"/>
                </a:solidFill>
                <a:cs typeface="PT Bold Heading" pitchFamily="2" charset="-78"/>
              </a:rPr>
              <a:t>منها، فلنول وجهنا شطر أوربا.</a:t>
            </a:r>
          </a:p>
        </p:txBody>
      </p:sp>
      <p:sp>
        <p:nvSpPr>
          <p:cNvPr id="4" name="AutoShape 4" descr="data:image/jpeg;base64,/9j/4AAQSkZJRgABAQAAAQABAAD/2wCEAAkGBxQTEhQUExQWFRQXFhoaGBcXGRwcGBwZGRgcFxgYGBoZHSggGholHx4UITEiJSkrLi4uFx8zODMsNygtLisBCgoKDgwOFw8QFCwcFxwsLCwsLCwsLCwsLCwsLCwsLCwsLCw3LCssLCwsLCwsLCwsNys3Kyw3LCssKysrKysrLP/AABEIAKYAkAMBIgACEQEDEQH/xAAcAAABBQEBAQAAAAAAAAAAAAAAAgMEBQYBBwj/xAA9EAABAwIDBQYEBAUCBwAAAAABAAIRAyEEMUESUWFx8AUigZGhsQbB0eETMkLxBzNSYnIjkhRDc4KywtL/xAAWAQEBAQAAAAAAAAAAAAAAAAAAAQL/xAAXEQEBAQEAAAAAAAAAAAAAAAAAARFB/9oADAMBAAIRAxEAPwD0RCEIoQhMY3FspML6jg1o1Op3DeeCB8KHje1KVL+ZUAP9ObvILFds/GL6gIp/6TOffdzOnIeZWOq9oTOyTn1dEeoP+MKGgqH/ALQPdy4z4xokx+HUH+z/AOl5a+qTmnqRJ+mio9aw/wAQ0HfqLP8AMR6iR6q0ny0P0Xjf4jh9lbdj9u1aB7p2mHNhnZ8I/KTvHqg9PQoHZPa1PENlhhw/Mw/mb9RxHop6ihCEIBCEIBCEIBCEIEVqrWtc5xDWtBLnHIAXJXk/xB22/F1C4S1gkU2nIDj/AHHVaz+JeOLMM2mP+a47X+LIMeJIn/FedU62cmIy5b/G6Ieu3PvRxNlX4in3uafLoM2O/OeVvum8RWmDlnP7oHcOzJTqdHeCq/s+tOt9N/krWk6TG/gT5qiRRo2snBhuB6yTtLxt+25SGmIvbn6IG6FJzCHNcWuH5SLGVuewe1vx2kOAFRovGRGW0PYj6rKNqD6T65p3CYw03tqATGYGrf1AcY9YTBu0JLHhwDmmWkAg7wbgpSihCEIBCEIBCEIMh/EuhNCk7dUI8HNn/wBV5e8kZcOWefuvXfj6iTgnugw1zXTHNs+vqvH2HON2t88vogRUqEjWNMzKSW5AHLXQ8eH2XCDJ8/WLJZpQJCgcwJIdBy1MxbRXWEqbRkSfA+ke6pcG0bYyiZjLL6mFfYUBt9cpAGnIdb1YVPw7d59bjzU1twL246/VUVVr3nuGBGvpl9FNo1H2JNxnroqi1FM6FKqUUqnWGztZ2TQxYccovlrmqjVfCtYmiWn9DyPA94e7vRXKyXwjXIr1WSHNczatYgsdAkcdojwC1qy0EIQgEIQgEirVDWuc78rWlxjOGgkx5JaRVpbbXM/ra5v+4FvzQeD9odr1n16j6znPLydtsnZj+kNGTRlHDeouIhsGmSWuuAcwRmFOw7D+O50ZZzpYKsqC7gPybRieOeSBdIz4qf8A8MTDRGUwdN+qgU2qVhK0OvlYIUvAUswdSJ+Q4XPonuymvL4kAZ3ub5WJHmptbC7Tdpk7QbO+QZIFk9gWBxBIBI36TvIvGRsdVUcDsRPeaG7JAmBMwdotg3ZbndcxWOc2r3mw0bJceDjE8RKthS2RnnkB9lC7RpBwc1uboDjwF4QW9F7XN3+XuonaGMe2k6o0SQYDIuSbXi4ATnYxEFp0Fkus0TsknvSQdDa45hBZfw4qF/8AxLnt2XgsaJJPd70xP9wb5LarB/Dlc0cQxrbMdDSBkZNvEW9Vu1FdQhCAQhCAXJWM+I/4g0qJLMM1teoDBc4kUmkGIkXeZ3QLZrF4r44x7z/P2J0pta0X3WJ9fFBafFGHGGxeIaR3KsPbuBMkjlO0ByWQfQcInI94OGW4zu0T7u1KlR4dXqPq6d5xNgZi+iex2G7m2MievmghsGXWaNi/WafZlklUwJBnhw5KCXgsSWEOIIyEEaR14KwwtTaJF4tfKc4XWUWlmy7OA2YE5fb3THYwJJOkxvyy9OrrSNCzCWFr9aqo7Ux7adrFwzjSclefiQCJi2e7csdTw1QF7n0yXgmx1mbjfqgsuxsSS6QVpadMGxAI3LL9i4p1Op/Jc3dLSfXX7rSiq942g0t2XehzsEHauH2HNe3RwI8DIC3b8zzKxtYbQA5cNdE9h+3qrSA7/Vg97WOThr5qDVoTGFxTKglrp3g/mHMac8k+ihCEIPnzGn/Uqf8AUf8A+bgmXNUjFNmpU41H+rym+vqoptoTzahgtkwYtKb2cl0DrxQPsdZOsJTLOuvNOUTfJVFrQqmNTuP281Y9nUtlpceZ+XiqylGzMDO/RFld4ABzWjTP7e/krEOB/dk5k9eCW1sm409tc1X9qVnEtDS0C4yJnyNlBpMxJAhzgCYkC0gTG+bqjWbG7LSbop9ywO4dclSUmYqINSNZAbPnrqpdcBrfxHuPcbJk5+VpRFh+Iar/AMKQCBLjwnIKRWbTpMDQNp4/SDAHEmO6FnsHjyynUxFhUcYYLEbR7oGemvJW3YuHJbNTM5k6nU3zKipnZ1F7HBw/MNwsOEG8c1qMFihUB0IMEe0LP1u06e0GtcCRaG3M8hcq27KNzmJaDBzkGNOagskIQivAKt3O5n3Kai6dqOuTxPuuNPUKDmykgJ0pJagGFKI1+yVSjaE2E57uPgn8dgX0nbLxB9CN4Ov7KiRRk0nWyzhXPYlbuknP0v1fwVF2fUh0HI2I36KRTrOpd3MafLlzVRelgebwY0+R8kNwwBsXRMxJjdYHWAq7C4/ay/N6nzVrh6m+/HwVEpuFbMzJ603Km+LKgbTawZvdPGG/KS1Wz8Q1olzgANTYDzz5LIdq4816hdk0WaOG/wAc0pHezapNSm0nug2H93JaL4p7T2abaFOznQXHc3QA7yR5DiqLAUWtJdUE27sZhwO7j1Cbq1zWql5gGbDcALN9PNQbn4eoxTZ3YsN0jyWiwLu+BwP1VB2G47AzBKusGYcHGw+qguEIQivAagu7n80NGadLbpNJgCKHN690bGic3ex+SI66KIbAt7r0HsCizF4Rraglze4TqIyM5iRsrz8Bar4FxOzWfTcbVG23bTLi85kbQ8FYiRW+CXh0seCNzuHLPRNYz4Zqt/O6k1mZeXENbvzHitxVeWsJaNpwFmkwCf0gnQbyvKa1epVc7bL3VC4mLm+oDcmgHQZJgv8A4Z7Cwdd0CrVLxm2zJExLZBJHIyNQs2/FPBcGuOztO2YNyAbX5bKuPhfDlmMpE2AJJAN7NOfCbSs/ScCAcpg+JuZ08EHKpLj3iXc7+6aDczuUhzbddfsmwL8evVRTlOu7Trkik0uPdzSCOGnQXGVYM5ndv0gdbkGz+H8cTDXjZcPI8QtbSyvlwyWMwZ2j3HScwbQTGRtIJE84HFaHsftAPLm5EWIRF/hq8CCbb932U1VtPzUyhUyE304/fNB4ds56ycut/wAl1rSlb7darrAJAOU9fJFJe2OuuCIGvj7pZ0z3DxzQB111ZBwD2y4SpGBxRp1GVGiSx0wdY08pUc5a9aJbOvDdHVkHsFCs17Q5plrgCDwNwvN/inD/AIWLeG2D4eIt+aSQY0mfNaD4L7R2qRok95ju7b9DpNuRB8wqX41qA4mNzAPUnwzWqnS/h6Bijs/qpVNkxIDtnaHssvTHdGlstBvWl7CilUpPbq9wNjJBa4EcsvFZljrD/EewUD0buVuE+6RG72unWXvw1SQ09Z+CKbLEg536vwUxonP75KPUYoJHZmL2HAmYGgzI+uo5LQOxP4VdlRp7j7EgWnQ81kxv681YDHB1MU3ZtNkHqlGrIBXcVQD2bJt3gZFiIIIIVD8OY/aYATOSv8TUtIEK1HkGz+6WAuA3PWt12fDlqopJA/f7ZLoHj77voludG6I5jkfuuNBA3bvn8kCTc9fJd4+/qiI5oGfsEFx8K4v8PFUybBxLDP8AdABtxhK+JKodjHbjstN+HlN1UQZEGOI03EJ3HYgvqmocyQfT5GVRYYl+waezm0EjmB8/mqU0oN8vlpz1VtB26cm7jc8zs/P0Vc5uh338LFKGxa2X75CUU25a9e6WDlrr62su7Ma/Tx8VBxtst3XskPFyQnnNsRkPska8N2oKCJU3T670N+6eeAmgCgfwmLfSMse5vL6G29XlH4srbJDmtdxA2T5ZLPnx4lcpG+5NDhNzz904w39UIUV0Mk+K7SE66desLqFUJdc3uTHJdZeOI65ZoQgU1gv4fv7pOHZLmj+q8+X1XUILHHHZcwDcD6youLZ338CfmfkhCUiNTbNtLBdA9UIQOB173t7hIcbE3/dCEQyWz5FNhyEIrhGqGt166shChH//2Q==">
            <a:hlinkClick r:id="rId2"/>
          </p:cNvPr>
          <p:cNvSpPr>
            <a:spLocks noChangeAspect="1" noChangeArrowheads="1"/>
          </p:cNvSpPr>
          <p:nvPr/>
        </p:nvSpPr>
        <p:spPr bwMode="auto">
          <a:xfrm>
            <a:off x="103237" y="-819471"/>
            <a:ext cx="1714500" cy="9361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1988840"/>
            <a:ext cx="1872208" cy="237626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6781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barn(inVertical)">
                                      <p:cBhvr>
                                        <p:cTn id="30" dur="500"/>
                                        <p:tgtEl>
                                          <p:spTgt spid="3">
                                            <p:txEl>
                                              <p:pRg st="8" end="8"/>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barn(inVertical)">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052736"/>
            <a:ext cx="9036496" cy="2585323"/>
          </a:xfrm>
          <a:prstGeom prst="rect">
            <a:avLst/>
          </a:prstGeom>
        </p:spPr>
        <p:txBody>
          <a:bodyPr wrap="square">
            <a:spAutoFit/>
          </a:bodyPr>
          <a:lstStyle/>
          <a:p>
            <a:pPr lvl="0">
              <a:buFontTx/>
              <a:buChar char="-"/>
            </a:pPr>
            <a:r>
              <a:rPr lang="ar-SA" sz="2700" b="1" u="sng" dirty="0" smtClean="0">
                <a:solidFill>
                  <a:srgbClr val="FF0000"/>
                </a:solidFill>
                <a:cs typeface="PT Bold Heading" pitchFamily="2" charset="-78"/>
              </a:rPr>
              <a:t> طه حسين: </a:t>
            </a:r>
          </a:p>
          <a:p>
            <a:pPr lvl="0">
              <a:buFontTx/>
              <a:buChar char="-"/>
            </a:pPr>
            <a:endParaRPr lang="ar-SA" sz="2700" b="1" u="sng" dirty="0" smtClean="0">
              <a:solidFill>
                <a:srgbClr val="FF0000"/>
              </a:solidFill>
              <a:cs typeface="PT Bold Heading" pitchFamily="2" charset="-78"/>
            </a:endParaRPr>
          </a:p>
          <a:p>
            <a:pPr lvl="0"/>
            <a:r>
              <a:rPr lang="ar-SA" sz="2700" b="1" dirty="0">
                <a:solidFill>
                  <a:prstClr val="black"/>
                </a:solidFill>
                <a:cs typeface="PT Bold Heading" pitchFamily="2" charset="-78"/>
              </a:rPr>
              <a:t> </a:t>
            </a:r>
            <a:r>
              <a:rPr lang="ar-SA" sz="2700" b="1" dirty="0" smtClean="0">
                <a:solidFill>
                  <a:prstClr val="black"/>
                </a:solidFill>
                <a:cs typeface="PT Bold Heading" pitchFamily="2" charset="-78"/>
              </a:rPr>
              <a:t>                             </a:t>
            </a:r>
          </a:p>
          <a:p>
            <a:pPr lvl="0"/>
            <a:r>
              <a:rPr lang="ar-SA" sz="2700" b="1" dirty="0">
                <a:solidFill>
                  <a:prstClr val="black"/>
                </a:solidFill>
                <a:cs typeface="PT Bold Heading" pitchFamily="2" charset="-78"/>
              </a:rPr>
              <a:t> </a:t>
            </a:r>
            <a:r>
              <a:rPr lang="ar-SA" sz="2700" b="1" dirty="0" smtClean="0">
                <a:solidFill>
                  <a:prstClr val="black"/>
                </a:solidFill>
                <a:cs typeface="PT Bold Heading" pitchFamily="2" charset="-78"/>
              </a:rPr>
              <a:t>                             في </a:t>
            </a:r>
            <a:r>
              <a:rPr lang="ar-SA" sz="2700" b="1" dirty="0">
                <a:solidFill>
                  <a:prstClr val="black"/>
                </a:solidFill>
                <a:cs typeface="PT Bold Heading" pitchFamily="2" charset="-78"/>
              </a:rPr>
              <a:t>كتابه( </a:t>
            </a:r>
            <a:r>
              <a:rPr lang="ar-SA" sz="2700" b="1" dirty="0">
                <a:solidFill>
                  <a:srgbClr val="00B050"/>
                </a:solidFill>
                <a:cs typeface="PT Bold Heading" pitchFamily="2" charset="-78"/>
              </a:rPr>
              <a:t>مستقبل الثقافة في مصر</a:t>
            </a:r>
            <a:r>
              <a:rPr lang="ar-SA" sz="2700" b="1" dirty="0">
                <a:solidFill>
                  <a:prstClr val="black"/>
                </a:solidFill>
                <a:cs typeface="PT Bold Heading" pitchFamily="2" charset="-78"/>
              </a:rPr>
              <a:t>) يقول: أن </a:t>
            </a:r>
            <a:r>
              <a:rPr lang="ar-SA" sz="2700" b="1" dirty="0" smtClean="0">
                <a:solidFill>
                  <a:prstClr val="black"/>
                </a:solidFill>
                <a:cs typeface="PT Bold Heading" pitchFamily="2" charset="-78"/>
              </a:rPr>
              <a:t>سبيل</a:t>
            </a:r>
          </a:p>
          <a:p>
            <a:pPr lvl="0"/>
            <a:r>
              <a:rPr lang="ar-SA" sz="2700" b="1" dirty="0">
                <a:solidFill>
                  <a:prstClr val="black"/>
                </a:solidFill>
                <a:cs typeface="PT Bold Heading" pitchFamily="2" charset="-78"/>
              </a:rPr>
              <a:t> </a:t>
            </a:r>
            <a:r>
              <a:rPr lang="ar-SA" sz="2700" b="1" dirty="0" smtClean="0">
                <a:solidFill>
                  <a:prstClr val="black"/>
                </a:solidFill>
                <a:cs typeface="PT Bold Heading" pitchFamily="2" charset="-78"/>
              </a:rPr>
              <a:t>                            النهضة </a:t>
            </a:r>
            <a:r>
              <a:rPr lang="ar-SA" sz="2850" b="1" dirty="0">
                <a:solidFill>
                  <a:prstClr val="black"/>
                </a:solidFill>
                <a:cs typeface="PT Bold Heading" pitchFamily="2" charset="-78"/>
              </a:rPr>
              <a:t>واضحة بينة مستقيمة ليس فيها عوج </a:t>
            </a:r>
            <a:r>
              <a:rPr lang="ar-SA" sz="2850" b="1" dirty="0" smtClean="0">
                <a:solidFill>
                  <a:prstClr val="black"/>
                </a:solidFill>
                <a:cs typeface="PT Bold Heading" pitchFamily="2" charset="-78"/>
              </a:rPr>
              <a:t>ولا</a:t>
            </a:r>
          </a:p>
          <a:p>
            <a:pPr lvl="0"/>
            <a:r>
              <a:rPr lang="ar-SA" sz="2550" b="1" dirty="0">
                <a:solidFill>
                  <a:prstClr val="black"/>
                </a:solidFill>
                <a:cs typeface="PT Bold Heading" pitchFamily="2" charset="-78"/>
              </a:rPr>
              <a:t> </a:t>
            </a:r>
            <a:r>
              <a:rPr lang="ar-SA" sz="2550" b="1" dirty="0" smtClean="0">
                <a:solidFill>
                  <a:prstClr val="black"/>
                </a:solidFill>
                <a:cs typeface="PT Bold Heading" pitchFamily="2" charset="-78"/>
              </a:rPr>
              <a:t>                             التواء</a:t>
            </a:r>
            <a:r>
              <a:rPr lang="ar-SA" sz="2550" b="1" dirty="0">
                <a:solidFill>
                  <a:prstClr val="black"/>
                </a:solidFill>
                <a:cs typeface="PT Bold Heading" pitchFamily="2" charset="-78"/>
              </a:rPr>
              <a:t>، وهي </a:t>
            </a:r>
            <a:r>
              <a:rPr lang="ar-SA" sz="2550" b="1" u="sng" dirty="0">
                <a:solidFill>
                  <a:srgbClr val="C00000"/>
                </a:solidFill>
                <a:cs typeface="PT Bold Heading" pitchFamily="2" charset="-78"/>
              </a:rPr>
              <a:t>أن نسير سيرة الأوربيين ، ونسلك طريقهم</a:t>
            </a:r>
            <a:r>
              <a:rPr lang="ar-SA" sz="2550" b="1" dirty="0">
                <a:solidFill>
                  <a:prstClr val="black"/>
                </a:solidFill>
                <a:cs typeface="PT Bold Heading" pitchFamily="2" charset="-78"/>
              </a:rPr>
              <a:t>.</a:t>
            </a: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1700808"/>
            <a:ext cx="1524000" cy="218122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5708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arn(inVertical)">
                                      <p:cBhvr>
                                        <p:cTn id="18" dur="500"/>
                                        <p:tgtEl>
                                          <p:spTgt spid="2">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arn(inVertical)">
                                      <p:cBhvr>
                                        <p:cTn id="21" dur="500"/>
                                        <p:tgtEl>
                                          <p:spTgt spid="2">
                                            <p:txEl>
                                              <p:pRg st="4" end="4"/>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arn(inVertical)">
                                      <p:cBhvr>
                                        <p:cTn id="2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6512" y="1268760"/>
            <a:ext cx="9036496" cy="3031599"/>
          </a:xfrm>
          <a:prstGeom prst="rect">
            <a:avLst/>
          </a:prstGeom>
        </p:spPr>
        <p:txBody>
          <a:bodyPr wrap="square">
            <a:spAutoFit/>
          </a:bodyPr>
          <a:lstStyle/>
          <a:p>
            <a:pPr marL="271463" lvl="0" indent="-271463">
              <a:buFontTx/>
              <a:buChar char="-"/>
            </a:pPr>
            <a:r>
              <a:rPr lang="ar-SA" sz="2800" u="sng" dirty="0" smtClean="0">
                <a:solidFill>
                  <a:srgbClr val="FF0000"/>
                </a:solidFill>
                <a:cs typeface="PT Bold Heading" pitchFamily="2" charset="-78"/>
              </a:rPr>
              <a:t>قاسم أمين: </a:t>
            </a:r>
          </a:p>
          <a:p>
            <a:pPr marL="271463" lvl="0" indent="-271463">
              <a:buFontTx/>
              <a:buChar char="-"/>
            </a:pPr>
            <a:endParaRPr lang="ar-SA" sz="2800" u="sng" dirty="0" smtClean="0">
              <a:solidFill>
                <a:srgbClr val="FF0000"/>
              </a:solidFill>
              <a:cs typeface="PT Bold Heading" pitchFamily="2" charset="-78"/>
            </a:endParaRPr>
          </a:p>
          <a:p>
            <a:pPr lvl="0"/>
            <a:r>
              <a:rPr lang="ar-SA" sz="2800" dirty="0" smtClean="0">
                <a:solidFill>
                  <a:srgbClr val="00B050"/>
                </a:solidFill>
                <a:cs typeface="PT Bold Heading" pitchFamily="2" charset="-78"/>
              </a:rPr>
              <a:t>                             </a:t>
            </a:r>
            <a:r>
              <a:rPr lang="ar-SA" sz="2800" dirty="0" smtClean="0">
                <a:solidFill>
                  <a:prstClr val="black"/>
                </a:solidFill>
                <a:cs typeface="PT Bold Heading" pitchFamily="2" charset="-78"/>
              </a:rPr>
              <a:t>يقول </a:t>
            </a:r>
            <a:r>
              <a:rPr lang="ar-SA" sz="2800" dirty="0">
                <a:solidFill>
                  <a:prstClr val="black"/>
                </a:solidFill>
                <a:cs typeface="PT Bold Heading" pitchFamily="2" charset="-78"/>
              </a:rPr>
              <a:t>في كتابه ( </a:t>
            </a:r>
            <a:r>
              <a:rPr lang="ar-SA" sz="2800" dirty="0">
                <a:solidFill>
                  <a:srgbClr val="00B050"/>
                </a:solidFill>
                <a:cs typeface="PT Bold Heading" pitchFamily="2" charset="-78"/>
              </a:rPr>
              <a:t>المرأة الجديدة</a:t>
            </a:r>
            <a:r>
              <a:rPr lang="ar-SA" sz="2800" dirty="0">
                <a:solidFill>
                  <a:prstClr val="black"/>
                </a:solidFill>
                <a:cs typeface="PT Bold Heading" pitchFamily="2" charset="-78"/>
              </a:rPr>
              <a:t>)، بعد أن تحدث </a:t>
            </a:r>
            <a:r>
              <a:rPr lang="ar-SA" sz="2800" dirty="0" smtClean="0">
                <a:solidFill>
                  <a:prstClr val="black"/>
                </a:solidFill>
                <a:cs typeface="PT Bold Heading" pitchFamily="2" charset="-78"/>
              </a:rPr>
              <a:t>عن</a:t>
            </a:r>
          </a:p>
          <a:p>
            <a:pPr lvl="0"/>
            <a:r>
              <a:rPr lang="ar-SA" sz="2800" dirty="0">
                <a:solidFill>
                  <a:prstClr val="black"/>
                </a:solidFill>
                <a:cs typeface="PT Bold Heading" pitchFamily="2" charset="-78"/>
              </a:rPr>
              <a:t> </a:t>
            </a:r>
            <a:r>
              <a:rPr lang="ar-SA" sz="2800" dirty="0" smtClean="0">
                <a:solidFill>
                  <a:prstClr val="black"/>
                </a:solidFill>
                <a:cs typeface="PT Bold Heading" pitchFamily="2" charset="-78"/>
              </a:rPr>
              <a:t>                            </a:t>
            </a:r>
            <a:r>
              <a:rPr lang="ar-SA" sz="2800" dirty="0">
                <a:solidFill>
                  <a:prstClr val="black"/>
                </a:solidFill>
                <a:cs typeface="PT Bold Heading" pitchFamily="2" charset="-78"/>
              </a:rPr>
              <a:t>أوضاع </a:t>
            </a:r>
            <a:r>
              <a:rPr lang="ar-SA" sz="2700" dirty="0">
                <a:solidFill>
                  <a:prstClr val="black"/>
                </a:solidFill>
                <a:cs typeface="PT Bold Heading" pitchFamily="2" charset="-78"/>
              </a:rPr>
              <a:t>المرأة المسلمة في مصر: هذا هو الداء الذي </a:t>
            </a:r>
            <a:endParaRPr lang="ar-SA" sz="2700" dirty="0" smtClean="0">
              <a:solidFill>
                <a:prstClr val="black"/>
              </a:solidFill>
              <a:cs typeface="PT Bold Heading" pitchFamily="2" charset="-78"/>
            </a:endParaRPr>
          </a:p>
          <a:p>
            <a:pPr lvl="0"/>
            <a:r>
              <a:rPr lang="ar-SA" sz="2700" dirty="0">
                <a:solidFill>
                  <a:prstClr val="black"/>
                </a:solidFill>
                <a:cs typeface="PT Bold Heading" pitchFamily="2" charset="-78"/>
              </a:rPr>
              <a:t> </a:t>
            </a:r>
            <a:r>
              <a:rPr lang="ar-SA" sz="2700" dirty="0" smtClean="0">
                <a:solidFill>
                  <a:prstClr val="black"/>
                </a:solidFill>
                <a:cs typeface="PT Bold Heading" pitchFamily="2" charset="-78"/>
              </a:rPr>
              <a:t>                             يلزم </a:t>
            </a:r>
            <a:r>
              <a:rPr lang="ar-SA" sz="2700" dirty="0">
                <a:solidFill>
                  <a:prstClr val="black"/>
                </a:solidFill>
                <a:cs typeface="PT Bold Heading" pitchFamily="2" charset="-78"/>
              </a:rPr>
              <a:t>أن نبادر إلى علاجه، وليس له دواء إلا</a:t>
            </a:r>
            <a:r>
              <a:rPr lang="ar-SA" sz="2700" u="sng" dirty="0">
                <a:solidFill>
                  <a:prstClr val="black"/>
                </a:solidFill>
                <a:cs typeface="PT Bold Heading" pitchFamily="2" charset="-78"/>
              </a:rPr>
              <a:t> </a:t>
            </a:r>
            <a:r>
              <a:rPr lang="ar-SA" sz="2700" u="sng" dirty="0">
                <a:solidFill>
                  <a:srgbClr val="C00000"/>
                </a:solidFill>
                <a:cs typeface="PT Bold Heading" pitchFamily="2" charset="-78"/>
              </a:rPr>
              <a:t>أن نربي </a:t>
            </a:r>
            <a:endParaRPr lang="ar-SA" sz="2700" u="sng" dirty="0" smtClean="0">
              <a:solidFill>
                <a:srgbClr val="C00000"/>
              </a:solidFill>
              <a:cs typeface="PT Bold Heading" pitchFamily="2" charset="-78"/>
            </a:endParaRPr>
          </a:p>
          <a:p>
            <a:pPr lvl="0"/>
            <a:r>
              <a:rPr lang="ar-SA" sz="2600" dirty="0">
                <a:solidFill>
                  <a:srgbClr val="C00000"/>
                </a:solidFill>
                <a:cs typeface="PT Bold Heading" pitchFamily="2" charset="-78"/>
              </a:rPr>
              <a:t> </a:t>
            </a:r>
            <a:r>
              <a:rPr lang="ar-SA" sz="2600" dirty="0" smtClean="0">
                <a:solidFill>
                  <a:srgbClr val="C00000"/>
                </a:solidFill>
                <a:cs typeface="PT Bold Heading" pitchFamily="2" charset="-78"/>
              </a:rPr>
              <a:t>                             </a:t>
            </a:r>
            <a:r>
              <a:rPr lang="ar-SA" sz="2600" u="sng" dirty="0" smtClean="0">
                <a:solidFill>
                  <a:srgbClr val="C00000"/>
                </a:solidFill>
                <a:cs typeface="PT Bold Heading" pitchFamily="2" charset="-78"/>
              </a:rPr>
              <a:t>أولادنا </a:t>
            </a:r>
            <a:r>
              <a:rPr lang="ar-SA" sz="2600" u="sng" dirty="0">
                <a:solidFill>
                  <a:srgbClr val="C00000"/>
                </a:solidFill>
                <a:cs typeface="PT Bold Heading" pitchFamily="2" charset="-78"/>
              </a:rPr>
              <a:t>على ان يتعرفوا شؤون المدنية الغربية</a:t>
            </a:r>
            <a:r>
              <a:rPr lang="ar-SA" sz="2600" dirty="0">
                <a:solidFill>
                  <a:prstClr val="black"/>
                </a:solidFill>
                <a:cs typeface="PT Bold Heading" pitchFamily="2" charset="-78"/>
              </a:rPr>
              <a:t>، ويقفوا </a:t>
            </a:r>
          </a:p>
          <a:p>
            <a:pPr lvl="0"/>
            <a:r>
              <a:rPr lang="ar-SA" sz="2600" dirty="0" smtClean="0">
                <a:solidFill>
                  <a:prstClr val="black"/>
                </a:solidFill>
                <a:cs typeface="PT Bold Heading" pitchFamily="2" charset="-78"/>
              </a:rPr>
              <a:t>                              على </a:t>
            </a:r>
            <a:r>
              <a:rPr lang="ar-SA" sz="2600" dirty="0">
                <a:solidFill>
                  <a:prstClr val="black"/>
                </a:solidFill>
                <a:cs typeface="PT Bold Heading" pitchFamily="2" charset="-78"/>
              </a:rPr>
              <a:t>أصولها، وفروعها وآثارها.</a:t>
            </a:r>
          </a:p>
        </p:txBody>
      </p:sp>
      <p:pic>
        <p:nvPicPr>
          <p:cNvPr id="2052" name="Picture 4" descr="http://www.hindawi.org/contributors/60741741/phot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2185809"/>
            <a:ext cx="1581150" cy="21145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74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checkerboard(across)">
                                      <p:cBhvr>
                                        <p:cTn id="13" dur="500"/>
                                        <p:tgtEl>
                                          <p:spTgt spid="205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barn(inVertical)">
                                      <p:cBhvr>
                                        <p:cTn id="18" dur="500"/>
                                        <p:tgtEl>
                                          <p:spTgt spid="2">
                                            <p:txEl>
                                              <p:pRg st="2" end="2"/>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barn(inVertical)">
                                      <p:cBhvr>
                                        <p:cTn id="21" dur="500"/>
                                        <p:tgtEl>
                                          <p:spTgt spid="2">
                                            <p:txEl>
                                              <p:pRg st="3" end="3"/>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barn(inVertical)">
                                      <p:cBhvr>
                                        <p:cTn id="24" dur="500"/>
                                        <p:tgtEl>
                                          <p:spTgt spid="2">
                                            <p:txEl>
                                              <p:pRg st="4" end="4"/>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arn(inVertical)">
                                      <p:cBhvr>
                                        <p:cTn id="27" dur="500"/>
                                        <p:tgtEl>
                                          <p:spTgt spid="2">
                                            <p:txEl>
                                              <p:pRg st="5" end="5"/>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barn(inVertical)">
                                      <p:cBhvr>
                                        <p:cTn id="3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712208"/>
            <a:ext cx="6912768" cy="1723549"/>
          </a:xfrm>
          <a:prstGeom prst="rect">
            <a:avLst/>
          </a:prstGeom>
        </p:spPr>
        <p:txBody>
          <a:bodyPr wrap="square">
            <a:spAutoFit/>
          </a:bodyPr>
          <a:lstStyle/>
          <a:p>
            <a:pPr lvl="0">
              <a:buFontTx/>
              <a:buChar char="-"/>
            </a:pPr>
            <a:r>
              <a:rPr lang="ar-SA" sz="2700" b="1" u="sng" dirty="0" smtClean="0">
                <a:solidFill>
                  <a:srgbClr val="FF0000"/>
                </a:solidFill>
                <a:cs typeface="PT Bold Heading" pitchFamily="2" charset="-78"/>
              </a:rPr>
              <a:t> أغا أوغلي أحمد: </a:t>
            </a:r>
            <a:r>
              <a:rPr lang="ar-SA" sz="2700" b="1" dirty="0" smtClean="0">
                <a:solidFill>
                  <a:prstClr val="black"/>
                </a:solidFill>
                <a:cs typeface="PT Bold Heading" pitchFamily="2" charset="-78"/>
              </a:rPr>
              <a:t>                           </a:t>
            </a:r>
          </a:p>
          <a:p>
            <a:pPr lvl="0"/>
            <a:r>
              <a:rPr lang="ar-SA" sz="2900" b="1" dirty="0" smtClean="0">
                <a:solidFill>
                  <a:prstClr val="black"/>
                </a:solidFill>
                <a:cs typeface="PT Bold Heading" pitchFamily="2" charset="-78"/>
              </a:rPr>
              <a:t>من غلاة الكماليين الأتراك، قال في أحد كتبه</a:t>
            </a:r>
            <a:r>
              <a:rPr lang="ar-SA" sz="2900" b="1" dirty="0">
                <a:solidFill>
                  <a:prstClr val="black"/>
                </a:solidFill>
                <a:cs typeface="PT Bold Heading" pitchFamily="2" charset="-78"/>
              </a:rPr>
              <a:t>: » </a:t>
            </a:r>
            <a:r>
              <a:rPr lang="ar-SA" sz="2900" b="1" dirty="0" smtClean="0">
                <a:solidFill>
                  <a:prstClr val="black"/>
                </a:solidFill>
                <a:cs typeface="PT Bold Heading" pitchFamily="2" charset="-78"/>
              </a:rPr>
              <a:t>إننا  </a:t>
            </a:r>
            <a:r>
              <a:rPr lang="ar-SA" sz="2550" b="1" dirty="0" smtClean="0">
                <a:solidFill>
                  <a:prstClr val="black"/>
                </a:solidFill>
                <a:cs typeface="PT Bold Heading" pitchFamily="2" charset="-78"/>
              </a:rPr>
              <a:t>عزمنا على أن نأخذ كل ما عند الغربيين، حتى الالتهابات في رئيهم، والنجاسات التي في أمعائهم».</a:t>
            </a:r>
            <a:endParaRPr lang="ar-SA" sz="2550" b="1" dirty="0">
              <a:solidFill>
                <a:prstClr val="black"/>
              </a:solidFill>
              <a:cs typeface="PT Bold Heading" pitchFamily="2" charset="-78"/>
            </a:endParaRPr>
          </a:p>
        </p:txBody>
      </p:sp>
    </p:spTree>
    <p:extLst>
      <p:ext uri="{BB962C8B-B14F-4D97-AF65-F5344CB8AC3E}">
        <p14:creationId xmlns:p14="http://schemas.microsoft.com/office/powerpoint/2010/main" val="113121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barn(inVertical)">
                                      <p:cBhvr>
                                        <p:cTn id="13"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2656"/>
            <a:ext cx="9144000" cy="4385816"/>
          </a:xfrm>
          <a:prstGeom prst="rect">
            <a:avLst/>
          </a:prstGeom>
          <a:noFill/>
        </p:spPr>
        <p:txBody>
          <a:bodyPr wrap="square" rtlCol="1">
            <a:spAutoFit/>
          </a:bodyPr>
          <a:lstStyle/>
          <a:p>
            <a:pPr>
              <a:buFontTx/>
              <a:buChar char="-"/>
            </a:pPr>
            <a:endParaRPr lang="ar-SA" sz="2800" dirty="0">
              <a:cs typeface="PT Bold Heading" pitchFamily="2" charset="-78"/>
            </a:endParaRPr>
          </a:p>
          <a:p>
            <a:endParaRPr lang="ar-SA" sz="2800" dirty="0">
              <a:cs typeface="PT Bold Heading" pitchFamily="2" charset="-78"/>
            </a:endParaRPr>
          </a:p>
          <a:p>
            <a:r>
              <a:rPr lang="ar-SA" sz="2900" dirty="0" smtClean="0">
                <a:cs typeface="PT Bold Heading" pitchFamily="2" charset="-78"/>
              </a:rPr>
              <a:t>- وبالإضافة إلى أراء هولاء المفكرين الذين دعوا دعوات صريحة للارتماء </a:t>
            </a:r>
            <a:r>
              <a:rPr lang="ar-SA" sz="2800" dirty="0" smtClean="0">
                <a:cs typeface="PT Bold Heading" pitchFamily="2" charset="-78"/>
              </a:rPr>
              <a:t>بأحضان الغرب، نجد أن </a:t>
            </a:r>
            <a:r>
              <a:rPr lang="ar-SA" sz="2800" u="sng" dirty="0" smtClean="0">
                <a:solidFill>
                  <a:srgbClr val="C00000"/>
                </a:solidFill>
                <a:cs typeface="PT Bold Heading" pitchFamily="2" charset="-78"/>
              </a:rPr>
              <a:t>البعثات على الدول الأوربية</a:t>
            </a:r>
            <a:r>
              <a:rPr lang="ar-SA" sz="2800" dirty="0" smtClean="0">
                <a:cs typeface="PT Bold Heading" pitchFamily="2" charset="-78"/>
              </a:rPr>
              <a:t>، بدأت تتقاطر من أبناء المسلمين استكمالاً لتعليمهم العالي وما ماثله، وكانت هذه هي </a:t>
            </a:r>
            <a:r>
              <a:rPr lang="ar-SA" sz="2700" dirty="0" smtClean="0">
                <a:cs typeface="PT Bold Heading" pitchFamily="2" charset="-78"/>
              </a:rPr>
              <a:t>نهاية المطاف في الإجهاز على بقايا الإسلام، وطباع الشرق وعاداته في نفوس أكثرهم، حيث لا يرجعون إلا وقد تأثروا بوجهة الغرب وفلسفته، أو أخذوا </a:t>
            </a:r>
            <a:r>
              <a:rPr lang="ar-SA" sz="2800" dirty="0" smtClean="0">
                <a:cs typeface="PT Bold Heading" pitchFamily="2" charset="-78"/>
              </a:rPr>
              <a:t>طريقة العيش الأوربي. </a:t>
            </a:r>
            <a:r>
              <a:rPr lang="ar-SA" sz="2800" dirty="0" smtClean="0">
                <a:solidFill>
                  <a:srgbClr val="C00000"/>
                </a:solidFill>
                <a:cs typeface="PT Bold Heading" pitchFamily="2" charset="-78"/>
              </a:rPr>
              <a:t>كما يقول المؤرخ توينبي </a:t>
            </a:r>
            <a:r>
              <a:rPr lang="ar-SA" sz="2800" dirty="0" smtClean="0">
                <a:cs typeface="PT Bold Heading" pitchFamily="2" charset="-78"/>
              </a:rPr>
              <a:t>وبذلك أصبحوا رصيدًا في حساب أعداء الإسلام بالسلوك والتربية، لإحداث الانقلاب الجذري في حياة المسلمين.</a:t>
            </a:r>
            <a:endParaRPr lang="ar-SA" sz="280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5273238"/>
          </a:xfrm>
          <a:prstGeom prst="rect">
            <a:avLst/>
          </a:prstGeom>
          <a:noFill/>
        </p:spPr>
        <p:txBody>
          <a:bodyPr wrap="square" rtlCol="1">
            <a:spAutoFit/>
          </a:bodyPr>
          <a:lstStyle/>
          <a:p>
            <a:pPr>
              <a:lnSpc>
                <a:spcPts val="1000"/>
              </a:lnSpc>
            </a:pPr>
            <a:endParaRPr lang="ar-SA" sz="2800" u="sng" dirty="0" smtClean="0">
              <a:solidFill>
                <a:srgbClr val="FF0000"/>
              </a:solidFill>
              <a:cs typeface="PT Bold Heading" pitchFamily="2" charset="-78"/>
            </a:endParaRPr>
          </a:p>
          <a:p>
            <a:endParaRPr lang="ar-SA" sz="2550" u="sng" dirty="0" smtClean="0">
              <a:solidFill>
                <a:srgbClr val="FF0000"/>
              </a:solidFill>
              <a:cs typeface="PT Bold Heading" pitchFamily="2" charset="-78"/>
            </a:endParaRPr>
          </a:p>
          <a:p>
            <a:endParaRPr lang="ar-SA" sz="2550" u="sng" dirty="0" smtClean="0">
              <a:solidFill>
                <a:srgbClr val="FF0000"/>
              </a:solidFill>
              <a:cs typeface="PT Bold Heading" pitchFamily="2" charset="-78"/>
            </a:endParaRPr>
          </a:p>
          <a:p>
            <a:r>
              <a:rPr lang="ar-SA" sz="2550" u="sng" dirty="0" smtClean="0">
                <a:solidFill>
                  <a:srgbClr val="FF0000"/>
                </a:solidFill>
                <a:cs typeface="PT Bold Heading" pitchFamily="2" charset="-78"/>
              </a:rPr>
              <a:t> 2- احتقار الماضي الإسلامي وتربية الأجيال تربية علمانية ( لادينية) حديثة:</a:t>
            </a:r>
          </a:p>
          <a:p>
            <a:pPr>
              <a:lnSpc>
                <a:spcPts val="1000"/>
              </a:lnSpc>
            </a:pPr>
            <a:endParaRPr lang="ar-SA" sz="2800" u="sng" dirty="0" smtClean="0">
              <a:solidFill>
                <a:srgbClr val="FF0000"/>
              </a:solidFill>
              <a:cs typeface="PT Bold Heading" pitchFamily="2" charset="-78"/>
            </a:endParaRPr>
          </a:p>
          <a:p>
            <a:pPr>
              <a:buFontTx/>
              <a:buChar char="-"/>
            </a:pPr>
            <a:r>
              <a:rPr lang="ar-SA" sz="2650" dirty="0" smtClean="0">
                <a:cs typeface="PT Bold Heading" pitchFamily="2" charset="-78"/>
              </a:rPr>
              <a:t>والاتجاهات الفكرية التي حملت وزر هذا، هي تلك التي دعت إلى الارتباط بالماضي الغامض، البعيد، السابق على ماضيهم الإسلامي الحي. </a:t>
            </a:r>
          </a:p>
          <a:p>
            <a:pPr>
              <a:lnSpc>
                <a:spcPts val="1000"/>
              </a:lnSpc>
              <a:buFontTx/>
              <a:buChar char="-"/>
            </a:pPr>
            <a:endParaRPr lang="ar-SA" sz="2800" dirty="0" smtClean="0">
              <a:cs typeface="PT Bold Heading" pitchFamily="2" charset="-78"/>
            </a:endParaRPr>
          </a:p>
          <a:p>
            <a:pPr>
              <a:buFontTx/>
              <a:buChar char="-"/>
            </a:pPr>
            <a:r>
              <a:rPr lang="ar-SA" sz="2750" dirty="0">
                <a:cs typeface="PT Bold Heading" pitchFamily="2" charset="-78"/>
              </a:rPr>
              <a:t> </a:t>
            </a:r>
            <a:r>
              <a:rPr lang="ar-SA" sz="2750" dirty="0" smtClean="0">
                <a:cs typeface="PT Bold Heading" pitchFamily="2" charset="-78"/>
              </a:rPr>
              <a:t>ودعوة إحياء الحضارات القديمة ظهرت في وقت واحد، في كل من تركيا، ومصر، والشام، والعراق، وشمال أفريقية، وإيران ، والهند، واندونيسيا.</a:t>
            </a:r>
          </a:p>
          <a:p>
            <a:pPr>
              <a:lnSpc>
                <a:spcPts val="1000"/>
              </a:lnSpc>
              <a:buFontTx/>
              <a:buChar char="-"/>
            </a:pPr>
            <a:endParaRPr lang="ar-SA" sz="2800" dirty="0" smtClean="0">
              <a:cs typeface="PT Bold Heading" pitchFamily="2" charset="-78"/>
            </a:endParaRPr>
          </a:p>
          <a:p>
            <a:pPr>
              <a:buFontTx/>
              <a:buChar char="-"/>
            </a:pPr>
            <a:r>
              <a:rPr lang="ar-SA" sz="2650" dirty="0">
                <a:cs typeface="PT Bold Heading" pitchFamily="2" charset="-78"/>
              </a:rPr>
              <a:t> </a:t>
            </a:r>
            <a:r>
              <a:rPr lang="ar-SA" sz="2650" dirty="0" smtClean="0">
                <a:cs typeface="PT Bold Heading" pitchFamily="2" charset="-78"/>
              </a:rPr>
              <a:t>يقول احد المستشرقين في هذا الأمر: إننا في كل بلد إسلامي دخلنا، نبشنا </a:t>
            </a:r>
            <a:r>
              <a:rPr lang="ar-SA" sz="2800" dirty="0" smtClean="0">
                <a:cs typeface="PT Bold Heading" pitchFamily="2" charset="-78"/>
              </a:rPr>
              <a:t>الأرض لنستخرج </a:t>
            </a:r>
            <a:r>
              <a:rPr lang="ar-SA" sz="2800" u="sng" dirty="0" smtClean="0">
                <a:solidFill>
                  <a:srgbClr val="C00000"/>
                </a:solidFill>
                <a:cs typeface="PT Bold Heading" pitchFamily="2" charset="-78"/>
              </a:rPr>
              <a:t>حضارات ما قبل الإسلام</a:t>
            </a:r>
            <a:r>
              <a:rPr lang="ar-SA" sz="2800" dirty="0" smtClean="0">
                <a:cs typeface="PT Bold Heading" pitchFamily="2" charset="-78"/>
              </a:rPr>
              <a:t>، ولسنا نطمع بطبيعة الحال أن يرتد المسلم إلى عقائد ما قبل الإسلام، ولكن يكفينا تذبذب ولائه بين الإسلام وتلك الحضارات.</a:t>
            </a:r>
          </a:p>
          <a:p>
            <a:pPr>
              <a:lnSpc>
                <a:spcPts val="1000"/>
              </a:lnSpc>
              <a:buFontTx/>
              <a:buChar char="-"/>
            </a:pPr>
            <a:endParaRPr lang="ar-SA" sz="2800" dirty="0" smtClean="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 calcmode="lin" valueType="num">
                                      <p:cBhvr>
                                        <p:cTn id="15"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 calcmode="lin" valueType="num">
                                      <p:cBhvr>
                                        <p:cTn id="22"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24" dur="500"/>
                                        <p:tgtEl>
                                          <p:spTgt spid="4">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anim calcmode="lin" valueType="num">
                                      <p:cBhvr>
                                        <p:cTn id="29"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1"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63716"/>
            <a:ext cx="9144000" cy="5552802"/>
          </a:xfrm>
          <a:prstGeom prst="rect">
            <a:avLst/>
          </a:prstGeom>
        </p:spPr>
        <p:txBody>
          <a:bodyPr wrap="square">
            <a:spAutoFit/>
          </a:bodyPr>
          <a:lstStyle/>
          <a:p>
            <a:pPr lvl="0">
              <a:buFontTx/>
              <a:buChar char="-"/>
            </a:pPr>
            <a:r>
              <a:rPr lang="ar-SA" sz="2750" dirty="0">
                <a:solidFill>
                  <a:prstClr val="black"/>
                </a:solidFill>
                <a:cs typeface="PT Bold Heading" pitchFamily="2" charset="-78"/>
              </a:rPr>
              <a:t> ومن هذه الدعوات: </a:t>
            </a:r>
            <a:r>
              <a:rPr lang="ar-SA" sz="2750" u="sng" dirty="0">
                <a:solidFill>
                  <a:srgbClr val="C00000"/>
                </a:solidFill>
                <a:cs typeface="PT Bold Heading" pitchFamily="2" charset="-78"/>
              </a:rPr>
              <a:t>الفرعونية في مصر</a:t>
            </a:r>
            <a:r>
              <a:rPr lang="ar-SA" sz="2750" dirty="0">
                <a:solidFill>
                  <a:prstClr val="black"/>
                </a:solidFill>
                <a:cs typeface="PT Bold Heading" pitchFamily="2" charset="-78"/>
              </a:rPr>
              <a:t>، التي ظهرت عند </a:t>
            </a:r>
            <a:r>
              <a:rPr lang="ar-SA" sz="2750" dirty="0">
                <a:solidFill>
                  <a:srgbClr val="00B050"/>
                </a:solidFill>
                <a:cs typeface="PT Bold Heading" pitchFamily="2" charset="-78"/>
              </a:rPr>
              <a:t>غزو نابليون </a:t>
            </a:r>
            <a:r>
              <a:rPr lang="ar-SA" sz="2850" dirty="0" smtClean="0">
                <a:solidFill>
                  <a:srgbClr val="00B050"/>
                </a:solidFill>
                <a:cs typeface="PT Bold Heading" pitchFamily="2" charset="-78"/>
              </a:rPr>
              <a:t>مصر </a:t>
            </a:r>
            <a:r>
              <a:rPr lang="ar-SA" sz="2850" dirty="0">
                <a:solidFill>
                  <a:srgbClr val="00B050"/>
                </a:solidFill>
                <a:cs typeface="PT Bold Heading" pitchFamily="2" charset="-78"/>
              </a:rPr>
              <a:t>عام 1798م</a:t>
            </a:r>
            <a:r>
              <a:rPr lang="ar-SA" sz="2850" dirty="0">
                <a:solidFill>
                  <a:prstClr val="black"/>
                </a:solidFill>
                <a:cs typeface="PT Bold Heading" pitchFamily="2" charset="-78"/>
              </a:rPr>
              <a:t>، فقد رافقته بعثة علمية للتنقيب عن آثار الفراعنة، </a:t>
            </a:r>
            <a:r>
              <a:rPr lang="ar-SA" sz="2800" dirty="0">
                <a:solidFill>
                  <a:prstClr val="black"/>
                </a:solidFill>
                <a:cs typeface="PT Bold Heading" pitchFamily="2" charset="-78"/>
              </a:rPr>
              <a:t>وأنشأ </a:t>
            </a:r>
            <a:r>
              <a:rPr lang="ar-SA" sz="2800" dirty="0">
                <a:solidFill>
                  <a:srgbClr val="00B050"/>
                </a:solidFill>
                <a:cs typeface="PT Bold Heading" pitchFamily="2" charset="-78"/>
              </a:rPr>
              <a:t>معهد الآثار الفرعونية في </a:t>
            </a:r>
            <a:r>
              <a:rPr lang="ar-SA" sz="2800" dirty="0" smtClean="0">
                <a:solidFill>
                  <a:srgbClr val="00B050"/>
                </a:solidFill>
                <a:cs typeface="PT Bold Heading" pitchFamily="2" charset="-78"/>
              </a:rPr>
              <a:t>القاهرة</a:t>
            </a:r>
            <a:r>
              <a:rPr lang="ar-SA" sz="2800" dirty="0">
                <a:solidFill>
                  <a:prstClr val="black"/>
                </a:solidFill>
                <a:cs typeface="PT Bold Heading" pitchFamily="2" charset="-78"/>
              </a:rPr>
              <a:t>، ورسموا رأس أبي الهول على طوابع البريد، وعلى أوراق </a:t>
            </a:r>
            <a:r>
              <a:rPr lang="ar-SA" sz="2800" dirty="0" smtClean="0">
                <a:solidFill>
                  <a:prstClr val="black"/>
                </a:solidFill>
                <a:cs typeface="PT Bold Heading" pitchFamily="2" charset="-78"/>
              </a:rPr>
              <a:t>النقد. واتخذه النحات </a:t>
            </a:r>
            <a:r>
              <a:rPr lang="ar-SA" sz="2800" u="sng" dirty="0" smtClean="0">
                <a:solidFill>
                  <a:srgbClr val="FF0000"/>
                </a:solidFill>
                <a:cs typeface="PT Bold Heading" pitchFamily="2" charset="-78"/>
              </a:rPr>
              <a:t>محمود مختار</a:t>
            </a:r>
            <a:r>
              <a:rPr lang="ar-SA" sz="2800" dirty="0" smtClean="0">
                <a:solidFill>
                  <a:prstClr val="black"/>
                </a:solidFill>
                <a:cs typeface="PT Bold Heading" pitchFamily="2" charset="-78"/>
              </a:rPr>
              <a:t> شعارًا لتمثال نهضة مصر. </a:t>
            </a:r>
            <a:endParaRPr lang="ar-SA" sz="2800" dirty="0">
              <a:solidFill>
                <a:prstClr val="black"/>
              </a:solidFill>
              <a:cs typeface="PT Bold Heading" pitchFamily="2" charset="-78"/>
            </a:endParaRPr>
          </a:p>
          <a:p>
            <a:pPr lvl="0">
              <a:lnSpc>
                <a:spcPts val="1000"/>
              </a:lnSpc>
              <a:buFontTx/>
              <a:buChar char="-"/>
            </a:pPr>
            <a:endParaRPr lang="ar-SA" sz="2800" dirty="0">
              <a:solidFill>
                <a:prstClr val="black"/>
              </a:solidFill>
              <a:cs typeface="PT Bold Heading" pitchFamily="2" charset="-78"/>
            </a:endParaRPr>
          </a:p>
          <a:p>
            <a:pPr lvl="0">
              <a:buFontTx/>
              <a:buChar char="-"/>
            </a:pPr>
            <a:r>
              <a:rPr lang="ar-SA" sz="2800" dirty="0">
                <a:solidFill>
                  <a:prstClr val="black"/>
                </a:solidFill>
                <a:cs typeface="PT Bold Heading" pitchFamily="2" charset="-78"/>
              </a:rPr>
              <a:t> تأسست جامعة القاهرة ، واتخذت كل كلية من </a:t>
            </a:r>
            <a:r>
              <a:rPr lang="ar-SA" sz="2800" dirty="0" smtClean="0">
                <a:solidFill>
                  <a:prstClr val="black"/>
                </a:solidFill>
                <a:cs typeface="PT Bold Heading" pitchFamily="2" charset="-78"/>
              </a:rPr>
              <a:t>كليات </a:t>
            </a:r>
            <a:r>
              <a:rPr lang="ar-SA" sz="2800" dirty="0">
                <a:solidFill>
                  <a:prstClr val="black"/>
                </a:solidFill>
                <a:cs typeface="PT Bold Heading" pitchFamily="2" charset="-78"/>
              </a:rPr>
              <a:t>الجامعة شعارًا </a:t>
            </a:r>
            <a:r>
              <a:rPr lang="ar-SA" sz="2700" dirty="0">
                <a:solidFill>
                  <a:prstClr val="black"/>
                </a:solidFill>
                <a:cs typeface="PT Bold Heading" pitchFamily="2" charset="-78"/>
              </a:rPr>
              <a:t>لها، يمثل وثنًا من معبودات </a:t>
            </a:r>
            <a:r>
              <a:rPr lang="ar-SA" sz="2700" dirty="0" smtClean="0">
                <a:solidFill>
                  <a:prstClr val="black"/>
                </a:solidFill>
                <a:cs typeface="PT Bold Heading" pitchFamily="2" charset="-78"/>
              </a:rPr>
              <a:t>الفراعنة.</a:t>
            </a:r>
          </a:p>
          <a:p>
            <a:pPr lvl="0">
              <a:lnSpc>
                <a:spcPts val="1300"/>
              </a:lnSpc>
              <a:buFontTx/>
              <a:buChar char="-"/>
            </a:pPr>
            <a:endParaRPr lang="ar-SA" sz="2700" dirty="0">
              <a:solidFill>
                <a:prstClr val="black"/>
              </a:solidFill>
              <a:cs typeface="PT Bold Heading" pitchFamily="2" charset="-78"/>
            </a:endParaRPr>
          </a:p>
          <a:p>
            <a:pPr lvl="0">
              <a:buFontTx/>
              <a:buChar char="-"/>
            </a:pPr>
            <a:r>
              <a:rPr lang="ar-SA" sz="2700" dirty="0" smtClean="0">
                <a:solidFill>
                  <a:prstClr val="black"/>
                </a:solidFill>
                <a:cs typeface="PT Bold Heading" pitchFamily="2" charset="-78"/>
              </a:rPr>
              <a:t> نُقل رفات </a:t>
            </a:r>
            <a:r>
              <a:rPr lang="ar-SA" sz="2700" dirty="0" smtClean="0">
                <a:solidFill>
                  <a:srgbClr val="FF0000"/>
                </a:solidFill>
                <a:cs typeface="PT Bold Heading" pitchFamily="2" charset="-78"/>
              </a:rPr>
              <a:t>سعد زغلول</a:t>
            </a:r>
            <a:r>
              <a:rPr lang="ar-SA" sz="2700" dirty="0" smtClean="0">
                <a:solidFill>
                  <a:prstClr val="black"/>
                </a:solidFill>
                <a:cs typeface="PT Bold Heading" pitchFamily="2" charset="-78"/>
              </a:rPr>
              <a:t>، إلى ضريح بُني على الطراز الفرعوني.</a:t>
            </a:r>
          </a:p>
          <a:p>
            <a:pPr lvl="0">
              <a:lnSpc>
                <a:spcPts val="1100"/>
              </a:lnSpc>
            </a:pPr>
            <a:endParaRPr lang="ar-SA" sz="2000" dirty="0">
              <a:solidFill>
                <a:prstClr val="black"/>
              </a:solidFill>
              <a:cs typeface="PT Bold Heading" pitchFamily="2" charset="-78"/>
            </a:endParaRPr>
          </a:p>
          <a:p>
            <a:pPr lvl="0">
              <a:buFontTx/>
              <a:buChar char="-"/>
            </a:pPr>
            <a:r>
              <a:rPr lang="ar-SA" sz="2650" dirty="0">
                <a:solidFill>
                  <a:prstClr val="black"/>
                </a:solidFill>
                <a:cs typeface="PT Bold Heading" pitchFamily="2" charset="-78"/>
              </a:rPr>
              <a:t> تزعمت صحيفة </a:t>
            </a:r>
            <a:r>
              <a:rPr lang="ar-SA" sz="2650" dirty="0">
                <a:solidFill>
                  <a:srgbClr val="C00000"/>
                </a:solidFill>
                <a:cs typeface="PT Bold Heading" pitchFamily="2" charset="-78"/>
              </a:rPr>
              <a:t>السياسة الأسبوعية </a:t>
            </a:r>
            <a:r>
              <a:rPr lang="ar-SA" sz="2650" dirty="0">
                <a:solidFill>
                  <a:prstClr val="black"/>
                </a:solidFill>
                <a:cs typeface="PT Bold Heading" pitchFamily="2" charset="-78"/>
              </a:rPr>
              <a:t>هذا الاتجاه، فأفسحت صدرها لدعاته، </a:t>
            </a:r>
            <a:r>
              <a:rPr lang="ar-SA" sz="2550" dirty="0">
                <a:solidFill>
                  <a:prstClr val="black"/>
                </a:solidFill>
                <a:cs typeface="PT Bold Heading" pitchFamily="2" charset="-78"/>
              </a:rPr>
              <a:t>وأعان على ذلك </a:t>
            </a:r>
            <a:r>
              <a:rPr lang="ar-SA" sz="2550" u="sng" dirty="0">
                <a:solidFill>
                  <a:srgbClr val="C00000"/>
                </a:solidFill>
                <a:cs typeface="PT Bold Heading" pitchFamily="2" charset="-78"/>
              </a:rPr>
              <a:t>رئيس تحريرها  محمد حسين هيكل </a:t>
            </a:r>
            <a:r>
              <a:rPr lang="ar-SA" sz="2550" dirty="0">
                <a:solidFill>
                  <a:prstClr val="black"/>
                </a:solidFill>
                <a:cs typeface="PT Bold Heading" pitchFamily="2" charset="-78"/>
              </a:rPr>
              <a:t>في شطر كبير من حياته، إلى أن عدل من اتجاهه إلى الاتجاه الإسلامي.</a:t>
            </a:r>
          </a:p>
          <a:p>
            <a:pPr lvl="0">
              <a:buFontTx/>
              <a:buChar char="-"/>
            </a:pPr>
            <a:endParaRPr lang="ar-SA" sz="2700" dirty="0">
              <a:solidFill>
                <a:prstClr val="black"/>
              </a:solidFill>
              <a:cs typeface="PT Bold Heading" pitchFamily="2" charset="-78"/>
            </a:endParaRPr>
          </a:p>
        </p:txBody>
      </p:sp>
    </p:spTree>
    <p:extLst>
      <p:ext uri="{BB962C8B-B14F-4D97-AF65-F5344CB8AC3E}">
        <p14:creationId xmlns:p14="http://schemas.microsoft.com/office/powerpoint/2010/main" val="363314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260648"/>
            <a:ext cx="5852160" cy="6408712"/>
          </a:xfrm>
          <a:prstGeom prst="rect">
            <a:avLst/>
          </a:prstGeom>
          <a:ln w="88900" cap="sq" cmpd="thickThin">
            <a:solidFill>
              <a:srgbClr val="000000"/>
            </a:solidFill>
            <a:prstDash val="solid"/>
            <a:miter lim="800000"/>
          </a:ln>
          <a:effectLst>
            <a:innerShdw blurRad="76200">
              <a:srgbClr val="000000"/>
            </a:innerShdw>
          </a:effectLst>
        </p:spPr>
      </p:pic>
      <p:sp>
        <p:nvSpPr>
          <p:cNvPr id="3" name="مربع نص 2"/>
          <p:cNvSpPr txBox="1"/>
          <p:nvPr/>
        </p:nvSpPr>
        <p:spPr>
          <a:xfrm>
            <a:off x="179512" y="4077072"/>
            <a:ext cx="2677336" cy="553998"/>
          </a:xfrm>
          <a:prstGeom prst="rect">
            <a:avLst/>
          </a:prstGeom>
          <a:noFill/>
        </p:spPr>
        <p:txBody>
          <a:bodyPr wrap="none" rtlCol="1">
            <a:spAutoFit/>
          </a:bodyPr>
          <a:lstStyle/>
          <a:p>
            <a:r>
              <a:rPr lang="ar-SA" sz="3000" u="sng" dirty="0" smtClean="0">
                <a:solidFill>
                  <a:srgbClr val="FF0000"/>
                </a:solidFill>
                <a:cs typeface="PT Bold Heading" panose="02010400000000000000" pitchFamily="2" charset="-78"/>
              </a:rPr>
              <a:t>تمثال نهضة مصر</a:t>
            </a:r>
            <a:endParaRPr lang="ar-SA" sz="3000" u="sng" dirty="0">
              <a:solidFill>
                <a:srgbClr val="FF0000"/>
              </a:solidFill>
              <a:cs typeface="PT Bold Heading" panose="02010400000000000000" pitchFamily="2" charset="-78"/>
            </a:endParaRPr>
          </a:p>
        </p:txBody>
      </p:sp>
    </p:spTree>
    <p:extLst>
      <p:ext uri="{BB962C8B-B14F-4D97-AF65-F5344CB8AC3E}">
        <p14:creationId xmlns:p14="http://schemas.microsoft.com/office/powerpoint/2010/main" val="185430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908720"/>
            <a:ext cx="9144000" cy="4878259"/>
          </a:xfrm>
          <a:prstGeom prst="rect">
            <a:avLst/>
          </a:prstGeom>
        </p:spPr>
        <p:txBody>
          <a:bodyPr wrap="square">
            <a:spAutoFit/>
          </a:bodyPr>
          <a:lstStyle/>
          <a:p>
            <a:pPr>
              <a:lnSpc>
                <a:spcPts val="1000"/>
              </a:lnSpc>
              <a:buFontTx/>
              <a:buChar char="-"/>
            </a:pPr>
            <a:endParaRPr lang="ar-SA" sz="2800" dirty="0" smtClean="0">
              <a:cs typeface="PT Bold Heading" pitchFamily="2" charset="-78"/>
            </a:endParaRPr>
          </a:p>
          <a:p>
            <a:pPr>
              <a:lnSpc>
                <a:spcPts val="10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 أثيرت </a:t>
            </a:r>
            <a:r>
              <a:rPr lang="ar-SA" sz="2800" dirty="0" smtClean="0">
                <a:solidFill>
                  <a:srgbClr val="C00000"/>
                </a:solidFill>
                <a:cs typeface="PT Bold Heading" pitchFamily="2" charset="-78"/>
              </a:rPr>
              <a:t>الفينيقية في لبنان</a:t>
            </a:r>
            <a:r>
              <a:rPr lang="ar-SA" sz="2800" dirty="0" smtClean="0">
                <a:cs typeface="PT Bold Heading" pitchFamily="2" charset="-78"/>
              </a:rPr>
              <a:t>، و</a:t>
            </a:r>
            <a:r>
              <a:rPr lang="ar-SA" sz="2800" dirty="0" smtClean="0">
                <a:solidFill>
                  <a:srgbClr val="C00000"/>
                </a:solidFill>
                <a:cs typeface="PT Bold Heading" pitchFamily="2" charset="-78"/>
              </a:rPr>
              <a:t>الآشورية والسومرية والبابلية في العراق</a:t>
            </a:r>
            <a:r>
              <a:rPr lang="ar-SA" sz="2800" dirty="0" smtClean="0">
                <a:cs typeface="PT Bold Heading" pitchFamily="2" charset="-78"/>
              </a:rPr>
              <a:t>، و</a:t>
            </a:r>
            <a:r>
              <a:rPr lang="ar-SA" sz="2800" dirty="0" smtClean="0">
                <a:solidFill>
                  <a:srgbClr val="C00000"/>
                </a:solidFill>
                <a:cs typeface="PT Bold Heading" pitchFamily="2" charset="-78"/>
              </a:rPr>
              <a:t>الكنعانية في فلسطين</a:t>
            </a:r>
            <a:r>
              <a:rPr lang="ar-SA" sz="2800" dirty="0" smtClean="0">
                <a:cs typeface="PT Bold Heading" pitchFamily="2" charset="-78"/>
              </a:rPr>
              <a:t>، و</a:t>
            </a:r>
            <a:r>
              <a:rPr lang="ar-SA" sz="2800" dirty="0" smtClean="0">
                <a:solidFill>
                  <a:srgbClr val="C00000"/>
                </a:solidFill>
                <a:cs typeface="PT Bold Heading" pitchFamily="2" charset="-78"/>
              </a:rPr>
              <a:t>البربرية في المغرب</a:t>
            </a:r>
            <a:r>
              <a:rPr lang="ar-SA" sz="2800" dirty="0" smtClean="0">
                <a:cs typeface="PT Bold Heading" pitchFamily="2" charset="-78"/>
              </a:rPr>
              <a:t>، و</a:t>
            </a:r>
            <a:r>
              <a:rPr lang="ar-SA" sz="2800" dirty="0" smtClean="0">
                <a:solidFill>
                  <a:srgbClr val="C00000"/>
                </a:solidFill>
                <a:cs typeface="PT Bold Heading" pitchFamily="2" charset="-78"/>
              </a:rPr>
              <a:t>الفارسية في إيران</a:t>
            </a:r>
            <a:r>
              <a:rPr lang="ar-SA" sz="2800" dirty="0" smtClean="0">
                <a:cs typeface="PT Bold Heading" pitchFamily="2" charset="-78"/>
              </a:rPr>
              <a:t>، لعزل هذه الأجزاء عن بعضها، والتفريق بينها تفريقًا يحول دون التقائها، في وحدة واحدة قوية.</a:t>
            </a:r>
          </a:p>
          <a:p>
            <a:pPr>
              <a:lnSpc>
                <a:spcPts val="1000"/>
              </a:lnSpc>
              <a:buFontTx/>
              <a:buChar char="-"/>
            </a:pPr>
            <a:endParaRPr lang="ar-SA" sz="2800" dirty="0" smtClean="0">
              <a:cs typeface="PT Bold Heading" pitchFamily="2" charset="-78"/>
            </a:endParaRPr>
          </a:p>
          <a:p>
            <a:pPr>
              <a:buFontTx/>
              <a:buChar char="-"/>
            </a:pPr>
            <a:r>
              <a:rPr lang="ar-SA" sz="2900" dirty="0" smtClean="0">
                <a:cs typeface="PT Bold Heading" pitchFamily="2" charset="-78"/>
              </a:rPr>
              <a:t> ولقد عرضت </a:t>
            </a:r>
            <a:r>
              <a:rPr lang="ar-SA" sz="2900" u="sng" dirty="0" smtClean="0">
                <a:solidFill>
                  <a:srgbClr val="00B050"/>
                </a:solidFill>
                <a:cs typeface="PT Bold Heading" pitchFamily="2" charset="-78"/>
              </a:rPr>
              <a:t>مناهج الدين والتاريخ الإسلامي</a:t>
            </a:r>
            <a:r>
              <a:rPr lang="ar-SA" sz="2900" dirty="0" smtClean="0">
                <a:cs typeface="PT Bold Heading" pitchFamily="2" charset="-78"/>
              </a:rPr>
              <a:t>، بالذات عرضًا منفرًا </a:t>
            </a:r>
            <a:r>
              <a:rPr lang="ar-SA" sz="2950" dirty="0" smtClean="0">
                <a:cs typeface="PT Bold Heading" pitchFamily="2" charset="-78"/>
              </a:rPr>
              <a:t>مغرضًا، </a:t>
            </a:r>
            <a:r>
              <a:rPr lang="ar-SA" sz="2950" u="sng" dirty="0" smtClean="0">
                <a:solidFill>
                  <a:srgbClr val="00B050"/>
                </a:solidFill>
                <a:cs typeface="PT Bold Heading" pitchFamily="2" charset="-78"/>
              </a:rPr>
              <a:t>يجعلها على هامش المنهج الدراسي</a:t>
            </a:r>
            <a:r>
              <a:rPr lang="ar-SA" sz="2950" dirty="0" smtClean="0">
                <a:cs typeface="PT Bold Heading" pitchFamily="2" charset="-78"/>
              </a:rPr>
              <a:t>، مما يغرس في نفوس الأطفال والتلاميذ والناشئة عامة عدم الاهتمام بهما، ويطبعهم على الاعتقاد بعدم جدواهما دراسيًا. ويرسب في نفوسهم بالتالي، </a:t>
            </a:r>
            <a:r>
              <a:rPr lang="ar-SA" sz="2800" dirty="0" smtClean="0">
                <a:cs typeface="PT Bold Heading" pitchFamily="2" charset="-78"/>
              </a:rPr>
              <a:t>الاستخفاف بالدين من حيث هو سلوك وعبادات، وبالتاريخ الإسلامي من حيث هو سجل لأمجاد الأمة الإسلامية.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74196"/>
            <a:ext cx="9144000" cy="920765"/>
          </a:xfrm>
          <a:prstGeom prst="rect">
            <a:avLst/>
          </a:prstGeom>
          <a:noFill/>
        </p:spPr>
        <p:txBody>
          <a:bodyPr wrap="square" rtlCol="1">
            <a:spAutoFit/>
          </a:bodyPr>
          <a:lstStyle/>
          <a:p>
            <a:r>
              <a:rPr lang="ar-SA" sz="2800" u="sng" dirty="0" smtClean="0">
                <a:solidFill>
                  <a:srgbClr val="FF0000"/>
                </a:solidFill>
                <a:cs typeface="PT Bold Heading" pitchFamily="2" charset="-78"/>
              </a:rPr>
              <a:t>3- العمل على تطوير المعاهد الدينية، وخاصة الأزهر في مصر:</a:t>
            </a:r>
          </a:p>
          <a:p>
            <a:pPr>
              <a:lnSpc>
                <a:spcPts val="1000"/>
              </a:lnSpc>
            </a:pPr>
            <a:endParaRPr lang="ar-SA" sz="2800" u="sng" dirty="0" smtClean="0">
              <a:solidFill>
                <a:srgbClr val="FF0000"/>
              </a:solidFill>
              <a:cs typeface="PT Bold Heading" pitchFamily="2" charset="-78"/>
            </a:endParaRPr>
          </a:p>
          <a:p>
            <a:pPr>
              <a:lnSpc>
                <a:spcPts val="1100"/>
              </a:lnSpc>
            </a:pPr>
            <a:endParaRPr lang="ar-SA" sz="2800" dirty="0" smtClean="0">
              <a:cs typeface="PT Bold Heading" pitchFamily="2" charset="-78"/>
            </a:endParaRPr>
          </a:p>
          <a:p>
            <a:pPr>
              <a:lnSpc>
                <a:spcPts val="1000"/>
              </a:lnSpc>
              <a:buFontTx/>
              <a:buChar char="-"/>
            </a:pPr>
            <a:endParaRPr lang="ar-SA" sz="2800" dirty="0" smtClean="0">
              <a:cs typeface="PT Bold Heading" pitchFamily="2" charset="-78"/>
            </a:endParaRPr>
          </a:p>
        </p:txBody>
      </p:sp>
      <p:pic>
        <p:nvPicPr>
          <p:cNvPr id="5" name="صورة 4"/>
          <p:cNvPicPr>
            <a:picLocks noChangeAspect="1"/>
          </p:cNvPicPr>
          <p:nvPr/>
        </p:nvPicPr>
        <p:blipFill>
          <a:blip r:embed="rId2"/>
          <a:stretch>
            <a:fillRect/>
          </a:stretch>
        </p:blipFill>
        <p:spPr>
          <a:xfrm>
            <a:off x="762000" y="1133276"/>
            <a:ext cx="7620000" cy="5715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6512" y="908720"/>
            <a:ext cx="9144000" cy="4119076"/>
          </a:xfrm>
          <a:prstGeom prst="rect">
            <a:avLst/>
          </a:prstGeom>
        </p:spPr>
        <p:txBody>
          <a:bodyPr wrap="square">
            <a:spAutoFit/>
          </a:bodyPr>
          <a:lstStyle/>
          <a:p>
            <a:pPr lvl="0">
              <a:buFontTx/>
              <a:buChar char="-"/>
            </a:pPr>
            <a:r>
              <a:rPr lang="ar-SA" sz="2500" dirty="0">
                <a:solidFill>
                  <a:prstClr val="black"/>
                </a:solidFill>
                <a:cs typeface="PT Bold Heading" pitchFamily="2" charset="-78"/>
              </a:rPr>
              <a:t>يعتبر </a:t>
            </a:r>
            <a:r>
              <a:rPr lang="ar-SA" sz="2500" u="sng" dirty="0">
                <a:solidFill>
                  <a:srgbClr val="00B050"/>
                </a:solidFill>
                <a:cs typeface="PT Bold Heading" pitchFamily="2" charset="-78"/>
              </a:rPr>
              <a:t>الأزهر</a:t>
            </a:r>
            <a:r>
              <a:rPr lang="ar-SA" sz="2500" dirty="0">
                <a:solidFill>
                  <a:prstClr val="black"/>
                </a:solidFill>
                <a:cs typeface="PT Bold Heading" pitchFamily="2" charset="-78"/>
              </a:rPr>
              <a:t> من أعرق المعاهد </a:t>
            </a:r>
            <a:r>
              <a:rPr lang="ar-SA" sz="2500" dirty="0" smtClean="0">
                <a:solidFill>
                  <a:prstClr val="black"/>
                </a:solidFill>
                <a:cs typeface="PT Bold Heading" pitchFamily="2" charset="-78"/>
              </a:rPr>
              <a:t>والجامعات الإسلامية</a:t>
            </a:r>
            <a:r>
              <a:rPr lang="ar-SA" sz="2500" dirty="0">
                <a:solidFill>
                  <a:prstClr val="black"/>
                </a:solidFill>
                <a:cs typeface="PT Bold Heading" pitchFamily="2" charset="-78"/>
              </a:rPr>
              <a:t>، وقد استطاع بفضل </a:t>
            </a:r>
            <a:r>
              <a:rPr lang="ar-SA" sz="2500" dirty="0">
                <a:solidFill>
                  <a:srgbClr val="C00000"/>
                </a:solidFill>
                <a:cs typeface="PT Bold Heading" pitchFamily="2" charset="-78"/>
              </a:rPr>
              <a:t>الأوقاف</a:t>
            </a:r>
            <a:r>
              <a:rPr lang="ar-SA" sz="2500" dirty="0">
                <a:solidFill>
                  <a:prstClr val="black"/>
                </a:solidFill>
                <a:cs typeface="PT Bold Heading" pitchFamily="2" charset="-78"/>
              </a:rPr>
              <a:t> العديدة التي أوقفها عليه أغنياء المسلمين خلال عصره الطويل، وبفضل ما كان </a:t>
            </a:r>
            <a:r>
              <a:rPr lang="ar-SA" sz="2450" dirty="0">
                <a:solidFill>
                  <a:srgbClr val="C00000"/>
                </a:solidFill>
                <a:cs typeface="PT Bold Heading" pitchFamily="2" charset="-78"/>
              </a:rPr>
              <a:t>يتمتع به علماؤه من هيبة ومكانة</a:t>
            </a:r>
            <a:r>
              <a:rPr lang="ar-SA" sz="2450" dirty="0">
                <a:solidFill>
                  <a:prstClr val="black"/>
                </a:solidFill>
                <a:cs typeface="PT Bold Heading" pitchFamily="2" charset="-78"/>
              </a:rPr>
              <a:t>، أن يحمي العلوم الإسلامية والعربية، بعيدًا عن أن تمتد إليها يد الملوك والحكام بالتغيير والتبديل.</a:t>
            </a:r>
          </a:p>
          <a:p>
            <a:pPr lvl="0">
              <a:lnSpc>
                <a:spcPts val="1000"/>
              </a:lnSpc>
              <a:buFontTx/>
              <a:buChar char="-"/>
            </a:pPr>
            <a:endParaRPr lang="ar-SA" sz="2800" dirty="0">
              <a:solidFill>
                <a:prstClr val="black"/>
              </a:solidFill>
              <a:cs typeface="PT Bold Heading" pitchFamily="2" charset="-78"/>
            </a:endParaRPr>
          </a:p>
          <a:p>
            <a:pPr lvl="0">
              <a:buFontTx/>
              <a:buChar char="-"/>
            </a:pPr>
            <a:r>
              <a:rPr lang="ar-SA" sz="2450" dirty="0">
                <a:solidFill>
                  <a:prstClr val="black"/>
                </a:solidFill>
                <a:cs typeface="PT Bold Heading" pitchFamily="2" charset="-78"/>
              </a:rPr>
              <a:t> كما ظل هذا المعهد بمنأى عن العبث ببرامج التعليم فيه، في حين امتدت يد </a:t>
            </a:r>
            <a:r>
              <a:rPr lang="ar-SA" sz="2350" dirty="0">
                <a:solidFill>
                  <a:prstClr val="black"/>
                </a:solidFill>
                <a:cs typeface="PT Bold Heading" pitchFamily="2" charset="-78"/>
              </a:rPr>
              <a:t>المحتل الأوربي، إلى كل برامج التعليم في مصر، فشكلها حسب ما تقضي به مصالحه.</a:t>
            </a:r>
          </a:p>
          <a:p>
            <a:pPr lvl="0">
              <a:lnSpc>
                <a:spcPts val="1000"/>
              </a:lnSpc>
              <a:buFontTx/>
              <a:buChar char="-"/>
            </a:pPr>
            <a:endParaRPr lang="ar-SA" sz="2800" dirty="0">
              <a:solidFill>
                <a:prstClr val="black"/>
              </a:solidFill>
              <a:cs typeface="PT Bold Heading" pitchFamily="2" charset="-78"/>
            </a:endParaRPr>
          </a:p>
          <a:p>
            <a:pPr lvl="0">
              <a:buFontTx/>
              <a:buChar char="-"/>
            </a:pPr>
            <a:r>
              <a:rPr lang="ar-SA" sz="2450" dirty="0">
                <a:solidFill>
                  <a:prstClr val="black"/>
                </a:solidFill>
                <a:cs typeface="PT Bold Heading" pitchFamily="2" charset="-78"/>
              </a:rPr>
              <a:t> لذلك كله رسخت مكانة الأزهر في نفوس المسلمين، حتى أحتل مكانًا مرموقًا في العالم الإسلامي كله، يتوارد عليه الطلاب من شتى البقاع، ثم يعودون إلى بلادهم ينشرون الوعي الإسلامي، وينشرون معه فضل الأزهر، ويشيدون به، ويدعمون مكانته في نفوس الناس.</a:t>
            </a:r>
          </a:p>
        </p:txBody>
      </p:sp>
    </p:spTree>
    <p:extLst>
      <p:ext uri="{BB962C8B-B14F-4D97-AF65-F5344CB8AC3E}">
        <p14:creationId xmlns:p14="http://schemas.microsoft.com/office/powerpoint/2010/main" val="334954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412776"/>
            <a:ext cx="9144000" cy="2772554"/>
          </a:xfrm>
          <a:prstGeom prst="rect">
            <a:avLst/>
          </a:prstGeom>
        </p:spPr>
        <p:txBody>
          <a:bodyPr wrap="square">
            <a:spAutoFit/>
          </a:bodyPr>
          <a:lstStyle/>
          <a:p>
            <a:pPr lvl="0">
              <a:buFontTx/>
              <a:buChar char="-"/>
            </a:pPr>
            <a:r>
              <a:rPr lang="ar-SA" sz="2700" dirty="0">
                <a:solidFill>
                  <a:prstClr val="black"/>
                </a:solidFill>
                <a:cs typeface="PT Bold Heading" pitchFamily="2" charset="-78"/>
              </a:rPr>
              <a:t> ازدادت مكانة الأزهر </a:t>
            </a:r>
            <a:r>
              <a:rPr lang="ar-SA" sz="2700" u="sng" dirty="0">
                <a:solidFill>
                  <a:srgbClr val="C00000"/>
                </a:solidFill>
                <a:cs typeface="PT Bold Heading" pitchFamily="2" charset="-78"/>
              </a:rPr>
              <a:t>بعد سقوط الخلافة العثمانية</a:t>
            </a:r>
            <a:r>
              <a:rPr lang="ar-SA" sz="2700" dirty="0">
                <a:solidFill>
                  <a:prstClr val="black"/>
                </a:solidFill>
                <a:cs typeface="PT Bold Heading" pitchFamily="2" charset="-78"/>
              </a:rPr>
              <a:t>، فأصبح رمزً الجامعة الإسلامية، والقلعة الإسلامية التي حسب لها أعداء الإسلام كل حساب</a:t>
            </a:r>
            <a:r>
              <a:rPr lang="ar-SA" sz="2700" dirty="0" smtClean="0">
                <a:solidFill>
                  <a:prstClr val="black"/>
                </a:solidFill>
                <a:cs typeface="PT Bold Heading" pitchFamily="2" charset="-78"/>
              </a:rPr>
              <a:t>.</a:t>
            </a:r>
          </a:p>
          <a:p>
            <a:pPr lvl="0">
              <a:lnSpc>
                <a:spcPts val="1100"/>
              </a:lnSpc>
              <a:buFontTx/>
              <a:buChar char="-"/>
            </a:pPr>
            <a:endParaRPr lang="ar-SA" sz="2700" dirty="0">
              <a:solidFill>
                <a:prstClr val="black"/>
              </a:solidFill>
              <a:cs typeface="PT Bold Heading" pitchFamily="2" charset="-78"/>
            </a:endParaRPr>
          </a:p>
          <a:p>
            <a:pPr lvl="0">
              <a:buFontTx/>
              <a:buChar char="-"/>
            </a:pPr>
            <a:r>
              <a:rPr lang="ar-SA" sz="2700" dirty="0" smtClean="0">
                <a:solidFill>
                  <a:prstClr val="black"/>
                </a:solidFill>
                <a:cs typeface="PT Bold Heading" pitchFamily="2" charset="-78"/>
              </a:rPr>
              <a:t> وكان فيه رجال يلتهبون غيرة على الإسلام، ويجابهون أعداءه في الداخل </a:t>
            </a:r>
            <a:r>
              <a:rPr lang="ar-SA" sz="2800" dirty="0" smtClean="0">
                <a:solidFill>
                  <a:prstClr val="black"/>
                </a:solidFill>
                <a:cs typeface="PT Bold Heading" pitchFamily="2" charset="-78"/>
              </a:rPr>
              <a:t>والخارج بكل جرأة، وأدرك </a:t>
            </a:r>
            <a:r>
              <a:rPr lang="ar-SA" sz="2800" u="sng" dirty="0" smtClean="0">
                <a:solidFill>
                  <a:srgbClr val="00B050"/>
                </a:solidFill>
                <a:cs typeface="PT Bold Heading" pitchFamily="2" charset="-78"/>
              </a:rPr>
              <a:t>نابليون</a:t>
            </a:r>
            <a:r>
              <a:rPr lang="ar-SA" sz="2800" dirty="0" smtClean="0">
                <a:solidFill>
                  <a:prstClr val="black"/>
                </a:solidFill>
                <a:cs typeface="PT Bold Heading" pitchFamily="2" charset="-78"/>
              </a:rPr>
              <a:t> عند غزوه لمصر أهمية الأزهر، فحاول استمالة علمائه، فلما فشل ضربه بالقنابل من القلعة، واتخذه اصطبلاً للخيول.</a:t>
            </a:r>
            <a:endParaRPr lang="ar-SA" sz="2800" dirty="0">
              <a:solidFill>
                <a:prstClr val="black"/>
              </a:solidFill>
              <a:cs typeface="PT Bold Heading" pitchFamily="2" charset="-78"/>
            </a:endParaRPr>
          </a:p>
        </p:txBody>
      </p:sp>
    </p:spTree>
    <p:extLst>
      <p:ext uri="{BB962C8B-B14F-4D97-AF65-F5344CB8AC3E}">
        <p14:creationId xmlns:p14="http://schemas.microsoft.com/office/powerpoint/2010/main" val="326256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4624"/>
            <a:ext cx="9144000" cy="6032421"/>
          </a:xfrm>
          <a:prstGeom prst="rect">
            <a:avLst/>
          </a:prstGeom>
        </p:spPr>
        <p:txBody>
          <a:bodyPr wrap="square">
            <a:spAutoFit/>
          </a:bodyPr>
          <a:lstStyle/>
          <a:p>
            <a:pPr>
              <a:lnSpc>
                <a:spcPts val="1000"/>
              </a:lnSpc>
              <a:buFontTx/>
              <a:buChar char="-"/>
            </a:pPr>
            <a:endParaRPr lang="ar-SA" sz="2800" dirty="0" smtClean="0">
              <a:cs typeface="PT Bold Heading" pitchFamily="2" charset="-78"/>
            </a:endParaRPr>
          </a:p>
          <a:p>
            <a:pPr>
              <a:buFontTx/>
              <a:buChar char="-"/>
            </a:pPr>
            <a:r>
              <a:rPr lang="ar-SA" sz="2800" u="sng" dirty="0" smtClean="0">
                <a:solidFill>
                  <a:srgbClr val="00B050"/>
                </a:solidFill>
                <a:cs typeface="PT Bold Heading" pitchFamily="2" charset="-78"/>
              </a:rPr>
              <a:t>موقف الاستعمار من الأزهر:</a:t>
            </a:r>
          </a:p>
          <a:p>
            <a:pPr>
              <a:lnSpc>
                <a:spcPts val="1100"/>
              </a:lnSpc>
              <a:buFontTx/>
              <a:buChar char="-"/>
            </a:pPr>
            <a:endParaRPr lang="ar-SA" sz="2800" dirty="0">
              <a:cs typeface="PT Bold Heading" pitchFamily="2" charset="-78"/>
            </a:endParaRPr>
          </a:p>
          <a:p>
            <a:pPr>
              <a:buFontTx/>
              <a:buChar char="-"/>
            </a:pPr>
            <a:r>
              <a:rPr lang="ar-SA" sz="2450" dirty="0" smtClean="0">
                <a:cs typeface="PT Bold Heading" pitchFamily="2" charset="-78"/>
              </a:rPr>
              <a:t> من أجل ذلك كله تعرض الأزهر لمقت أعداء الإسلام، وصب عليه اللعنات من قبل دعاة التغريب واللادينية، حتى جعلوه راس المشاكل الثقافية في مصر، وكان المستعمر قد وضع خطة للقضاء على نفوذه، ونفوذ المعاهد الإسلامية الأخرى، ك</a:t>
            </a:r>
            <a:r>
              <a:rPr lang="ar-SA" sz="2450" dirty="0" smtClean="0">
                <a:solidFill>
                  <a:srgbClr val="FF0000"/>
                </a:solidFill>
                <a:cs typeface="PT Bold Heading" pitchFamily="2" charset="-78"/>
              </a:rPr>
              <a:t>القرويين في فاس</a:t>
            </a:r>
            <a:r>
              <a:rPr lang="ar-SA" sz="2450" dirty="0" smtClean="0">
                <a:cs typeface="PT Bold Heading" pitchFamily="2" charset="-78"/>
              </a:rPr>
              <a:t>، و</a:t>
            </a:r>
            <a:r>
              <a:rPr lang="ar-SA" sz="2450" dirty="0" smtClean="0">
                <a:solidFill>
                  <a:srgbClr val="FF0000"/>
                </a:solidFill>
                <a:cs typeface="PT Bold Heading" pitchFamily="2" charset="-78"/>
              </a:rPr>
              <a:t>الزيتونة في تونس</a:t>
            </a:r>
            <a:r>
              <a:rPr lang="ar-SA" sz="2450" dirty="0" smtClean="0">
                <a:cs typeface="PT Bold Heading" pitchFamily="2" charset="-78"/>
              </a:rPr>
              <a:t>.</a:t>
            </a:r>
          </a:p>
          <a:p>
            <a:pPr>
              <a:lnSpc>
                <a:spcPts val="1000"/>
              </a:lnSpc>
              <a:buFontTx/>
              <a:buChar char="-"/>
            </a:pPr>
            <a:endParaRPr lang="ar-SA" sz="2450" dirty="0" smtClean="0">
              <a:cs typeface="PT Bold Heading" pitchFamily="2" charset="-78"/>
            </a:endParaRPr>
          </a:p>
          <a:p>
            <a:pPr>
              <a:buFontTx/>
              <a:buChar char="-"/>
            </a:pPr>
            <a:r>
              <a:rPr lang="ar-SA" sz="2450" dirty="0" smtClean="0">
                <a:cs typeface="PT Bold Heading" pitchFamily="2" charset="-78"/>
              </a:rPr>
              <a:t> فوقف المستعمر في طريق علمائه، وحال بينهم وبين مراكز القيادة، ومناصب الحكم، ووظائف الإدارة، وأشاعوا بين الناس أنهم يهدفون إلى تكريم الدين، على أن يكون الإسلام بعيدًا عن السياسة، وبمعزل عن الحكم، فاعفوا علماء الدين من </a:t>
            </a:r>
            <a:r>
              <a:rPr lang="ar-SA" sz="2300" dirty="0" smtClean="0">
                <a:cs typeface="PT Bold Heading" pitchFamily="2" charset="-78"/>
              </a:rPr>
              <a:t>التجنيد، واسقطوا الجهاد عمن حفظ القران.</a:t>
            </a:r>
          </a:p>
          <a:p>
            <a:pPr>
              <a:lnSpc>
                <a:spcPts val="1100"/>
              </a:lnSpc>
              <a:buFontTx/>
              <a:buChar char="-"/>
            </a:pPr>
            <a:endParaRPr lang="ar-SA" sz="2450" dirty="0">
              <a:cs typeface="PT Bold Heading" pitchFamily="2" charset="-78"/>
            </a:endParaRPr>
          </a:p>
          <a:p>
            <a:pPr>
              <a:buFontTx/>
              <a:buChar char="-"/>
            </a:pPr>
            <a:r>
              <a:rPr lang="ar-SA" sz="2450" dirty="0" smtClean="0">
                <a:cs typeface="PT Bold Heading" pitchFamily="2" charset="-78"/>
              </a:rPr>
              <a:t> كما اقترح أحد المبشرين في المؤتمر التبشيري الذي عُقد في القاهرة عام 1906م، انشاء </a:t>
            </a:r>
            <a:r>
              <a:rPr lang="ar-SA" sz="2450" dirty="0" smtClean="0">
                <a:solidFill>
                  <a:srgbClr val="C00000"/>
                </a:solidFill>
                <a:cs typeface="PT Bold Heading" pitchFamily="2" charset="-78"/>
              </a:rPr>
              <a:t>مدرسة جامعية نصرانية</a:t>
            </a:r>
            <a:r>
              <a:rPr lang="ar-SA" sz="2450" dirty="0" smtClean="0">
                <a:cs typeface="PT Bold Heading" pitchFamily="2" charset="-78"/>
              </a:rPr>
              <a:t>، تقوم الكنيسة بنفقاتها، لتتمكن </a:t>
            </a:r>
            <a:r>
              <a:rPr lang="ar-SA" sz="2450" dirty="0" smtClean="0">
                <a:solidFill>
                  <a:srgbClr val="C00000"/>
                </a:solidFill>
                <a:cs typeface="PT Bold Heading" pitchFamily="2" charset="-78"/>
              </a:rPr>
              <a:t>من مزاحمة الأزهر بسهولة</a:t>
            </a:r>
            <a:r>
              <a:rPr lang="ar-SA" sz="2450" dirty="0" smtClean="0">
                <a:cs typeface="PT Bold Heading" pitchFamily="2" charset="-78"/>
              </a:rPr>
              <a:t>، وتتكفل هذه الجامعة بإتقان تعليم اللغة العربية.</a:t>
            </a:r>
          </a:p>
          <a:p>
            <a:endParaRPr lang="ar-SA" sz="2700" dirty="0" smtClean="0">
              <a:cs typeface="PT Bold Heading" pitchFamily="2" charset="-78"/>
            </a:endParaRPr>
          </a:p>
          <a:p>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732760"/>
            <a:ext cx="9144000" cy="4095993"/>
          </a:xfrm>
          <a:prstGeom prst="rect">
            <a:avLst/>
          </a:prstGeom>
        </p:spPr>
        <p:txBody>
          <a:bodyPr wrap="square">
            <a:spAutoFit/>
          </a:bodyPr>
          <a:lstStyle/>
          <a:p>
            <a:pPr lvl="0">
              <a:buFontTx/>
              <a:buChar char="-"/>
            </a:pPr>
            <a:endParaRPr lang="ar-SA" sz="2700" dirty="0">
              <a:solidFill>
                <a:prstClr val="black"/>
              </a:solidFill>
              <a:cs typeface="PT Bold Heading" pitchFamily="2" charset="-78"/>
            </a:endParaRPr>
          </a:p>
          <a:p>
            <a:pPr lvl="0">
              <a:buFontTx/>
              <a:buChar char="-"/>
            </a:pPr>
            <a:r>
              <a:rPr lang="ar-SA" sz="2700" dirty="0">
                <a:solidFill>
                  <a:prstClr val="black"/>
                </a:solidFill>
                <a:cs typeface="PT Bold Heading" pitchFamily="2" charset="-78"/>
              </a:rPr>
              <a:t> وذهب الأمر إلى أبعد من ذلك عندما </a:t>
            </a:r>
            <a:r>
              <a:rPr lang="ar-SA" sz="2700" dirty="0" smtClean="0">
                <a:solidFill>
                  <a:prstClr val="black"/>
                </a:solidFill>
                <a:cs typeface="PT Bold Heading" pitchFamily="2" charset="-78"/>
              </a:rPr>
              <a:t>استعان الاستعمار بعدد من </a:t>
            </a:r>
            <a:r>
              <a:rPr lang="ar-SA" sz="2700" dirty="0">
                <a:solidFill>
                  <a:prstClr val="black"/>
                </a:solidFill>
                <a:cs typeface="PT Bold Heading" pitchFamily="2" charset="-78"/>
              </a:rPr>
              <a:t>أ</a:t>
            </a:r>
            <a:r>
              <a:rPr lang="ar-SA" sz="2700" dirty="0" smtClean="0">
                <a:solidFill>
                  <a:prstClr val="black"/>
                </a:solidFill>
                <a:cs typeface="PT Bold Heading" pitchFamily="2" charset="-78"/>
              </a:rPr>
              <a:t>بناء </a:t>
            </a:r>
            <a:r>
              <a:rPr lang="ar-SA" sz="2500" dirty="0" smtClean="0">
                <a:solidFill>
                  <a:prstClr val="black"/>
                </a:solidFill>
                <a:cs typeface="PT Bold Heading" pitchFamily="2" charset="-78"/>
              </a:rPr>
              <a:t>المسلمين الساخطين على الأزهر، كما طالبت </a:t>
            </a:r>
            <a:r>
              <a:rPr lang="ar-SA" sz="2500" u="sng" dirty="0">
                <a:solidFill>
                  <a:srgbClr val="FF0000"/>
                </a:solidFill>
                <a:cs typeface="PT Bold Heading" pitchFamily="2" charset="-78"/>
              </a:rPr>
              <a:t>صحيفة السياسة</a:t>
            </a:r>
            <a:r>
              <a:rPr lang="ar-SA" sz="2500" dirty="0">
                <a:solidFill>
                  <a:prstClr val="black"/>
                </a:solidFill>
                <a:cs typeface="PT Bold Heading" pitchFamily="2" charset="-78"/>
              </a:rPr>
              <a:t>، </a:t>
            </a:r>
            <a:r>
              <a:rPr lang="ar-SA" sz="2500" dirty="0" smtClean="0">
                <a:solidFill>
                  <a:prstClr val="black"/>
                </a:solidFill>
                <a:cs typeface="PT Bold Heading" pitchFamily="2" charset="-78"/>
              </a:rPr>
              <a:t>بصبغه بالصبغة </a:t>
            </a:r>
            <a:r>
              <a:rPr lang="ar-SA" sz="2500" dirty="0">
                <a:solidFill>
                  <a:prstClr val="black"/>
                </a:solidFill>
                <a:cs typeface="PT Bold Heading" pitchFamily="2" charset="-78"/>
              </a:rPr>
              <a:t>العصرية العلمية، وهجر طرق التدريس </a:t>
            </a:r>
            <a:r>
              <a:rPr lang="ar-SA" sz="2500" dirty="0" smtClean="0">
                <a:solidFill>
                  <a:prstClr val="black"/>
                </a:solidFill>
                <a:cs typeface="PT Bold Heading" pitchFamily="2" charset="-78"/>
              </a:rPr>
              <a:t>العتيقة.</a:t>
            </a:r>
          </a:p>
          <a:p>
            <a:pPr lvl="0">
              <a:lnSpc>
                <a:spcPts val="1100"/>
              </a:lnSpc>
              <a:buFontTx/>
              <a:buChar char="-"/>
            </a:pPr>
            <a:endParaRPr lang="ar-SA" sz="2700" dirty="0">
              <a:solidFill>
                <a:prstClr val="black"/>
              </a:solidFill>
              <a:cs typeface="PT Bold Heading" pitchFamily="2" charset="-78"/>
            </a:endParaRPr>
          </a:p>
          <a:p>
            <a:pPr lvl="0">
              <a:buFontTx/>
              <a:buChar char="-"/>
            </a:pPr>
            <a:r>
              <a:rPr lang="ar-SA" sz="2900" dirty="0">
                <a:solidFill>
                  <a:prstClr val="black"/>
                </a:solidFill>
                <a:cs typeface="PT Bold Heading" pitchFamily="2" charset="-78"/>
              </a:rPr>
              <a:t> كانت هذه المؤامرة على الأزهر تستهدف عزله عن الحياة، وإخضاع </a:t>
            </a:r>
            <a:r>
              <a:rPr lang="ar-SA" sz="2850" dirty="0">
                <a:solidFill>
                  <a:prstClr val="black"/>
                </a:solidFill>
                <a:cs typeface="PT Bold Heading" pitchFamily="2" charset="-78"/>
              </a:rPr>
              <a:t>برامجه لرقابة تتضمن إفناء شخصيته وفرنجته، وقد سار </a:t>
            </a:r>
            <a:r>
              <a:rPr lang="ar-SA" sz="2850" u="sng" dirty="0">
                <a:solidFill>
                  <a:srgbClr val="00B050"/>
                </a:solidFill>
                <a:cs typeface="PT Bold Heading" pitchFamily="2" charset="-78"/>
              </a:rPr>
              <a:t>الشيخ محمد </a:t>
            </a:r>
            <a:r>
              <a:rPr lang="ar-SA" sz="2750" u="sng" dirty="0">
                <a:solidFill>
                  <a:srgbClr val="00B050"/>
                </a:solidFill>
                <a:cs typeface="PT Bold Heading" pitchFamily="2" charset="-78"/>
              </a:rPr>
              <a:t>عبده </a:t>
            </a:r>
            <a:r>
              <a:rPr lang="ar-SA" sz="2750" dirty="0">
                <a:solidFill>
                  <a:prstClr val="black"/>
                </a:solidFill>
                <a:cs typeface="PT Bold Heading" pitchFamily="2" charset="-78"/>
              </a:rPr>
              <a:t>في هذا المجال شوطًا عن حسن نية، وربما عن شعور بالنقص، ولعل هذا من اهم أسباب التقدير والتمجيد اللذين حظي بهما الشيخ محمد عبده من المستشرقين والمبشرين، ومن </a:t>
            </a:r>
            <a:r>
              <a:rPr lang="ar-SA" sz="2750" dirty="0" err="1">
                <a:solidFill>
                  <a:srgbClr val="C00000"/>
                </a:solidFill>
                <a:cs typeface="PT Bold Heading" pitchFamily="2" charset="-78"/>
              </a:rPr>
              <a:t>كرومر</a:t>
            </a:r>
            <a:r>
              <a:rPr lang="ar-SA" sz="2750" dirty="0">
                <a:solidFill>
                  <a:srgbClr val="C00000"/>
                </a:solidFill>
                <a:cs typeface="PT Bold Heading" pitchFamily="2" charset="-78"/>
              </a:rPr>
              <a:t> </a:t>
            </a:r>
            <a:r>
              <a:rPr lang="ar-SA" sz="2750" dirty="0">
                <a:solidFill>
                  <a:prstClr val="black"/>
                </a:solidFill>
                <a:cs typeface="PT Bold Heading" pitchFamily="2" charset="-78"/>
              </a:rPr>
              <a:t>عميد الاحتلال في </a:t>
            </a:r>
            <a:r>
              <a:rPr lang="ar-SA" sz="2750" dirty="0" smtClean="0">
                <a:solidFill>
                  <a:prstClr val="black"/>
                </a:solidFill>
                <a:cs typeface="PT Bold Heading" pitchFamily="2" charset="-78"/>
              </a:rPr>
              <a:t>مصر.</a:t>
            </a:r>
            <a:endParaRPr lang="ar-SA" sz="2750" dirty="0"/>
          </a:p>
        </p:txBody>
      </p:sp>
    </p:spTree>
    <p:extLst>
      <p:ext uri="{BB962C8B-B14F-4D97-AF65-F5344CB8AC3E}">
        <p14:creationId xmlns:p14="http://schemas.microsoft.com/office/powerpoint/2010/main" val="132705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864820"/>
            <a:ext cx="9144000" cy="5660524"/>
          </a:xfrm>
          <a:prstGeom prst="rect">
            <a:avLst/>
          </a:prstGeom>
        </p:spPr>
        <p:txBody>
          <a:bodyPr wrap="square">
            <a:spAutoFit/>
          </a:bodyPr>
          <a:lstStyle/>
          <a:p>
            <a:pPr lvl="0">
              <a:lnSpc>
                <a:spcPts val="1000"/>
              </a:lnSpc>
              <a:buFontTx/>
              <a:buChar char="-"/>
            </a:pPr>
            <a:r>
              <a:rPr lang="ar-SA" sz="2800" u="sng" dirty="0" smtClean="0">
                <a:solidFill>
                  <a:srgbClr val="C00000"/>
                </a:solidFill>
                <a:cs typeface="PT Bold Heading" pitchFamily="2" charset="-78"/>
              </a:rPr>
              <a:t>تطويع الأزهر:</a:t>
            </a:r>
          </a:p>
          <a:p>
            <a:pPr lvl="0">
              <a:lnSpc>
                <a:spcPts val="1000"/>
              </a:lnSpc>
              <a:buFontTx/>
              <a:buChar char="-"/>
            </a:pPr>
            <a:endParaRPr lang="ar-SA" sz="2800" dirty="0" smtClean="0">
              <a:solidFill>
                <a:prstClr val="black"/>
              </a:solidFill>
              <a:cs typeface="PT Bold Heading" pitchFamily="2" charset="-78"/>
            </a:endParaRPr>
          </a:p>
          <a:p>
            <a:pPr lvl="0">
              <a:buFontTx/>
              <a:buChar char="-"/>
            </a:pPr>
            <a:r>
              <a:rPr lang="ar-SA" sz="2600" dirty="0" smtClean="0">
                <a:solidFill>
                  <a:prstClr val="black"/>
                </a:solidFill>
                <a:cs typeface="PT Bold Heading" pitchFamily="2" charset="-78"/>
              </a:rPr>
              <a:t> وصدرت قوانين تطويع الأزهر باسم تطويره تباعًا من عام 1355- 1396هـ/ 1936-1976م، وتم التطويع في </a:t>
            </a:r>
            <a:r>
              <a:rPr lang="ar-SA" sz="2600" dirty="0" smtClean="0">
                <a:solidFill>
                  <a:srgbClr val="00B050"/>
                </a:solidFill>
                <a:cs typeface="PT Bold Heading" pitchFamily="2" charset="-78"/>
              </a:rPr>
              <a:t>عهد الاستقلال</a:t>
            </a:r>
            <a:r>
              <a:rPr lang="ar-SA" sz="2600" dirty="0" smtClean="0">
                <a:solidFill>
                  <a:prstClr val="black"/>
                </a:solidFill>
                <a:cs typeface="PT Bold Heading" pitchFamily="2" charset="-78"/>
              </a:rPr>
              <a:t>، وكان ثمرة من ثماره، ومن هذه القوانين:</a:t>
            </a:r>
          </a:p>
          <a:p>
            <a:pPr lvl="0">
              <a:lnSpc>
                <a:spcPts val="1100"/>
              </a:lnSpc>
              <a:buFontTx/>
              <a:buChar char="-"/>
            </a:pPr>
            <a:endParaRPr lang="ar-SA" sz="2800" dirty="0" smtClean="0">
              <a:solidFill>
                <a:prstClr val="black"/>
              </a:solidFill>
              <a:cs typeface="PT Bold Heading" pitchFamily="2" charset="-78"/>
            </a:endParaRPr>
          </a:p>
          <a:p>
            <a:pPr lvl="0"/>
            <a:r>
              <a:rPr lang="ar-SA" sz="2700" dirty="0" smtClean="0">
                <a:solidFill>
                  <a:prstClr val="black"/>
                </a:solidFill>
                <a:cs typeface="PT Bold Heading" pitchFamily="2" charset="-78"/>
              </a:rPr>
              <a:t>1- إلغاء القضاء الشرعي، وإدماج محاكمه في دوائر تابعة للمحاكم الأهلية، التي قامت من أول يوم على القانون الوضعي.</a:t>
            </a:r>
          </a:p>
          <a:p>
            <a:pPr lvl="0">
              <a:lnSpc>
                <a:spcPts val="1000"/>
              </a:lnSpc>
            </a:pPr>
            <a:endParaRPr lang="ar-SA" sz="2800" dirty="0" smtClean="0">
              <a:solidFill>
                <a:prstClr val="black"/>
              </a:solidFill>
              <a:cs typeface="PT Bold Heading" pitchFamily="2" charset="-78"/>
            </a:endParaRPr>
          </a:p>
          <a:p>
            <a:pPr lvl="0"/>
            <a:r>
              <a:rPr lang="ar-SA" sz="2800" dirty="0" smtClean="0">
                <a:solidFill>
                  <a:prstClr val="black"/>
                </a:solidFill>
                <a:cs typeface="PT Bold Heading" pitchFamily="2" charset="-78"/>
              </a:rPr>
              <a:t>2- إدخال القانون الوضعي في صلب البرامج الدراسية، لكلية الشريعة </a:t>
            </a:r>
            <a:r>
              <a:rPr lang="ar-SA" sz="2650" dirty="0" smtClean="0">
                <a:solidFill>
                  <a:prstClr val="black"/>
                </a:solidFill>
                <a:cs typeface="PT Bold Heading" pitchFamily="2" charset="-78"/>
              </a:rPr>
              <a:t>بجامعة الأزهر، وتسميتها كلية الشريعة والقانون</a:t>
            </a:r>
            <a:r>
              <a:rPr lang="ar-SA" sz="2600" dirty="0" smtClean="0">
                <a:solidFill>
                  <a:prstClr val="black"/>
                </a:solidFill>
                <a:cs typeface="PT Bold Heading" pitchFamily="2" charset="-78"/>
              </a:rPr>
              <a:t>.</a:t>
            </a:r>
          </a:p>
          <a:p>
            <a:pPr lvl="0">
              <a:lnSpc>
                <a:spcPts val="1100"/>
              </a:lnSpc>
            </a:pPr>
            <a:endParaRPr lang="ar-SA" sz="2600" dirty="0" smtClean="0">
              <a:solidFill>
                <a:prstClr val="black"/>
              </a:solidFill>
              <a:cs typeface="PT Bold Heading" pitchFamily="2" charset="-78"/>
            </a:endParaRPr>
          </a:p>
          <a:p>
            <a:pPr lvl="0">
              <a:buFontTx/>
              <a:buChar char="-"/>
            </a:pPr>
            <a:r>
              <a:rPr lang="ar-SA" sz="2800" dirty="0" smtClean="0">
                <a:solidFill>
                  <a:prstClr val="black"/>
                </a:solidFill>
                <a:cs typeface="PT Bold Heading" pitchFamily="2" charset="-78"/>
              </a:rPr>
              <a:t> </a:t>
            </a:r>
            <a:r>
              <a:rPr lang="ar-SA" sz="2800" dirty="0">
                <a:solidFill>
                  <a:prstClr val="black"/>
                </a:solidFill>
                <a:cs typeface="PT Bold Heading" pitchFamily="2" charset="-78"/>
              </a:rPr>
              <a:t>كان من اثر الانتصار في </a:t>
            </a:r>
            <a:r>
              <a:rPr lang="ar-SA" sz="2800" dirty="0" smtClean="0">
                <a:solidFill>
                  <a:prstClr val="black"/>
                </a:solidFill>
                <a:cs typeface="PT Bold Heading" pitchFamily="2" charset="-78"/>
              </a:rPr>
              <a:t>تطويع </a:t>
            </a:r>
            <a:r>
              <a:rPr lang="ar-SA" sz="2800" dirty="0">
                <a:solidFill>
                  <a:prstClr val="black"/>
                </a:solidFill>
                <a:cs typeface="PT Bold Heading" pitchFamily="2" charset="-78"/>
              </a:rPr>
              <a:t>الأزهر، أن تم تطويع البقية الباقية في </a:t>
            </a:r>
            <a:r>
              <a:rPr lang="ar-SA" sz="2400" dirty="0">
                <a:solidFill>
                  <a:prstClr val="black"/>
                </a:solidFill>
                <a:cs typeface="PT Bold Heading" pitchFamily="2" charset="-78"/>
              </a:rPr>
              <a:t>معاهد الثقافة الإسلامية خارج مصر بسرعة، </a:t>
            </a:r>
            <a:r>
              <a:rPr lang="ar-SA" sz="2400" dirty="0" smtClean="0">
                <a:solidFill>
                  <a:prstClr val="black"/>
                </a:solidFill>
                <a:cs typeface="PT Bold Heading" pitchFamily="2" charset="-78"/>
              </a:rPr>
              <a:t>ك</a:t>
            </a:r>
            <a:r>
              <a:rPr lang="ar-SA" sz="2400" dirty="0" smtClean="0">
                <a:solidFill>
                  <a:srgbClr val="FF0000"/>
                </a:solidFill>
                <a:cs typeface="PT Bold Heading" pitchFamily="2" charset="-78"/>
              </a:rPr>
              <a:t>جامع </a:t>
            </a:r>
            <a:r>
              <a:rPr lang="ar-SA" sz="2400" dirty="0">
                <a:solidFill>
                  <a:srgbClr val="FF0000"/>
                </a:solidFill>
                <a:cs typeface="PT Bold Heading" pitchFamily="2" charset="-78"/>
              </a:rPr>
              <a:t>الزيتونة في تونس</a:t>
            </a:r>
            <a:r>
              <a:rPr lang="ar-SA" sz="2400" dirty="0">
                <a:solidFill>
                  <a:prstClr val="black"/>
                </a:solidFill>
                <a:cs typeface="PT Bold Heading" pitchFamily="2" charset="-78"/>
              </a:rPr>
              <a:t>، و</a:t>
            </a:r>
            <a:r>
              <a:rPr lang="ar-SA" sz="2400" dirty="0">
                <a:solidFill>
                  <a:srgbClr val="FF0000"/>
                </a:solidFill>
                <a:cs typeface="PT Bold Heading" pitchFamily="2" charset="-78"/>
              </a:rPr>
              <a:t>القرويين في المغرب</a:t>
            </a:r>
            <a:r>
              <a:rPr lang="ar-SA" sz="2400" dirty="0">
                <a:solidFill>
                  <a:prstClr val="black"/>
                </a:solidFill>
                <a:cs typeface="PT Bold Heading" pitchFamily="2" charset="-78"/>
              </a:rPr>
              <a:t>، و</a:t>
            </a:r>
            <a:r>
              <a:rPr lang="ar-SA" sz="2400" dirty="0">
                <a:solidFill>
                  <a:srgbClr val="FF0000"/>
                </a:solidFill>
                <a:cs typeface="PT Bold Heading" pitchFamily="2" charset="-78"/>
              </a:rPr>
              <a:t>المعاهد الدينية في الهند.</a:t>
            </a:r>
          </a:p>
          <a:p>
            <a:pPr lvl="0"/>
            <a:endParaRPr lang="ar-SA" sz="2600" dirty="0" smtClean="0">
              <a:solidFill>
                <a:prstClr val="black"/>
              </a:solidFill>
              <a:cs typeface="PT Bold Heading" pitchFamily="2" charset="-78"/>
            </a:endParaRPr>
          </a:p>
          <a:p>
            <a:pPr lvl="0"/>
            <a:endParaRPr lang="ar-SA" sz="2600" dirty="0">
              <a:solidFill>
                <a:prstClr val="black"/>
              </a:solidFill>
              <a:cs typeface="PT Bold Heading" pitchFamily="2" charset="-78"/>
            </a:endParaRPr>
          </a:p>
        </p:txBody>
      </p:sp>
    </p:spTree>
    <p:extLst>
      <p:ext uri="{BB962C8B-B14F-4D97-AF65-F5344CB8AC3E}">
        <p14:creationId xmlns:p14="http://schemas.microsoft.com/office/powerpoint/2010/main" val="257918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barn(inVertical)">
                                      <p:cBhvr>
                                        <p:cTn id="2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32656"/>
            <a:ext cx="9144000" cy="5619487"/>
          </a:xfrm>
          <a:prstGeom prst="rect">
            <a:avLst/>
          </a:prstGeom>
        </p:spPr>
        <p:txBody>
          <a:bodyPr wrap="square">
            <a:spAutoFit/>
          </a:bodyPr>
          <a:lstStyle/>
          <a:p>
            <a:pPr>
              <a:buFontTx/>
              <a:buChar char="-"/>
            </a:pPr>
            <a:r>
              <a:rPr lang="ar-SA" sz="2600" dirty="0">
                <a:cs typeface="PT Bold Heading" pitchFamily="2" charset="-78"/>
              </a:rPr>
              <a:t> رغم ذلك فقد بقيت هذه المعاهد بشيوخها وشبابها، تحمل الفكر الإسلامي </a:t>
            </a:r>
            <a:r>
              <a:rPr lang="ar-SA" sz="2700" dirty="0">
                <a:cs typeface="PT Bold Heading" pitchFamily="2" charset="-78"/>
              </a:rPr>
              <a:t>الأصيل وتواصل رسالته، وأنشئت جامعات أخرى إسلامية تحمل الرسالة، </a:t>
            </a:r>
            <a:r>
              <a:rPr lang="ar-SA" sz="2700" dirty="0">
                <a:solidFill>
                  <a:srgbClr val="FF0000"/>
                </a:solidFill>
                <a:cs typeface="PT Bold Heading" pitchFamily="2" charset="-78"/>
              </a:rPr>
              <a:t>كالجامعة الإسلامية في المدينة المنورة، وجامعة أم القرى في مكة المكرمة، وجامعة الإمام محمد بن سعود في الرياض</a:t>
            </a:r>
            <a:r>
              <a:rPr lang="ar-SA" sz="2700" dirty="0">
                <a:cs typeface="PT Bold Heading" pitchFamily="2" charset="-78"/>
              </a:rPr>
              <a:t>، وكلها تهدف إلى :</a:t>
            </a:r>
          </a:p>
          <a:p>
            <a:pPr>
              <a:lnSpc>
                <a:spcPts val="1000"/>
              </a:lnSpc>
              <a:buFontTx/>
              <a:buChar char="-"/>
            </a:pPr>
            <a:endParaRPr lang="ar-SA" sz="2600" dirty="0">
              <a:cs typeface="PT Bold Heading" pitchFamily="2" charset="-78"/>
            </a:endParaRPr>
          </a:p>
          <a:p>
            <a:r>
              <a:rPr lang="ar-SA" sz="2600" dirty="0">
                <a:cs typeface="PT Bold Heading" pitchFamily="2" charset="-78"/>
              </a:rPr>
              <a:t>1- تعليم الأمم الإسلامية المتأخرة </a:t>
            </a:r>
            <a:r>
              <a:rPr lang="ar-SA" sz="2600" dirty="0" smtClean="0">
                <a:cs typeface="PT Bold Heading" pitchFamily="2" charset="-78"/>
              </a:rPr>
              <a:t>أصول </a:t>
            </a:r>
            <a:r>
              <a:rPr lang="ar-SA" sz="2600" dirty="0">
                <a:cs typeface="PT Bold Heading" pitchFamily="2" charset="-78"/>
              </a:rPr>
              <a:t>الدين، </a:t>
            </a:r>
            <a:r>
              <a:rPr lang="ar-SA" sz="2600" dirty="0" smtClean="0">
                <a:cs typeface="PT Bold Heading" pitchFamily="2" charset="-78"/>
              </a:rPr>
              <a:t>و </a:t>
            </a:r>
            <a:r>
              <a:rPr lang="ar-SA" sz="2600" dirty="0">
                <a:cs typeface="PT Bold Heading" pitchFamily="2" charset="-78"/>
              </a:rPr>
              <a:t>فهم الكتاب </a:t>
            </a:r>
            <a:r>
              <a:rPr lang="ar-SA" sz="2600" dirty="0" smtClean="0">
                <a:cs typeface="PT Bold Heading" pitchFamily="2" charset="-78"/>
              </a:rPr>
              <a:t>والسنة.</a:t>
            </a:r>
          </a:p>
          <a:p>
            <a:pPr>
              <a:lnSpc>
                <a:spcPts val="1300"/>
              </a:lnSpc>
            </a:pPr>
            <a:endParaRPr lang="ar-SA" sz="2600" dirty="0">
              <a:cs typeface="PT Bold Heading" pitchFamily="2" charset="-78"/>
            </a:endParaRPr>
          </a:p>
          <a:p>
            <a:r>
              <a:rPr lang="ar-SA" sz="2600" dirty="0">
                <a:cs typeface="PT Bold Heading" pitchFamily="2" charset="-78"/>
              </a:rPr>
              <a:t>2- إثارة كنوز العلم التي خلفها علماء الإسلام في العلوم الدينية، والعربية، </a:t>
            </a:r>
            <a:r>
              <a:rPr lang="ar-SA" sz="2600" dirty="0" smtClean="0">
                <a:cs typeface="PT Bold Heading" pitchFamily="2" charset="-78"/>
              </a:rPr>
              <a:t>والعقلية.</a:t>
            </a:r>
            <a:endParaRPr lang="ar-SA" sz="2600" dirty="0">
              <a:cs typeface="PT Bold Heading" pitchFamily="2" charset="-78"/>
            </a:endParaRPr>
          </a:p>
          <a:p>
            <a:pPr>
              <a:lnSpc>
                <a:spcPts val="1000"/>
              </a:lnSpc>
            </a:pPr>
            <a:endParaRPr lang="ar-SA" sz="2600" dirty="0">
              <a:cs typeface="PT Bold Heading" pitchFamily="2" charset="-78"/>
            </a:endParaRPr>
          </a:p>
          <a:p>
            <a:r>
              <a:rPr lang="ar-SA" sz="2600" dirty="0">
                <a:cs typeface="PT Bold Heading" pitchFamily="2" charset="-78"/>
              </a:rPr>
              <a:t>3- عرض الإسلام على الأمم الغير مسلمة، عرضًا صحيحًا.</a:t>
            </a:r>
          </a:p>
          <a:p>
            <a:pPr>
              <a:lnSpc>
                <a:spcPts val="1000"/>
              </a:lnSpc>
            </a:pPr>
            <a:endParaRPr lang="ar-SA" sz="2600" dirty="0">
              <a:cs typeface="PT Bold Heading" pitchFamily="2" charset="-78"/>
            </a:endParaRPr>
          </a:p>
          <a:p>
            <a:r>
              <a:rPr lang="ar-SA" sz="2600" dirty="0">
                <a:cs typeface="PT Bold Heading" pitchFamily="2" charset="-78"/>
              </a:rPr>
              <a:t>4- العمل على إزالة الفروق المذهبية، ودراسة أسباب الخلاف المذهبي دراسة بعيدة عن التعصب.</a:t>
            </a:r>
          </a:p>
          <a:p>
            <a:pPr>
              <a:lnSpc>
                <a:spcPts val="1000"/>
              </a:lnSpc>
            </a:pPr>
            <a:endParaRPr lang="ar-SA" sz="2600" dirty="0">
              <a:cs typeface="PT Bold Heading" pitchFamily="2" charset="-78"/>
            </a:endParaRPr>
          </a:p>
          <a:p>
            <a:r>
              <a:rPr lang="ar-SA" sz="2550" dirty="0">
                <a:cs typeface="PT Bold Heading" pitchFamily="2" charset="-78"/>
              </a:rPr>
              <a:t>5- تخريج الدعاة الواعين على عقيدتهم، الواعين على أوضاع أمتهم، ووسائل نهضتها، وتحقيق الخير لها </a:t>
            </a:r>
          </a:p>
        </p:txBody>
      </p:sp>
    </p:spTree>
    <p:extLst>
      <p:ext uri="{BB962C8B-B14F-4D97-AF65-F5344CB8AC3E}">
        <p14:creationId xmlns:p14="http://schemas.microsoft.com/office/powerpoint/2010/main" val="3277596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2771800" y="476672"/>
            <a:ext cx="5934075" cy="5705475"/>
          </a:xfrm>
          <a:prstGeom prst="rect">
            <a:avLst/>
          </a:prstGeom>
          <a:ln w="88900" cap="sq" cmpd="thickThin">
            <a:solidFill>
              <a:srgbClr val="000000"/>
            </a:solidFill>
            <a:prstDash val="solid"/>
            <a:miter lim="800000"/>
          </a:ln>
          <a:effectLst>
            <a:innerShdw blurRad="76200">
              <a:srgbClr val="000000"/>
            </a:innerShdw>
          </a:effectLst>
        </p:spPr>
      </p:pic>
      <p:sp>
        <p:nvSpPr>
          <p:cNvPr id="3" name="مربع نص 2"/>
          <p:cNvSpPr txBox="1"/>
          <p:nvPr/>
        </p:nvSpPr>
        <p:spPr>
          <a:xfrm>
            <a:off x="251521" y="4509120"/>
            <a:ext cx="2376263" cy="553998"/>
          </a:xfrm>
          <a:prstGeom prst="rect">
            <a:avLst/>
          </a:prstGeom>
          <a:noFill/>
        </p:spPr>
        <p:txBody>
          <a:bodyPr wrap="square" rtlCol="1">
            <a:spAutoFit/>
          </a:bodyPr>
          <a:lstStyle/>
          <a:p>
            <a:pPr algn="ctr"/>
            <a:r>
              <a:rPr lang="ar-SA" sz="3000" u="sng" dirty="0" smtClean="0">
                <a:solidFill>
                  <a:srgbClr val="FF0000"/>
                </a:solidFill>
                <a:cs typeface="PT Bold Heading" panose="02010400000000000000" pitchFamily="2" charset="-78"/>
              </a:rPr>
              <a:t>جامع الزيتونة</a:t>
            </a:r>
            <a:endParaRPr lang="ar-SA" sz="3000" u="sng" dirty="0">
              <a:solidFill>
                <a:srgbClr val="FF0000"/>
              </a:solidFill>
              <a:cs typeface="PT Bold Heading" panose="02010400000000000000" pitchFamily="2" charset="-78"/>
            </a:endParaRPr>
          </a:p>
        </p:txBody>
      </p:sp>
    </p:spTree>
    <p:extLst>
      <p:ext uri="{BB962C8B-B14F-4D97-AF65-F5344CB8AC3E}">
        <p14:creationId xmlns:p14="http://schemas.microsoft.com/office/powerpoint/2010/main" val="404161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332656"/>
            <a:ext cx="6588224" cy="6048672"/>
          </a:xfrm>
          <a:prstGeom prst="rect">
            <a:avLst/>
          </a:prstGeom>
          <a:ln w="88900" cap="sq" cmpd="thickThin">
            <a:solidFill>
              <a:srgbClr val="000000"/>
            </a:solidFill>
            <a:prstDash val="solid"/>
            <a:miter lim="800000"/>
          </a:ln>
          <a:effectLst>
            <a:innerShdw blurRad="76200">
              <a:srgbClr val="000000"/>
            </a:innerShdw>
          </a:effectLst>
        </p:spPr>
      </p:pic>
      <p:sp>
        <p:nvSpPr>
          <p:cNvPr id="4" name="مربع نص 3"/>
          <p:cNvSpPr txBox="1"/>
          <p:nvPr/>
        </p:nvSpPr>
        <p:spPr>
          <a:xfrm>
            <a:off x="53676" y="3645024"/>
            <a:ext cx="2214068" cy="553998"/>
          </a:xfrm>
          <a:prstGeom prst="rect">
            <a:avLst/>
          </a:prstGeom>
          <a:noFill/>
        </p:spPr>
        <p:txBody>
          <a:bodyPr wrap="none" rtlCol="1">
            <a:spAutoFit/>
          </a:bodyPr>
          <a:lstStyle/>
          <a:p>
            <a:r>
              <a:rPr lang="ar-SA" sz="3000" u="sng" dirty="0" smtClean="0">
                <a:solidFill>
                  <a:srgbClr val="FF0000"/>
                </a:solidFill>
                <a:cs typeface="PT Bold Heading" panose="02010400000000000000" pitchFamily="2" charset="-78"/>
              </a:rPr>
              <a:t>جامع القرويين</a:t>
            </a:r>
            <a:endParaRPr lang="ar-SA" sz="3000" u="sng" dirty="0">
              <a:solidFill>
                <a:srgbClr val="FF0000"/>
              </a:solidFill>
              <a:cs typeface="PT Bold Heading" panose="02010400000000000000" pitchFamily="2" charset="-78"/>
            </a:endParaRPr>
          </a:p>
        </p:txBody>
      </p:sp>
    </p:spTree>
    <p:extLst>
      <p:ext uri="{BB962C8B-B14F-4D97-AF65-F5344CB8AC3E}">
        <p14:creationId xmlns:p14="http://schemas.microsoft.com/office/powerpoint/2010/main" val="21595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2656"/>
            <a:ext cx="9144000" cy="5421997"/>
          </a:xfrm>
          <a:prstGeom prst="rect">
            <a:avLst/>
          </a:prstGeom>
          <a:noFill/>
        </p:spPr>
        <p:txBody>
          <a:bodyPr wrap="square" rtlCol="1">
            <a:spAutoFit/>
          </a:bodyPr>
          <a:lstStyle/>
          <a:p>
            <a:pPr>
              <a:lnSpc>
                <a:spcPts val="1000"/>
              </a:lnSpc>
            </a:pPr>
            <a:endParaRPr lang="ar-SA" sz="2800" dirty="0" smtClean="0">
              <a:cs typeface="PT Bold Heading" pitchFamily="2" charset="-78"/>
            </a:endParaRPr>
          </a:p>
          <a:p>
            <a:r>
              <a:rPr lang="ar-SA" sz="2800" u="sng" dirty="0" smtClean="0">
                <a:solidFill>
                  <a:srgbClr val="FF0000"/>
                </a:solidFill>
                <a:cs typeface="PT Bold Heading" pitchFamily="2" charset="-78"/>
              </a:rPr>
              <a:t>4- مهاجمة اللغة العربية والدعوة إلى العامية:</a:t>
            </a:r>
          </a:p>
          <a:p>
            <a:pPr>
              <a:lnSpc>
                <a:spcPts val="1300"/>
              </a:lnSpc>
            </a:pPr>
            <a:endParaRPr lang="ar-SA" sz="2800" u="sng" dirty="0" smtClean="0">
              <a:solidFill>
                <a:srgbClr val="FF0000"/>
              </a:solidFill>
              <a:cs typeface="PT Bold Heading" pitchFamily="2" charset="-78"/>
            </a:endParaRPr>
          </a:p>
          <a:p>
            <a:r>
              <a:rPr lang="ar-SA" sz="2800" u="sng" dirty="0" smtClean="0">
                <a:solidFill>
                  <a:srgbClr val="00B050"/>
                </a:solidFill>
                <a:cs typeface="PT Bold Heading" pitchFamily="2" charset="-78"/>
              </a:rPr>
              <a:t>* أهمية اللغة العربية:</a:t>
            </a:r>
          </a:p>
          <a:p>
            <a:pPr>
              <a:lnSpc>
                <a:spcPts val="1000"/>
              </a:lnSpc>
            </a:pPr>
            <a:endParaRPr lang="ar-SA" sz="2800" dirty="0" smtClean="0">
              <a:cs typeface="PT Bold Heading" pitchFamily="2" charset="-78"/>
            </a:endParaRPr>
          </a:p>
          <a:p>
            <a:pPr>
              <a:buFontTx/>
              <a:buChar char="-"/>
            </a:pPr>
            <a:r>
              <a:rPr lang="ar-SA" sz="2650" dirty="0" smtClean="0">
                <a:cs typeface="PT Bold Heading" pitchFamily="2" charset="-78"/>
              </a:rPr>
              <a:t>اللغة العربية اختصها الله لغة للقرآن الكريم.</a:t>
            </a:r>
          </a:p>
          <a:p>
            <a:pPr>
              <a:lnSpc>
                <a:spcPts val="1300"/>
              </a:lnSpc>
              <a:buFontTx/>
              <a:buChar char="-"/>
            </a:pPr>
            <a:endParaRPr lang="ar-SA" sz="2650" dirty="0" smtClean="0">
              <a:cs typeface="PT Bold Heading" pitchFamily="2" charset="-78"/>
            </a:endParaRPr>
          </a:p>
          <a:p>
            <a:pPr>
              <a:buFontTx/>
              <a:buChar char="-"/>
            </a:pPr>
            <a:r>
              <a:rPr lang="ar-SA" sz="2800" dirty="0" smtClean="0">
                <a:cs typeface="PT Bold Heading" pitchFamily="2" charset="-78"/>
              </a:rPr>
              <a:t>لغة أهل الجنة.</a:t>
            </a:r>
          </a:p>
          <a:p>
            <a:pPr>
              <a:lnSpc>
                <a:spcPts val="13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لغة الرسول صلى الله عليه وسلم.</a:t>
            </a:r>
          </a:p>
          <a:p>
            <a:pPr>
              <a:lnSpc>
                <a:spcPts val="13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 </a:t>
            </a:r>
            <a:r>
              <a:rPr lang="ar-SA" sz="2800" dirty="0">
                <a:cs typeface="PT Bold Heading" pitchFamily="2" charset="-78"/>
              </a:rPr>
              <a:t>رافقت رحلة الإسلام، وانتشاره إلى مختلف أنحاء العالم الإسلامي</a:t>
            </a:r>
            <a:r>
              <a:rPr lang="ar-SA" sz="2800" dirty="0" smtClean="0">
                <a:cs typeface="PT Bold Heading" pitchFamily="2" charset="-78"/>
              </a:rPr>
              <a:t>.</a:t>
            </a:r>
          </a:p>
          <a:p>
            <a:pPr>
              <a:lnSpc>
                <a:spcPts val="1300"/>
              </a:lnSpc>
              <a:buFontTx/>
              <a:buChar char="-"/>
            </a:pPr>
            <a:endParaRPr lang="ar-SA" sz="2400" dirty="0">
              <a:cs typeface="PT Bold Heading" pitchFamily="2" charset="-78"/>
            </a:endParaRPr>
          </a:p>
          <a:p>
            <a:pPr>
              <a:buFontTx/>
              <a:buChar char="-"/>
            </a:pPr>
            <a:r>
              <a:rPr lang="ar-SA" sz="2750" dirty="0" smtClean="0">
                <a:cs typeface="PT Bold Heading" pitchFamily="2" charset="-78"/>
              </a:rPr>
              <a:t> كتب بها المسلمون على اختلاف أجناسهم وديارهم.</a:t>
            </a:r>
          </a:p>
          <a:p>
            <a:pPr>
              <a:lnSpc>
                <a:spcPts val="1300"/>
              </a:lnSpc>
              <a:buFontTx/>
              <a:buChar char="-"/>
            </a:pPr>
            <a:endParaRPr lang="ar-SA" sz="2750" dirty="0" smtClean="0">
              <a:cs typeface="PT Bold Heading" pitchFamily="2" charset="-78"/>
            </a:endParaRPr>
          </a:p>
          <a:p>
            <a:pPr>
              <a:buFontTx/>
              <a:buChar char="-"/>
            </a:pPr>
            <a:r>
              <a:rPr lang="ar-SA" sz="2750" dirty="0">
                <a:cs typeface="PT Bold Heading" pitchFamily="2" charset="-78"/>
              </a:rPr>
              <a:t> </a:t>
            </a:r>
            <a:r>
              <a:rPr lang="ar-SA" sz="2650" dirty="0" smtClean="0">
                <a:cs typeface="PT Bold Heading" pitchFamily="2" charset="-78"/>
              </a:rPr>
              <a:t>أثرت تأثيرًا كبيرًا في اللغات الأخرى كالفارسية، التركية، الأوردية، واللغات الإفريقية.</a:t>
            </a:r>
          </a:p>
          <a:p>
            <a:pPr>
              <a:lnSpc>
                <a:spcPts val="1000"/>
              </a:lnSpc>
              <a:buFontTx/>
              <a:buChar char="-"/>
            </a:pPr>
            <a:endParaRPr lang="ar-SA" sz="2800" dirty="0">
              <a:cs typeface="PT Bold Heading" pitchFamily="2" charset="-78"/>
            </a:endParaRPr>
          </a:p>
          <a:p>
            <a:pPr>
              <a:lnSpc>
                <a:spcPts val="1000"/>
              </a:lnSpc>
              <a:buFontTx/>
              <a:buChar char="-"/>
            </a:pPr>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1000"/>
                                        <p:tgtEl>
                                          <p:spTgt spid="4">
                                            <p:txEl>
                                              <p:pRg st="3" end="3"/>
                                            </p:txEl>
                                          </p:spTgt>
                                        </p:tgtEl>
                                      </p:cBhvr>
                                    </p:animEffect>
                                    <p:anim calcmode="lin" valueType="num">
                                      <p:cBhvr>
                                        <p:cTn id="1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p:cTn id="23"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4"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5" dur="500"/>
                                        <p:tgtEl>
                                          <p:spTgt spid="4">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 calcmode="lin" valueType="num">
                                      <p:cBhvr>
                                        <p:cTn id="30"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p:cTn id="37"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9" dur="500"/>
                                        <p:tgtEl>
                                          <p:spTgt spid="4">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4">
                                            <p:txEl>
                                              <p:pRg st="11" end="11"/>
                                            </p:txEl>
                                          </p:spTgt>
                                        </p:tgtEl>
                                        <p:attrNameLst>
                                          <p:attrName>style.visibility</p:attrName>
                                        </p:attrNameLst>
                                      </p:cBhvr>
                                      <p:to>
                                        <p:strVal val="visible"/>
                                      </p:to>
                                    </p:set>
                                    <p:anim calcmode="lin" valueType="num">
                                      <p:cBhvr>
                                        <p:cTn id="44"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6" dur="500"/>
                                        <p:tgtEl>
                                          <p:spTgt spid="4">
                                            <p:txEl>
                                              <p:pRg st="11" end="1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4">
                                            <p:txEl>
                                              <p:pRg st="13" end="13"/>
                                            </p:txEl>
                                          </p:spTgt>
                                        </p:tgtEl>
                                        <p:attrNameLst>
                                          <p:attrName>style.visibility</p:attrName>
                                        </p:attrNameLst>
                                      </p:cBhvr>
                                      <p:to>
                                        <p:strVal val="visible"/>
                                      </p:to>
                                    </p:set>
                                    <p:anim calcmode="lin" valueType="num">
                                      <p:cBhvr>
                                        <p:cTn id="51" dur="500" fill="hold"/>
                                        <p:tgtEl>
                                          <p:spTgt spid="4">
                                            <p:txEl>
                                              <p:pRg st="13" end="13"/>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13" end="13"/>
                                            </p:txEl>
                                          </p:spTgt>
                                        </p:tgtEl>
                                        <p:attrNameLst>
                                          <p:attrName>ppt_h</p:attrName>
                                        </p:attrNameLst>
                                      </p:cBhvr>
                                      <p:tavLst>
                                        <p:tav tm="0">
                                          <p:val>
                                            <p:fltVal val="0"/>
                                          </p:val>
                                        </p:tav>
                                        <p:tav tm="100000">
                                          <p:val>
                                            <p:strVal val="#ppt_h"/>
                                          </p:val>
                                        </p:tav>
                                      </p:tavLst>
                                    </p:anim>
                                    <p:animEffect transition="in" filter="fade">
                                      <p:cBhvr>
                                        <p:cTn id="53" dur="500"/>
                                        <p:tgtEl>
                                          <p:spTgt spid="4">
                                            <p:txEl>
                                              <p:pRg st="13" end="1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4">
                                            <p:txEl>
                                              <p:pRg st="15" end="15"/>
                                            </p:txEl>
                                          </p:spTgt>
                                        </p:tgtEl>
                                        <p:attrNameLst>
                                          <p:attrName>style.visibility</p:attrName>
                                        </p:attrNameLst>
                                      </p:cBhvr>
                                      <p:to>
                                        <p:strVal val="visible"/>
                                      </p:to>
                                    </p:set>
                                    <p:anim calcmode="lin" valueType="num">
                                      <p:cBhvr>
                                        <p:cTn id="58" dur="500" fill="hold"/>
                                        <p:tgtEl>
                                          <p:spTgt spid="4">
                                            <p:txEl>
                                              <p:pRg st="15" end="15"/>
                                            </p:txEl>
                                          </p:spTgt>
                                        </p:tgtEl>
                                        <p:attrNameLst>
                                          <p:attrName>ppt_w</p:attrName>
                                        </p:attrNameLst>
                                      </p:cBhvr>
                                      <p:tavLst>
                                        <p:tav tm="0">
                                          <p:val>
                                            <p:fltVal val="0"/>
                                          </p:val>
                                        </p:tav>
                                        <p:tav tm="100000">
                                          <p:val>
                                            <p:strVal val="#ppt_w"/>
                                          </p:val>
                                        </p:tav>
                                      </p:tavLst>
                                    </p:anim>
                                    <p:anim calcmode="lin" valueType="num">
                                      <p:cBhvr>
                                        <p:cTn id="59" dur="500" fill="hold"/>
                                        <p:tgtEl>
                                          <p:spTgt spid="4">
                                            <p:txEl>
                                              <p:pRg st="15" end="15"/>
                                            </p:txEl>
                                          </p:spTgt>
                                        </p:tgtEl>
                                        <p:attrNameLst>
                                          <p:attrName>ppt_h</p:attrName>
                                        </p:attrNameLst>
                                      </p:cBhvr>
                                      <p:tavLst>
                                        <p:tav tm="0">
                                          <p:val>
                                            <p:fltVal val="0"/>
                                          </p:val>
                                        </p:tav>
                                        <p:tav tm="100000">
                                          <p:val>
                                            <p:strVal val="#ppt_h"/>
                                          </p:val>
                                        </p:tav>
                                      </p:tavLst>
                                    </p:anim>
                                    <p:animEffect transition="in" filter="fade">
                                      <p:cBhvr>
                                        <p:cTn id="60" dur="5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929233"/>
            <a:ext cx="9144000" cy="2349361"/>
          </a:xfrm>
          <a:prstGeom prst="rect">
            <a:avLst/>
          </a:prstGeom>
        </p:spPr>
        <p:txBody>
          <a:bodyPr wrap="square">
            <a:spAutoFit/>
          </a:bodyPr>
          <a:lstStyle/>
          <a:p>
            <a:r>
              <a:rPr lang="ar-SA" sz="2600" dirty="0" smtClean="0">
                <a:solidFill>
                  <a:prstClr val="black"/>
                </a:solidFill>
                <a:cs typeface="PT Bold Heading" pitchFamily="2" charset="-78"/>
              </a:rPr>
              <a:t>- </a:t>
            </a:r>
            <a:r>
              <a:rPr lang="ar-SA" sz="2800" dirty="0">
                <a:cs typeface="PT Bold Heading" pitchFamily="2" charset="-78"/>
              </a:rPr>
              <a:t> وكان المسلمون يتطلعون إلى أن تأخذ الدولة العثمانية، العربية لغة </a:t>
            </a:r>
            <a:r>
              <a:rPr lang="ar-SA" sz="2400" dirty="0">
                <a:cs typeface="PT Bold Heading" pitchFamily="2" charset="-78"/>
              </a:rPr>
              <a:t>للدولة، غير أن التحول الذي أصاب تركيا بعد الحرب، وتغريبها، وانسلاخها من العالم الإسلامي، دفعها للتخلص من الأثر العربي، فعملت على:</a:t>
            </a:r>
          </a:p>
          <a:p>
            <a:pPr lvl="0">
              <a:lnSpc>
                <a:spcPts val="1300"/>
              </a:lnSpc>
            </a:pPr>
            <a:endParaRPr lang="ar-SA" sz="2600" dirty="0" smtClean="0">
              <a:solidFill>
                <a:prstClr val="black"/>
              </a:solidFill>
              <a:cs typeface="PT Bold Heading" pitchFamily="2" charset="-78"/>
            </a:endParaRPr>
          </a:p>
          <a:p>
            <a:pPr lvl="0"/>
            <a:r>
              <a:rPr lang="ar-SA" sz="2600" dirty="0" smtClean="0">
                <a:solidFill>
                  <a:prstClr val="black"/>
                </a:solidFill>
                <a:cs typeface="PT Bold Heading" pitchFamily="2" charset="-78"/>
              </a:rPr>
              <a:t>- </a:t>
            </a:r>
            <a:r>
              <a:rPr lang="ar-SA" sz="2600" dirty="0">
                <a:solidFill>
                  <a:srgbClr val="C00000"/>
                </a:solidFill>
                <a:cs typeface="PT Bold Heading" pitchFamily="2" charset="-78"/>
              </a:rPr>
              <a:t>تصفية اللغة التركية، من الكلمات العربية</a:t>
            </a:r>
            <a:r>
              <a:rPr lang="ar-SA" sz="2600" dirty="0">
                <a:solidFill>
                  <a:prstClr val="black"/>
                </a:solidFill>
                <a:cs typeface="PT Bold Heading" pitchFamily="2" charset="-78"/>
              </a:rPr>
              <a:t>. حيث عقد عدد من المؤتمرات </a:t>
            </a:r>
            <a:r>
              <a:rPr lang="ar-SA" sz="2550" dirty="0">
                <a:solidFill>
                  <a:prstClr val="black"/>
                </a:solidFill>
                <a:cs typeface="PT Bold Heading" pitchFamily="2" charset="-78"/>
              </a:rPr>
              <a:t>التي قامت بإخراج 13650، كلمة عربية ، وحل محلها كلمات تركية </a:t>
            </a:r>
            <a:r>
              <a:rPr lang="ar-SA" sz="2550" dirty="0" smtClean="0">
                <a:solidFill>
                  <a:prstClr val="black"/>
                </a:solidFill>
                <a:cs typeface="PT Bold Heading" pitchFamily="2" charset="-78"/>
              </a:rPr>
              <a:t>وأوربية</a:t>
            </a:r>
            <a:r>
              <a:rPr lang="ar-SA" sz="2550" dirty="0">
                <a:solidFill>
                  <a:prstClr val="black"/>
                </a:solidFill>
                <a:cs typeface="PT Bold Heading" pitchFamily="2" charset="-78"/>
              </a:rPr>
              <a:t>.</a:t>
            </a:r>
          </a:p>
          <a:p>
            <a:pPr lvl="0">
              <a:lnSpc>
                <a:spcPts val="1000"/>
              </a:lnSpc>
            </a:pPr>
            <a:endParaRPr lang="ar-SA" sz="2800" dirty="0">
              <a:solidFill>
                <a:prstClr val="black"/>
              </a:solidFill>
              <a:cs typeface="PT Bold Heading" pitchFamily="2" charset="-78"/>
            </a:endParaRPr>
          </a:p>
        </p:txBody>
      </p:sp>
    </p:spTree>
    <p:extLst>
      <p:ext uri="{BB962C8B-B14F-4D97-AF65-F5344CB8AC3E}">
        <p14:creationId xmlns:p14="http://schemas.microsoft.com/office/powerpoint/2010/main" val="381610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870"/>
            <a:ext cx="9144000" cy="5947782"/>
          </a:xfrm>
          <a:prstGeom prst="rect">
            <a:avLst/>
          </a:prstGeom>
          <a:noFill/>
        </p:spPr>
        <p:txBody>
          <a:bodyPr wrap="square" rtlCol="1">
            <a:spAutoFit/>
          </a:bodyPr>
          <a:lstStyle/>
          <a:p>
            <a:pPr>
              <a:buFontTx/>
              <a:buChar char="-"/>
            </a:pPr>
            <a:endParaRPr lang="ar-SA" sz="2800" dirty="0">
              <a:cs typeface="PT Bold Heading" pitchFamily="2" charset="-78"/>
            </a:endParaRPr>
          </a:p>
          <a:p>
            <a:pPr>
              <a:buFontTx/>
              <a:buChar char="-"/>
            </a:pPr>
            <a:r>
              <a:rPr lang="ar-SA" sz="2650" dirty="0" smtClean="0">
                <a:cs typeface="PT Bold Heading" pitchFamily="2" charset="-78"/>
              </a:rPr>
              <a:t>ومنذ أن أتسع النفوذ الأجنبي في العالم الإسلامي، واجهت اللغة العربية مقاومة بعيدة الأثر من اللغات الثلاث:</a:t>
            </a:r>
            <a:r>
              <a:rPr lang="ar-SA" sz="2650" dirty="0" smtClean="0">
                <a:solidFill>
                  <a:srgbClr val="C00000"/>
                </a:solidFill>
                <a:cs typeface="PT Bold Heading" pitchFamily="2" charset="-78"/>
              </a:rPr>
              <a:t> الفرنسية</a:t>
            </a:r>
            <a:r>
              <a:rPr lang="ar-SA" sz="2650" dirty="0" smtClean="0">
                <a:cs typeface="PT Bold Heading" pitchFamily="2" charset="-78"/>
              </a:rPr>
              <a:t>، و</a:t>
            </a:r>
            <a:r>
              <a:rPr lang="ar-SA" sz="2650" dirty="0" smtClean="0">
                <a:solidFill>
                  <a:srgbClr val="C00000"/>
                </a:solidFill>
                <a:cs typeface="PT Bold Heading" pitchFamily="2" charset="-78"/>
              </a:rPr>
              <a:t>الإنجليزية</a:t>
            </a:r>
            <a:r>
              <a:rPr lang="ar-SA" sz="2650" dirty="0" smtClean="0">
                <a:cs typeface="PT Bold Heading" pitchFamily="2" charset="-78"/>
              </a:rPr>
              <a:t>، و</a:t>
            </a:r>
            <a:r>
              <a:rPr lang="ar-SA" sz="2650" dirty="0" smtClean="0">
                <a:solidFill>
                  <a:srgbClr val="C00000"/>
                </a:solidFill>
                <a:cs typeface="PT Bold Heading" pitchFamily="2" charset="-78"/>
              </a:rPr>
              <a:t>الهولندية</a:t>
            </a:r>
            <a:r>
              <a:rPr lang="ar-SA" sz="2650" dirty="0" smtClean="0">
                <a:cs typeface="PT Bold Heading" pitchFamily="2" charset="-78"/>
              </a:rPr>
              <a:t>، فقد قطع الاستعمار الغربي الطريق على توسع اللغة بين مسلمي العالم بالعمل على:</a:t>
            </a:r>
          </a:p>
          <a:p>
            <a:pPr>
              <a:lnSpc>
                <a:spcPts val="1000"/>
              </a:lnSpc>
              <a:buFontTx/>
              <a:buChar char="-"/>
            </a:pPr>
            <a:endParaRPr lang="ar-SA" sz="2800" dirty="0" smtClean="0">
              <a:cs typeface="PT Bold Heading" pitchFamily="2" charset="-78"/>
            </a:endParaRPr>
          </a:p>
          <a:p>
            <a:r>
              <a:rPr lang="ar-SA" sz="2800" dirty="0" smtClean="0">
                <a:solidFill>
                  <a:srgbClr val="FF0000"/>
                </a:solidFill>
                <a:cs typeface="PT Bold Heading" pitchFamily="2" charset="-78"/>
              </a:rPr>
              <a:t>1- </a:t>
            </a:r>
            <a:r>
              <a:rPr lang="ar-SA" sz="2800" u="sng" dirty="0" smtClean="0">
                <a:solidFill>
                  <a:srgbClr val="FF0000"/>
                </a:solidFill>
                <a:cs typeface="PT Bold Heading" pitchFamily="2" charset="-78"/>
              </a:rPr>
              <a:t>نقل كثير من اللغات إلى الحروف اللاتينية</a:t>
            </a:r>
            <a:r>
              <a:rPr lang="ar-SA" sz="2800" dirty="0" smtClean="0">
                <a:cs typeface="PT Bold Heading" pitchFamily="2" charset="-78"/>
              </a:rPr>
              <a:t>، وترك الخط العربي، وفي مقدمتها اللغة التركية، واللغة الإندونيسية.</a:t>
            </a:r>
          </a:p>
          <a:p>
            <a:pPr>
              <a:lnSpc>
                <a:spcPts val="1000"/>
              </a:lnSpc>
            </a:pPr>
            <a:endParaRPr lang="ar-SA" sz="2800" dirty="0" smtClean="0">
              <a:cs typeface="PT Bold Heading" pitchFamily="2" charset="-78"/>
            </a:endParaRPr>
          </a:p>
          <a:p>
            <a:r>
              <a:rPr lang="ar-SA" sz="2800" u="sng" dirty="0" smtClean="0">
                <a:solidFill>
                  <a:srgbClr val="FF0000"/>
                </a:solidFill>
                <a:cs typeface="PT Bold Heading" pitchFamily="2" charset="-78"/>
              </a:rPr>
              <a:t>2- قام الاستعمار بتشجيع لغة محلية، أو أكثر في كل بلد إسلامي</a:t>
            </a:r>
            <a:r>
              <a:rPr lang="ar-SA" sz="2800" dirty="0" smtClean="0">
                <a:cs typeface="PT Bold Heading" pitchFamily="2" charset="-78"/>
              </a:rPr>
              <a:t>، غير </a:t>
            </a:r>
            <a:r>
              <a:rPr lang="ar-SA" sz="2700" dirty="0" smtClean="0">
                <a:cs typeface="PT Bold Heading" pitchFamily="2" charset="-78"/>
              </a:rPr>
              <a:t>عربي ، لتصبح لغات قومية . وهذا يتم طبعًا على حساب اللغة العربية، </a:t>
            </a:r>
            <a:r>
              <a:rPr lang="ar-SA" sz="2650" dirty="0" smtClean="0">
                <a:cs typeface="PT Bold Heading" pitchFamily="2" charset="-78"/>
              </a:rPr>
              <a:t>كالأوردية، والسنسكريتية، والبنغالية، في الهند. واللغات المحلية في أفريقيا.</a:t>
            </a:r>
          </a:p>
          <a:p>
            <a:pPr>
              <a:lnSpc>
                <a:spcPts val="1000"/>
              </a:lnSpc>
            </a:pPr>
            <a:endParaRPr lang="ar-SA" sz="2800" dirty="0" smtClean="0">
              <a:cs typeface="PT Bold Heading" pitchFamily="2" charset="-78"/>
            </a:endParaRPr>
          </a:p>
          <a:p>
            <a:r>
              <a:rPr lang="ar-SA" sz="2600" u="sng" dirty="0" smtClean="0">
                <a:solidFill>
                  <a:srgbClr val="FF0000"/>
                </a:solidFill>
                <a:cs typeface="PT Bold Heading" pitchFamily="2" charset="-78"/>
              </a:rPr>
              <a:t>3- توسيع نطاق لغته، وجعلها اللغة الرسمية</a:t>
            </a:r>
            <a:r>
              <a:rPr lang="ar-SA" sz="2600" dirty="0" smtClean="0">
                <a:cs typeface="PT Bold Heading" pitchFamily="2" charset="-78"/>
              </a:rPr>
              <a:t>، كما فعل في الهند الإسلامية، وبنغلاديش،  وفي غرب أفريقيا، ووسطها ، وشرقها.</a:t>
            </a:r>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1000"/>
                                        <p:tgtEl>
                                          <p:spTgt spid="4">
                                            <p:txEl>
                                              <p:pRg st="7" end="7"/>
                                            </p:txEl>
                                          </p:spTgt>
                                        </p:tgtEl>
                                      </p:cBhvr>
                                    </p:animEffect>
                                    <p:anim calcmode="lin" valueType="num">
                                      <p:cBhvr>
                                        <p:cTn id="3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arab-ency.com/servers/gallery/85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5760"/>
            <a:ext cx="8928992" cy="654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6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95377"/>
            <a:ext cx="9144000" cy="5781070"/>
          </a:xfrm>
          <a:prstGeom prst="rect">
            <a:avLst/>
          </a:prstGeom>
          <a:noFill/>
        </p:spPr>
        <p:txBody>
          <a:bodyPr wrap="square" rtlCol="1">
            <a:spAutoFit/>
          </a:bodyPr>
          <a:lstStyle/>
          <a:p>
            <a:pPr>
              <a:buFontTx/>
              <a:buChar char="-"/>
            </a:pPr>
            <a:r>
              <a:rPr lang="ar-SA" sz="2700" dirty="0" smtClean="0">
                <a:cs typeface="PT Bold Heading" pitchFamily="2" charset="-78"/>
              </a:rPr>
              <a:t>أما في البلاد العربية، فقد عمد الاستعمار إلى </a:t>
            </a:r>
            <a:r>
              <a:rPr lang="ar-SA" sz="2700" u="sng" dirty="0" smtClean="0">
                <a:solidFill>
                  <a:srgbClr val="C00000"/>
                </a:solidFill>
                <a:cs typeface="PT Bold Heading" pitchFamily="2" charset="-78"/>
              </a:rPr>
              <a:t>الدعوة لاستخدام العامية</a:t>
            </a:r>
            <a:r>
              <a:rPr lang="ar-SA" sz="2700" dirty="0" smtClean="0">
                <a:cs typeface="PT Bold Heading" pitchFamily="2" charset="-78"/>
              </a:rPr>
              <a:t>، و</a:t>
            </a:r>
            <a:r>
              <a:rPr lang="ar-SA" sz="2700" u="sng" dirty="0" smtClean="0">
                <a:solidFill>
                  <a:srgbClr val="C00000"/>
                </a:solidFill>
                <a:cs typeface="PT Bold Heading" pitchFamily="2" charset="-78"/>
              </a:rPr>
              <a:t>التحريض على جعلها لغة التأليف والكتابة</a:t>
            </a:r>
            <a:r>
              <a:rPr lang="ar-SA" sz="2700" dirty="0" smtClean="0">
                <a:cs typeface="PT Bold Heading" pitchFamily="2" charset="-78"/>
              </a:rPr>
              <a:t>، كما فعل في الجزائر، ومصر ، وبلاد الشام، والعراق، وتونس، والمغرب.</a:t>
            </a:r>
          </a:p>
          <a:p>
            <a:pPr>
              <a:lnSpc>
                <a:spcPts val="1000"/>
              </a:lnSpc>
              <a:buFontTx/>
              <a:buChar char="-"/>
            </a:pPr>
            <a:endParaRPr lang="ar-SA" sz="2800" dirty="0" smtClean="0">
              <a:cs typeface="PT Bold Heading" pitchFamily="2" charset="-78"/>
            </a:endParaRPr>
          </a:p>
          <a:p>
            <a:pPr>
              <a:buFontTx/>
              <a:buChar char="-"/>
            </a:pPr>
            <a:r>
              <a:rPr lang="ar-SA" sz="2750" u="sng" dirty="0">
                <a:solidFill>
                  <a:srgbClr val="FF0000"/>
                </a:solidFill>
                <a:cs typeface="PT Bold Heading" pitchFamily="2" charset="-78"/>
              </a:rPr>
              <a:t> </a:t>
            </a:r>
            <a:r>
              <a:rPr lang="ar-SA" sz="2750" u="sng" dirty="0" smtClean="0">
                <a:solidFill>
                  <a:srgbClr val="FF0000"/>
                </a:solidFill>
                <a:cs typeface="PT Bold Heading" pitchFamily="2" charset="-78"/>
              </a:rPr>
              <a:t>في الجزائر: </a:t>
            </a:r>
          </a:p>
          <a:p>
            <a:pPr>
              <a:lnSpc>
                <a:spcPts val="1100"/>
              </a:lnSpc>
              <a:buFontTx/>
              <a:buChar char="-"/>
            </a:pPr>
            <a:endParaRPr lang="ar-SA" sz="2750" u="sng" dirty="0" smtClean="0">
              <a:solidFill>
                <a:srgbClr val="FF0000"/>
              </a:solidFill>
              <a:cs typeface="PT Bold Heading" pitchFamily="2" charset="-78"/>
            </a:endParaRPr>
          </a:p>
          <a:p>
            <a:pPr>
              <a:buFontTx/>
              <a:buChar char="-"/>
            </a:pPr>
            <a:r>
              <a:rPr lang="ar-SA" sz="2900" dirty="0" smtClean="0">
                <a:cs typeface="PT Bold Heading" pitchFamily="2" charset="-78"/>
              </a:rPr>
              <a:t>واجهت اللغة العربية محاولات خطيرة، كادت هذه اللغة تمحى من </a:t>
            </a:r>
            <a:r>
              <a:rPr lang="ar-SA" sz="3000" dirty="0" smtClean="0">
                <a:cs typeface="PT Bold Heading" pitchFamily="2" charset="-78"/>
              </a:rPr>
              <a:t>الأساس محوًا تامًا، حتى أتيح لجمعية العلماء الجزائرية، وقادتها </a:t>
            </a:r>
            <a:r>
              <a:rPr lang="ar-SA" sz="2700" dirty="0" smtClean="0">
                <a:solidFill>
                  <a:srgbClr val="00B050"/>
                </a:solidFill>
                <a:cs typeface="PT Bold Heading" pitchFamily="2" charset="-78"/>
              </a:rPr>
              <a:t>عبدالحميد ابن باديس</a:t>
            </a:r>
            <a:r>
              <a:rPr lang="ar-SA" sz="2700" dirty="0" smtClean="0">
                <a:cs typeface="PT Bold Heading" pitchFamily="2" charset="-78"/>
              </a:rPr>
              <a:t>، </a:t>
            </a:r>
            <a:r>
              <a:rPr lang="ar-SA" sz="2700" dirty="0" smtClean="0">
                <a:solidFill>
                  <a:srgbClr val="00B050"/>
                </a:solidFill>
                <a:cs typeface="PT Bold Heading" pitchFamily="2" charset="-78"/>
              </a:rPr>
              <a:t>والبشير الإبراهيمي </a:t>
            </a:r>
            <a:r>
              <a:rPr lang="ar-SA" sz="2700" dirty="0" smtClean="0">
                <a:cs typeface="PT Bold Heading" pitchFamily="2" charset="-78"/>
              </a:rPr>
              <a:t>وغيرهما، أن تعيد بناء اللغة العربية، من خلال ثلاث مائة مدرسة، أقيمت في المساجد.</a:t>
            </a:r>
          </a:p>
          <a:p>
            <a:pPr>
              <a:lnSpc>
                <a:spcPts val="1000"/>
              </a:lnSpc>
              <a:buFontTx/>
              <a:buChar char="-"/>
            </a:pPr>
            <a:endParaRPr lang="ar-SA" sz="2800" dirty="0" smtClean="0">
              <a:cs typeface="PT Bold Heading" pitchFamily="2" charset="-78"/>
            </a:endParaRPr>
          </a:p>
          <a:p>
            <a:pPr>
              <a:lnSpc>
                <a:spcPts val="1000"/>
              </a:lnSpc>
              <a:buFontTx/>
              <a:buChar char="-"/>
            </a:pPr>
            <a:endParaRPr lang="ar-SA" sz="2800" dirty="0" smtClean="0">
              <a:cs typeface="PT Bold Heading" pitchFamily="2" charset="-78"/>
            </a:endParaRPr>
          </a:p>
          <a:p>
            <a:pPr>
              <a:buFontTx/>
              <a:buChar char="-"/>
            </a:pPr>
            <a:endParaRPr lang="ar-SA" sz="2800" dirty="0" smtClean="0">
              <a:cs typeface="PT Bold Heading" pitchFamily="2" charset="-78"/>
            </a:endParaRPr>
          </a:p>
          <a:p>
            <a:pPr>
              <a:buFontTx/>
              <a:buChar char="-"/>
            </a:pPr>
            <a:endParaRPr lang="ar-SA" sz="2800" dirty="0" smtClean="0">
              <a:cs typeface="PT Bold Heading" pitchFamily="2" charset="-78"/>
            </a:endParaRPr>
          </a:p>
          <a:p>
            <a:pPr>
              <a:buFontTx/>
              <a:buChar char="-"/>
            </a:pPr>
            <a:endParaRPr lang="ar-SA" sz="2800" dirty="0" smtClean="0"/>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additive="base">
                                        <p:cTn id="1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89475"/>
            <a:ext cx="9144000" cy="4339650"/>
          </a:xfrm>
          <a:prstGeom prst="rect">
            <a:avLst/>
          </a:prstGeom>
        </p:spPr>
        <p:txBody>
          <a:bodyPr wrap="square">
            <a:spAutoFit/>
          </a:bodyPr>
          <a:lstStyle/>
          <a:p>
            <a:pPr lvl="0"/>
            <a:endParaRPr lang="ar-SA" sz="2750" u="sng" dirty="0" smtClean="0">
              <a:solidFill>
                <a:srgbClr val="FF0000"/>
              </a:solidFill>
              <a:cs typeface="PT Bold Heading" pitchFamily="2" charset="-78"/>
            </a:endParaRPr>
          </a:p>
          <a:p>
            <a:pPr lvl="0"/>
            <a:r>
              <a:rPr lang="ar-SA" sz="2750" u="sng" dirty="0" smtClean="0">
                <a:solidFill>
                  <a:srgbClr val="FF0000"/>
                </a:solidFill>
                <a:cs typeface="PT Bold Heading" pitchFamily="2" charset="-78"/>
              </a:rPr>
              <a:t>-في </a:t>
            </a:r>
            <a:r>
              <a:rPr lang="ar-SA" sz="2750" u="sng" dirty="0">
                <a:solidFill>
                  <a:srgbClr val="FF0000"/>
                </a:solidFill>
                <a:cs typeface="PT Bold Heading" pitchFamily="2" charset="-78"/>
              </a:rPr>
              <a:t>مصر</a:t>
            </a:r>
            <a:r>
              <a:rPr lang="ar-SA" sz="2750" dirty="0">
                <a:solidFill>
                  <a:srgbClr val="FF0000"/>
                </a:solidFill>
                <a:cs typeface="PT Bold Heading" pitchFamily="2" charset="-78"/>
              </a:rPr>
              <a:t>: </a:t>
            </a:r>
            <a:endParaRPr lang="ar-SA" sz="2750" dirty="0" smtClean="0">
              <a:solidFill>
                <a:srgbClr val="FF0000"/>
              </a:solidFill>
              <a:cs typeface="PT Bold Heading" pitchFamily="2" charset="-78"/>
            </a:endParaRPr>
          </a:p>
          <a:p>
            <a:pPr lvl="0">
              <a:lnSpc>
                <a:spcPts val="1100"/>
              </a:lnSpc>
              <a:buFontTx/>
              <a:buChar char="-"/>
            </a:pPr>
            <a:endParaRPr lang="ar-SA" sz="2750" dirty="0" smtClean="0">
              <a:solidFill>
                <a:prstClr val="black"/>
              </a:solidFill>
              <a:cs typeface="PT Bold Heading" pitchFamily="2" charset="-78"/>
            </a:endParaRPr>
          </a:p>
          <a:p>
            <a:pPr lvl="0">
              <a:buFontTx/>
              <a:buChar char="-"/>
            </a:pPr>
            <a:r>
              <a:rPr lang="ar-SA" sz="2600" dirty="0" smtClean="0">
                <a:solidFill>
                  <a:prstClr val="black"/>
                </a:solidFill>
                <a:cs typeface="PT Bold Heading" pitchFamily="2" charset="-78"/>
              </a:rPr>
              <a:t>كانت </a:t>
            </a:r>
            <a:r>
              <a:rPr lang="ar-SA" sz="2600" dirty="0">
                <a:solidFill>
                  <a:prstClr val="black"/>
                </a:solidFill>
                <a:cs typeface="PT Bold Heading" pitchFamily="2" charset="-78"/>
              </a:rPr>
              <a:t>الحملة أشد، وبدأت في عام 1881م، حينما اُقترح كتابة العلوم باللغة التي </a:t>
            </a:r>
            <a:r>
              <a:rPr lang="ar-SA" sz="2600" dirty="0" err="1">
                <a:solidFill>
                  <a:prstClr val="black"/>
                </a:solidFill>
                <a:cs typeface="PT Bold Heading" pitchFamily="2" charset="-78"/>
              </a:rPr>
              <a:t>يتكلمها</a:t>
            </a:r>
            <a:r>
              <a:rPr lang="ar-SA" sz="2600" dirty="0">
                <a:solidFill>
                  <a:prstClr val="black"/>
                </a:solidFill>
                <a:cs typeface="PT Bold Heading" pitchFamily="2" charset="-78"/>
              </a:rPr>
              <a:t> الناس في حياتهم العامة.، إلا ان هذه المحاولة لم تحدث أثرًا.</a:t>
            </a:r>
          </a:p>
          <a:p>
            <a:pPr lvl="0">
              <a:lnSpc>
                <a:spcPts val="1000"/>
              </a:lnSpc>
              <a:buFontTx/>
              <a:buChar char="-"/>
            </a:pPr>
            <a:endParaRPr lang="ar-SA" sz="2600" dirty="0">
              <a:solidFill>
                <a:prstClr val="black"/>
              </a:solidFill>
              <a:cs typeface="PT Bold Heading" pitchFamily="2" charset="-78"/>
            </a:endParaRPr>
          </a:p>
          <a:p>
            <a:pPr lvl="0">
              <a:buFontTx/>
              <a:buChar char="-"/>
            </a:pPr>
            <a:r>
              <a:rPr lang="ar-SA" sz="2600" dirty="0">
                <a:solidFill>
                  <a:prstClr val="black"/>
                </a:solidFill>
                <a:cs typeface="PT Bold Heading" pitchFamily="2" charset="-78"/>
              </a:rPr>
              <a:t> ظهرت المسألة مرة أخرى </a:t>
            </a:r>
            <a:r>
              <a:rPr lang="ar-SA" sz="2600" dirty="0" smtClean="0">
                <a:solidFill>
                  <a:prstClr val="black"/>
                </a:solidFill>
                <a:cs typeface="PT Bold Heading" pitchFamily="2" charset="-78"/>
              </a:rPr>
              <a:t>حين </a:t>
            </a:r>
            <a:r>
              <a:rPr lang="ar-SA" sz="2600" dirty="0">
                <a:solidFill>
                  <a:prstClr val="black"/>
                </a:solidFill>
                <a:cs typeface="PT Bold Heading" pitchFamily="2" charset="-78"/>
              </a:rPr>
              <a:t>ألف أحد قضاة محكمة الاستئناف الأهلية في مصر  من الإنجليز، وهو القاضي </a:t>
            </a:r>
            <a:r>
              <a:rPr lang="ar-SA" sz="2600" dirty="0">
                <a:solidFill>
                  <a:srgbClr val="00B050"/>
                </a:solidFill>
                <a:cs typeface="PT Bold Heading" pitchFamily="2" charset="-78"/>
              </a:rPr>
              <a:t>ولمور</a:t>
            </a:r>
            <a:r>
              <a:rPr lang="ar-SA" sz="2600" dirty="0">
                <a:solidFill>
                  <a:prstClr val="black"/>
                </a:solidFill>
                <a:cs typeface="PT Bold Heading" pitchFamily="2" charset="-78"/>
              </a:rPr>
              <a:t>، كتابًا سماه </a:t>
            </a:r>
            <a:r>
              <a:rPr lang="ar-SA" sz="2600" dirty="0">
                <a:solidFill>
                  <a:srgbClr val="00B050"/>
                </a:solidFill>
                <a:cs typeface="PT Bold Heading" pitchFamily="2" charset="-78"/>
              </a:rPr>
              <a:t>لغة القاهرة</a:t>
            </a:r>
            <a:r>
              <a:rPr lang="ar-SA" sz="2600" dirty="0">
                <a:solidFill>
                  <a:prstClr val="black"/>
                </a:solidFill>
                <a:cs typeface="PT Bold Heading" pitchFamily="2" charset="-78"/>
              </a:rPr>
              <a:t>، وضع لها فيه </a:t>
            </a:r>
            <a:r>
              <a:rPr lang="ar-SA" sz="2500" dirty="0">
                <a:solidFill>
                  <a:prstClr val="black"/>
                </a:solidFill>
                <a:cs typeface="PT Bold Heading" pitchFamily="2" charset="-78"/>
              </a:rPr>
              <a:t>قواعد، واقترح اتخاذها لغة للعلم والأدب، كما اقترح كتابتها بالحروف اللاتينية.</a:t>
            </a:r>
          </a:p>
          <a:p>
            <a:pPr lvl="0">
              <a:lnSpc>
                <a:spcPts val="1100"/>
              </a:lnSpc>
            </a:pPr>
            <a:endParaRPr lang="ar-SA" sz="2800" dirty="0">
              <a:solidFill>
                <a:prstClr val="black"/>
              </a:solidFill>
              <a:cs typeface="PT Bold Heading" pitchFamily="2" charset="-78"/>
            </a:endParaRPr>
          </a:p>
          <a:p>
            <a:pPr lvl="0">
              <a:buFontTx/>
              <a:buChar char="-"/>
            </a:pPr>
            <a:r>
              <a:rPr lang="ar-SA" sz="2500" dirty="0" smtClean="0">
                <a:solidFill>
                  <a:prstClr val="black"/>
                </a:solidFill>
                <a:cs typeface="PT Bold Heading" pitchFamily="2" charset="-78"/>
              </a:rPr>
              <a:t> </a:t>
            </a:r>
            <a:r>
              <a:rPr lang="ar-SA" sz="2500" dirty="0">
                <a:solidFill>
                  <a:prstClr val="black"/>
                </a:solidFill>
                <a:cs typeface="PT Bold Heading" pitchFamily="2" charset="-78"/>
              </a:rPr>
              <a:t>حملت  الصحف على هذا الكتاب، مشيرة إلى موضع الخطر من هذه الدعوة، التي لا تقصد إلا إلى محاربة الإسلام في لغته.</a:t>
            </a:r>
          </a:p>
          <a:p>
            <a:pPr lvl="0">
              <a:lnSpc>
                <a:spcPts val="1000"/>
              </a:lnSpc>
              <a:buFontTx/>
              <a:buChar char="-"/>
            </a:pPr>
            <a:endParaRPr lang="ar-SA" sz="2800" dirty="0">
              <a:solidFill>
                <a:prstClr val="black"/>
              </a:solidFill>
              <a:cs typeface="PT Bold Heading" pitchFamily="2" charset="-78"/>
            </a:endParaRPr>
          </a:p>
        </p:txBody>
      </p:sp>
    </p:spTree>
    <p:extLst>
      <p:ext uri="{BB962C8B-B14F-4D97-AF65-F5344CB8AC3E}">
        <p14:creationId xmlns:p14="http://schemas.microsoft.com/office/powerpoint/2010/main" val="309997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arn(inVertical)">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barn(inVertical)">
                                      <p:cBhvr>
                                        <p:cTn id="18" dur="50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animEffect transition="in" filter="barn(inVertical)">
                                      <p:cBhvr>
                                        <p:cTn id="2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4664"/>
            <a:ext cx="9144000" cy="4803879"/>
          </a:xfrm>
          <a:prstGeom prst="rect">
            <a:avLst/>
          </a:prstGeom>
          <a:noFill/>
        </p:spPr>
        <p:txBody>
          <a:bodyPr wrap="square" rtlCol="1">
            <a:spAutoFit/>
          </a:bodyPr>
          <a:lstStyle/>
          <a:p>
            <a:pPr>
              <a:buFontTx/>
              <a:buChar char="-"/>
            </a:pPr>
            <a:endParaRPr lang="ar-SA" sz="2750" dirty="0" smtClean="0">
              <a:cs typeface="PT Bold Heading" pitchFamily="2" charset="-78"/>
            </a:endParaRPr>
          </a:p>
          <a:p>
            <a:pPr>
              <a:buFontTx/>
              <a:buChar char="-"/>
            </a:pPr>
            <a:r>
              <a:rPr lang="ar-SA" sz="2750" dirty="0" smtClean="0">
                <a:cs typeface="PT Bold Heading" pitchFamily="2" charset="-78"/>
              </a:rPr>
              <a:t> وفي عام 1926م، دعا </a:t>
            </a:r>
            <a:r>
              <a:rPr lang="ar-SA" sz="2750" u="sng" dirty="0" smtClean="0">
                <a:solidFill>
                  <a:srgbClr val="C00000"/>
                </a:solidFill>
                <a:cs typeface="PT Bold Heading" pitchFamily="2" charset="-78"/>
              </a:rPr>
              <a:t>مهندس الري الإنجليزي السير وليم </a:t>
            </a:r>
            <a:r>
              <a:rPr lang="ar-SA" sz="2750" u="sng" dirty="0" err="1" smtClean="0">
                <a:solidFill>
                  <a:srgbClr val="C00000"/>
                </a:solidFill>
                <a:cs typeface="PT Bold Heading" pitchFamily="2" charset="-78"/>
              </a:rPr>
              <a:t>ولكوكس</a:t>
            </a:r>
            <a:r>
              <a:rPr lang="ar-SA" sz="2750" u="sng" dirty="0" smtClean="0">
                <a:solidFill>
                  <a:srgbClr val="C00000"/>
                </a:solidFill>
                <a:cs typeface="PT Bold Heading" pitchFamily="2" charset="-78"/>
              </a:rPr>
              <a:t> </a:t>
            </a:r>
            <a:r>
              <a:rPr lang="ar-SA" sz="2750" dirty="0" smtClean="0">
                <a:cs typeface="PT Bold Heading" pitchFamily="2" charset="-78"/>
              </a:rPr>
              <a:t>إلى هجر اللغة العربية، وترجم أجزاء من الإنجيل إلى ما أسماه اللغة المصرية.</a:t>
            </a:r>
          </a:p>
          <a:p>
            <a:pPr>
              <a:lnSpc>
                <a:spcPts val="1100"/>
              </a:lnSpc>
              <a:buFontTx/>
              <a:buChar char="-"/>
            </a:pPr>
            <a:endParaRPr lang="ar-SA" sz="2800" dirty="0" smtClean="0">
              <a:cs typeface="PT Bold Heading" pitchFamily="2" charset="-78"/>
            </a:endParaRPr>
          </a:p>
          <a:p>
            <a:pPr>
              <a:buFontTx/>
              <a:buChar char="-"/>
            </a:pPr>
            <a:r>
              <a:rPr lang="ar-SA" sz="2600" dirty="0" smtClean="0">
                <a:cs typeface="PT Bold Heading" pitchFamily="2" charset="-78"/>
              </a:rPr>
              <a:t>وفي سياسة التعليم انحدر وضع </a:t>
            </a:r>
            <a:r>
              <a:rPr lang="ar-SA" sz="2600" dirty="0" smtClean="0">
                <a:solidFill>
                  <a:srgbClr val="C00000"/>
                </a:solidFill>
                <a:cs typeface="PT Bold Heading" pitchFamily="2" charset="-78"/>
              </a:rPr>
              <a:t>مدرس اللغة العربية</a:t>
            </a:r>
            <a:r>
              <a:rPr lang="ar-SA" sz="2600" dirty="0" smtClean="0">
                <a:cs typeface="PT Bold Heading" pitchFamily="2" charset="-78"/>
              </a:rPr>
              <a:t>، بقدر ما انحدر راتبه، </a:t>
            </a:r>
            <a:r>
              <a:rPr lang="ar-SA" sz="2400" dirty="0" smtClean="0">
                <a:cs typeface="PT Bold Heading" pitchFamily="2" charset="-78"/>
              </a:rPr>
              <a:t>وأصبح مادة للسخرية ، يتحدث الناس عن جهله وتخلفه وفقره، وانحطاط مستواه </a:t>
            </a:r>
            <a:r>
              <a:rPr lang="ar-SA" sz="2350" dirty="0" smtClean="0">
                <a:cs typeface="PT Bold Heading" pitchFamily="2" charset="-78"/>
              </a:rPr>
              <a:t>الاجتماعي والفكري، وأصبح مادة للتندر في القصص والروايات والمسرحيات والأفلام، وانعكس ذلك على الوضع المهين على اللغة التي يدرسها، فاصبحت موضع الازدراء، والتحقير والنفور، وأصبحت الشكوى تظهر من صعوبة اللغة العربية.</a:t>
            </a:r>
          </a:p>
          <a:p>
            <a:pPr>
              <a:lnSpc>
                <a:spcPts val="1100"/>
              </a:lnSpc>
              <a:buFontTx/>
              <a:buChar char="-"/>
            </a:pPr>
            <a:endParaRPr lang="ar-SA" sz="2550" dirty="0">
              <a:cs typeface="PT Bold Heading" pitchFamily="2" charset="-78"/>
            </a:endParaRPr>
          </a:p>
          <a:p>
            <a:pPr>
              <a:buFontTx/>
              <a:buChar char="-"/>
            </a:pPr>
            <a:r>
              <a:rPr lang="ar-SA" sz="2550" dirty="0" smtClean="0">
                <a:cs typeface="PT Bold Heading" pitchFamily="2" charset="-78"/>
              </a:rPr>
              <a:t> وتسللت الدعوة إلى </a:t>
            </a:r>
            <a:r>
              <a:rPr lang="ar-SA" sz="2550" u="sng" dirty="0" smtClean="0">
                <a:solidFill>
                  <a:srgbClr val="C00000"/>
                </a:solidFill>
                <a:cs typeface="PT Bold Heading" pitchFamily="2" charset="-78"/>
              </a:rPr>
              <a:t>مجمع اللغة العربية</a:t>
            </a:r>
            <a:r>
              <a:rPr lang="ar-SA" sz="2550" dirty="0" smtClean="0">
                <a:cs typeface="PT Bold Heading" pitchFamily="2" charset="-78"/>
              </a:rPr>
              <a:t>، فظهرت في مجلته الناطقة باسمه سلسلة من المقالات عن اللهجة العربية العامة، كتبها أحد أعضائه هو </a:t>
            </a:r>
            <a:r>
              <a:rPr lang="ar-SA" sz="2550" dirty="0" smtClean="0">
                <a:solidFill>
                  <a:srgbClr val="00B050"/>
                </a:solidFill>
                <a:cs typeface="PT Bold Heading" pitchFamily="2" charset="-78"/>
              </a:rPr>
              <a:t>عيسى </a:t>
            </a:r>
            <a:r>
              <a:rPr lang="ar-SA" sz="2550" dirty="0">
                <a:solidFill>
                  <a:srgbClr val="00B050"/>
                </a:solidFill>
                <a:cs typeface="PT Bold Heading" pitchFamily="2" charset="-78"/>
              </a:rPr>
              <a:t>ا</a:t>
            </a:r>
            <a:r>
              <a:rPr lang="ar-SA" sz="2550" dirty="0" smtClean="0">
                <a:solidFill>
                  <a:srgbClr val="00B050"/>
                </a:solidFill>
                <a:cs typeface="PT Bold Heading" pitchFamily="2" charset="-78"/>
              </a:rPr>
              <a:t>سكندر المعلوف</a:t>
            </a:r>
            <a:r>
              <a:rPr lang="ar-SA" sz="2550" dirty="0" smtClean="0">
                <a:cs typeface="PT Bold Heading" pitchFamily="2" charset="-78"/>
              </a:rPr>
              <a:t>، المعروف بعدائه للعربية الفصحى.</a:t>
            </a:r>
          </a:p>
          <a:p>
            <a:pPr>
              <a:lnSpc>
                <a:spcPts val="1000"/>
              </a:lnSpc>
              <a:buFontTx/>
              <a:buChar char="-"/>
            </a:pPr>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943705"/>
            <a:ext cx="9144000" cy="2516073"/>
          </a:xfrm>
          <a:prstGeom prst="rect">
            <a:avLst/>
          </a:prstGeom>
        </p:spPr>
        <p:txBody>
          <a:bodyPr wrap="square">
            <a:spAutoFit/>
          </a:bodyPr>
          <a:lstStyle/>
          <a:p>
            <a:pPr lvl="0">
              <a:buFontTx/>
              <a:buChar char="-"/>
            </a:pPr>
            <a:r>
              <a:rPr lang="ar-SA" sz="2800" u="sng" dirty="0">
                <a:solidFill>
                  <a:srgbClr val="FF0000"/>
                </a:solidFill>
                <a:cs typeface="PT Bold Heading" pitchFamily="2" charset="-78"/>
              </a:rPr>
              <a:t> أما في لبنان </a:t>
            </a:r>
            <a:r>
              <a:rPr lang="ar-SA" sz="2800" u="sng" dirty="0" smtClean="0">
                <a:solidFill>
                  <a:srgbClr val="FF0000"/>
                </a:solidFill>
                <a:cs typeface="PT Bold Heading" pitchFamily="2" charset="-78"/>
              </a:rPr>
              <a:t>:</a:t>
            </a:r>
          </a:p>
          <a:p>
            <a:pPr lvl="0">
              <a:lnSpc>
                <a:spcPts val="1100"/>
              </a:lnSpc>
              <a:buFontTx/>
              <a:buChar char="-"/>
            </a:pPr>
            <a:endParaRPr lang="ar-SA" sz="2800" dirty="0" smtClean="0">
              <a:solidFill>
                <a:prstClr val="black"/>
              </a:solidFill>
              <a:cs typeface="PT Bold Heading" pitchFamily="2" charset="-78"/>
            </a:endParaRPr>
          </a:p>
          <a:p>
            <a:pPr lvl="0">
              <a:buFontTx/>
              <a:buChar char="-"/>
            </a:pPr>
            <a:r>
              <a:rPr lang="ar-SA" sz="2800" dirty="0" smtClean="0">
                <a:solidFill>
                  <a:prstClr val="black"/>
                </a:solidFill>
                <a:cs typeface="PT Bold Heading" pitchFamily="2" charset="-78"/>
              </a:rPr>
              <a:t> </a:t>
            </a:r>
            <a:r>
              <a:rPr lang="ar-SA" sz="2650" dirty="0">
                <a:solidFill>
                  <a:prstClr val="black"/>
                </a:solidFill>
                <a:cs typeface="PT Bold Heading" pitchFamily="2" charset="-78"/>
              </a:rPr>
              <a:t>فهناك من يصر إلى اليوم على استخدام اللهجة اللبنانية، وعلى رأسهم </a:t>
            </a:r>
            <a:r>
              <a:rPr lang="ar-SA" sz="2800" dirty="0">
                <a:solidFill>
                  <a:srgbClr val="00B050"/>
                </a:solidFill>
                <a:cs typeface="PT Bold Heading" pitchFamily="2" charset="-78"/>
              </a:rPr>
              <a:t>الشاعر سعيد عقل</a:t>
            </a:r>
            <a:r>
              <a:rPr lang="ar-SA" sz="2800" dirty="0">
                <a:solidFill>
                  <a:prstClr val="black"/>
                </a:solidFill>
                <a:cs typeface="PT Bold Heading" pitchFamily="2" charset="-78"/>
              </a:rPr>
              <a:t>، ويسمونها اللغة اللبنانية،  ووصل به التطرف إلى كتابة هذه اللغة بحروف لاتينية، وله جريدة أسبوعية محدود الانتشار والتأثير، تطبع بالحروف اللاتينية.</a:t>
            </a:r>
          </a:p>
          <a:p>
            <a:pPr lvl="0">
              <a:lnSpc>
                <a:spcPts val="1000"/>
              </a:lnSpc>
              <a:buFontTx/>
              <a:buChar char="-"/>
            </a:pPr>
            <a:endParaRPr lang="ar-SA" sz="1900" dirty="0">
              <a:solidFill>
                <a:prstClr val="black"/>
              </a:solidFill>
              <a:cs typeface="PT Bold Heading" pitchFamily="2" charset="-78"/>
            </a:endParaRPr>
          </a:p>
        </p:txBody>
      </p:sp>
    </p:spTree>
    <p:extLst>
      <p:ext uri="{BB962C8B-B14F-4D97-AF65-F5344CB8AC3E}">
        <p14:creationId xmlns:p14="http://schemas.microsoft.com/office/powerpoint/2010/main" val="179498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3177793"/>
          </a:xfrm>
          <a:prstGeom prst="rect">
            <a:avLst/>
          </a:prstGeom>
          <a:noFill/>
        </p:spPr>
        <p:txBody>
          <a:bodyPr wrap="square" rtlCol="1">
            <a:spAutoFit/>
          </a:bodyPr>
          <a:lstStyle/>
          <a:p>
            <a:pPr>
              <a:lnSpc>
                <a:spcPts val="1100"/>
              </a:lnSpc>
              <a:buFontTx/>
              <a:buChar char="-"/>
            </a:pPr>
            <a:endParaRPr lang="ar-SA" sz="2650" dirty="0" smtClean="0">
              <a:cs typeface="PT Bold Heading" pitchFamily="2" charset="-78"/>
            </a:endParaRPr>
          </a:p>
          <a:p>
            <a:pPr>
              <a:lnSpc>
                <a:spcPts val="1100"/>
              </a:lnSpc>
              <a:buFontTx/>
              <a:buChar char="-"/>
            </a:pPr>
            <a:endParaRPr lang="ar-SA" sz="2650" dirty="0">
              <a:cs typeface="PT Bold Heading" pitchFamily="2" charset="-78"/>
            </a:endParaRPr>
          </a:p>
          <a:p>
            <a:pPr>
              <a:lnSpc>
                <a:spcPts val="1100"/>
              </a:lnSpc>
              <a:buFontTx/>
              <a:buChar char="-"/>
            </a:pPr>
            <a:endParaRPr lang="ar-SA" sz="2650" dirty="0" smtClean="0">
              <a:cs typeface="PT Bold Heading" pitchFamily="2" charset="-78"/>
            </a:endParaRPr>
          </a:p>
          <a:p>
            <a:pPr>
              <a:lnSpc>
                <a:spcPts val="1100"/>
              </a:lnSpc>
              <a:buFontTx/>
              <a:buChar char="-"/>
            </a:pPr>
            <a:endParaRPr lang="ar-SA" sz="2650" dirty="0">
              <a:cs typeface="PT Bold Heading" pitchFamily="2" charset="-78"/>
            </a:endParaRPr>
          </a:p>
          <a:p>
            <a:pPr>
              <a:lnSpc>
                <a:spcPts val="1100"/>
              </a:lnSpc>
              <a:buFontTx/>
              <a:buChar char="-"/>
            </a:pPr>
            <a:endParaRPr lang="ar-SA" sz="2650" dirty="0" smtClean="0">
              <a:cs typeface="PT Bold Heading" pitchFamily="2" charset="-78"/>
            </a:endParaRPr>
          </a:p>
          <a:p>
            <a:pPr>
              <a:lnSpc>
                <a:spcPts val="1100"/>
              </a:lnSpc>
              <a:buFontTx/>
              <a:buChar char="-"/>
            </a:pPr>
            <a:endParaRPr lang="ar-SA" sz="2650" dirty="0">
              <a:cs typeface="PT Bold Heading" pitchFamily="2" charset="-78"/>
            </a:endParaRPr>
          </a:p>
          <a:p>
            <a:pPr>
              <a:lnSpc>
                <a:spcPts val="1100"/>
              </a:lnSpc>
              <a:buFontTx/>
              <a:buChar char="-"/>
            </a:pPr>
            <a:endParaRPr lang="ar-SA" sz="2650" dirty="0" smtClean="0">
              <a:cs typeface="PT Bold Heading" pitchFamily="2" charset="-78"/>
            </a:endParaRPr>
          </a:p>
          <a:p>
            <a:pPr>
              <a:buFontTx/>
              <a:buChar char="-"/>
            </a:pPr>
            <a:r>
              <a:rPr lang="ar-SA" sz="2650" dirty="0" smtClean="0">
                <a:cs typeface="PT Bold Heading" pitchFamily="2" charset="-78"/>
              </a:rPr>
              <a:t>وعلى الرغم مما أصاب اللغة العربية من امتهان، حتى أمتد التلاعب بها </a:t>
            </a:r>
            <a:r>
              <a:rPr lang="ar-SA" sz="2450" dirty="0" smtClean="0">
                <a:cs typeface="PT Bold Heading" pitchFamily="2" charset="-78"/>
              </a:rPr>
              <a:t>إلى لوائح الإعلانات في الشوارع والمحلات والمعارض، التي تُكتب بالخطوط العريضة، والمليئة بالأخطاء اللغوية، على الرغم من  ذلك كله بقيت العربية الفصحى: رباط وحدة الأمة، وأداة ارتقاء العلم والحياة.</a:t>
            </a:r>
          </a:p>
          <a:p>
            <a:pPr>
              <a:lnSpc>
                <a:spcPts val="1000"/>
              </a:lnSpc>
              <a:buFontTx/>
              <a:buChar char="-"/>
            </a:pPr>
            <a:endParaRPr lang="ar-SA" sz="2800" dirty="0" smtClean="0">
              <a:cs typeface="PT Bold Heading" pitchFamily="2" charset="-78"/>
            </a:endParaRPr>
          </a:p>
          <a:p>
            <a:endParaRPr lang="ar-SA" sz="2800" dirty="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 calcmode="lin" valueType="num">
                                      <p:cBhvr>
                                        <p:cTn id="7"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8"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9"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484068"/>
            <a:ext cx="9036496" cy="5001369"/>
          </a:xfrm>
          <a:prstGeom prst="rect">
            <a:avLst/>
          </a:prstGeom>
        </p:spPr>
        <p:txBody>
          <a:bodyPr wrap="square">
            <a:spAutoFit/>
          </a:bodyPr>
          <a:lstStyle/>
          <a:p>
            <a:pPr lvl="0">
              <a:buFontTx/>
              <a:buChar char="-"/>
            </a:pPr>
            <a:r>
              <a:rPr lang="ar-SA" sz="2600" dirty="0">
                <a:solidFill>
                  <a:prstClr val="black"/>
                </a:solidFill>
                <a:cs typeface="PT Bold Heading" pitchFamily="2" charset="-78"/>
              </a:rPr>
              <a:t> وفي يوم 29/ 7/ 1408هـ الموافق 17/ 3/ 1988م، عقد </a:t>
            </a:r>
            <a:r>
              <a:rPr lang="ar-SA" sz="2600" dirty="0">
                <a:solidFill>
                  <a:srgbClr val="C00000"/>
                </a:solidFill>
                <a:cs typeface="PT Bold Heading" pitchFamily="2" charset="-78"/>
              </a:rPr>
              <a:t>مؤتمر اللغة العربية </a:t>
            </a:r>
            <a:r>
              <a:rPr lang="ar-SA" sz="2500" dirty="0">
                <a:solidFill>
                  <a:srgbClr val="C00000"/>
                </a:solidFill>
                <a:cs typeface="PT Bold Heading" pitchFamily="2" charset="-78"/>
              </a:rPr>
              <a:t>العالمي الأول</a:t>
            </a:r>
            <a:r>
              <a:rPr lang="ar-SA" sz="2500" dirty="0">
                <a:solidFill>
                  <a:prstClr val="black"/>
                </a:solidFill>
                <a:cs typeface="PT Bold Heading" pitchFamily="2" charset="-78"/>
              </a:rPr>
              <a:t>، بدعوة من جمعية نشر اللغة العربية في </a:t>
            </a:r>
            <a:r>
              <a:rPr lang="ar-SA" sz="2500" dirty="0" err="1">
                <a:solidFill>
                  <a:srgbClr val="C00000"/>
                </a:solidFill>
                <a:cs typeface="PT Bold Heading" pitchFamily="2" charset="-78"/>
              </a:rPr>
              <a:t>كاراتشي</a:t>
            </a:r>
            <a:r>
              <a:rPr lang="ar-SA" sz="2500" dirty="0">
                <a:solidFill>
                  <a:prstClr val="black"/>
                </a:solidFill>
                <a:cs typeface="PT Bold Heading" pitchFamily="2" charset="-78"/>
              </a:rPr>
              <a:t> تحت شعار</a:t>
            </a:r>
            <a:r>
              <a:rPr lang="ar-SA" sz="2500" dirty="0">
                <a:solidFill>
                  <a:srgbClr val="00B050"/>
                </a:solidFill>
                <a:cs typeface="PT Bold Heading" pitchFamily="2" charset="-78"/>
              </a:rPr>
              <a:t>(إِنَّا أَنزَلْنَاهُ قُرْآنًا عَرَبِيًّا لَّعَلَّكُمْ تَعْقِلُونَ) </a:t>
            </a:r>
            <a:r>
              <a:rPr lang="ar-SA" sz="2500" dirty="0">
                <a:solidFill>
                  <a:prstClr val="black"/>
                </a:solidFill>
                <a:cs typeface="PT Bold Heading" pitchFamily="2" charset="-78"/>
              </a:rPr>
              <a:t>، وشارك فيه ممثلون عن </a:t>
            </a:r>
            <a:r>
              <a:rPr lang="ar-SA" sz="2500" dirty="0">
                <a:solidFill>
                  <a:srgbClr val="FF0000"/>
                </a:solidFill>
                <a:cs typeface="PT Bold Heading" pitchFamily="2" charset="-78"/>
              </a:rPr>
              <a:t>تسع عشرة دولة</a:t>
            </a:r>
            <a:r>
              <a:rPr lang="ar-SA" sz="2500" dirty="0">
                <a:solidFill>
                  <a:prstClr val="black"/>
                </a:solidFill>
                <a:cs typeface="PT Bold Heading" pitchFamily="2" charset="-78"/>
              </a:rPr>
              <a:t>، وعدد من العلماء المهتمين باللغة العربية واستمر مدة ثلاثة أيام.</a:t>
            </a:r>
          </a:p>
          <a:p>
            <a:pPr lvl="0">
              <a:lnSpc>
                <a:spcPts val="1000"/>
              </a:lnSpc>
              <a:buFontTx/>
              <a:buChar char="-"/>
            </a:pPr>
            <a:endParaRPr lang="ar-SA" sz="2800" dirty="0">
              <a:solidFill>
                <a:prstClr val="black"/>
              </a:solidFill>
              <a:cs typeface="PT Bold Heading" pitchFamily="2" charset="-78"/>
            </a:endParaRPr>
          </a:p>
          <a:p>
            <a:pPr lvl="0">
              <a:buFontTx/>
              <a:buChar char="-"/>
            </a:pPr>
            <a:r>
              <a:rPr lang="ar-SA" sz="2800" u="sng" dirty="0">
                <a:solidFill>
                  <a:srgbClr val="FF0000"/>
                </a:solidFill>
                <a:cs typeface="PT Bold Heading" pitchFamily="2" charset="-78"/>
              </a:rPr>
              <a:t> وتضمنت أعماله خمسة محاور هي:</a:t>
            </a:r>
          </a:p>
          <a:p>
            <a:pPr lvl="0">
              <a:lnSpc>
                <a:spcPts val="1000"/>
              </a:lnSpc>
              <a:buFontTx/>
              <a:buChar char="-"/>
            </a:pPr>
            <a:endParaRPr lang="ar-SA" sz="2800" dirty="0">
              <a:solidFill>
                <a:prstClr val="black"/>
              </a:solidFill>
              <a:cs typeface="PT Bold Heading" pitchFamily="2" charset="-78"/>
            </a:endParaRPr>
          </a:p>
          <a:p>
            <a:pPr lvl="0"/>
            <a:r>
              <a:rPr lang="ar-SA" sz="2800" dirty="0">
                <a:solidFill>
                  <a:prstClr val="black"/>
                </a:solidFill>
                <a:cs typeface="PT Bold Heading" pitchFamily="2" charset="-78"/>
              </a:rPr>
              <a:t>1- دور اللغة العربية بوصفها أداة ربط بين الدول الإسلامية.</a:t>
            </a:r>
          </a:p>
          <a:p>
            <a:pPr lvl="0">
              <a:lnSpc>
                <a:spcPts val="1000"/>
              </a:lnSpc>
            </a:pPr>
            <a:endParaRPr lang="ar-SA" sz="2800" dirty="0">
              <a:solidFill>
                <a:prstClr val="black"/>
              </a:solidFill>
              <a:cs typeface="PT Bold Heading" pitchFamily="2" charset="-78"/>
            </a:endParaRPr>
          </a:p>
          <a:p>
            <a:pPr lvl="0"/>
            <a:r>
              <a:rPr lang="ar-SA" sz="2800" dirty="0">
                <a:solidFill>
                  <a:prstClr val="black"/>
                </a:solidFill>
                <a:cs typeface="PT Bold Heading" pitchFamily="2" charset="-78"/>
              </a:rPr>
              <a:t>2- التنسيق والتعاون في تعليم اللغة العربية بالدول الإسلامية.</a:t>
            </a:r>
          </a:p>
          <a:p>
            <a:pPr lvl="0">
              <a:lnSpc>
                <a:spcPts val="1000"/>
              </a:lnSpc>
            </a:pPr>
            <a:endParaRPr lang="ar-SA" sz="2800" dirty="0">
              <a:solidFill>
                <a:prstClr val="black"/>
              </a:solidFill>
              <a:cs typeface="PT Bold Heading" pitchFamily="2" charset="-78"/>
            </a:endParaRPr>
          </a:p>
          <a:p>
            <a:pPr lvl="0"/>
            <a:r>
              <a:rPr lang="ar-SA" sz="2800" dirty="0">
                <a:solidFill>
                  <a:prstClr val="black"/>
                </a:solidFill>
                <a:cs typeface="PT Bold Heading" pitchFamily="2" charset="-78"/>
              </a:rPr>
              <a:t>3-  إسهام غير العرب في نشر اللغة العربية.</a:t>
            </a:r>
          </a:p>
          <a:p>
            <a:pPr lvl="0">
              <a:lnSpc>
                <a:spcPts val="1000"/>
              </a:lnSpc>
            </a:pPr>
            <a:endParaRPr lang="ar-SA" sz="2800" dirty="0">
              <a:solidFill>
                <a:prstClr val="black"/>
              </a:solidFill>
              <a:cs typeface="PT Bold Heading" pitchFamily="2" charset="-78"/>
            </a:endParaRPr>
          </a:p>
          <a:p>
            <a:pPr lvl="0"/>
            <a:r>
              <a:rPr lang="ar-SA" sz="2800" dirty="0">
                <a:solidFill>
                  <a:prstClr val="black"/>
                </a:solidFill>
                <a:cs typeface="PT Bold Heading" pitchFamily="2" charset="-78"/>
              </a:rPr>
              <a:t>4- وسائل وتقنيات مختلفة في تعليم اللغة العربية.</a:t>
            </a:r>
          </a:p>
          <a:p>
            <a:pPr lvl="0">
              <a:lnSpc>
                <a:spcPts val="1000"/>
              </a:lnSpc>
            </a:pPr>
            <a:endParaRPr lang="ar-SA" sz="2800" dirty="0">
              <a:solidFill>
                <a:prstClr val="black"/>
              </a:solidFill>
              <a:cs typeface="PT Bold Heading" pitchFamily="2" charset="-78"/>
            </a:endParaRPr>
          </a:p>
          <a:p>
            <a:pPr lvl="0"/>
            <a:r>
              <a:rPr lang="ar-SA" sz="2800" dirty="0">
                <a:solidFill>
                  <a:prstClr val="black"/>
                </a:solidFill>
                <a:cs typeface="PT Bold Heading" pitchFamily="2" charset="-78"/>
              </a:rPr>
              <a:t>5- دور القرآن الكريم في نشر اللغة العربية بين المسلمين.</a:t>
            </a:r>
          </a:p>
        </p:txBody>
      </p:sp>
    </p:spTree>
    <p:extLst>
      <p:ext uri="{BB962C8B-B14F-4D97-AF65-F5344CB8AC3E}">
        <p14:creationId xmlns:p14="http://schemas.microsoft.com/office/powerpoint/2010/main" val="154000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4"/>
            <a:ext cx="9144000" cy="6399188"/>
          </a:xfrm>
          <a:prstGeom prst="rect">
            <a:avLst/>
          </a:prstGeom>
        </p:spPr>
        <p:txBody>
          <a:bodyPr wrap="square">
            <a:spAutoFit/>
          </a:bodyPr>
          <a:lstStyle/>
          <a:p>
            <a:endParaRPr lang="ar-SA" sz="2800" dirty="0">
              <a:cs typeface="PT Bold Heading" pitchFamily="2" charset="-78"/>
            </a:endParaRPr>
          </a:p>
          <a:p>
            <a:pPr>
              <a:buFontTx/>
              <a:buChar char="-"/>
            </a:pPr>
            <a:r>
              <a:rPr lang="ar-SA" sz="2800" u="sng" dirty="0" smtClean="0">
                <a:solidFill>
                  <a:srgbClr val="FF0000"/>
                </a:solidFill>
                <a:cs typeface="PT Bold Heading" pitchFamily="2" charset="-78"/>
              </a:rPr>
              <a:t>وقد صدر عن هذا المؤتمر التوصيات التالية</a:t>
            </a:r>
            <a:r>
              <a:rPr lang="ar-SA" sz="2800" u="sng" dirty="0">
                <a:solidFill>
                  <a:srgbClr val="FF0000"/>
                </a:solidFill>
                <a:cs typeface="PT Bold Heading" pitchFamily="2" charset="-78"/>
              </a:rPr>
              <a:t>: </a:t>
            </a:r>
            <a:r>
              <a:rPr lang="ar-SA" sz="2800" u="sng" dirty="0" smtClean="0">
                <a:cs typeface="PT Bold Heading" pitchFamily="2" charset="-78"/>
              </a:rPr>
              <a:t>»يُحفظ منها ثلاث فقط»</a:t>
            </a:r>
          </a:p>
          <a:p>
            <a:pPr>
              <a:lnSpc>
                <a:spcPts val="1100"/>
              </a:lnSpc>
              <a:buFontTx/>
              <a:buChar char="-"/>
            </a:pPr>
            <a:endParaRPr lang="ar-SA" sz="2800" dirty="0" smtClean="0">
              <a:cs typeface="PT Bold Heading" pitchFamily="2" charset="-78"/>
            </a:endParaRPr>
          </a:p>
          <a:p>
            <a:r>
              <a:rPr lang="ar-SA" sz="2800" dirty="0" smtClean="0">
                <a:cs typeface="PT Bold Heading" pitchFamily="2" charset="-78"/>
              </a:rPr>
              <a:t>1- تأسيس اتحاد عام للجمعيات التي تعمل على نشر اللغة العربية في الأقطار العربية والإسلامية.</a:t>
            </a:r>
          </a:p>
          <a:p>
            <a:pPr>
              <a:lnSpc>
                <a:spcPts val="1000"/>
              </a:lnSpc>
            </a:pPr>
            <a:endParaRPr lang="ar-SA" sz="2800" dirty="0" smtClean="0">
              <a:cs typeface="PT Bold Heading" pitchFamily="2" charset="-78"/>
            </a:endParaRPr>
          </a:p>
          <a:p>
            <a:r>
              <a:rPr lang="ar-SA" sz="2750" dirty="0" smtClean="0">
                <a:cs typeface="PT Bold Heading" pitchFamily="2" charset="-78"/>
              </a:rPr>
              <a:t>2- دعوة الدول العربية والإسلامية إلى تشريع قانون للحفاظ على سلامة اللغة العربية.</a:t>
            </a:r>
          </a:p>
          <a:p>
            <a:pPr>
              <a:lnSpc>
                <a:spcPts val="1000"/>
              </a:lnSpc>
            </a:pPr>
            <a:endParaRPr lang="ar-SA" sz="2800" dirty="0" smtClean="0">
              <a:cs typeface="PT Bold Heading" pitchFamily="2" charset="-78"/>
            </a:endParaRPr>
          </a:p>
          <a:p>
            <a:r>
              <a:rPr lang="ar-SA" sz="2900" dirty="0" smtClean="0">
                <a:cs typeface="PT Bold Heading" pitchFamily="2" charset="-78"/>
              </a:rPr>
              <a:t>3- دعوة الدول العربية للحفاظ على الحرف العربي في الكتابة ليظل التواصل قائمًا بين اللغة والدين.</a:t>
            </a:r>
          </a:p>
          <a:p>
            <a:pPr>
              <a:lnSpc>
                <a:spcPts val="1000"/>
              </a:lnSpc>
            </a:pPr>
            <a:endParaRPr lang="ar-SA" sz="2800" dirty="0" smtClean="0">
              <a:cs typeface="PT Bold Heading" pitchFamily="2" charset="-78"/>
            </a:endParaRPr>
          </a:p>
          <a:p>
            <a:r>
              <a:rPr lang="ar-SA" sz="2600" dirty="0" smtClean="0">
                <a:cs typeface="PT Bold Heading" pitchFamily="2" charset="-78"/>
              </a:rPr>
              <a:t>4- دعوة الدول العربية إلى تخصيص منح دراسية للطلبة المسلمين الناطقين بغير العربية.</a:t>
            </a:r>
          </a:p>
          <a:p>
            <a:pPr>
              <a:lnSpc>
                <a:spcPts val="1000"/>
              </a:lnSpc>
            </a:pPr>
            <a:endParaRPr lang="ar-SA" sz="2800" dirty="0" smtClean="0">
              <a:cs typeface="PT Bold Heading" pitchFamily="2" charset="-78"/>
            </a:endParaRPr>
          </a:p>
          <a:p>
            <a:r>
              <a:rPr lang="ar-SA" sz="2700" dirty="0" smtClean="0">
                <a:cs typeface="PT Bold Heading" pitchFamily="2" charset="-78"/>
              </a:rPr>
              <a:t>5- دعوة الدول العربية إلى تزويد الجمعيات والمدارس والجامعات المعنية بتدريس اللغة العربية ، بالكتب والأشرطة، وما يلزم ذلك.</a:t>
            </a:r>
          </a:p>
          <a:p>
            <a:pPr>
              <a:lnSpc>
                <a:spcPts val="1000"/>
              </a:lnSpc>
            </a:pPr>
            <a:endParaRPr lang="ar-SA" sz="2800" dirty="0" smtClean="0">
              <a:cs typeface="PT Bold Heading" pitchFamily="2" charset="-78"/>
            </a:endParaRPr>
          </a:p>
          <a:p>
            <a:r>
              <a:rPr lang="ar-SA" sz="2800" dirty="0" smtClean="0">
                <a:cs typeface="PT Bold Heading" pitchFamily="2" charset="-78"/>
              </a:rPr>
              <a:t>6- الاهتمام بالبحث التربوي في تعليم اللغة العربية للناطقين بغيرها.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1000"/>
                                        <p:tgtEl>
                                          <p:spTgt spid="4">
                                            <p:txEl>
                                              <p:pRg st="7" end="7"/>
                                            </p:txEl>
                                          </p:spTgt>
                                        </p:tgtEl>
                                      </p:cBhvr>
                                    </p:animEffect>
                                    <p:anim calcmode="lin" valueType="num">
                                      <p:cBhvr>
                                        <p:cTn id="3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1000"/>
                                        <p:tgtEl>
                                          <p:spTgt spid="4">
                                            <p:txEl>
                                              <p:pRg st="9" end="9"/>
                                            </p:txEl>
                                          </p:spTgt>
                                        </p:tgtEl>
                                      </p:cBhvr>
                                    </p:animEffect>
                                    <p:anim calcmode="lin" valueType="num">
                                      <p:cBhvr>
                                        <p:cTn id="3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4">
                                            <p:txEl>
                                              <p:pRg st="11" end="11"/>
                                            </p:txEl>
                                          </p:spTgt>
                                        </p:tgtEl>
                                        <p:attrNameLst>
                                          <p:attrName>style.visibility</p:attrName>
                                        </p:attrNameLst>
                                      </p:cBhvr>
                                      <p:to>
                                        <p:strVal val="visible"/>
                                      </p:to>
                                    </p:set>
                                    <p:animEffect transition="in" filter="fade">
                                      <p:cBhvr>
                                        <p:cTn id="46" dur="1000"/>
                                        <p:tgtEl>
                                          <p:spTgt spid="4">
                                            <p:txEl>
                                              <p:pRg st="11" end="11"/>
                                            </p:txEl>
                                          </p:spTgt>
                                        </p:tgtEl>
                                      </p:cBhvr>
                                    </p:animEffect>
                                    <p:anim calcmode="lin" valueType="num">
                                      <p:cBhvr>
                                        <p:cTn id="47"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nodeType="clickEffect">
                                  <p:stCondLst>
                                    <p:cond delay="0"/>
                                  </p:stCondLst>
                                  <p:childTnLst>
                                    <p:set>
                                      <p:cBhvr>
                                        <p:cTn id="53" dur="1" fill="hold">
                                          <p:stCondLst>
                                            <p:cond delay="0"/>
                                          </p:stCondLst>
                                        </p:cTn>
                                        <p:tgtEl>
                                          <p:spTgt spid="4">
                                            <p:txEl>
                                              <p:pRg st="13" end="13"/>
                                            </p:txEl>
                                          </p:spTgt>
                                        </p:tgtEl>
                                        <p:attrNameLst>
                                          <p:attrName>style.visibility</p:attrName>
                                        </p:attrNameLst>
                                      </p:cBhvr>
                                      <p:to>
                                        <p:strVal val="visible"/>
                                      </p:to>
                                    </p:set>
                                    <p:animEffect transition="in" filter="fade">
                                      <p:cBhvr>
                                        <p:cTn id="54" dur="1000"/>
                                        <p:tgtEl>
                                          <p:spTgt spid="4">
                                            <p:txEl>
                                              <p:pRg st="13" end="13"/>
                                            </p:txEl>
                                          </p:spTgt>
                                        </p:tgtEl>
                                      </p:cBhvr>
                                    </p:animEffect>
                                    <p:anim calcmode="lin" valueType="num">
                                      <p:cBhvr>
                                        <p:cTn id="55"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2166</TotalTime>
  <Words>2507</Words>
  <Application>Microsoft Office PowerPoint</Application>
  <PresentationFormat>عرض على الشاشة (3:4)‏</PresentationFormat>
  <Paragraphs>213</Paragraphs>
  <Slides>35</Slides>
  <Notes>0</Notes>
  <HiddenSlides>0</HiddenSlides>
  <MMClips>0</MMClips>
  <ScaleCrop>false</ScaleCrop>
  <HeadingPairs>
    <vt:vector size="4" baseType="variant">
      <vt:variant>
        <vt:lpstr>نسق</vt:lpstr>
      </vt:variant>
      <vt:variant>
        <vt:i4>1</vt:i4>
      </vt:variant>
      <vt:variant>
        <vt:lpstr>عناوين الشرائح</vt:lpstr>
      </vt:variant>
      <vt:variant>
        <vt:i4>35</vt:i4>
      </vt:variant>
    </vt:vector>
  </HeadingPairs>
  <TitlesOfParts>
    <vt:vector size="36"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arwa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Dell</cp:lastModifiedBy>
  <cp:revision>58</cp:revision>
  <dcterms:created xsi:type="dcterms:W3CDTF">2012-03-15T17:53:30Z</dcterms:created>
  <dcterms:modified xsi:type="dcterms:W3CDTF">2015-03-16T12:17:46Z</dcterms:modified>
</cp:coreProperties>
</file>