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9" r:id="rId4"/>
    <p:sldId id="267" r:id="rId5"/>
    <p:sldId id="273" r:id="rId6"/>
    <p:sldId id="260" r:id="rId7"/>
    <p:sldId id="261" r:id="rId8"/>
    <p:sldId id="274" r:id="rId9"/>
    <p:sldId id="276" r:id="rId10"/>
    <p:sldId id="268" r:id="rId11"/>
    <p:sldId id="262" r:id="rId12"/>
    <p:sldId id="275" r:id="rId13"/>
    <p:sldId id="269" r:id="rId14"/>
    <p:sldId id="263" r:id="rId15"/>
    <p:sldId id="270" r:id="rId16"/>
    <p:sldId id="277" r:id="rId17"/>
    <p:sldId id="264" r:id="rId18"/>
    <p:sldId id="265" r:id="rId19"/>
    <p:sldId id="271" r:id="rId2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E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115" d="100"/>
          <a:sy n="115" d="100"/>
        </p:scale>
        <p:origin x="-144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ECB0-9324-41B5-9EF5-53BA3647D18A}" type="datetimeFigureOut">
              <a:rPr lang="ar-SA" smtClean="0"/>
              <a:pPr/>
              <a:t>10/06/36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D7322-7B2B-4F5D-B1F9-50EE80823DF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ECB0-9324-41B5-9EF5-53BA3647D18A}" type="datetimeFigureOut">
              <a:rPr lang="ar-SA" smtClean="0"/>
              <a:pPr/>
              <a:t>10/06/36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D7322-7B2B-4F5D-B1F9-50EE80823DF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ECB0-9324-41B5-9EF5-53BA3647D18A}" type="datetimeFigureOut">
              <a:rPr lang="ar-SA" smtClean="0"/>
              <a:pPr/>
              <a:t>10/06/36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D7322-7B2B-4F5D-B1F9-50EE80823DF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ECB0-9324-41B5-9EF5-53BA3647D18A}" type="datetimeFigureOut">
              <a:rPr lang="ar-SA" smtClean="0"/>
              <a:pPr/>
              <a:t>10/06/36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D7322-7B2B-4F5D-B1F9-50EE80823DF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ECB0-9324-41B5-9EF5-53BA3647D18A}" type="datetimeFigureOut">
              <a:rPr lang="ar-SA" smtClean="0"/>
              <a:pPr/>
              <a:t>10/06/36</a:t>
            </a:fld>
            <a:endParaRPr lang="ar-S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D7322-7B2B-4F5D-B1F9-50EE80823DF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ECB0-9324-41B5-9EF5-53BA3647D18A}" type="datetimeFigureOut">
              <a:rPr lang="ar-SA" smtClean="0"/>
              <a:pPr/>
              <a:t>10/06/36</a:t>
            </a:fld>
            <a:endParaRPr lang="ar-S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D7322-7B2B-4F5D-B1F9-50EE80823DF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ECB0-9324-41B5-9EF5-53BA3647D18A}" type="datetimeFigureOut">
              <a:rPr lang="ar-SA" smtClean="0"/>
              <a:pPr/>
              <a:t>10/06/36</a:t>
            </a:fld>
            <a:endParaRPr lang="ar-S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D7322-7B2B-4F5D-B1F9-50EE80823DF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ECB0-9324-41B5-9EF5-53BA3647D18A}" type="datetimeFigureOut">
              <a:rPr lang="ar-SA" smtClean="0"/>
              <a:pPr/>
              <a:t>10/06/36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D7322-7B2B-4F5D-B1F9-50EE80823DF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ECB0-9324-41B5-9EF5-53BA3647D18A}" type="datetimeFigureOut">
              <a:rPr lang="ar-SA" smtClean="0"/>
              <a:pPr/>
              <a:t>10/06/36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D7322-7B2B-4F5D-B1F9-50EE80823DF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ECB0-9324-41B5-9EF5-53BA3647D18A}" type="datetimeFigureOut">
              <a:rPr lang="ar-SA" smtClean="0"/>
              <a:pPr/>
              <a:t>10/06/36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D7322-7B2B-4F5D-B1F9-50EE80823DF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ECB0-9324-41B5-9EF5-53BA3647D18A}" type="datetimeFigureOut">
              <a:rPr lang="ar-SA" smtClean="0"/>
              <a:pPr/>
              <a:t>10/06/36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D7322-7B2B-4F5D-B1F9-50EE80823DF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DECB0-9324-41B5-9EF5-53BA3647D18A}" type="datetimeFigureOut">
              <a:rPr lang="ar-SA" smtClean="0"/>
              <a:pPr/>
              <a:t>10/06/36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D7322-7B2B-4F5D-B1F9-50EE80823DF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5309" y="2420888"/>
            <a:ext cx="8717171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dirty="0" smtClean="0">
                <a:solidFill>
                  <a:srgbClr val="FF0000"/>
                </a:solidFill>
                <a:cs typeface="PT Bold Heading" pitchFamily="2" charset="-78"/>
              </a:rPr>
              <a:t>المحاضرة السابعة</a:t>
            </a:r>
          </a:p>
          <a:p>
            <a:pPr algn="ctr"/>
            <a:r>
              <a:rPr lang="ar-SA" sz="4000" dirty="0" smtClean="0">
                <a:cs typeface="PT Bold Heading" pitchFamily="2" charset="-78"/>
              </a:rPr>
              <a:t>- واقع العالم الإسلامي من الناحية السياسية</a:t>
            </a:r>
            <a:endParaRPr lang="ar-SA" sz="4000" dirty="0">
              <a:cs typeface="PT Bold Heading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88640"/>
            <a:ext cx="9144000" cy="45191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endParaRPr lang="ar-SA" sz="2800" u="sng" dirty="0" smtClean="0">
              <a:solidFill>
                <a:srgbClr val="FF0000"/>
              </a:solidFill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800" u="sng" dirty="0" smtClean="0">
                <a:solidFill>
                  <a:srgbClr val="FF0000"/>
                </a:solidFill>
                <a:cs typeface="PT Bold Heading" pitchFamily="2" charset="-78"/>
              </a:rPr>
              <a:t>الحكم الإسلامي والاستعمار الأوربي:</a:t>
            </a:r>
          </a:p>
          <a:p>
            <a:pPr>
              <a:lnSpc>
                <a:spcPts val="1000"/>
              </a:lnSpc>
              <a:buFontTx/>
              <a:buChar char="-"/>
            </a:pPr>
            <a:endParaRPr lang="ar-SA" sz="2800" u="sng" dirty="0" smtClean="0">
              <a:solidFill>
                <a:srgbClr val="FF0000"/>
              </a:solidFill>
              <a:cs typeface="PT Bold Heading" pitchFamily="2" charset="-78"/>
            </a:endParaRPr>
          </a:p>
          <a:p>
            <a:pPr>
              <a:lnSpc>
                <a:spcPts val="1000"/>
              </a:lnSpc>
              <a:buFontTx/>
              <a:buChar char="-"/>
            </a:pPr>
            <a:endParaRPr lang="ar-SA" sz="2800" dirty="0" smtClean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800" dirty="0" smtClean="0">
                <a:cs typeface="PT Bold Heading" pitchFamily="2" charset="-78"/>
              </a:rPr>
              <a:t>تخلى العرب والمسلمون عامة، عن الدور المنوط بهم في قيادة البشرية، </a:t>
            </a:r>
            <a:r>
              <a:rPr lang="ar-SA" sz="2750" dirty="0" smtClean="0">
                <a:cs typeface="PT Bold Heading" pitchFamily="2" charset="-78"/>
              </a:rPr>
              <a:t>وتوجيهها وهدايتها، فتداعت عليهم الأمم والشعوب لكي يظفر كل بما يريد وهم في جمود وضعف.</a:t>
            </a:r>
          </a:p>
          <a:p>
            <a:pPr>
              <a:lnSpc>
                <a:spcPts val="1000"/>
              </a:lnSpc>
              <a:buFontTx/>
              <a:buChar char="-"/>
            </a:pPr>
            <a:endParaRPr lang="ar-SA" sz="2800" dirty="0" smtClean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700" dirty="0">
                <a:cs typeface="PT Bold Heading" pitchFamily="2" charset="-78"/>
              </a:rPr>
              <a:t> </a:t>
            </a:r>
            <a:r>
              <a:rPr lang="ar-SA" sz="2700" dirty="0" smtClean="0">
                <a:cs typeface="PT Bold Heading" pitchFamily="2" charset="-78"/>
              </a:rPr>
              <a:t>ولقد بدأ الانحراف في تصرفات بعض الحكام المسلمين، بعد أن كان الإسلام ولمدة قرون طويلة، أعمق في النفوس من أن يستبدل به أي منهج آخر.</a:t>
            </a:r>
          </a:p>
          <a:p>
            <a:pPr>
              <a:lnSpc>
                <a:spcPts val="1000"/>
              </a:lnSpc>
              <a:buFontTx/>
              <a:buChar char="-"/>
            </a:pPr>
            <a:endParaRPr lang="ar-SA" sz="2800" dirty="0" smtClean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650" dirty="0">
                <a:cs typeface="PT Bold Heading" pitchFamily="2" charset="-78"/>
              </a:rPr>
              <a:t> </a:t>
            </a:r>
            <a:r>
              <a:rPr lang="ar-SA" sz="2650" dirty="0" smtClean="0">
                <a:cs typeface="PT Bold Heading" pitchFamily="2" charset="-78"/>
              </a:rPr>
              <a:t>ولقد أدرك الغربيون أهمية الحكم  في الإسلام، </a:t>
            </a:r>
            <a:r>
              <a:rPr lang="ar-SA" sz="2650" u="sng" dirty="0" smtClean="0">
                <a:solidFill>
                  <a:srgbClr val="00B050"/>
                </a:solidFill>
                <a:cs typeface="PT Bold Heading" pitchFamily="2" charset="-78"/>
              </a:rPr>
              <a:t>فعملوا على </a:t>
            </a:r>
            <a:r>
              <a:rPr lang="ar-SA" sz="2650" u="sng" dirty="0">
                <a:solidFill>
                  <a:srgbClr val="00B050"/>
                </a:solidFill>
                <a:cs typeface="PT Bold Heading" pitchFamily="2" charset="-78"/>
              </a:rPr>
              <a:t>إ</a:t>
            </a:r>
            <a:r>
              <a:rPr lang="ar-SA" sz="2650" u="sng" dirty="0" smtClean="0">
                <a:solidFill>
                  <a:srgbClr val="00B050"/>
                </a:solidFill>
                <a:cs typeface="PT Bold Heading" pitchFamily="2" charset="-78"/>
              </a:rPr>
              <a:t>بعاد </a:t>
            </a:r>
            <a:r>
              <a:rPr lang="ar-SA" sz="2650" u="sng" dirty="0" smtClean="0">
                <a:solidFill>
                  <a:srgbClr val="00B050"/>
                </a:solidFill>
                <a:cs typeface="PT Bold Heading" pitchFamily="2" charset="-78"/>
              </a:rPr>
              <a:t>أحكامه، وإلغاء الخلافة  التي تجمع المسلمين</a:t>
            </a:r>
            <a:r>
              <a:rPr lang="ar-SA" sz="2650" dirty="0" smtClean="0">
                <a:cs typeface="PT Bold Heading" pitchFamily="2" charset="-78"/>
              </a:rPr>
              <a:t>.</a:t>
            </a:r>
          </a:p>
          <a:p>
            <a:pPr>
              <a:lnSpc>
                <a:spcPts val="1000"/>
              </a:lnSpc>
            </a:pPr>
            <a:endParaRPr lang="ar-SA" sz="2800" dirty="0" smtClean="0">
              <a:cs typeface="PT Bold Heading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81305"/>
            <a:ext cx="9144000" cy="41460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endParaRPr lang="ar-SA" sz="2000" dirty="0" smtClean="0">
              <a:cs typeface="PT Bold Heading" pitchFamily="2" charset="-78"/>
            </a:endParaRPr>
          </a:p>
          <a:p>
            <a:pPr>
              <a:buFontTx/>
              <a:buChar char="-"/>
            </a:pPr>
            <a:endParaRPr lang="ar-SA" sz="2000" dirty="0" smtClean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800" u="sng" dirty="0" smtClean="0">
                <a:solidFill>
                  <a:srgbClr val="FF0000"/>
                </a:solidFill>
                <a:cs typeface="PT Bold Heading" pitchFamily="2" charset="-78"/>
              </a:rPr>
              <a:t>حركات اليقظة الإسلامية:</a:t>
            </a:r>
          </a:p>
          <a:p>
            <a:pPr>
              <a:lnSpc>
                <a:spcPts val="1000"/>
              </a:lnSpc>
            </a:pPr>
            <a:endParaRPr lang="ar-SA" sz="2800" dirty="0" smtClean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600" dirty="0">
                <a:cs typeface="PT Bold Heading" pitchFamily="2" charset="-78"/>
              </a:rPr>
              <a:t> </a:t>
            </a:r>
            <a:r>
              <a:rPr lang="ar-SA" sz="2600" dirty="0" smtClean="0">
                <a:cs typeface="PT Bold Heading" pitchFamily="2" charset="-78"/>
              </a:rPr>
              <a:t>بقي العالم الإسلامي يمثل كتلة سياسية واحدة رغم ما أصابه من انحراف </a:t>
            </a:r>
            <a:r>
              <a:rPr lang="ar-SA" sz="2750" dirty="0" smtClean="0">
                <a:cs typeface="PT Bold Heading" pitchFamily="2" charset="-78"/>
              </a:rPr>
              <a:t>وجمود، ورغم ما </a:t>
            </a:r>
            <a:r>
              <a:rPr lang="ar-SA" sz="2750" dirty="0" smtClean="0">
                <a:cs typeface="PT Bold Heading" pitchFamily="2" charset="-78"/>
              </a:rPr>
              <a:t>أصابه </a:t>
            </a:r>
            <a:r>
              <a:rPr lang="ar-SA" sz="2750" dirty="0" smtClean="0">
                <a:cs typeface="PT Bold Heading" pitchFamily="2" charset="-78"/>
              </a:rPr>
              <a:t>من فرقة وتشتت، يتمسك بمفهوم الولاء والبراء الإسلامي، ويجمعه رمز الخلافة، والبيت الحرام.</a:t>
            </a:r>
          </a:p>
          <a:p>
            <a:pPr>
              <a:lnSpc>
                <a:spcPts val="1000"/>
              </a:lnSpc>
              <a:buFontTx/>
              <a:buChar char="-"/>
            </a:pPr>
            <a:endParaRPr lang="ar-SA" sz="2800" dirty="0" smtClean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850" dirty="0">
                <a:cs typeface="PT Bold Heading" pitchFamily="2" charset="-78"/>
              </a:rPr>
              <a:t> </a:t>
            </a:r>
            <a:r>
              <a:rPr lang="ar-SA" sz="2850" dirty="0" smtClean="0">
                <a:cs typeface="PT Bold Heading" pitchFamily="2" charset="-78"/>
              </a:rPr>
              <a:t>ابتدأت عوامل اليقظة الفعلية، تظهر في العالم الإسلامي، وكان من </a:t>
            </a:r>
            <a:r>
              <a:rPr lang="ar-SA" sz="2800" dirty="0" smtClean="0">
                <a:cs typeface="PT Bold Heading" pitchFamily="2" charset="-78"/>
              </a:rPr>
              <a:t>الممكن ان يستعيد دوره في قيادة العالم، إلا </a:t>
            </a:r>
            <a:r>
              <a:rPr lang="ar-SA" sz="2800" dirty="0" smtClean="0">
                <a:cs typeface="PT Bold Heading" pitchFamily="2" charset="-78"/>
              </a:rPr>
              <a:t>أن </a:t>
            </a:r>
            <a:r>
              <a:rPr lang="ar-SA" sz="2800" dirty="0" smtClean="0">
                <a:cs typeface="PT Bold Heading" pitchFamily="2" charset="-78"/>
              </a:rPr>
              <a:t>الاستعمار </a:t>
            </a:r>
            <a:r>
              <a:rPr lang="ar-SA" sz="2800" dirty="0" smtClean="0">
                <a:cs typeface="PT Bold Heading" pitchFamily="2" charset="-78"/>
              </a:rPr>
              <a:t>الأوربي </a:t>
            </a:r>
            <a:r>
              <a:rPr lang="ar-SA" sz="2800" dirty="0" smtClean="0">
                <a:cs typeface="PT Bold Heading" pitchFamily="2" charset="-78"/>
              </a:rPr>
              <a:t>سارع للقضاء على هذه الحركات. </a:t>
            </a:r>
          </a:p>
          <a:p>
            <a:pPr>
              <a:lnSpc>
                <a:spcPts val="1000"/>
              </a:lnSpc>
              <a:buFontTx/>
              <a:buChar char="-"/>
            </a:pPr>
            <a:endParaRPr lang="ar-SA" sz="2800" u="sng" dirty="0" smtClean="0">
              <a:solidFill>
                <a:srgbClr val="00B050"/>
              </a:solidFill>
              <a:cs typeface="PT Bold Heading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116632"/>
            <a:ext cx="9144000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ar-SA" sz="2800" u="sng" dirty="0">
                <a:solidFill>
                  <a:srgbClr val="00B050"/>
                </a:solidFill>
                <a:cs typeface="PT Bold Heading" pitchFamily="2" charset="-78"/>
              </a:rPr>
              <a:t>حركة محمد بن عبد الوهاب:</a:t>
            </a:r>
          </a:p>
          <a:p>
            <a:pPr lvl="0">
              <a:lnSpc>
                <a:spcPts val="1000"/>
              </a:lnSpc>
              <a:buFont typeface="Arial" pitchFamily="34" charset="0"/>
              <a:buChar char="•"/>
            </a:pPr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>
              <a:buFontTx/>
              <a:buChar char="-"/>
            </a:pPr>
            <a:r>
              <a:rPr lang="ar-SA" sz="2850" dirty="0">
                <a:solidFill>
                  <a:prstClr val="black"/>
                </a:solidFill>
                <a:cs typeface="PT Bold Heading" pitchFamily="2" charset="-78"/>
              </a:rPr>
              <a:t>انبثقت من قلب الجزيرة العربية ، منذ منتصف القرن الثاني عشر الهجري/ الثامن عشر الميلادي.</a:t>
            </a:r>
          </a:p>
          <a:p>
            <a:pPr lvl="0">
              <a:lnSpc>
                <a:spcPts val="1000"/>
              </a:lnSpc>
              <a:buFontTx/>
              <a:buChar char="-"/>
            </a:pPr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>
              <a:buFontTx/>
              <a:buChar char="-"/>
            </a:pPr>
            <a:r>
              <a:rPr lang="ar-SA" sz="2800" u="sng" dirty="0">
                <a:solidFill>
                  <a:srgbClr val="C00000"/>
                </a:solidFill>
                <a:cs typeface="PT Bold Heading" pitchFamily="2" charset="-78"/>
              </a:rPr>
              <a:t> </a:t>
            </a:r>
            <a:r>
              <a:rPr lang="ar-SA" sz="2800" u="sng" dirty="0" smtClean="0">
                <a:solidFill>
                  <a:srgbClr val="C00000"/>
                </a:solidFill>
                <a:cs typeface="PT Bold Heading" pitchFamily="2" charset="-78"/>
              </a:rPr>
              <a:t>أهم </a:t>
            </a:r>
            <a:r>
              <a:rPr lang="ar-SA" sz="2800" u="sng" dirty="0">
                <a:solidFill>
                  <a:srgbClr val="C00000"/>
                </a:solidFill>
                <a:cs typeface="PT Bold Heading" pitchFamily="2" charset="-78"/>
              </a:rPr>
              <a:t>ما ميز هذه الحركة :</a:t>
            </a:r>
          </a:p>
          <a:p>
            <a:pPr lvl="0">
              <a:lnSpc>
                <a:spcPts val="1000"/>
              </a:lnSpc>
              <a:buFontTx/>
              <a:buChar char="-"/>
            </a:pPr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/>
            <a:r>
              <a:rPr lang="ar-SA" sz="2650" dirty="0" smtClean="0">
                <a:solidFill>
                  <a:prstClr val="black"/>
                </a:solidFill>
                <a:cs typeface="PT Bold Heading" pitchFamily="2" charset="-78"/>
              </a:rPr>
              <a:t>1-أنها </a:t>
            </a:r>
            <a:r>
              <a:rPr lang="ar-SA" sz="2650" dirty="0">
                <a:solidFill>
                  <a:prstClr val="black"/>
                </a:solidFill>
                <a:cs typeface="PT Bold Heading" pitchFamily="2" charset="-78"/>
              </a:rPr>
              <a:t>ظهرت بعيدًا عن التحديات الخطيرة التي واجهها العالم </a:t>
            </a:r>
            <a:r>
              <a:rPr lang="ar-SA" sz="2650" dirty="0" smtClean="0">
                <a:solidFill>
                  <a:prstClr val="black"/>
                </a:solidFill>
                <a:cs typeface="PT Bold Heading" pitchFamily="2" charset="-78"/>
              </a:rPr>
              <a:t>الإسلامي </a:t>
            </a:r>
            <a:r>
              <a:rPr lang="ar-SA" sz="2750" dirty="0">
                <a:solidFill>
                  <a:prstClr val="black"/>
                </a:solidFill>
                <a:cs typeface="PT Bold Heading" pitchFamily="2" charset="-78"/>
              </a:rPr>
              <a:t>كله من خلال النفوذ الاجنبي الزاحف، وهذا ما أعطاها قوتها، ومكّن لها وأتاح لها فرصة البقاء والتأثير.</a:t>
            </a:r>
          </a:p>
          <a:p>
            <a:pPr lvl="0">
              <a:lnSpc>
                <a:spcPts val="1000"/>
              </a:lnSpc>
            </a:pPr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/>
            <a:r>
              <a:rPr lang="ar-SA" sz="2750" dirty="0">
                <a:solidFill>
                  <a:prstClr val="black"/>
                </a:solidFill>
                <a:cs typeface="PT Bold Heading" pitchFamily="2" charset="-78"/>
              </a:rPr>
              <a:t>2- زاد من قوتها وأثرها، أنها انبعثت في مكان الدعوة </a:t>
            </a:r>
            <a:r>
              <a:rPr lang="ar-SA" sz="2750" dirty="0" smtClean="0">
                <a:solidFill>
                  <a:prstClr val="black"/>
                </a:solidFill>
                <a:cs typeface="PT Bold Heading" pitchFamily="2" charset="-78"/>
              </a:rPr>
              <a:t>الإسلامية</a:t>
            </a:r>
            <a:r>
              <a:rPr lang="ar-SA" sz="2750" dirty="0">
                <a:solidFill>
                  <a:prstClr val="black"/>
                </a:solidFill>
                <a:cs typeface="PT Bold Heading" pitchFamily="2" charset="-78"/>
              </a:rPr>
              <a:t>، وأنها </a:t>
            </a:r>
            <a:r>
              <a:rPr lang="ar-SA" sz="2850" dirty="0">
                <a:solidFill>
                  <a:prstClr val="black"/>
                </a:solidFill>
                <a:cs typeface="PT Bold Heading" pitchFamily="2" charset="-78"/>
              </a:rPr>
              <a:t>استهدفت كل المسلمين القادمين من مختلف </a:t>
            </a:r>
            <a:r>
              <a:rPr lang="ar-SA" sz="2850" dirty="0" smtClean="0">
                <a:solidFill>
                  <a:prstClr val="black"/>
                </a:solidFill>
                <a:cs typeface="PT Bold Heading" pitchFamily="2" charset="-78"/>
              </a:rPr>
              <a:t>أنحاء </a:t>
            </a:r>
            <a:r>
              <a:rPr lang="ar-SA" sz="2850" dirty="0">
                <a:solidFill>
                  <a:prstClr val="black"/>
                </a:solidFill>
                <a:cs typeface="PT Bold Heading" pitchFamily="2" charset="-78"/>
              </a:rPr>
              <a:t>العالم </a:t>
            </a:r>
            <a:r>
              <a:rPr lang="ar-SA" sz="2850" dirty="0" smtClean="0">
                <a:solidFill>
                  <a:prstClr val="black"/>
                </a:solidFill>
                <a:cs typeface="PT Bold Heading" pitchFamily="2" charset="-78"/>
              </a:rPr>
              <a:t>الإسلامي، </a:t>
            </a:r>
            <a:r>
              <a:rPr lang="ar-SA" sz="2850" dirty="0">
                <a:solidFill>
                  <a:prstClr val="black"/>
                </a:solidFill>
                <a:cs typeface="PT Bold Heading" pitchFamily="2" charset="-78"/>
              </a:rPr>
              <a:t>قاصدين بيت الله </a:t>
            </a:r>
            <a:r>
              <a:rPr lang="ar-SA" sz="2850" dirty="0" smtClean="0">
                <a:solidFill>
                  <a:prstClr val="black"/>
                </a:solidFill>
                <a:cs typeface="PT Bold Heading" pitchFamily="2" charset="-78"/>
              </a:rPr>
              <a:t>الحرام.</a:t>
            </a:r>
          </a:p>
          <a:p>
            <a:pPr lvl="0">
              <a:lnSpc>
                <a:spcPts val="1100"/>
              </a:lnSpc>
            </a:pPr>
            <a:endParaRPr lang="ar-SA" sz="2850" dirty="0">
              <a:solidFill>
                <a:prstClr val="black"/>
              </a:solidFill>
              <a:cs typeface="PT Bold Heading" pitchFamily="2" charset="-78"/>
            </a:endParaRPr>
          </a:p>
          <a:p>
            <a:pPr lvl="0">
              <a:buFontTx/>
              <a:buChar char="-"/>
            </a:pPr>
            <a:r>
              <a:rPr lang="ar-SA" sz="2700" dirty="0" smtClean="0">
                <a:solidFill>
                  <a:prstClr val="black"/>
                </a:solidFill>
                <a:cs typeface="PT Bold Heading" pitchFamily="2" charset="-78"/>
              </a:rPr>
              <a:t>تحولت </a:t>
            </a:r>
            <a:r>
              <a:rPr lang="ar-SA" sz="2700" dirty="0">
                <a:solidFill>
                  <a:prstClr val="black"/>
                </a:solidFill>
                <a:cs typeface="PT Bold Heading" pitchFamily="2" charset="-78"/>
              </a:rPr>
              <a:t>هذه الدعوة </a:t>
            </a:r>
            <a:r>
              <a:rPr lang="ar-SA" sz="2700" dirty="0" smtClean="0">
                <a:solidFill>
                  <a:prstClr val="black"/>
                </a:solidFill>
                <a:cs typeface="PT Bold Heading" pitchFamily="2" charset="-78"/>
              </a:rPr>
              <a:t>إلى </a:t>
            </a:r>
            <a:r>
              <a:rPr lang="ar-SA" sz="2700" dirty="0">
                <a:solidFill>
                  <a:srgbClr val="FF0000"/>
                </a:solidFill>
                <a:cs typeface="PT Bold Heading" pitchFamily="2" charset="-78"/>
              </a:rPr>
              <a:t>دولة</a:t>
            </a:r>
            <a:r>
              <a:rPr lang="ar-SA" sz="2700" dirty="0">
                <a:solidFill>
                  <a:prstClr val="black"/>
                </a:solidFill>
                <a:cs typeface="PT Bold Heading" pitchFamily="2" charset="-78"/>
              </a:rPr>
              <a:t> عندما التقى الشيخ محمد بن عبدالوهاب، </a:t>
            </a:r>
            <a:r>
              <a:rPr lang="ar-SA" sz="2800" dirty="0">
                <a:solidFill>
                  <a:srgbClr val="C00000"/>
                </a:solidFill>
                <a:cs typeface="PT Bold Heading" pitchFamily="2" charset="-78"/>
              </a:rPr>
              <a:t>بالإمام محمد بن سعود في الدرعية</a:t>
            </a:r>
            <a:r>
              <a:rPr lang="ar-SA" sz="2800" dirty="0">
                <a:solidFill>
                  <a:prstClr val="black"/>
                </a:solidFill>
                <a:cs typeface="PT Bold Heading" pitchFamily="2" charset="-78"/>
              </a:rPr>
              <a:t>، وتعاهدا على نشر عقيدة التوحيد الخالصة، وتطبيق شرع الله، ومن ثم بدأ الجهاد في سبيل الله، حتى عم التوحيد ربوع الجزيرة العربية.</a:t>
            </a:r>
          </a:p>
          <a:p>
            <a:pPr lvl="0"/>
            <a:endParaRPr lang="ar-SA" sz="2850" dirty="0">
              <a:solidFill>
                <a:prstClr val="black"/>
              </a:solidFill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403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632"/>
            <a:ext cx="9143999" cy="662473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شكل بيضاوي 2"/>
          <p:cNvSpPr/>
          <p:nvPr/>
        </p:nvSpPr>
        <p:spPr>
          <a:xfrm>
            <a:off x="3347863" y="2431740"/>
            <a:ext cx="2448272" cy="199452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سهم إلى اليمين 3"/>
          <p:cNvSpPr/>
          <p:nvPr/>
        </p:nvSpPr>
        <p:spPr>
          <a:xfrm>
            <a:off x="179512" y="2492896"/>
            <a:ext cx="2814104" cy="1512168"/>
          </a:xfrm>
          <a:prstGeom prst="rightArrow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2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حركة الشيخ محمد بن عبدالوهاب</a:t>
            </a:r>
            <a:endParaRPr lang="ar-SA" sz="22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1902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60648"/>
            <a:ext cx="9144000" cy="4237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endParaRPr lang="ar-SA" sz="2800" dirty="0" smtClean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800" u="sng" dirty="0" smtClean="0">
                <a:solidFill>
                  <a:srgbClr val="C00000"/>
                </a:solidFill>
                <a:cs typeface="PT Bold Heading" pitchFamily="2" charset="-78"/>
              </a:rPr>
              <a:t> موقف الاستعمار من حركة الشيخ محمد بن عبدالوهاب:</a:t>
            </a:r>
          </a:p>
          <a:p>
            <a:pPr>
              <a:lnSpc>
                <a:spcPts val="1000"/>
              </a:lnSpc>
              <a:buFontTx/>
              <a:buChar char="-"/>
            </a:pPr>
            <a:endParaRPr lang="ar-SA" sz="2800" dirty="0" smtClean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650" dirty="0" smtClean="0">
                <a:cs typeface="PT Bold Heading" pitchFamily="2" charset="-78"/>
              </a:rPr>
              <a:t> حرص الاستعمار على وأدها والقضاء عليها، وحمل عليها الحملات، وأوغر عليها صدر الدولة العثمانية، التي رأت فيها خطرًا عليها وعلى نفوذها، فتمكن </a:t>
            </a:r>
            <a:r>
              <a:rPr lang="ar-SA" sz="2650" dirty="0" smtClean="0">
                <a:solidFill>
                  <a:srgbClr val="00B050"/>
                </a:solidFill>
                <a:cs typeface="PT Bold Heading" pitchFamily="2" charset="-78"/>
              </a:rPr>
              <a:t>محمد علي باشا والي مصر </a:t>
            </a:r>
            <a:r>
              <a:rPr lang="ar-SA" sz="2650" dirty="0" smtClean="0">
                <a:cs typeface="PT Bold Heading" pitchFamily="2" charset="-78"/>
              </a:rPr>
              <a:t>من </a:t>
            </a:r>
            <a:r>
              <a:rPr lang="ar-SA" sz="2650" dirty="0" smtClean="0">
                <a:cs typeface="PT Bold Heading" pitchFamily="2" charset="-78"/>
              </a:rPr>
              <a:t>إسقاطها</a:t>
            </a:r>
            <a:r>
              <a:rPr lang="ar-SA" sz="2650" dirty="0" smtClean="0">
                <a:cs typeface="PT Bold Heading" pitchFamily="2" charset="-78"/>
              </a:rPr>
              <a:t>.</a:t>
            </a:r>
          </a:p>
          <a:p>
            <a:pPr>
              <a:lnSpc>
                <a:spcPts val="1000"/>
              </a:lnSpc>
              <a:buFontTx/>
              <a:buChar char="-"/>
            </a:pPr>
            <a:endParaRPr lang="ar-SA" sz="2800" dirty="0" smtClean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750" dirty="0" smtClean="0">
                <a:cs typeface="PT Bold Heading" pitchFamily="2" charset="-78"/>
              </a:rPr>
              <a:t> ولكن الحركة لم تمت، بل وسع مداها وتأثر بها دعاة السلفية في الهند، والعراق، والشام، ومصر، والمغرب. وكان من تلاميذها </a:t>
            </a:r>
            <a:r>
              <a:rPr lang="ar-SA" sz="2750" dirty="0" smtClean="0">
                <a:solidFill>
                  <a:srgbClr val="C00000"/>
                </a:solidFill>
                <a:cs typeface="PT Bold Heading" pitchFamily="2" charset="-78"/>
              </a:rPr>
              <a:t>الألوسي الكبير في </a:t>
            </a:r>
            <a:r>
              <a:rPr lang="ar-SA" sz="2650" dirty="0" smtClean="0">
                <a:solidFill>
                  <a:srgbClr val="C00000"/>
                </a:solidFill>
                <a:cs typeface="PT Bold Heading" pitchFamily="2" charset="-78"/>
              </a:rPr>
              <a:t>بغداد</a:t>
            </a:r>
            <a:r>
              <a:rPr lang="ar-SA" sz="2650" dirty="0" smtClean="0">
                <a:cs typeface="PT Bold Heading" pitchFamily="2" charset="-78"/>
              </a:rPr>
              <a:t>، و</a:t>
            </a:r>
            <a:r>
              <a:rPr lang="ar-SA" sz="2650" dirty="0" smtClean="0">
                <a:solidFill>
                  <a:srgbClr val="C00000"/>
                </a:solidFill>
                <a:cs typeface="PT Bold Heading" pitchFamily="2" charset="-78"/>
              </a:rPr>
              <a:t>جمال الدين القاسمي في بلاد الشام</a:t>
            </a:r>
            <a:r>
              <a:rPr lang="ar-SA" sz="2650" dirty="0" smtClean="0">
                <a:cs typeface="PT Bold Heading" pitchFamily="2" charset="-78"/>
              </a:rPr>
              <a:t>، و</a:t>
            </a:r>
            <a:r>
              <a:rPr lang="ar-SA" sz="2650" dirty="0" smtClean="0">
                <a:solidFill>
                  <a:srgbClr val="C00000"/>
                </a:solidFill>
                <a:cs typeface="PT Bold Heading" pitchFamily="2" charset="-78"/>
              </a:rPr>
              <a:t>خير الدين في تونس</a:t>
            </a:r>
            <a:r>
              <a:rPr lang="ar-SA" sz="2650" dirty="0" smtClean="0">
                <a:cs typeface="PT Bold Heading" pitchFamily="2" charset="-78"/>
              </a:rPr>
              <a:t>، و</a:t>
            </a:r>
            <a:r>
              <a:rPr lang="ar-SA" sz="2650" dirty="0" smtClean="0">
                <a:solidFill>
                  <a:srgbClr val="C00000"/>
                </a:solidFill>
                <a:cs typeface="PT Bold Heading" pitchFamily="2" charset="-78"/>
              </a:rPr>
              <a:t>صديق حسن خان </a:t>
            </a:r>
            <a:r>
              <a:rPr lang="ar-SA" sz="2650" dirty="0" smtClean="0">
                <a:cs typeface="PT Bold Heading" pitchFamily="2" charset="-78"/>
              </a:rPr>
              <a:t>و</a:t>
            </a:r>
            <a:r>
              <a:rPr lang="ar-SA" sz="2650" dirty="0" smtClean="0">
                <a:solidFill>
                  <a:srgbClr val="C00000"/>
                </a:solidFill>
                <a:cs typeface="PT Bold Heading" pitchFamily="2" charset="-78"/>
              </a:rPr>
              <a:t>أحمد عرفان في الهند</a:t>
            </a:r>
            <a:r>
              <a:rPr lang="ar-SA" sz="2650" dirty="0" smtClean="0">
                <a:cs typeface="PT Bold Heading" pitchFamily="2" charset="-78"/>
              </a:rPr>
              <a:t>.</a:t>
            </a:r>
          </a:p>
          <a:p>
            <a:pPr>
              <a:lnSpc>
                <a:spcPts val="1100"/>
              </a:lnSpc>
              <a:buFontTx/>
              <a:buChar char="-"/>
            </a:pPr>
            <a:endParaRPr lang="ar-SA" sz="2650" dirty="0" smtClean="0">
              <a:cs typeface="PT Bold Heading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88640"/>
            <a:ext cx="9144000" cy="498085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800" u="sng" dirty="0" smtClean="0">
                <a:solidFill>
                  <a:srgbClr val="00B050"/>
                </a:solidFill>
                <a:cs typeface="PT Bold Heading" pitchFamily="2" charset="-78"/>
              </a:rPr>
              <a:t>الحركة </a:t>
            </a:r>
            <a:r>
              <a:rPr lang="ar-SA" sz="2800" u="sng" dirty="0" err="1" smtClean="0">
                <a:solidFill>
                  <a:srgbClr val="00B050"/>
                </a:solidFill>
                <a:cs typeface="PT Bold Heading" pitchFamily="2" charset="-78"/>
              </a:rPr>
              <a:t>السنوسية:</a:t>
            </a:r>
            <a:endParaRPr lang="ar-SA" sz="2800" u="sng" dirty="0" smtClean="0">
              <a:solidFill>
                <a:srgbClr val="00B050"/>
              </a:solidFill>
              <a:cs typeface="PT Bold Heading" pitchFamily="2" charset="-78"/>
            </a:endParaRPr>
          </a:p>
          <a:p>
            <a:pPr>
              <a:lnSpc>
                <a:spcPts val="1000"/>
              </a:lnSpc>
            </a:pPr>
            <a:endParaRPr lang="ar-SA" sz="2800" dirty="0" smtClean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700" dirty="0" smtClean="0">
                <a:cs typeface="PT Bold Heading" pitchFamily="2" charset="-78"/>
              </a:rPr>
              <a:t>انبعثت من </a:t>
            </a:r>
            <a:r>
              <a:rPr lang="ar-SA" sz="2700" dirty="0" smtClean="0">
                <a:solidFill>
                  <a:srgbClr val="C00000"/>
                </a:solidFill>
                <a:cs typeface="PT Bold Heading" pitchFamily="2" charset="-78"/>
              </a:rPr>
              <a:t>حركة الشيخ محمد بن عبدالوهاب</a:t>
            </a:r>
            <a:r>
              <a:rPr lang="ar-SA" sz="2700" dirty="0" smtClean="0">
                <a:cs typeface="PT Bold Heading" pitchFamily="2" charset="-78"/>
              </a:rPr>
              <a:t>، على يد </a:t>
            </a:r>
            <a:r>
              <a:rPr lang="ar-SA" sz="2700" dirty="0" smtClean="0">
                <a:solidFill>
                  <a:srgbClr val="00B050"/>
                </a:solidFill>
                <a:cs typeface="PT Bold Heading" pitchFamily="2" charset="-78"/>
              </a:rPr>
              <a:t>محمد بن علي السنوسي</a:t>
            </a:r>
            <a:r>
              <a:rPr lang="ar-SA" sz="2700" dirty="0" smtClean="0">
                <a:cs typeface="PT Bold Heading" pitchFamily="2" charset="-78"/>
              </a:rPr>
              <a:t>، حيث تلقى مبادئ حركة محمد بن عبد الوهاب في مكة.</a:t>
            </a:r>
          </a:p>
          <a:p>
            <a:pPr>
              <a:lnSpc>
                <a:spcPts val="1000"/>
              </a:lnSpc>
              <a:buFontTx/>
              <a:buChar char="-"/>
            </a:pPr>
            <a:endParaRPr lang="ar-SA" sz="2800" dirty="0" smtClean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750" dirty="0">
                <a:cs typeface="PT Bold Heading" pitchFamily="2" charset="-78"/>
              </a:rPr>
              <a:t> </a:t>
            </a:r>
            <a:r>
              <a:rPr lang="ar-SA" sz="2750" dirty="0" smtClean="0">
                <a:cs typeface="PT Bold Heading" pitchFamily="2" charset="-78"/>
              </a:rPr>
              <a:t>كونت هذه الحركة جيلاً قادرًا على نشر الإسلام في </a:t>
            </a:r>
            <a:r>
              <a:rPr lang="ar-SA" sz="2750" dirty="0" smtClean="0">
                <a:cs typeface="PT Bold Heading" pitchFamily="2" charset="-78"/>
              </a:rPr>
              <a:t>أنحاء إفريقيا</a:t>
            </a:r>
            <a:r>
              <a:rPr lang="ar-SA" sz="2750" dirty="0" smtClean="0">
                <a:cs typeface="PT Bold Heading" pitchFamily="2" charset="-78"/>
              </a:rPr>
              <a:t>، ويشكل في الوقت نفسه كتائب للجهاد في سبيل الله في الجزائر وليبيا.</a:t>
            </a:r>
          </a:p>
          <a:p>
            <a:pPr>
              <a:lnSpc>
                <a:spcPts val="1000"/>
              </a:lnSpc>
              <a:buFontTx/>
              <a:buChar char="-"/>
            </a:pPr>
            <a:endParaRPr lang="ar-SA" sz="2800" dirty="0" smtClean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800" dirty="0">
                <a:cs typeface="PT Bold Heading" pitchFamily="2" charset="-78"/>
              </a:rPr>
              <a:t> </a:t>
            </a:r>
            <a:r>
              <a:rPr lang="ar-SA" sz="2800" dirty="0" smtClean="0">
                <a:cs typeface="PT Bold Heading" pitchFamily="2" charset="-78"/>
              </a:rPr>
              <a:t>بدأ عمله الجاد عام </a:t>
            </a:r>
            <a:r>
              <a:rPr lang="ar-SA" sz="2800" dirty="0" err="1" smtClean="0">
                <a:cs typeface="PT Bold Heading" pitchFamily="2" charset="-78"/>
              </a:rPr>
              <a:t>1258ه</a:t>
            </a:r>
            <a:r>
              <a:rPr lang="ar-SA" sz="2800" dirty="0" err="1">
                <a:cs typeface="PT Bold Heading" pitchFamily="2" charset="-78"/>
              </a:rPr>
              <a:t>ـ</a:t>
            </a:r>
            <a:r>
              <a:rPr lang="ar-SA" sz="2800" dirty="0" smtClean="0">
                <a:cs typeface="PT Bold Heading" pitchFamily="2" charset="-78"/>
              </a:rPr>
              <a:t>/ </a:t>
            </a:r>
            <a:r>
              <a:rPr lang="ar-SA" sz="2800" dirty="0" err="1" smtClean="0">
                <a:cs typeface="PT Bold Heading" pitchFamily="2" charset="-78"/>
              </a:rPr>
              <a:t>1842م</a:t>
            </a:r>
            <a:r>
              <a:rPr lang="ar-SA" sz="2800" dirty="0" smtClean="0">
                <a:cs typeface="PT Bold Heading" pitchFamily="2" charset="-78"/>
              </a:rPr>
              <a:t>، ب</a:t>
            </a:r>
            <a:r>
              <a:rPr lang="ar-SA" sz="2800" dirty="0" smtClean="0">
                <a:solidFill>
                  <a:srgbClr val="00B050"/>
                </a:solidFill>
                <a:cs typeface="PT Bold Heading" pitchFamily="2" charset="-78"/>
              </a:rPr>
              <a:t>البيضاء في الجبل الأخضر </a:t>
            </a:r>
            <a:r>
              <a:rPr lang="ar-SA" sz="2800" dirty="0" smtClean="0">
                <a:cs typeface="PT Bold Heading" pitchFamily="2" charset="-78"/>
              </a:rPr>
              <a:t>حتى توفي سنة </a:t>
            </a:r>
            <a:r>
              <a:rPr lang="ar-SA" sz="2800" dirty="0" err="1" smtClean="0">
                <a:cs typeface="PT Bold Heading" pitchFamily="2" charset="-78"/>
              </a:rPr>
              <a:t>1273هـ</a:t>
            </a:r>
            <a:r>
              <a:rPr lang="ar-SA" sz="2800" dirty="0" smtClean="0">
                <a:cs typeface="PT Bold Heading" pitchFamily="2" charset="-78"/>
              </a:rPr>
              <a:t>/ </a:t>
            </a:r>
            <a:r>
              <a:rPr lang="ar-SA" sz="2800" dirty="0" err="1" smtClean="0">
                <a:cs typeface="PT Bold Heading" pitchFamily="2" charset="-78"/>
              </a:rPr>
              <a:t>1856م.</a:t>
            </a:r>
            <a:endParaRPr lang="ar-SA" sz="2800" dirty="0" smtClean="0">
              <a:cs typeface="PT Bold Heading" pitchFamily="2" charset="-78"/>
            </a:endParaRPr>
          </a:p>
          <a:p>
            <a:pPr>
              <a:lnSpc>
                <a:spcPts val="1000"/>
              </a:lnSpc>
              <a:buFontTx/>
              <a:buChar char="-"/>
            </a:pPr>
            <a:endParaRPr lang="ar-SA" sz="2800" dirty="0" smtClean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800" dirty="0">
                <a:cs typeface="PT Bold Heading" pitchFamily="2" charset="-78"/>
              </a:rPr>
              <a:t> </a:t>
            </a:r>
            <a:r>
              <a:rPr lang="ar-SA" sz="2800" dirty="0" smtClean="0">
                <a:cs typeface="PT Bold Heading" pitchFamily="2" charset="-78"/>
              </a:rPr>
              <a:t>واصل الإسلام مده في </a:t>
            </a:r>
            <a:r>
              <a:rPr lang="ar-SA" sz="2800" dirty="0" smtClean="0">
                <a:cs typeface="PT Bold Heading" pitchFamily="2" charset="-78"/>
              </a:rPr>
              <a:t>إفريقيا </a:t>
            </a:r>
            <a:r>
              <a:rPr lang="ar-SA" sz="2800" dirty="0" smtClean="0">
                <a:cs typeface="PT Bold Heading" pitchFamily="2" charset="-78"/>
              </a:rPr>
              <a:t>من خلال الدعوة السنوسية، فأصبحت </a:t>
            </a:r>
            <a:r>
              <a:rPr lang="ar-SA" sz="2750" dirty="0" smtClean="0">
                <a:solidFill>
                  <a:srgbClr val="00B050"/>
                </a:solidFill>
                <a:cs typeface="PT Bold Heading" pitchFamily="2" charset="-78"/>
              </a:rPr>
              <a:t>بحيرة تشاد </a:t>
            </a:r>
            <a:r>
              <a:rPr lang="ar-SA" sz="2750" dirty="0" smtClean="0">
                <a:cs typeface="PT Bold Heading" pitchFamily="2" charset="-78"/>
              </a:rPr>
              <a:t>مركزًا للإسلام في أواسط أفريقيا، ثم </a:t>
            </a:r>
            <a:r>
              <a:rPr lang="ar-SA" sz="2750" dirty="0" smtClean="0">
                <a:cs typeface="PT Bold Heading" pitchFamily="2" charset="-78"/>
              </a:rPr>
              <a:t>أمتد </a:t>
            </a:r>
            <a:r>
              <a:rPr lang="ar-SA" sz="2750" dirty="0" smtClean="0">
                <a:cs typeface="PT Bold Heading" pitchFamily="2" charset="-78"/>
              </a:rPr>
              <a:t>عمل السنوسيين حتى بلغ </a:t>
            </a:r>
            <a:r>
              <a:rPr lang="ar-SA" sz="2750" dirty="0" smtClean="0">
                <a:solidFill>
                  <a:srgbClr val="00B050"/>
                </a:solidFill>
                <a:cs typeface="PT Bold Heading" pitchFamily="2" charset="-78"/>
              </a:rPr>
              <a:t>النيجر</a:t>
            </a:r>
            <a:r>
              <a:rPr lang="ar-SA" sz="2750" dirty="0" smtClean="0">
                <a:cs typeface="PT Bold Heading" pitchFamily="2" charset="-78"/>
              </a:rPr>
              <a:t>.</a:t>
            </a:r>
            <a:endParaRPr lang="ar-SA" sz="2750" dirty="0" smtClean="0">
              <a:cs typeface="PT Bold Heading" pitchFamily="2" charset="-78"/>
            </a:endParaRPr>
          </a:p>
          <a:p>
            <a:pPr>
              <a:lnSpc>
                <a:spcPts val="1000"/>
              </a:lnSpc>
            </a:pPr>
            <a:endParaRPr lang="ar-SA" sz="2800" dirty="0" smtClean="0">
              <a:cs typeface="PT Bold Heading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44624"/>
            <a:ext cx="8964488" cy="676994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سهم إلى اليمين 2"/>
          <p:cNvSpPr/>
          <p:nvPr/>
        </p:nvSpPr>
        <p:spPr>
          <a:xfrm>
            <a:off x="2915816" y="44624"/>
            <a:ext cx="3024336" cy="1512168"/>
          </a:xfrm>
          <a:prstGeom prst="rightArrow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الحركة السنوسية</a:t>
            </a:r>
            <a:endParaRPr lang="ar-SA" sz="28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4" name="شكل بيضاوي 3"/>
          <p:cNvSpPr/>
          <p:nvPr/>
        </p:nvSpPr>
        <p:spPr>
          <a:xfrm>
            <a:off x="6156176" y="332656"/>
            <a:ext cx="1224136" cy="100811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11279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88640"/>
            <a:ext cx="8928992" cy="655272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شكل بيضاوي 2"/>
          <p:cNvSpPr/>
          <p:nvPr/>
        </p:nvSpPr>
        <p:spPr>
          <a:xfrm>
            <a:off x="107504" y="3140968"/>
            <a:ext cx="3600400" cy="187220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14678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203731"/>
            <a:ext cx="9144000" cy="5727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1000"/>
              </a:lnSpc>
              <a:buFontTx/>
              <a:buChar char="-"/>
            </a:pPr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>
              <a:lnSpc>
                <a:spcPts val="1000"/>
              </a:lnSpc>
              <a:buFontTx/>
              <a:buChar char="-"/>
            </a:pPr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>
              <a:lnSpc>
                <a:spcPts val="1000"/>
              </a:lnSpc>
              <a:buFontTx/>
              <a:buChar char="-"/>
            </a:pPr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>
              <a:buFontTx/>
              <a:buChar char="-"/>
            </a:pPr>
            <a:r>
              <a:rPr lang="ar-SA" sz="2800" dirty="0">
                <a:solidFill>
                  <a:prstClr val="black"/>
                </a:solidFill>
                <a:cs typeface="PT Bold Heading" pitchFamily="2" charset="-78"/>
              </a:rPr>
              <a:t> قال عنها </a:t>
            </a:r>
            <a:r>
              <a:rPr lang="ar-SA" sz="2800" dirty="0">
                <a:solidFill>
                  <a:srgbClr val="FF0000"/>
                </a:solidFill>
                <a:cs typeface="PT Bold Heading" pitchFamily="2" charset="-78"/>
              </a:rPr>
              <a:t>الرحالة الفرنسي ( </a:t>
            </a:r>
            <a:r>
              <a:rPr lang="ar-SA" sz="2800" dirty="0" err="1">
                <a:solidFill>
                  <a:srgbClr val="FF0000"/>
                </a:solidFill>
                <a:cs typeface="PT Bold Heading" pitchFamily="2" charset="-78"/>
              </a:rPr>
              <a:t>دوفرير</a:t>
            </a:r>
            <a:r>
              <a:rPr lang="ar-SA" sz="2800" dirty="0">
                <a:solidFill>
                  <a:srgbClr val="FF0000"/>
                </a:solidFill>
                <a:cs typeface="PT Bold Heading" pitchFamily="2" charset="-78"/>
              </a:rPr>
              <a:t> ) </a:t>
            </a:r>
            <a:r>
              <a:rPr lang="ar-SA" sz="2800" dirty="0">
                <a:solidFill>
                  <a:prstClr val="black"/>
                </a:solidFill>
                <a:cs typeface="PT Bold Heading" pitchFamily="2" charset="-78"/>
              </a:rPr>
              <a:t>:</a:t>
            </a:r>
          </a:p>
          <a:p>
            <a:pPr lvl="0">
              <a:lnSpc>
                <a:spcPts val="1000"/>
              </a:lnSpc>
              <a:buFontTx/>
              <a:buChar char="-"/>
            </a:pPr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/>
            <a:r>
              <a:rPr lang="ar-SA" sz="2900" dirty="0">
                <a:solidFill>
                  <a:prstClr val="black"/>
                </a:solidFill>
                <a:cs typeface="PT Bold Heading" pitchFamily="2" charset="-78"/>
              </a:rPr>
              <a:t>1- أنها المسئولة عن جميع أعمال المقاومة التي قامت ضد فرنسا في الجزائر.</a:t>
            </a:r>
          </a:p>
          <a:p>
            <a:pPr lvl="0">
              <a:lnSpc>
                <a:spcPts val="1000"/>
              </a:lnSpc>
            </a:pPr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/>
            <a:r>
              <a:rPr lang="ar-SA" sz="2800" dirty="0">
                <a:solidFill>
                  <a:prstClr val="black"/>
                </a:solidFill>
                <a:cs typeface="PT Bold Heading" pitchFamily="2" charset="-78"/>
              </a:rPr>
              <a:t>2- وهي المدبرة لجميع نكبات فرنسا في الشمال </a:t>
            </a:r>
            <a:r>
              <a:rPr lang="ar-SA" sz="2800" dirty="0" smtClean="0">
                <a:solidFill>
                  <a:prstClr val="black"/>
                </a:solidFill>
                <a:cs typeface="PT Bold Heading" pitchFamily="2" charset="-78"/>
              </a:rPr>
              <a:t>الإفريقي </a:t>
            </a:r>
            <a:r>
              <a:rPr lang="ar-SA" sz="2800" dirty="0">
                <a:solidFill>
                  <a:prstClr val="black"/>
                </a:solidFill>
                <a:cs typeface="PT Bold Heading" pitchFamily="2" charset="-78"/>
              </a:rPr>
              <a:t>وفي السنغال.</a:t>
            </a:r>
          </a:p>
          <a:p>
            <a:pPr lvl="0">
              <a:lnSpc>
                <a:spcPts val="1000"/>
              </a:lnSpc>
            </a:pPr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/>
            <a:r>
              <a:rPr lang="ar-SA" sz="2950" dirty="0">
                <a:solidFill>
                  <a:prstClr val="black"/>
                </a:solidFill>
                <a:cs typeface="PT Bold Heading" pitchFamily="2" charset="-78"/>
              </a:rPr>
              <a:t>3- وهي العقبة في سبيل توسع فرنسا الاقتصادي والسياسي داخل </a:t>
            </a:r>
            <a:r>
              <a:rPr lang="ar-SA" sz="2950" dirty="0" smtClean="0">
                <a:solidFill>
                  <a:prstClr val="black"/>
                </a:solidFill>
                <a:cs typeface="PT Bold Heading" pitchFamily="2" charset="-78"/>
              </a:rPr>
              <a:t>إفريقيا</a:t>
            </a:r>
            <a:r>
              <a:rPr lang="ar-SA" sz="2950" dirty="0" smtClean="0">
                <a:solidFill>
                  <a:prstClr val="black"/>
                </a:solidFill>
                <a:cs typeface="PT Bold Heading" pitchFamily="2" charset="-78"/>
              </a:rPr>
              <a:t>.</a:t>
            </a:r>
          </a:p>
          <a:p>
            <a:pPr lvl="0"/>
            <a:r>
              <a:rPr lang="ar-SA" sz="2650" dirty="0">
                <a:solidFill>
                  <a:prstClr val="black"/>
                </a:solidFill>
                <a:cs typeface="PT Bold Heading" pitchFamily="2" charset="-78"/>
              </a:rPr>
              <a:t>4- وهي عائق في طريق </a:t>
            </a:r>
            <a:r>
              <a:rPr lang="ar-SA" sz="2650" dirty="0" smtClean="0">
                <a:solidFill>
                  <a:prstClr val="black"/>
                </a:solidFill>
                <a:cs typeface="PT Bold Heading" pitchFamily="2" charset="-78"/>
              </a:rPr>
              <a:t>أهداف </a:t>
            </a:r>
            <a:r>
              <a:rPr lang="ar-SA" sz="2650" dirty="0">
                <a:solidFill>
                  <a:prstClr val="black"/>
                </a:solidFill>
                <a:cs typeface="PT Bold Heading" pitchFamily="2" charset="-78"/>
              </a:rPr>
              <a:t>فرنسا في القارة الواقعة شمال خط الاستواء</a:t>
            </a:r>
            <a:r>
              <a:rPr lang="ar-SA" sz="2650" dirty="0" smtClean="0">
                <a:solidFill>
                  <a:prstClr val="black"/>
                </a:solidFill>
                <a:cs typeface="PT Bold Heading" pitchFamily="2" charset="-78"/>
              </a:rPr>
              <a:t>.</a:t>
            </a:r>
          </a:p>
          <a:p>
            <a:pPr lvl="0">
              <a:lnSpc>
                <a:spcPts val="1100"/>
              </a:lnSpc>
            </a:pPr>
            <a:endParaRPr lang="ar-SA" sz="2650" dirty="0">
              <a:solidFill>
                <a:prstClr val="black"/>
              </a:solidFill>
              <a:cs typeface="PT Bold Heading" pitchFamily="2" charset="-78"/>
            </a:endParaRPr>
          </a:p>
          <a:p>
            <a:pPr lvl="0">
              <a:buFontTx/>
              <a:buChar char="-"/>
            </a:pPr>
            <a:r>
              <a:rPr lang="ar-SA" sz="2650" dirty="0">
                <a:solidFill>
                  <a:prstClr val="black"/>
                </a:solidFill>
                <a:cs typeface="PT Bold Heading" pitchFamily="2" charset="-78"/>
              </a:rPr>
              <a:t> وقد تحولت الحركة كليًا </a:t>
            </a:r>
            <a:r>
              <a:rPr lang="ar-SA" sz="2650" dirty="0" smtClean="0">
                <a:solidFill>
                  <a:prstClr val="black"/>
                </a:solidFill>
                <a:cs typeface="PT Bold Heading" pitchFamily="2" charset="-78"/>
              </a:rPr>
              <a:t>إلى </a:t>
            </a:r>
            <a:r>
              <a:rPr lang="ar-SA" sz="2650" dirty="0">
                <a:solidFill>
                  <a:srgbClr val="00B050"/>
                </a:solidFill>
                <a:cs typeface="PT Bold Heading" pitchFamily="2" charset="-78"/>
              </a:rPr>
              <a:t>مقاومة عسكرية مسلحة</a:t>
            </a:r>
            <a:r>
              <a:rPr lang="ar-SA" sz="2650" dirty="0">
                <a:solidFill>
                  <a:prstClr val="black"/>
                </a:solidFill>
                <a:cs typeface="PT Bold Heading" pitchFamily="2" charset="-78"/>
              </a:rPr>
              <a:t>، عندما دخلت </a:t>
            </a:r>
            <a:r>
              <a:rPr lang="ar-SA" sz="2650" dirty="0" smtClean="0">
                <a:solidFill>
                  <a:srgbClr val="C00000"/>
                </a:solidFill>
                <a:cs typeface="PT Bold Heading" pitchFamily="2" charset="-78"/>
              </a:rPr>
              <a:t>إيطاليا</a:t>
            </a:r>
            <a:r>
              <a:rPr lang="ar-SA" sz="2650" dirty="0" smtClean="0">
                <a:solidFill>
                  <a:prstClr val="black"/>
                </a:solidFill>
                <a:cs typeface="PT Bold Heading" pitchFamily="2" charset="-78"/>
              </a:rPr>
              <a:t> </a:t>
            </a:r>
            <a:r>
              <a:rPr lang="ar-SA" sz="2650" dirty="0">
                <a:solidFill>
                  <a:prstClr val="black"/>
                </a:solidFill>
                <a:cs typeface="PT Bold Heading" pitchFamily="2" charset="-78"/>
              </a:rPr>
              <a:t>طرابلس الغرب عام 1329هـ/ 1911م.</a:t>
            </a:r>
          </a:p>
          <a:p>
            <a:pPr lvl="0"/>
            <a:endParaRPr lang="ar-SA" sz="2650" dirty="0">
              <a:solidFill>
                <a:prstClr val="black"/>
              </a:solidFill>
              <a:cs typeface="PT Bold Heading" pitchFamily="2" charset="-78"/>
            </a:endParaRPr>
          </a:p>
          <a:p>
            <a:pPr lvl="0"/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73447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88640"/>
            <a:ext cx="9144000" cy="439094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2800" dirty="0" smtClean="0">
              <a:cs typeface="PT Bold Heading" pitchFamily="2" charset="-78"/>
            </a:endParaRPr>
          </a:p>
          <a:p>
            <a:endParaRPr lang="ar-SA" sz="2800" u="sng" dirty="0" smtClean="0">
              <a:solidFill>
                <a:srgbClr val="00B050"/>
              </a:solidFill>
              <a:cs typeface="PT Bold Heading" pitchFamily="2" charset="-78"/>
            </a:endParaRPr>
          </a:p>
          <a:p>
            <a:r>
              <a:rPr lang="ar-SA" sz="2800" u="sng" dirty="0" smtClean="0">
                <a:solidFill>
                  <a:srgbClr val="00B050"/>
                </a:solidFill>
                <a:cs typeface="PT Bold Heading" pitchFamily="2" charset="-78"/>
              </a:rPr>
              <a:t>الحركة المهدية:</a:t>
            </a:r>
          </a:p>
          <a:p>
            <a:pPr>
              <a:lnSpc>
                <a:spcPts val="1000"/>
              </a:lnSpc>
            </a:pPr>
            <a:endParaRPr lang="ar-SA" sz="2800" dirty="0" smtClean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800" dirty="0" smtClean="0">
                <a:cs typeface="PT Bold Heading" pitchFamily="2" charset="-78"/>
              </a:rPr>
              <a:t>برزت هذه الحركة في </a:t>
            </a:r>
            <a:r>
              <a:rPr lang="ar-SA" sz="2800" dirty="0" smtClean="0">
                <a:solidFill>
                  <a:srgbClr val="00B050"/>
                </a:solidFill>
                <a:cs typeface="PT Bold Heading" pitchFamily="2" charset="-78"/>
              </a:rPr>
              <a:t>السودان</a:t>
            </a:r>
            <a:r>
              <a:rPr lang="ar-SA" sz="2800" dirty="0" smtClean="0">
                <a:cs typeface="PT Bold Heading" pitchFamily="2" charset="-78"/>
              </a:rPr>
              <a:t>، وهي حركة </a:t>
            </a:r>
            <a:r>
              <a:rPr lang="ar-SA" sz="2800" dirty="0" smtClean="0">
                <a:solidFill>
                  <a:srgbClr val="00B050"/>
                </a:solidFill>
                <a:cs typeface="PT Bold Heading" pitchFamily="2" charset="-78"/>
              </a:rPr>
              <a:t>محمد أحمد</a:t>
            </a:r>
            <a:r>
              <a:rPr lang="ar-SA" sz="2800" dirty="0" smtClean="0">
                <a:cs typeface="PT Bold Heading" pitchFamily="2" charset="-78"/>
              </a:rPr>
              <a:t>، وقامت </a:t>
            </a:r>
            <a:r>
              <a:rPr lang="ar-SA" sz="2800" dirty="0" smtClean="0">
                <a:solidFill>
                  <a:srgbClr val="00B050"/>
                </a:solidFill>
                <a:cs typeface="PT Bold Heading" pitchFamily="2" charset="-78"/>
              </a:rPr>
              <a:t>على الجهاد وتحرير مفهوم الإسلام من البدع والخرافات.</a:t>
            </a:r>
          </a:p>
          <a:p>
            <a:pPr>
              <a:lnSpc>
                <a:spcPts val="1000"/>
              </a:lnSpc>
              <a:buFontTx/>
              <a:buChar char="-"/>
            </a:pPr>
            <a:endParaRPr lang="ar-SA" sz="2800" dirty="0" smtClean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650" dirty="0">
                <a:cs typeface="PT Bold Heading" pitchFamily="2" charset="-78"/>
              </a:rPr>
              <a:t> </a:t>
            </a:r>
            <a:r>
              <a:rPr lang="ar-SA" sz="2650" dirty="0" smtClean="0">
                <a:cs typeface="PT Bold Heading" pitchFamily="2" charset="-78"/>
              </a:rPr>
              <a:t>استطاعت الحركة </a:t>
            </a:r>
            <a:r>
              <a:rPr lang="ar-SA" sz="2650" dirty="0" smtClean="0">
                <a:cs typeface="PT Bold Heading" pitchFamily="2" charset="-78"/>
              </a:rPr>
              <a:t>أن </a:t>
            </a:r>
            <a:r>
              <a:rPr lang="ar-SA" sz="2650" dirty="0" smtClean="0">
                <a:cs typeface="PT Bold Heading" pitchFamily="2" charset="-78"/>
              </a:rPr>
              <a:t>تواجه الحملات التي شنتها بريطانيا في ظل احتلال مصر، </a:t>
            </a:r>
            <a:r>
              <a:rPr lang="ar-SA" sz="2650" dirty="0" smtClean="0">
                <a:cs typeface="PT Bold Heading" pitchFamily="2" charset="-78"/>
              </a:rPr>
              <a:t>وأن </a:t>
            </a:r>
            <a:r>
              <a:rPr lang="ar-SA" sz="2650" dirty="0" smtClean="0">
                <a:cs typeface="PT Bold Heading" pitchFamily="2" charset="-78"/>
              </a:rPr>
              <a:t>تسحق كل عمليات الغزو التي وجهت </a:t>
            </a:r>
            <a:r>
              <a:rPr lang="ar-SA" sz="2650" dirty="0" smtClean="0">
                <a:cs typeface="PT Bold Heading" pitchFamily="2" charset="-78"/>
              </a:rPr>
              <a:t>إليها</a:t>
            </a:r>
            <a:r>
              <a:rPr lang="ar-SA" sz="2650" dirty="0" smtClean="0">
                <a:cs typeface="PT Bold Heading" pitchFamily="2" charset="-78"/>
              </a:rPr>
              <a:t>.</a:t>
            </a:r>
          </a:p>
          <a:p>
            <a:pPr>
              <a:lnSpc>
                <a:spcPts val="1000"/>
              </a:lnSpc>
              <a:buFontTx/>
              <a:buChar char="-"/>
            </a:pPr>
            <a:endParaRPr lang="ar-SA" sz="2800" dirty="0" smtClean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650" dirty="0">
                <a:cs typeface="PT Bold Heading" pitchFamily="2" charset="-78"/>
              </a:rPr>
              <a:t> </a:t>
            </a:r>
            <a:r>
              <a:rPr lang="ar-SA" sz="2650" dirty="0" smtClean="0">
                <a:cs typeface="PT Bold Heading" pitchFamily="2" charset="-78"/>
              </a:rPr>
              <a:t>تمكن </a:t>
            </a:r>
            <a:r>
              <a:rPr lang="ar-SA" sz="2650" dirty="0" smtClean="0">
                <a:solidFill>
                  <a:srgbClr val="C00000"/>
                </a:solidFill>
                <a:cs typeface="PT Bold Heading" pitchFamily="2" charset="-78"/>
              </a:rPr>
              <a:t>القائد </a:t>
            </a:r>
            <a:r>
              <a:rPr lang="ar-SA" sz="2650" dirty="0" smtClean="0">
                <a:solidFill>
                  <a:srgbClr val="C00000"/>
                </a:solidFill>
                <a:cs typeface="PT Bold Heading" pitchFamily="2" charset="-78"/>
              </a:rPr>
              <a:t>الإنجليزي </a:t>
            </a:r>
            <a:r>
              <a:rPr lang="ar-SA" sz="2650" dirty="0" smtClean="0">
                <a:solidFill>
                  <a:srgbClr val="C00000"/>
                </a:solidFill>
                <a:cs typeface="PT Bold Heading" pitchFamily="2" charset="-78"/>
              </a:rPr>
              <a:t>( </a:t>
            </a:r>
            <a:r>
              <a:rPr lang="ar-SA" sz="2650" dirty="0" err="1" smtClean="0">
                <a:solidFill>
                  <a:srgbClr val="C00000"/>
                </a:solidFill>
                <a:cs typeface="PT Bold Heading" pitchFamily="2" charset="-78"/>
              </a:rPr>
              <a:t>كتشنر</a:t>
            </a:r>
            <a:r>
              <a:rPr lang="ar-SA" sz="2650" dirty="0" smtClean="0">
                <a:solidFill>
                  <a:srgbClr val="C00000"/>
                </a:solidFill>
                <a:cs typeface="PT Bold Heading" pitchFamily="2" charset="-78"/>
              </a:rPr>
              <a:t>) </a:t>
            </a:r>
            <a:r>
              <a:rPr lang="ar-SA" sz="2650" dirty="0" smtClean="0">
                <a:cs typeface="PT Bold Heading" pitchFamily="2" charset="-78"/>
              </a:rPr>
              <a:t>من القضاء على ذلك الكيان عام 1316هـ، بعد </a:t>
            </a:r>
            <a:r>
              <a:rPr lang="ar-SA" sz="2650" dirty="0" smtClean="0">
                <a:cs typeface="PT Bold Heading" pitchFamily="2" charset="-78"/>
              </a:rPr>
              <a:t>أن </a:t>
            </a:r>
            <a:r>
              <a:rPr lang="ar-SA" sz="2650" dirty="0" smtClean="0">
                <a:cs typeface="PT Bold Heading" pitchFamily="2" charset="-78"/>
              </a:rPr>
              <a:t>تمكنت بريطانيا من عزل الدعوة عن جيرانها المسلمين وتشويهها.</a:t>
            </a:r>
          </a:p>
          <a:p>
            <a:pPr>
              <a:lnSpc>
                <a:spcPts val="1000"/>
              </a:lnSpc>
              <a:buFontTx/>
              <a:buChar char="-"/>
            </a:pPr>
            <a:endParaRPr lang="ar-SA" sz="2800" dirty="0">
              <a:cs typeface="PT Bold Heading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88640"/>
            <a:ext cx="8928992" cy="648072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سهم إلى اليمين 3"/>
          <p:cNvSpPr/>
          <p:nvPr/>
        </p:nvSpPr>
        <p:spPr>
          <a:xfrm>
            <a:off x="1475656" y="2708920"/>
            <a:ext cx="3024336" cy="1512168"/>
          </a:xfrm>
          <a:prstGeom prst="rightArrow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الحركة المهدية</a:t>
            </a:r>
            <a:endParaRPr lang="ar-SA" sz="28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5" name="شكل بيضاوي 4"/>
          <p:cNvSpPr/>
          <p:nvPr/>
        </p:nvSpPr>
        <p:spPr>
          <a:xfrm>
            <a:off x="4716016" y="2348880"/>
            <a:ext cx="2016224" cy="208823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27543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1670827"/>
            <a:ext cx="9144000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2800" dirty="0">
                <a:solidFill>
                  <a:prstClr val="black"/>
                </a:solidFill>
                <a:cs typeface="PT Bold Heading" pitchFamily="2" charset="-78"/>
              </a:rPr>
              <a:t>* وقد حاول المستعمر الغربي تشويه الحركات </a:t>
            </a:r>
            <a:r>
              <a:rPr lang="ar-SA" sz="2800" dirty="0" smtClean="0">
                <a:solidFill>
                  <a:prstClr val="black"/>
                </a:solidFill>
                <a:cs typeface="PT Bold Heading" pitchFamily="2" charset="-78"/>
              </a:rPr>
              <a:t>الإسلامية </a:t>
            </a:r>
            <a:r>
              <a:rPr lang="ar-SA" sz="2800" dirty="0">
                <a:solidFill>
                  <a:prstClr val="black"/>
                </a:solidFill>
                <a:cs typeface="PT Bold Heading" pitchFamily="2" charset="-78"/>
              </a:rPr>
              <a:t>الثلاث، وعمل على القضاء عليها جميعًا وعلى الحركات التي مثلها، والتي تقوم على </a:t>
            </a:r>
            <a:r>
              <a:rPr lang="ar-SA" sz="2750" dirty="0">
                <a:solidFill>
                  <a:prstClr val="black"/>
                </a:solidFill>
                <a:cs typeface="PT Bold Heading" pitchFamily="2" charset="-78"/>
              </a:rPr>
              <a:t>أساس </a:t>
            </a:r>
            <a:r>
              <a:rPr lang="ar-SA" sz="2750" dirty="0" smtClean="0">
                <a:solidFill>
                  <a:prstClr val="black"/>
                </a:solidFill>
                <a:cs typeface="PT Bold Heading" pitchFamily="2" charset="-78"/>
              </a:rPr>
              <a:t>الإسلام </a:t>
            </a:r>
            <a:r>
              <a:rPr lang="ar-SA" sz="2750" dirty="0">
                <a:solidFill>
                  <a:prstClr val="black"/>
                </a:solidFill>
                <a:cs typeface="PT Bold Heading" pitchFamily="2" charset="-78"/>
              </a:rPr>
              <a:t>في الحكم، وتعلن الجهاد في وجه الغاصب، وعمد </a:t>
            </a:r>
            <a:r>
              <a:rPr lang="ar-SA" sz="2750" dirty="0" smtClean="0">
                <a:solidFill>
                  <a:prstClr val="black"/>
                </a:solidFill>
                <a:cs typeface="PT Bold Heading" pitchFamily="2" charset="-78"/>
              </a:rPr>
              <a:t>إلى إشاعة </a:t>
            </a:r>
            <a:r>
              <a:rPr lang="ar-SA" sz="2750" dirty="0">
                <a:solidFill>
                  <a:prstClr val="black"/>
                </a:solidFill>
                <a:cs typeface="PT Bold Heading" pitchFamily="2" charset="-78"/>
              </a:rPr>
              <a:t>فكرة فصل الدين عن الحياة في العالم </a:t>
            </a:r>
            <a:r>
              <a:rPr lang="ar-SA" sz="2750" dirty="0" smtClean="0">
                <a:solidFill>
                  <a:prstClr val="black"/>
                </a:solidFill>
                <a:cs typeface="PT Bold Heading" pitchFamily="2" charset="-78"/>
              </a:rPr>
              <a:t>الإسلامي.</a:t>
            </a:r>
            <a:endParaRPr lang="ar-SA" sz="2750" dirty="0">
              <a:solidFill>
                <a:prstClr val="black"/>
              </a:solidFill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776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88640"/>
            <a:ext cx="9144000" cy="41113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2800" dirty="0" smtClean="0">
              <a:cs typeface="PT Bold Heading" pitchFamily="2" charset="-78"/>
            </a:endParaRPr>
          </a:p>
          <a:p>
            <a:r>
              <a:rPr lang="ar-SA" sz="2800" u="sng" dirty="0" smtClean="0">
                <a:solidFill>
                  <a:srgbClr val="00B050"/>
                </a:solidFill>
                <a:cs typeface="PT Bold Heading" pitchFamily="2" charset="-78"/>
              </a:rPr>
              <a:t>الانحراف عن الحكم الإسلامي:</a:t>
            </a:r>
          </a:p>
          <a:p>
            <a:pPr>
              <a:lnSpc>
                <a:spcPts val="1000"/>
              </a:lnSpc>
            </a:pPr>
            <a:endParaRPr lang="ar-SA" sz="2800" dirty="0" smtClean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600" dirty="0" smtClean="0">
                <a:cs typeface="PT Bold Heading" pitchFamily="2" charset="-78"/>
              </a:rPr>
              <a:t>ابتدأ الانحراف غير المقصود عن الحكم بالإسلام في </a:t>
            </a:r>
            <a:r>
              <a:rPr lang="ar-SA" sz="2600" dirty="0" smtClean="0">
                <a:solidFill>
                  <a:srgbClr val="C00000"/>
                </a:solidFill>
                <a:cs typeface="PT Bold Heading" pitchFamily="2" charset="-78"/>
              </a:rPr>
              <a:t>تركيا ومصر</a:t>
            </a:r>
            <a:r>
              <a:rPr lang="ar-SA" sz="2600" dirty="0" smtClean="0">
                <a:cs typeface="PT Bold Heading" pitchFamily="2" charset="-78"/>
              </a:rPr>
              <a:t>، من منطلق:</a:t>
            </a:r>
          </a:p>
          <a:p>
            <a:pPr>
              <a:lnSpc>
                <a:spcPts val="1000"/>
              </a:lnSpc>
              <a:buFontTx/>
              <a:buChar char="-"/>
            </a:pPr>
            <a:endParaRPr lang="ar-SA" sz="2800" dirty="0">
              <a:cs typeface="PT Bold Heading" pitchFamily="2" charset="-78"/>
            </a:endParaRPr>
          </a:p>
          <a:p>
            <a:r>
              <a:rPr lang="ar-SA" sz="2750" dirty="0" smtClean="0">
                <a:cs typeface="PT Bold Heading" pitchFamily="2" charset="-78"/>
              </a:rPr>
              <a:t>1-  التخلص من جمود الفقه الإسلامي، أمام التغيرات الحيوية الجديدة. </a:t>
            </a:r>
          </a:p>
          <a:p>
            <a:pPr>
              <a:lnSpc>
                <a:spcPts val="1000"/>
              </a:lnSpc>
            </a:pPr>
            <a:endParaRPr lang="ar-SA" sz="2800" dirty="0" smtClean="0">
              <a:cs typeface="PT Bold Heading" pitchFamily="2" charset="-78"/>
            </a:endParaRPr>
          </a:p>
          <a:p>
            <a:r>
              <a:rPr lang="ar-SA" sz="2800" dirty="0" smtClean="0">
                <a:cs typeface="PT Bold Heading" pitchFamily="2" charset="-78"/>
              </a:rPr>
              <a:t>2- توهم المسلمين بأن سبب تخلفهم هو عجزهم التنظيمي، والإداري، وأن محاكاة </a:t>
            </a:r>
            <a:r>
              <a:rPr lang="ar-SA" sz="2800" dirty="0" smtClean="0">
                <a:cs typeface="PT Bold Heading" pitchFamily="2" charset="-78"/>
              </a:rPr>
              <a:t>أساليب </a:t>
            </a:r>
            <a:r>
              <a:rPr lang="ar-SA" sz="2800" dirty="0" smtClean="0">
                <a:cs typeface="PT Bold Heading" pitchFamily="2" charset="-78"/>
              </a:rPr>
              <a:t>الحياة الغربية، جديرة بالقضاء على ذلك التخلف.</a:t>
            </a:r>
          </a:p>
          <a:p>
            <a:pPr>
              <a:lnSpc>
                <a:spcPts val="1000"/>
              </a:lnSpc>
            </a:pPr>
            <a:endParaRPr lang="ar-SA" sz="2800" dirty="0" smtClean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700" dirty="0" smtClean="0">
                <a:cs typeface="PT Bold Heading" pitchFamily="2" charset="-78"/>
              </a:rPr>
              <a:t>وعلى هذا </a:t>
            </a:r>
            <a:r>
              <a:rPr lang="ar-SA" sz="2700" dirty="0" smtClean="0">
                <a:cs typeface="PT Bold Heading" pitchFamily="2" charset="-78"/>
              </a:rPr>
              <a:t>الأساس </a:t>
            </a:r>
            <a:r>
              <a:rPr lang="ar-SA" sz="2700" dirty="0" smtClean="0">
                <a:cs typeface="PT Bold Heading" pitchFamily="2" charset="-78"/>
              </a:rPr>
              <a:t>قامت الحركة المسماة </a:t>
            </a:r>
            <a:r>
              <a:rPr lang="ar-SA" sz="2700" u="sng" dirty="0" smtClean="0">
                <a:solidFill>
                  <a:srgbClr val="FF0000"/>
                </a:solidFill>
                <a:cs typeface="PT Bold Heading" pitchFamily="2" charset="-78"/>
              </a:rPr>
              <a:t>حركة </a:t>
            </a:r>
            <a:r>
              <a:rPr lang="ar-SA" sz="2700" u="sng" dirty="0" smtClean="0">
                <a:solidFill>
                  <a:srgbClr val="FF0000"/>
                </a:solidFill>
                <a:cs typeface="PT Bold Heading" pitchFamily="2" charset="-78"/>
              </a:rPr>
              <a:t>الإصلاح </a:t>
            </a:r>
            <a:r>
              <a:rPr lang="ar-SA" sz="2700" dirty="0" smtClean="0">
                <a:cs typeface="PT Bold Heading" pitchFamily="2" charset="-78"/>
              </a:rPr>
              <a:t>في كل من تركيا ومصر.</a:t>
            </a:r>
          </a:p>
          <a:p>
            <a:pPr>
              <a:lnSpc>
                <a:spcPts val="1000"/>
              </a:lnSpc>
              <a:buFontTx/>
              <a:buChar char="-"/>
            </a:pPr>
            <a:endParaRPr lang="ar-SA" sz="2800" dirty="0" smtClean="0">
              <a:cs typeface="PT Bold Heading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44624"/>
            <a:ext cx="9144000" cy="6378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ar-SA" sz="2800" u="sng" dirty="0">
                <a:solidFill>
                  <a:srgbClr val="FF0000"/>
                </a:solidFill>
                <a:cs typeface="PT Bold Heading" pitchFamily="2" charset="-78"/>
              </a:rPr>
              <a:t>تركيا:</a:t>
            </a:r>
          </a:p>
          <a:p>
            <a:pPr lvl="0">
              <a:lnSpc>
                <a:spcPts val="1000"/>
              </a:lnSpc>
              <a:buFontTx/>
              <a:buChar char="-"/>
            </a:pPr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>
              <a:buFontTx/>
              <a:buChar char="-"/>
            </a:pPr>
            <a:r>
              <a:rPr lang="ar-SA" sz="2800" dirty="0">
                <a:solidFill>
                  <a:prstClr val="black"/>
                </a:solidFill>
                <a:cs typeface="PT Bold Heading" pitchFamily="2" charset="-78"/>
              </a:rPr>
              <a:t> نشأت في تركيا حركة ثورية ، تطالب بالإصلاح الداخلي الذي تمثل في وضع حد </a:t>
            </a:r>
            <a:r>
              <a:rPr lang="ar-SA" sz="2800" u="sng" dirty="0">
                <a:solidFill>
                  <a:srgbClr val="00B050"/>
                </a:solidFill>
                <a:cs typeface="PT Bold Heading" pitchFamily="2" charset="-78"/>
              </a:rPr>
              <a:t>لسلطة السلطان عبدالحميد المطلقة</a:t>
            </a:r>
            <a:r>
              <a:rPr lang="ar-SA" sz="2800" dirty="0">
                <a:solidFill>
                  <a:prstClr val="black"/>
                </a:solidFill>
                <a:cs typeface="PT Bold Heading" pitchFamily="2" charset="-78"/>
              </a:rPr>
              <a:t>.</a:t>
            </a:r>
          </a:p>
          <a:p>
            <a:pPr lvl="0">
              <a:lnSpc>
                <a:spcPts val="1000"/>
              </a:lnSpc>
              <a:buFontTx/>
              <a:buChar char="-"/>
            </a:pPr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>
              <a:buFontTx/>
              <a:buChar char="-"/>
            </a:pPr>
            <a:r>
              <a:rPr lang="ar-SA" sz="2500" dirty="0">
                <a:solidFill>
                  <a:prstClr val="black"/>
                </a:solidFill>
                <a:cs typeface="PT Bold Heading" pitchFamily="2" charset="-78"/>
              </a:rPr>
              <a:t> وقد لمع اسم </a:t>
            </a:r>
            <a:r>
              <a:rPr lang="ar-SA" sz="2500" u="sng" dirty="0">
                <a:solidFill>
                  <a:srgbClr val="FF0000"/>
                </a:solidFill>
                <a:cs typeface="PT Bold Heading" pitchFamily="2" charset="-78"/>
              </a:rPr>
              <a:t>مدحت باشا </a:t>
            </a:r>
            <a:r>
              <a:rPr lang="ar-SA" sz="2500" dirty="0">
                <a:solidFill>
                  <a:prstClr val="black"/>
                </a:solidFill>
                <a:cs typeface="PT Bold Heading" pitchFamily="2" charset="-78"/>
              </a:rPr>
              <a:t>في حركة </a:t>
            </a:r>
            <a:r>
              <a:rPr lang="ar-SA" sz="2500" dirty="0" smtClean="0">
                <a:solidFill>
                  <a:prstClr val="black"/>
                </a:solidFill>
                <a:cs typeface="PT Bold Heading" pitchFamily="2" charset="-78"/>
              </a:rPr>
              <a:t>الإصلاح </a:t>
            </a:r>
            <a:r>
              <a:rPr lang="ar-SA" sz="2500" dirty="0">
                <a:solidFill>
                  <a:prstClr val="black"/>
                </a:solidFill>
                <a:cs typeface="PT Bold Heading" pitchFamily="2" charset="-78"/>
              </a:rPr>
              <a:t>هذه، فصمم على ايجاد </a:t>
            </a:r>
            <a:r>
              <a:rPr lang="ar-SA" sz="2500" dirty="0">
                <a:solidFill>
                  <a:srgbClr val="FF0000"/>
                </a:solidFill>
                <a:cs typeface="PT Bold Heading" pitchFamily="2" charset="-78"/>
              </a:rPr>
              <a:t>دستور وفق الاحكام الغربية</a:t>
            </a:r>
            <a:r>
              <a:rPr lang="ar-SA" sz="2500" dirty="0">
                <a:solidFill>
                  <a:prstClr val="black"/>
                </a:solidFill>
                <a:cs typeface="PT Bold Heading" pitchFamily="2" charset="-78"/>
              </a:rPr>
              <a:t>، بغية </a:t>
            </a:r>
            <a:r>
              <a:rPr lang="ar-SA" sz="2500" dirty="0">
                <a:solidFill>
                  <a:srgbClr val="FF0000"/>
                </a:solidFill>
                <a:cs typeface="PT Bold Heading" pitchFamily="2" charset="-78"/>
              </a:rPr>
              <a:t>إ</a:t>
            </a:r>
            <a:r>
              <a:rPr lang="ar-SA" sz="2500" dirty="0" smtClean="0">
                <a:solidFill>
                  <a:srgbClr val="FF0000"/>
                </a:solidFill>
                <a:cs typeface="PT Bold Heading" pitchFamily="2" charset="-78"/>
              </a:rPr>
              <a:t>رضاء </a:t>
            </a:r>
            <a:r>
              <a:rPr lang="ar-SA" sz="2500" dirty="0">
                <a:solidFill>
                  <a:srgbClr val="FF0000"/>
                </a:solidFill>
                <a:cs typeface="PT Bold Heading" pitchFamily="2" charset="-78"/>
              </a:rPr>
              <a:t>الدول الاوربية</a:t>
            </a:r>
            <a:r>
              <a:rPr lang="ar-SA" sz="2500" dirty="0">
                <a:solidFill>
                  <a:prstClr val="black"/>
                </a:solidFill>
                <a:cs typeface="PT Bold Heading" pitchFamily="2" charset="-78"/>
              </a:rPr>
              <a:t>، ليلقى الدعم والتأييد</a:t>
            </a:r>
            <a:r>
              <a:rPr lang="ar-SA" sz="2500" dirty="0" smtClean="0">
                <a:solidFill>
                  <a:prstClr val="black"/>
                </a:solidFill>
                <a:cs typeface="PT Bold Heading" pitchFamily="2" charset="-78"/>
              </a:rPr>
              <a:t>.( خاصة </a:t>
            </a:r>
            <a:r>
              <a:rPr lang="ar-SA" sz="2500" dirty="0" smtClean="0">
                <a:solidFill>
                  <a:prstClr val="black"/>
                </a:solidFill>
                <a:cs typeface="PT Bold Heading" pitchFamily="2" charset="-78"/>
              </a:rPr>
              <a:t>وأنه </a:t>
            </a:r>
            <a:r>
              <a:rPr lang="ar-SA" sz="2500" dirty="0" smtClean="0">
                <a:solidFill>
                  <a:prstClr val="black"/>
                </a:solidFill>
                <a:cs typeface="PT Bold Heading" pitchFamily="2" charset="-78"/>
              </a:rPr>
              <a:t>كانت له اتصالات برئيس وزراء بريطانيا </a:t>
            </a:r>
            <a:r>
              <a:rPr lang="ar-SA" sz="2500" dirty="0" smtClean="0">
                <a:solidFill>
                  <a:srgbClr val="FF0000"/>
                </a:solidFill>
                <a:cs typeface="PT Bold Heading" pitchFamily="2" charset="-78"/>
              </a:rPr>
              <a:t>اليهودي </a:t>
            </a:r>
            <a:r>
              <a:rPr lang="ar-SA" sz="2500" dirty="0" err="1" smtClean="0">
                <a:solidFill>
                  <a:srgbClr val="FF0000"/>
                </a:solidFill>
                <a:cs typeface="PT Bold Heading" pitchFamily="2" charset="-78"/>
              </a:rPr>
              <a:t>دزرائيلي</a:t>
            </a:r>
            <a:r>
              <a:rPr lang="ar-SA" sz="2500" dirty="0" smtClean="0">
                <a:cs typeface="PT Bold Heading" pitchFamily="2" charset="-78"/>
              </a:rPr>
              <a:t> ). </a:t>
            </a:r>
            <a:endParaRPr lang="ar-SA" sz="2500" dirty="0">
              <a:cs typeface="PT Bold Heading" pitchFamily="2" charset="-78"/>
            </a:endParaRPr>
          </a:p>
          <a:p>
            <a:pPr lvl="0">
              <a:lnSpc>
                <a:spcPts val="1000"/>
              </a:lnSpc>
              <a:buFontTx/>
              <a:buChar char="-"/>
            </a:pPr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>
              <a:buFontTx/>
              <a:buChar char="-"/>
            </a:pPr>
            <a:r>
              <a:rPr lang="ar-SA" sz="2300" dirty="0">
                <a:solidFill>
                  <a:prstClr val="black"/>
                </a:solidFill>
                <a:cs typeface="PT Bold Heading" pitchFamily="2" charset="-78"/>
              </a:rPr>
              <a:t> وضع مدحت باشا دستورًا اسماه: </a:t>
            </a:r>
            <a:r>
              <a:rPr lang="ar-SA" sz="2300" dirty="0">
                <a:solidFill>
                  <a:srgbClr val="FF0000"/>
                </a:solidFill>
                <a:cs typeface="PT Bold Heading" pitchFamily="2" charset="-78"/>
              </a:rPr>
              <a:t>قانون أساسي </a:t>
            </a:r>
            <a:r>
              <a:rPr lang="ar-SA" sz="2300" dirty="0">
                <a:solidFill>
                  <a:prstClr val="black"/>
                </a:solidFill>
                <a:cs typeface="PT Bold Heading" pitchFamily="2" charset="-78"/>
              </a:rPr>
              <a:t>، استوحاه من </a:t>
            </a:r>
            <a:r>
              <a:rPr lang="ar-SA" sz="2300" dirty="0">
                <a:solidFill>
                  <a:srgbClr val="FF0000"/>
                </a:solidFill>
                <a:cs typeface="PT Bold Heading" pitchFamily="2" charset="-78"/>
              </a:rPr>
              <a:t>الدستور البلجيكي</a:t>
            </a:r>
            <a:r>
              <a:rPr lang="ar-SA" sz="2300" dirty="0">
                <a:solidFill>
                  <a:prstClr val="black"/>
                </a:solidFill>
                <a:cs typeface="PT Bold Heading" pitchFamily="2" charset="-78"/>
              </a:rPr>
              <a:t>، </a:t>
            </a:r>
            <a:r>
              <a:rPr lang="ar-SA" sz="2350" dirty="0">
                <a:solidFill>
                  <a:prstClr val="black"/>
                </a:solidFill>
                <a:cs typeface="PT Bold Heading" pitchFamily="2" charset="-78"/>
              </a:rPr>
              <a:t>وأصبح الدستور البلجيكي المعدل دستورًا للدولة </a:t>
            </a:r>
            <a:r>
              <a:rPr lang="ar-SA" sz="2350" dirty="0" smtClean="0">
                <a:solidFill>
                  <a:prstClr val="black"/>
                </a:solidFill>
                <a:cs typeface="PT Bold Heading" pitchFamily="2" charset="-78"/>
              </a:rPr>
              <a:t>الإسلامية </a:t>
            </a:r>
            <a:r>
              <a:rPr lang="ar-SA" sz="2350" dirty="0">
                <a:solidFill>
                  <a:prstClr val="black"/>
                </a:solidFill>
                <a:cs typeface="PT Bold Heading" pitchFamily="2" charset="-78"/>
              </a:rPr>
              <a:t>العثمانية، بعد أن كان </a:t>
            </a:r>
            <a:r>
              <a:rPr lang="ar-SA" sz="2350" dirty="0" smtClean="0">
                <a:solidFill>
                  <a:prstClr val="black"/>
                </a:solidFill>
                <a:cs typeface="PT Bold Heading" pitchFamily="2" charset="-78"/>
              </a:rPr>
              <a:t>الإسلام </a:t>
            </a:r>
            <a:r>
              <a:rPr lang="ar-SA" sz="2350" dirty="0">
                <a:solidFill>
                  <a:prstClr val="black"/>
                </a:solidFill>
                <a:cs typeface="PT Bold Heading" pitchFamily="2" charset="-78"/>
              </a:rPr>
              <a:t>هو دستور </a:t>
            </a:r>
            <a:r>
              <a:rPr lang="ar-SA" sz="2350" dirty="0" smtClean="0">
                <a:solidFill>
                  <a:prstClr val="black"/>
                </a:solidFill>
                <a:cs typeface="PT Bold Heading" pitchFamily="2" charset="-78"/>
              </a:rPr>
              <a:t>الدولة، إلا أن السلطان عبدالحميد لم ينفذه، ونفى مدحت باشا.</a:t>
            </a:r>
          </a:p>
          <a:p>
            <a:pPr lvl="0">
              <a:lnSpc>
                <a:spcPts val="1100"/>
              </a:lnSpc>
              <a:buFontTx/>
              <a:buChar char="-"/>
            </a:pPr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>
              <a:buFontTx/>
              <a:buChar char="-"/>
            </a:pPr>
            <a:r>
              <a:rPr lang="ar-SA" sz="2550" dirty="0" smtClean="0">
                <a:solidFill>
                  <a:prstClr val="black"/>
                </a:solidFill>
                <a:cs typeface="PT Bold Heading" pitchFamily="2" charset="-78"/>
              </a:rPr>
              <a:t> وأخذ السلطان عبدالحميد يعمل على </a:t>
            </a:r>
            <a:r>
              <a:rPr lang="ar-SA" sz="2550" dirty="0" smtClean="0">
                <a:solidFill>
                  <a:srgbClr val="00B050"/>
                </a:solidFill>
                <a:cs typeface="PT Bold Heading" pitchFamily="2" charset="-78"/>
              </a:rPr>
              <a:t>تدعيم مركز الخلافة</a:t>
            </a:r>
            <a:r>
              <a:rPr lang="ar-SA" sz="2550" dirty="0" smtClean="0">
                <a:solidFill>
                  <a:prstClr val="black"/>
                </a:solidFill>
                <a:cs typeface="PT Bold Heading" pitchFamily="2" charset="-78"/>
              </a:rPr>
              <a:t>، و</a:t>
            </a:r>
            <a:r>
              <a:rPr lang="ar-SA" sz="2550" dirty="0" smtClean="0">
                <a:solidFill>
                  <a:srgbClr val="00B050"/>
                </a:solidFill>
                <a:cs typeface="PT Bold Heading" pitchFamily="2" charset="-78"/>
              </a:rPr>
              <a:t>تقوية الجامعة </a:t>
            </a:r>
            <a:r>
              <a:rPr lang="ar-SA" sz="2500" dirty="0" smtClean="0">
                <a:solidFill>
                  <a:srgbClr val="00B050"/>
                </a:solidFill>
                <a:cs typeface="PT Bold Heading" pitchFamily="2" charset="-78"/>
              </a:rPr>
              <a:t>الإسلامية</a:t>
            </a:r>
            <a:r>
              <a:rPr lang="ar-SA" sz="2500" dirty="0" smtClean="0">
                <a:solidFill>
                  <a:prstClr val="black"/>
                </a:solidFill>
                <a:cs typeface="PT Bold Heading" pitchFamily="2" charset="-78"/>
              </a:rPr>
              <a:t>، فقامت ضده </a:t>
            </a:r>
            <a:r>
              <a:rPr lang="ar-SA" sz="2500" dirty="0" smtClean="0">
                <a:solidFill>
                  <a:srgbClr val="C00000"/>
                </a:solidFill>
                <a:cs typeface="PT Bold Heading" pitchFamily="2" charset="-78"/>
              </a:rPr>
              <a:t>جماعة الاتحاد والترقي </a:t>
            </a:r>
            <a:r>
              <a:rPr lang="ar-SA" sz="2500" dirty="0" smtClean="0">
                <a:solidFill>
                  <a:prstClr val="black"/>
                </a:solidFill>
                <a:cs typeface="PT Bold Heading" pitchFamily="2" charset="-78"/>
              </a:rPr>
              <a:t>في </a:t>
            </a:r>
            <a:r>
              <a:rPr lang="ar-SA" sz="2500" dirty="0" err="1" smtClean="0">
                <a:solidFill>
                  <a:srgbClr val="C00000"/>
                </a:solidFill>
                <a:cs typeface="PT Bold Heading" pitchFamily="2" charset="-78"/>
              </a:rPr>
              <a:t>سالونيك</a:t>
            </a:r>
            <a:r>
              <a:rPr lang="ar-SA" sz="2500" dirty="0" smtClean="0">
                <a:solidFill>
                  <a:prstClr val="black"/>
                </a:solidFill>
                <a:cs typeface="PT Bold Heading" pitchFamily="2" charset="-78"/>
              </a:rPr>
              <a:t>، والتي عملت على اسقاط عبدالحميد، </a:t>
            </a:r>
            <a:r>
              <a:rPr lang="ar-SA" sz="2500" dirty="0" smtClean="0">
                <a:solidFill>
                  <a:prstClr val="black"/>
                </a:solidFill>
                <a:cs typeface="PT Bold Heading" pitchFamily="2" charset="-78"/>
              </a:rPr>
              <a:t>وإقصاء </a:t>
            </a:r>
            <a:r>
              <a:rPr lang="ar-SA" sz="2500" dirty="0" smtClean="0">
                <a:solidFill>
                  <a:prstClr val="black"/>
                </a:solidFill>
                <a:cs typeface="PT Bold Heading" pitchFamily="2" charset="-78"/>
              </a:rPr>
              <a:t>الشريعة الإسلامية في تركيا.</a:t>
            </a:r>
            <a:endParaRPr lang="ar-SA" sz="2500" dirty="0">
              <a:solidFill>
                <a:prstClr val="black"/>
              </a:solidFill>
              <a:cs typeface="PT Bold Heading" pitchFamily="2" charset="-78"/>
            </a:endParaRPr>
          </a:p>
          <a:p>
            <a:pPr lvl="0">
              <a:lnSpc>
                <a:spcPts val="1000"/>
              </a:lnSpc>
              <a:buFontTx/>
              <a:buChar char="-"/>
            </a:pPr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>
              <a:buFontTx/>
              <a:buChar char="-"/>
            </a:pPr>
            <a:r>
              <a:rPr lang="ar-SA" sz="2600" dirty="0">
                <a:solidFill>
                  <a:prstClr val="black"/>
                </a:solidFill>
                <a:cs typeface="PT Bold Heading" pitchFamily="2" charset="-78"/>
              </a:rPr>
              <a:t> جاء من بعد مدحت باشا، </a:t>
            </a:r>
            <a:r>
              <a:rPr lang="ar-SA" sz="2600" dirty="0">
                <a:solidFill>
                  <a:srgbClr val="FF0000"/>
                </a:solidFill>
                <a:cs typeface="PT Bold Heading" pitchFamily="2" charset="-78"/>
              </a:rPr>
              <a:t>مصطفى كمال </a:t>
            </a:r>
            <a:r>
              <a:rPr lang="ar-SA" sz="2600" dirty="0" err="1" smtClean="0">
                <a:solidFill>
                  <a:srgbClr val="FF0000"/>
                </a:solidFill>
                <a:cs typeface="PT Bold Heading" pitchFamily="2" charset="-78"/>
              </a:rPr>
              <a:t>الأتاتورك</a:t>
            </a:r>
            <a:r>
              <a:rPr lang="ar-SA" sz="2600" dirty="0" smtClean="0">
                <a:solidFill>
                  <a:srgbClr val="FF0000"/>
                </a:solidFill>
                <a:cs typeface="PT Bold Heading" pitchFamily="2" charset="-78"/>
              </a:rPr>
              <a:t> </a:t>
            </a:r>
            <a:r>
              <a:rPr lang="ar-SA" sz="2600" dirty="0">
                <a:solidFill>
                  <a:prstClr val="black"/>
                </a:solidFill>
                <a:cs typeface="PT Bold Heading" pitchFamily="2" charset="-78"/>
              </a:rPr>
              <a:t>الذي قضى نهائيًا على الشريعة </a:t>
            </a:r>
            <a:r>
              <a:rPr lang="ar-SA" sz="2600" dirty="0" smtClean="0">
                <a:solidFill>
                  <a:prstClr val="black"/>
                </a:solidFill>
                <a:cs typeface="PT Bold Heading" pitchFamily="2" charset="-78"/>
              </a:rPr>
              <a:t>الإسلامية </a:t>
            </a:r>
            <a:r>
              <a:rPr lang="ar-SA" sz="2600" dirty="0">
                <a:solidFill>
                  <a:prstClr val="black"/>
                </a:solidFill>
                <a:cs typeface="PT Bold Heading" pitchFamily="2" charset="-78"/>
              </a:rPr>
              <a:t>في تركيا.</a:t>
            </a:r>
          </a:p>
        </p:txBody>
      </p:sp>
    </p:spTree>
    <p:extLst>
      <p:ext uri="{BB962C8B-B14F-4D97-AF65-F5344CB8AC3E}">
        <p14:creationId xmlns:p14="http://schemas.microsoft.com/office/powerpoint/2010/main" val="98746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57175"/>
            <a:ext cx="8856984" cy="63436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شكل بيضاوي 2"/>
          <p:cNvSpPr/>
          <p:nvPr/>
        </p:nvSpPr>
        <p:spPr>
          <a:xfrm>
            <a:off x="3491880" y="1340768"/>
            <a:ext cx="1908212" cy="134644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89293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88640"/>
            <a:ext cx="9144000" cy="5606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endParaRPr lang="ar-SA" sz="2800" u="sng" dirty="0" smtClean="0">
              <a:solidFill>
                <a:srgbClr val="FF0000"/>
              </a:solidFill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800" u="sng" dirty="0" smtClean="0">
                <a:solidFill>
                  <a:srgbClr val="FF0000"/>
                </a:solidFill>
                <a:cs typeface="PT Bold Heading" pitchFamily="2" charset="-78"/>
              </a:rPr>
              <a:t> مصر:</a:t>
            </a:r>
          </a:p>
          <a:p>
            <a:pPr>
              <a:lnSpc>
                <a:spcPts val="1000"/>
              </a:lnSpc>
              <a:buFontTx/>
              <a:buChar char="-"/>
            </a:pPr>
            <a:endParaRPr lang="ar-SA" sz="2800" dirty="0" smtClean="0">
              <a:cs typeface="PT Bold Heading" pitchFamily="2" charset="-78"/>
            </a:endParaRPr>
          </a:p>
          <a:p>
            <a:r>
              <a:rPr lang="ar-SA" sz="2800" dirty="0">
                <a:cs typeface="PT Bold Heading" pitchFamily="2" charset="-78"/>
              </a:rPr>
              <a:t> </a:t>
            </a:r>
            <a:r>
              <a:rPr lang="ar-SA" sz="2800" dirty="0" smtClean="0">
                <a:cs typeface="PT Bold Heading" pitchFamily="2" charset="-78"/>
              </a:rPr>
              <a:t>- </a:t>
            </a:r>
            <a:r>
              <a:rPr lang="ar-SA" sz="2650" dirty="0" smtClean="0">
                <a:cs typeface="PT Bold Heading" pitchFamily="2" charset="-78"/>
              </a:rPr>
              <a:t>حاول </a:t>
            </a:r>
            <a:r>
              <a:rPr lang="ar-SA" sz="2650" dirty="0" smtClean="0">
                <a:solidFill>
                  <a:srgbClr val="C00000"/>
                </a:solidFill>
                <a:cs typeface="PT Bold Heading" pitchFamily="2" charset="-78"/>
              </a:rPr>
              <a:t>نابليون بونابرت </a:t>
            </a:r>
            <a:r>
              <a:rPr lang="ar-SA" sz="2650" dirty="0" smtClean="0">
                <a:cs typeface="PT Bold Heading" pitchFamily="2" charset="-78"/>
              </a:rPr>
              <a:t>عندما قام بحملته على مصر عام 1798م، تنحية الشريعة الإسلامية، وإحلال قانونه بدلاً منها، فقاومه علماء الأزهر، ومعهم </a:t>
            </a:r>
            <a:r>
              <a:rPr lang="ar-SA" sz="2650" dirty="0" smtClean="0">
                <a:cs typeface="PT Bold Heading" pitchFamily="2" charset="-78"/>
              </a:rPr>
              <a:t>الأمة</a:t>
            </a:r>
            <a:r>
              <a:rPr lang="ar-SA" sz="2650" dirty="0" smtClean="0">
                <a:cs typeface="PT Bold Heading" pitchFamily="2" charset="-78"/>
              </a:rPr>
              <a:t>، ففشل في ذلك.</a:t>
            </a:r>
          </a:p>
          <a:p>
            <a:pPr>
              <a:lnSpc>
                <a:spcPts val="1000"/>
              </a:lnSpc>
            </a:pPr>
            <a:endParaRPr lang="ar-SA" sz="2800" dirty="0" smtClean="0">
              <a:cs typeface="PT Bold Heading" pitchFamily="2" charset="-78"/>
            </a:endParaRPr>
          </a:p>
          <a:p>
            <a:r>
              <a:rPr lang="ar-SA" sz="2700" dirty="0">
                <a:cs typeface="PT Bold Heading" pitchFamily="2" charset="-78"/>
              </a:rPr>
              <a:t> </a:t>
            </a:r>
            <a:r>
              <a:rPr lang="ar-SA" sz="2700" dirty="0" smtClean="0">
                <a:cs typeface="PT Bold Heading" pitchFamily="2" charset="-78"/>
              </a:rPr>
              <a:t>- </a:t>
            </a:r>
            <a:r>
              <a:rPr lang="ar-SA" sz="2700" dirty="0" smtClean="0">
                <a:cs typeface="PT Bold Heading" pitchFamily="2" charset="-78"/>
              </a:rPr>
              <a:t>بدأ </a:t>
            </a:r>
            <a:r>
              <a:rPr lang="ar-SA" sz="2700" dirty="0" smtClean="0">
                <a:cs typeface="PT Bold Heading" pitchFamily="2" charset="-78"/>
              </a:rPr>
              <a:t>الانحراف عن الشريعة الإسلامية في مصر منذ زمن </a:t>
            </a:r>
            <a:r>
              <a:rPr lang="ar-SA" sz="2700" dirty="0" smtClean="0">
                <a:solidFill>
                  <a:srgbClr val="00B050"/>
                </a:solidFill>
                <a:cs typeface="PT Bold Heading" pitchFamily="2" charset="-78"/>
              </a:rPr>
              <a:t>محمد علي باشا</a:t>
            </a:r>
            <a:r>
              <a:rPr lang="ar-SA" sz="2700" dirty="0" smtClean="0">
                <a:cs typeface="PT Bold Heading" pitchFamily="2" charset="-78"/>
              </a:rPr>
              <a:t>، وفي عهد </a:t>
            </a:r>
            <a:r>
              <a:rPr lang="ar-SA" sz="2700" dirty="0" smtClean="0">
                <a:solidFill>
                  <a:srgbClr val="00B050"/>
                </a:solidFill>
                <a:cs typeface="PT Bold Heading" pitchFamily="2" charset="-78"/>
              </a:rPr>
              <a:t>إسماعيل</a:t>
            </a:r>
            <a:r>
              <a:rPr lang="ar-SA" sz="2700" dirty="0" smtClean="0">
                <a:cs typeface="PT Bold Heading" pitchFamily="2" charset="-78"/>
              </a:rPr>
              <a:t> </a:t>
            </a:r>
            <a:r>
              <a:rPr lang="ar-SA" sz="2700" dirty="0" smtClean="0">
                <a:cs typeface="PT Bold Heading" pitchFamily="2" charset="-78"/>
              </a:rPr>
              <a:t>الذي كان هدفه الأكبر أن يجعل مصر قطعة من </a:t>
            </a:r>
            <a:r>
              <a:rPr lang="ar-SA" sz="2700" dirty="0" smtClean="0">
                <a:cs typeface="PT Bold Heading" pitchFamily="2" charset="-78"/>
              </a:rPr>
              <a:t>أوربا</a:t>
            </a:r>
            <a:r>
              <a:rPr lang="ar-SA" sz="2700" dirty="0" smtClean="0">
                <a:cs typeface="PT Bold Heading" pitchFamily="2" charset="-78"/>
              </a:rPr>
              <a:t>.</a:t>
            </a:r>
          </a:p>
          <a:p>
            <a:pPr>
              <a:lnSpc>
                <a:spcPts val="1000"/>
              </a:lnSpc>
            </a:pPr>
            <a:endParaRPr lang="ar-SA" sz="2800" dirty="0" smtClean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650" dirty="0" smtClean="0">
                <a:cs typeface="PT Bold Heading" pitchFamily="2" charset="-78"/>
              </a:rPr>
              <a:t>كانت بريطانيا عازمة على </a:t>
            </a:r>
            <a:r>
              <a:rPr lang="ar-SA" sz="2650" dirty="0" smtClean="0">
                <a:solidFill>
                  <a:srgbClr val="C00000"/>
                </a:solidFill>
                <a:cs typeface="PT Bold Heading" pitchFamily="2" charset="-78"/>
              </a:rPr>
              <a:t>إلغاء </a:t>
            </a:r>
            <a:r>
              <a:rPr lang="ar-SA" sz="2650" dirty="0" smtClean="0">
                <a:solidFill>
                  <a:srgbClr val="C00000"/>
                </a:solidFill>
                <a:cs typeface="PT Bold Heading" pitchFamily="2" charset="-78"/>
              </a:rPr>
              <a:t>الشريعة الإسلامية </a:t>
            </a:r>
            <a:r>
              <a:rPr lang="ar-SA" sz="2650" dirty="0" smtClean="0">
                <a:cs typeface="PT Bold Heading" pitchFamily="2" charset="-78"/>
              </a:rPr>
              <a:t>فور تمكنها من البلاد، </a:t>
            </a:r>
            <a:r>
              <a:rPr lang="ar-SA" sz="2600" dirty="0" smtClean="0">
                <a:cs typeface="PT Bold Heading" pitchFamily="2" charset="-78"/>
              </a:rPr>
              <a:t>لذلك قام المعتمد البريطاني في مصر </a:t>
            </a:r>
            <a:r>
              <a:rPr lang="ar-SA" sz="2600" dirty="0" smtClean="0">
                <a:solidFill>
                  <a:srgbClr val="FF0000"/>
                </a:solidFill>
                <a:cs typeface="PT Bold Heading" pitchFamily="2" charset="-78"/>
              </a:rPr>
              <a:t>اللورد </a:t>
            </a:r>
            <a:r>
              <a:rPr lang="ar-SA" sz="2600" dirty="0" err="1" smtClean="0">
                <a:solidFill>
                  <a:srgbClr val="FF0000"/>
                </a:solidFill>
                <a:cs typeface="PT Bold Heading" pitchFamily="2" charset="-78"/>
              </a:rPr>
              <a:t>كرومر</a:t>
            </a:r>
            <a:r>
              <a:rPr lang="ar-SA" sz="2600" dirty="0" smtClean="0">
                <a:solidFill>
                  <a:srgbClr val="FF0000"/>
                </a:solidFill>
                <a:cs typeface="PT Bold Heading" pitchFamily="2" charset="-78"/>
              </a:rPr>
              <a:t> </a:t>
            </a:r>
            <a:r>
              <a:rPr lang="ar-SA" sz="2600" dirty="0" smtClean="0">
                <a:cs typeface="PT Bold Heading" pitchFamily="2" charset="-78"/>
              </a:rPr>
              <a:t>بتفريغ </a:t>
            </a:r>
            <a:r>
              <a:rPr lang="ar-SA" sz="2600" dirty="0" smtClean="0">
                <a:cs typeface="PT Bold Heading" pitchFamily="2" charset="-78"/>
              </a:rPr>
              <a:t>المحاكم الشرعية </a:t>
            </a:r>
            <a:r>
              <a:rPr lang="ar-SA" sz="2650" dirty="0" smtClean="0">
                <a:cs typeface="PT Bold Heading" pitchFamily="2" charset="-78"/>
              </a:rPr>
              <a:t>من محتواها، بأن يتولاها علماء ذوي طابع تحرري، تتم تربيتهم بإشراف بريطانيا، في معهد خاص لقضاة الشرع.</a:t>
            </a:r>
          </a:p>
          <a:p>
            <a:pPr>
              <a:lnSpc>
                <a:spcPts val="1000"/>
              </a:lnSpc>
              <a:buFontTx/>
              <a:buChar char="-"/>
            </a:pPr>
            <a:endParaRPr lang="ar-SA" sz="2800" dirty="0" smtClean="0">
              <a:cs typeface="PT Bold Heading" pitchFamily="2" charset="-78"/>
            </a:endParaRPr>
          </a:p>
          <a:p>
            <a:pPr>
              <a:buFontTx/>
              <a:buChar char="-"/>
            </a:pPr>
            <a:endParaRPr lang="ar-SA" sz="2800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18373"/>
            <a:ext cx="9144000" cy="55168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endParaRPr lang="ar-SA" sz="2800" u="sng" dirty="0" smtClean="0">
              <a:solidFill>
                <a:srgbClr val="00B050"/>
              </a:solidFill>
              <a:cs typeface="PT Bold Heading" pitchFamily="2" charset="-78"/>
            </a:endParaRPr>
          </a:p>
          <a:p>
            <a:pPr lvl="0"/>
            <a:r>
              <a:rPr lang="ar-SA" sz="2800" u="sng" dirty="0" smtClean="0">
                <a:solidFill>
                  <a:srgbClr val="00B050"/>
                </a:solidFill>
                <a:cs typeface="PT Bold Heading" pitchFamily="2" charset="-78"/>
              </a:rPr>
              <a:t>* الشيخ محمد عبده والاستعمار البريطاني:</a:t>
            </a:r>
          </a:p>
          <a:p>
            <a:pPr lvl="0">
              <a:lnSpc>
                <a:spcPts val="1100"/>
              </a:lnSpc>
              <a:buFontTx/>
              <a:buChar char="-"/>
            </a:pPr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>
              <a:buFontTx/>
              <a:buChar char="-"/>
            </a:pPr>
            <a:r>
              <a:rPr lang="ar-SA" sz="2900" dirty="0" smtClean="0">
                <a:solidFill>
                  <a:prstClr val="black"/>
                </a:solidFill>
                <a:cs typeface="PT Bold Heading" pitchFamily="2" charset="-78"/>
              </a:rPr>
              <a:t>ساعد </a:t>
            </a:r>
            <a:r>
              <a:rPr lang="ar-SA" sz="2900" dirty="0">
                <a:solidFill>
                  <a:prstClr val="black"/>
                </a:solidFill>
                <a:cs typeface="PT Bold Heading" pitchFamily="2" charset="-78"/>
              </a:rPr>
              <a:t>بريطانيا على مخططاتها في مصر، </a:t>
            </a:r>
            <a:r>
              <a:rPr lang="ar-SA" sz="2900" dirty="0">
                <a:solidFill>
                  <a:srgbClr val="00B050"/>
                </a:solidFill>
                <a:cs typeface="PT Bold Heading" pitchFamily="2" charset="-78"/>
              </a:rPr>
              <a:t>فتاوى الشيخ محمد عبده، </a:t>
            </a:r>
            <a:r>
              <a:rPr lang="ar-SA" sz="2800" dirty="0">
                <a:solidFill>
                  <a:srgbClr val="00B050"/>
                </a:solidFill>
                <a:cs typeface="PT Bold Heading" pitchFamily="2" charset="-78"/>
              </a:rPr>
              <a:t>وآراءه الجريئة</a:t>
            </a:r>
            <a:r>
              <a:rPr lang="ar-SA" sz="2800" dirty="0">
                <a:solidFill>
                  <a:prstClr val="black"/>
                </a:solidFill>
                <a:cs typeface="PT Bold Heading" pitchFamily="2" charset="-78"/>
              </a:rPr>
              <a:t>، فقد </a:t>
            </a:r>
            <a:r>
              <a:rPr lang="ar-SA" sz="2800" dirty="0" smtClean="0">
                <a:solidFill>
                  <a:prstClr val="black"/>
                </a:solidFill>
                <a:cs typeface="PT Bold Heading" pitchFamily="2" charset="-78"/>
              </a:rPr>
              <a:t>أعلن </a:t>
            </a:r>
            <a:r>
              <a:rPr lang="ar-SA" sz="2800" dirty="0">
                <a:solidFill>
                  <a:prstClr val="black"/>
                </a:solidFill>
                <a:cs typeface="PT Bold Heading" pitchFamily="2" charset="-78"/>
              </a:rPr>
              <a:t>جواز الاستعانة بالكفار، وأهل البدع، والأهواء فيما ينفع المسلمين، حين استفتاه بعض مسلمي الهند، الذين يدعون </a:t>
            </a:r>
            <a:r>
              <a:rPr lang="ar-SA" sz="2800" dirty="0" smtClean="0">
                <a:solidFill>
                  <a:prstClr val="black"/>
                </a:solidFill>
                <a:cs typeface="PT Bold Heading" pitchFamily="2" charset="-78"/>
              </a:rPr>
              <a:t>إلى إنشاء </a:t>
            </a:r>
            <a:r>
              <a:rPr lang="ar-SA" sz="2800" dirty="0">
                <a:solidFill>
                  <a:prstClr val="black"/>
                </a:solidFill>
                <a:cs typeface="PT Bold Heading" pitchFamily="2" charset="-78"/>
              </a:rPr>
              <a:t>الجمعيات لتربية أيتام المسلمين، مستعينين ببعض الأجانب </a:t>
            </a:r>
            <a:r>
              <a:rPr lang="ar-SA" sz="2700" dirty="0">
                <a:solidFill>
                  <a:prstClr val="black"/>
                </a:solidFill>
                <a:cs typeface="PT Bold Heading" pitchFamily="2" charset="-78"/>
              </a:rPr>
              <a:t>غير المسلمين. وبذلك تجرأ الشيخ على </a:t>
            </a:r>
            <a:r>
              <a:rPr lang="ar-SA" sz="2700" dirty="0" smtClean="0">
                <a:solidFill>
                  <a:prstClr val="black"/>
                </a:solidFill>
                <a:cs typeface="PT Bold Heading" pitchFamily="2" charset="-78"/>
              </a:rPr>
              <a:t>إضعاف </a:t>
            </a:r>
            <a:r>
              <a:rPr lang="ar-SA" sz="2700" dirty="0">
                <a:solidFill>
                  <a:prstClr val="black"/>
                </a:solidFill>
                <a:cs typeface="PT Bold Heading" pitchFamily="2" charset="-78"/>
              </a:rPr>
              <a:t>مفهوم الولاء والبراء، ودار الحرب ودار </a:t>
            </a:r>
            <a:r>
              <a:rPr lang="ar-SA" sz="2700" dirty="0" smtClean="0">
                <a:solidFill>
                  <a:prstClr val="black"/>
                </a:solidFill>
                <a:cs typeface="PT Bold Heading" pitchFamily="2" charset="-78"/>
              </a:rPr>
              <a:t>الإسلام.</a:t>
            </a:r>
            <a:endParaRPr lang="ar-SA" sz="2700" dirty="0">
              <a:solidFill>
                <a:prstClr val="black"/>
              </a:solidFill>
              <a:cs typeface="PT Bold Heading" pitchFamily="2" charset="-78"/>
            </a:endParaRPr>
          </a:p>
          <a:p>
            <a:pPr lvl="0">
              <a:lnSpc>
                <a:spcPts val="1000"/>
              </a:lnSpc>
              <a:buFontTx/>
              <a:buChar char="-"/>
            </a:pPr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>
              <a:buFontTx/>
              <a:buChar char="-"/>
            </a:pPr>
            <a:r>
              <a:rPr lang="ar-SA" sz="2900" dirty="0">
                <a:solidFill>
                  <a:prstClr val="black"/>
                </a:solidFill>
                <a:cs typeface="PT Bold Heading" pitchFamily="2" charset="-78"/>
              </a:rPr>
              <a:t> فأوجد الشيخ بقصد، أو بدون قصد</a:t>
            </a:r>
            <a:r>
              <a:rPr lang="ar-SA" sz="2900" dirty="0">
                <a:solidFill>
                  <a:srgbClr val="C00000"/>
                </a:solidFill>
                <a:cs typeface="PT Bold Heading" pitchFamily="2" charset="-78"/>
              </a:rPr>
              <a:t> القاعدة </a:t>
            </a:r>
            <a:r>
              <a:rPr lang="ar-SA" sz="2900" dirty="0">
                <a:solidFill>
                  <a:prstClr val="black"/>
                </a:solidFill>
                <a:cs typeface="PT Bold Heading" pitchFamily="2" charset="-78"/>
              </a:rPr>
              <a:t>التي ارتكز عليها دعاة </a:t>
            </a:r>
            <a:r>
              <a:rPr lang="ar-SA" sz="2700" dirty="0" smtClean="0">
                <a:solidFill>
                  <a:prstClr val="black"/>
                </a:solidFill>
                <a:cs typeface="PT Bold Heading" pitchFamily="2" charset="-78"/>
              </a:rPr>
              <a:t>الإصلاح</a:t>
            </a:r>
            <a:r>
              <a:rPr lang="ar-SA" sz="2700" dirty="0">
                <a:solidFill>
                  <a:prstClr val="black"/>
                </a:solidFill>
                <a:cs typeface="PT Bold Heading" pitchFamily="2" charset="-78"/>
              </a:rPr>
              <a:t>، للتعلق بأذيال الغرب، وإقصاء </a:t>
            </a:r>
            <a:r>
              <a:rPr lang="ar-SA" sz="2700" dirty="0" smtClean="0">
                <a:solidFill>
                  <a:prstClr val="black"/>
                </a:solidFill>
                <a:cs typeface="PT Bold Heading" pitchFamily="2" charset="-78"/>
              </a:rPr>
              <a:t>الإسلام </a:t>
            </a:r>
            <a:r>
              <a:rPr lang="ar-SA" sz="2700" dirty="0">
                <a:solidFill>
                  <a:prstClr val="black"/>
                </a:solidFill>
                <a:cs typeface="PT Bold Heading" pitchFamily="2" charset="-78"/>
              </a:rPr>
              <a:t>عن توجيه </a:t>
            </a:r>
            <a:r>
              <a:rPr lang="ar-SA" sz="2700" dirty="0" smtClean="0">
                <a:solidFill>
                  <a:prstClr val="black"/>
                </a:solidFill>
                <a:cs typeface="PT Bold Heading" pitchFamily="2" charset="-78"/>
              </a:rPr>
              <a:t>الحياة.</a:t>
            </a:r>
            <a:endParaRPr lang="ar-SA" sz="2700" dirty="0">
              <a:solidFill>
                <a:prstClr val="black"/>
              </a:solidFill>
              <a:cs typeface="PT Bold Heading" pitchFamily="2" charset="-78"/>
            </a:endParaRPr>
          </a:p>
          <a:p>
            <a:endParaRPr lang="ar-SA" sz="2800" dirty="0" smtClean="0">
              <a:cs typeface="PT Bold Heading" pitchFamily="2" charset="-78"/>
            </a:endParaRPr>
          </a:p>
          <a:p>
            <a:endParaRPr lang="ar-SA" sz="2800" dirty="0" smtClean="0">
              <a:cs typeface="PT Bold Heading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151180"/>
            <a:ext cx="9144000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/>
            <a:r>
              <a:rPr lang="ar-SA" sz="2900" dirty="0" smtClean="0">
                <a:solidFill>
                  <a:prstClr val="black"/>
                </a:solidFill>
                <a:cs typeface="PT Bold Heading" pitchFamily="2" charset="-78"/>
              </a:rPr>
              <a:t>- عاصر </a:t>
            </a:r>
            <a:r>
              <a:rPr lang="ar-SA" sz="2900" dirty="0">
                <a:solidFill>
                  <a:prstClr val="black"/>
                </a:solidFill>
                <a:cs typeface="PT Bold Heading" pitchFamily="2" charset="-78"/>
              </a:rPr>
              <a:t>الشيخ محمد عبده، رجل آخر من دعاة </a:t>
            </a:r>
            <a:r>
              <a:rPr lang="ar-SA" sz="2900" dirty="0" smtClean="0">
                <a:solidFill>
                  <a:prstClr val="black"/>
                </a:solidFill>
                <a:cs typeface="PT Bold Heading" pitchFamily="2" charset="-78"/>
              </a:rPr>
              <a:t>الإصلاح </a:t>
            </a:r>
            <a:r>
              <a:rPr lang="ar-SA" sz="2900" dirty="0">
                <a:solidFill>
                  <a:prstClr val="black"/>
                </a:solidFill>
                <a:cs typeface="PT Bold Heading" pitchFamily="2" charset="-78"/>
              </a:rPr>
              <a:t>في </a:t>
            </a:r>
            <a:r>
              <a:rPr lang="ar-SA" sz="2900" dirty="0">
                <a:solidFill>
                  <a:srgbClr val="FF0000"/>
                </a:solidFill>
                <a:cs typeface="PT Bold Heading" pitchFamily="2" charset="-78"/>
              </a:rPr>
              <a:t>الشام</a:t>
            </a:r>
            <a:r>
              <a:rPr lang="ar-SA" sz="2900" dirty="0">
                <a:solidFill>
                  <a:prstClr val="black"/>
                </a:solidFill>
                <a:cs typeface="PT Bold Heading" pitchFamily="2" charset="-78"/>
              </a:rPr>
              <a:t> هو </a:t>
            </a:r>
            <a:r>
              <a:rPr lang="ar-SA" sz="2800" dirty="0">
                <a:solidFill>
                  <a:srgbClr val="FF0000"/>
                </a:solidFill>
                <a:cs typeface="PT Bold Heading" pitchFamily="2" charset="-78"/>
              </a:rPr>
              <a:t>عبدالرحمن الكواكبي</a:t>
            </a:r>
            <a:r>
              <a:rPr lang="ar-SA" sz="2800" dirty="0">
                <a:solidFill>
                  <a:prstClr val="black"/>
                </a:solidFill>
                <a:cs typeface="PT Bold Heading" pitchFamily="2" charset="-78"/>
              </a:rPr>
              <a:t>، وهو </a:t>
            </a:r>
            <a:r>
              <a:rPr lang="ar-SA" sz="2800" dirty="0" smtClean="0">
                <a:solidFill>
                  <a:prstClr val="black"/>
                </a:solidFill>
                <a:cs typeface="PT Bold Heading" pitchFamily="2" charset="-78"/>
              </a:rPr>
              <a:t>أول </a:t>
            </a:r>
            <a:r>
              <a:rPr lang="ar-SA" sz="2800" dirty="0">
                <a:solidFill>
                  <a:prstClr val="black"/>
                </a:solidFill>
                <a:cs typeface="PT Bold Heading" pitchFamily="2" charset="-78"/>
              </a:rPr>
              <a:t>من نادى</a:t>
            </a:r>
            <a:r>
              <a:rPr lang="ar-SA" sz="2800" dirty="0">
                <a:solidFill>
                  <a:srgbClr val="00B050"/>
                </a:solidFill>
                <a:cs typeface="PT Bold Heading" pitchFamily="2" charset="-78"/>
              </a:rPr>
              <a:t> بفكرة فصل الدين عن الحياة، </a:t>
            </a:r>
            <a:r>
              <a:rPr lang="ar-SA" sz="2750" dirty="0">
                <a:solidFill>
                  <a:srgbClr val="00B050"/>
                </a:solidFill>
                <a:cs typeface="PT Bold Heading" pitchFamily="2" charset="-78"/>
              </a:rPr>
              <a:t>بمفهومها الأوربي الصريح</a:t>
            </a:r>
            <a:r>
              <a:rPr lang="ar-SA" sz="2750" dirty="0">
                <a:solidFill>
                  <a:prstClr val="black"/>
                </a:solidFill>
                <a:cs typeface="PT Bold Heading" pitchFamily="2" charset="-78"/>
              </a:rPr>
              <a:t>، وكان قد أصدر كتابه </a:t>
            </a:r>
            <a:r>
              <a:rPr lang="ar-SA" sz="2750" dirty="0">
                <a:solidFill>
                  <a:srgbClr val="FF0000"/>
                </a:solidFill>
                <a:cs typeface="PT Bold Heading" pitchFamily="2" charset="-78"/>
              </a:rPr>
              <a:t>أ</a:t>
            </a:r>
            <a:r>
              <a:rPr lang="ar-SA" sz="2750" dirty="0" smtClean="0">
                <a:solidFill>
                  <a:srgbClr val="FF0000"/>
                </a:solidFill>
                <a:cs typeface="PT Bold Heading" pitchFamily="2" charset="-78"/>
              </a:rPr>
              <a:t>م </a:t>
            </a:r>
            <a:r>
              <a:rPr lang="ar-SA" sz="2750" dirty="0">
                <a:solidFill>
                  <a:srgbClr val="FF0000"/>
                </a:solidFill>
                <a:cs typeface="PT Bold Heading" pitchFamily="2" charset="-78"/>
              </a:rPr>
              <a:t>القرى </a:t>
            </a:r>
            <a:r>
              <a:rPr lang="ar-SA" sz="2750" dirty="0">
                <a:solidFill>
                  <a:prstClr val="black"/>
                </a:solidFill>
                <a:cs typeface="PT Bold Heading" pitchFamily="2" charset="-78"/>
              </a:rPr>
              <a:t>عام 1317هـ، وورد فيه آراء لم تخل </a:t>
            </a:r>
            <a:r>
              <a:rPr lang="ar-SA" sz="2750">
                <a:solidFill>
                  <a:prstClr val="black"/>
                </a:solidFill>
                <a:cs typeface="PT Bold Heading" pitchFamily="2" charset="-78"/>
              </a:rPr>
              <a:t>من </a:t>
            </a:r>
            <a:r>
              <a:rPr lang="ar-SA" sz="2750" smtClean="0">
                <a:solidFill>
                  <a:prstClr val="black"/>
                </a:solidFill>
                <a:cs typeface="PT Bold Heading" pitchFamily="2" charset="-78"/>
              </a:rPr>
              <a:t>إشارات </a:t>
            </a:r>
            <a:r>
              <a:rPr lang="ar-SA" sz="2750" dirty="0">
                <a:solidFill>
                  <a:prstClr val="black"/>
                </a:solidFill>
                <a:cs typeface="PT Bold Heading" pitchFamily="2" charset="-78"/>
              </a:rPr>
              <a:t>مريبة، </a:t>
            </a:r>
            <a:r>
              <a:rPr lang="ar-SA" sz="2750" dirty="0" smtClean="0">
                <a:solidFill>
                  <a:prstClr val="black"/>
                </a:solidFill>
                <a:cs typeface="PT Bold Heading" pitchFamily="2" charset="-78"/>
              </a:rPr>
              <a:t>إلى </a:t>
            </a:r>
            <a:r>
              <a:rPr lang="ar-SA" sz="2750" dirty="0">
                <a:solidFill>
                  <a:prstClr val="black"/>
                </a:solidFill>
                <a:cs typeface="PT Bold Heading" pitchFamily="2" charset="-78"/>
              </a:rPr>
              <a:t>موالاة الدول المستعمرة، فقد قال</a:t>
            </a:r>
            <a:r>
              <a:rPr lang="ar-SA" sz="2750" dirty="0">
                <a:solidFill>
                  <a:prstClr val="black"/>
                </a:solidFill>
                <a:cs typeface="PT Bold Heading" pitchFamily="2" charset="-78"/>
                <a:sym typeface="Wingdings" pitchFamily="2" charset="2"/>
              </a:rPr>
              <a:t>: ( وكفتح أبواب حسن الطاعة للحكومات العادلة، والاستفادة من إرشاداتها، وإن كانت غير مسلمة، وسد أبواب الانقياد ولو لمثل عمر بن الخطاب) .</a:t>
            </a:r>
          </a:p>
        </p:txBody>
      </p:sp>
    </p:spTree>
    <p:extLst>
      <p:ext uri="{BB962C8B-B14F-4D97-AF65-F5344CB8AC3E}">
        <p14:creationId xmlns:p14="http://schemas.microsoft.com/office/powerpoint/2010/main" val="5091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1942</TotalTime>
  <Words>1222</Words>
  <Application>Microsoft Office PowerPoint</Application>
  <PresentationFormat>عرض على الشاشة (3:4)‏</PresentationFormat>
  <Paragraphs>107</Paragraphs>
  <Slides>19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arwa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NAWAL</dc:creator>
  <cp:lastModifiedBy>Dell</cp:lastModifiedBy>
  <cp:revision>27</cp:revision>
  <dcterms:created xsi:type="dcterms:W3CDTF">2012-03-27T22:38:07Z</dcterms:created>
  <dcterms:modified xsi:type="dcterms:W3CDTF">2015-03-30T19:12:56Z</dcterms:modified>
</cp:coreProperties>
</file>