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660"/>
  </p:normalViewPr>
  <p:slideViewPr>
    <p:cSldViewPr>
      <p:cViewPr varScale="1">
        <p:scale>
          <a:sx n="74" d="100"/>
          <a:sy n="74" d="100"/>
        </p:scale>
        <p:origin x="-126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818F382-6568-4545-A6FD-1F1D5271D9F5}" type="datetimeFigureOut">
              <a:rPr lang="ar-SA" smtClean="0"/>
              <a:t>21/04/37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C784822-2B9B-44F4-A178-798A0A9A10A5}" type="slidenum">
              <a:rPr lang="ar-SA" smtClean="0"/>
              <a:t>‹#›</a:t>
            </a:fld>
            <a:endParaRPr lang="ar-SA"/>
          </a:p>
        </p:txBody>
      </p:sp>
    </p:spTree>
    <p:extLst>
      <p:ext uri="{BB962C8B-B14F-4D97-AF65-F5344CB8AC3E}">
        <p14:creationId xmlns:p14="http://schemas.microsoft.com/office/powerpoint/2010/main" val="40870367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r>
              <a:rPr lang="ar-SA" smtClean="0"/>
              <a:t>12/20/1436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3288820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r>
              <a:rPr lang="ar-SA" smtClean="0"/>
              <a:t>12/20/1436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1253149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r>
              <a:rPr lang="ar-SA" smtClean="0"/>
              <a:t>12/20/1436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27254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r>
              <a:rPr lang="ar-SA" smtClean="0"/>
              <a:t>12/20/1436</a:t>
            </a:r>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2308533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r>
              <a:rPr lang="ar-SA" smtClean="0"/>
              <a:t>12/20/1436</a:t>
            </a:r>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1615847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r>
              <a:rPr lang="ar-SA" smtClean="0"/>
              <a:t>12/20/1436</a:t>
            </a:r>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1751930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r>
              <a:rPr lang="ar-SA" smtClean="0"/>
              <a:t>12/20/1436</a:t>
            </a:r>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100744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12/20/1436</a:t>
            </a:r>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402074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12/20/1436</a:t>
            </a:r>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262141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r>
              <a:rPr lang="ar-SA" smtClean="0"/>
              <a:t>12/20/1436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2424485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r>
              <a:rPr lang="ar-SA" smtClean="0"/>
              <a:t>12/20/1436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a:t>
            </a:fld>
            <a:endParaRPr lang="ar-SA"/>
          </a:p>
        </p:txBody>
      </p:sp>
    </p:spTree>
    <p:extLst>
      <p:ext uri="{BB962C8B-B14F-4D97-AF65-F5344CB8AC3E}">
        <p14:creationId xmlns:p14="http://schemas.microsoft.com/office/powerpoint/2010/main" val="297993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r>
              <a:rPr lang="ar-SA" smtClean="0"/>
              <a:t>12/20/1436</a:t>
            </a:r>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30106D5-C93A-4AB4-B10E-953916C23D81}" type="slidenum">
              <a:rPr lang="ar-SA" smtClean="0"/>
              <a:t>‹#›</a:t>
            </a:fld>
            <a:endParaRPr lang="ar-SA"/>
          </a:p>
        </p:txBody>
      </p:sp>
    </p:spTree>
    <p:extLst>
      <p:ext uri="{BB962C8B-B14F-4D97-AF65-F5344CB8AC3E}">
        <p14:creationId xmlns:p14="http://schemas.microsoft.com/office/powerpoint/2010/main" val="4112216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flipV="1">
            <a:off x="685800" y="-891479"/>
            <a:ext cx="7772400" cy="576064"/>
          </a:xfrm>
        </p:spPr>
        <p:txBody>
          <a:bodyPr>
            <a:normAutofit fontScale="90000"/>
          </a:bodyPr>
          <a:lstStyle/>
          <a:p>
            <a:endParaRPr lang="ar-SA" dirty="0"/>
          </a:p>
        </p:txBody>
      </p:sp>
      <p:sp>
        <p:nvSpPr>
          <p:cNvPr id="4" name="مستطيل 3"/>
          <p:cNvSpPr/>
          <p:nvPr/>
        </p:nvSpPr>
        <p:spPr>
          <a:xfrm>
            <a:off x="899592" y="2492896"/>
            <a:ext cx="7704856"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9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الديمقراطية</a:t>
            </a:r>
            <a:endParaRPr lang="ar-SA" sz="9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Subtitle 4"/>
          <p:cNvSpPr>
            <a:spLocks noGrp="1"/>
          </p:cNvSpPr>
          <p:nvPr>
            <p:ph type="subTitle" idx="1"/>
          </p:nvPr>
        </p:nvSpPr>
        <p:spPr/>
        <p:txBody>
          <a:bodyPr/>
          <a:lstStyle/>
          <a:p>
            <a:endParaRPr lang="ar-SA"/>
          </a:p>
        </p:txBody>
      </p:sp>
    </p:spTree>
    <p:extLst>
      <p:ext uri="{BB962C8B-B14F-4D97-AF65-F5344CB8AC3E}">
        <p14:creationId xmlns:p14="http://schemas.microsoft.com/office/powerpoint/2010/main" val="45835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buNone/>
            </a:pPr>
            <a:r>
              <a:rPr lang="ar-SA" sz="3900" dirty="0">
                <a:solidFill>
                  <a:srgbClr val="C00000"/>
                </a:solidFill>
                <a:latin typeface="Monotype Koufi" pitchFamily="2" charset="-78"/>
                <a:ea typeface="Monotype Koufi" pitchFamily="2" charset="-78"/>
                <a:cs typeface="Monotype Koufi" pitchFamily="2" charset="-78"/>
              </a:rPr>
              <a:t>معنى الديمقراطية</a:t>
            </a:r>
            <a:endParaRPr lang="en-US" sz="3900" dirty="0">
              <a:solidFill>
                <a:srgbClr val="C00000"/>
              </a:solidFill>
              <a:ea typeface="Monotype Koufi" pitchFamily="2" charset="-78"/>
              <a:cs typeface="Monotype Koufi" pitchFamily="2" charset="-78"/>
            </a:endParaRPr>
          </a:p>
          <a:p>
            <a:pPr marL="0" indent="0">
              <a:buNone/>
            </a:pPr>
            <a:r>
              <a:rPr lang="ar-SA" dirty="0">
                <a:cs typeface="Akhbar MT" pitchFamily="2" charset="-78"/>
              </a:rPr>
              <a:t>الديمقراطية كلمة يونانية في أصلها ومعناها سلطة الشعب والمقصود بها بزعمهم حكم الشعب نفسه بنفسه عن طريق اختيار الشعب </a:t>
            </a:r>
            <a:r>
              <a:rPr lang="ar-SA" dirty="0" smtClean="0">
                <a:cs typeface="Akhbar MT" pitchFamily="2" charset="-78"/>
              </a:rPr>
              <a:t>لحكامه.</a:t>
            </a:r>
            <a:r>
              <a:rPr lang="ar-SA" dirty="0">
                <a:cs typeface="Akhbar MT" pitchFamily="2" charset="-78"/>
              </a:rPr>
              <a:t/>
            </a:r>
            <a:br>
              <a:rPr lang="ar-SA" dirty="0">
                <a:cs typeface="Akhbar MT" pitchFamily="2" charset="-78"/>
              </a:rPr>
            </a:br>
            <a:r>
              <a:rPr lang="ar-SA" b="1" dirty="0">
                <a:solidFill>
                  <a:srgbClr val="0070C0"/>
                </a:solidFill>
                <a:cs typeface="Akhbar MT" pitchFamily="2" charset="-78"/>
              </a:rPr>
              <a:t>أول من مارس </a:t>
            </a:r>
            <a:r>
              <a:rPr lang="ar-SA" b="1" dirty="0" err="1" smtClean="0">
                <a:solidFill>
                  <a:srgbClr val="0070C0"/>
                </a:solidFill>
                <a:cs typeface="Akhbar MT" pitchFamily="2" charset="-78"/>
              </a:rPr>
              <a:t>الديمقراطية:</a:t>
            </a:r>
            <a:r>
              <a:rPr lang="ar-SA" dirty="0" err="1" smtClean="0">
                <a:cs typeface="Akhbar MT" pitchFamily="2" charset="-78"/>
              </a:rPr>
              <a:t>هم</a:t>
            </a:r>
            <a:r>
              <a:rPr lang="ar-SA" dirty="0" smtClean="0">
                <a:cs typeface="Akhbar MT" pitchFamily="2" charset="-78"/>
              </a:rPr>
              <a:t> </a:t>
            </a:r>
            <a:r>
              <a:rPr lang="ar-SA" dirty="0">
                <a:cs typeface="Akhbar MT" pitchFamily="2" charset="-78"/>
              </a:rPr>
              <a:t>الإغريق في مدينتي أثينا </a:t>
            </a:r>
            <a:r>
              <a:rPr lang="ar-SA" dirty="0" err="1" smtClean="0">
                <a:cs typeface="Akhbar MT" pitchFamily="2" charset="-78"/>
              </a:rPr>
              <a:t>وأسبرطة</a:t>
            </a:r>
            <a:endParaRPr lang="ar-SA" dirty="0" smtClean="0">
              <a:cs typeface="Akhbar MT" pitchFamily="2" charset="-78"/>
            </a:endParaRPr>
          </a:p>
          <a:p>
            <a:pPr marL="0" indent="0">
              <a:buNone/>
            </a:pPr>
            <a:r>
              <a:rPr lang="ar-SA" dirty="0" smtClean="0">
                <a:cs typeface="Akhbar MT" pitchFamily="2" charset="-78"/>
              </a:rPr>
              <a:t>وكانت طريقتهم تتمثل في أنهم كانوا يشكلون حكومة من جميع رجال المدينة وأطلقوا عليها اسم (حكومة المدينة)</a:t>
            </a:r>
          </a:p>
          <a:p>
            <a:pPr marL="0" indent="0">
              <a:buNone/>
            </a:pPr>
            <a:r>
              <a:rPr lang="ar-SA" b="1" dirty="0" smtClean="0">
                <a:solidFill>
                  <a:srgbClr val="0070C0"/>
                </a:solidFill>
                <a:cs typeface="Akhbar MT" pitchFamily="2" charset="-78"/>
              </a:rPr>
              <a:t>ارتباطها بالغرب: </a:t>
            </a:r>
            <a:r>
              <a:rPr lang="ar-SA" dirty="0">
                <a:cs typeface="Akhbar MT" pitchFamily="2" charset="-78"/>
              </a:rPr>
              <a:t>ارتبطت في الغرب بالنظام السياسي </a:t>
            </a:r>
            <a:r>
              <a:rPr lang="ar-SA" dirty="0" smtClean="0">
                <a:cs typeface="Akhbar MT" pitchFamily="2" charset="-78"/>
              </a:rPr>
              <a:t>والاقتصادي.</a:t>
            </a:r>
          </a:p>
          <a:p>
            <a:pPr marL="0" indent="0">
              <a:buNone/>
            </a:pPr>
            <a:r>
              <a:rPr lang="ar-SA" b="1" dirty="0" smtClean="0">
                <a:solidFill>
                  <a:srgbClr val="0070C0"/>
                </a:solidFill>
                <a:cs typeface="Akhbar MT" pitchFamily="2" charset="-78"/>
              </a:rPr>
              <a:t>اسباب عودة الغرب الى الديمقراطية: </a:t>
            </a:r>
            <a:r>
              <a:rPr lang="ar-SA" dirty="0" smtClean="0">
                <a:cs typeface="Akhbar MT" pitchFamily="2" charset="-78"/>
              </a:rPr>
              <a:t>طغيان رجال الكنيسة ، سلطة الإقطاع والنبلاء والأشراف من </a:t>
            </a:r>
            <a:r>
              <a:rPr lang="ar-SA" dirty="0" err="1" smtClean="0">
                <a:cs typeface="Akhbar MT" pitchFamily="2" charset="-78"/>
              </a:rPr>
              <a:t>البابوات</a:t>
            </a:r>
            <a:r>
              <a:rPr lang="ar-SA" dirty="0" smtClean="0">
                <a:cs typeface="Akhbar MT" pitchFamily="2" charset="-78"/>
              </a:rPr>
              <a:t> وكبار الملاك الظالمون لجميع طبقات الشعوب</a:t>
            </a:r>
          </a:p>
          <a:p>
            <a:pPr marL="0" indent="0">
              <a:buNone/>
            </a:pPr>
            <a:r>
              <a:rPr lang="ar-SA" dirty="0" smtClean="0">
                <a:cs typeface="Akhbar MT" pitchFamily="2" charset="-78"/>
              </a:rPr>
              <a:t>أسباب </a:t>
            </a:r>
            <a:r>
              <a:rPr lang="ar-SA" dirty="0" err="1" smtClean="0">
                <a:cs typeface="Akhbar MT" pitchFamily="2" charset="-78"/>
              </a:rPr>
              <a:t>إنتهاء</a:t>
            </a:r>
            <a:r>
              <a:rPr lang="ar-SA" dirty="0" smtClean="0">
                <a:cs typeface="Akhbar MT" pitchFamily="2" charset="-78"/>
              </a:rPr>
              <a:t> حكومة </a:t>
            </a:r>
            <a:r>
              <a:rPr lang="ar-SA" dirty="0">
                <a:cs typeface="Akhbar MT" pitchFamily="2" charset="-78"/>
              </a:rPr>
              <a:t>المدينة في كل من أثينا </a:t>
            </a:r>
            <a:r>
              <a:rPr lang="ar-SA" dirty="0" err="1" smtClean="0">
                <a:cs typeface="Akhbar MT" pitchFamily="2" charset="-78"/>
              </a:rPr>
              <a:t>وأسبرطة</a:t>
            </a:r>
            <a:r>
              <a:rPr lang="ar-SA" dirty="0" smtClean="0">
                <a:cs typeface="Akhbar MT" pitchFamily="2" charset="-78"/>
              </a:rPr>
              <a:t>: غلبة </a:t>
            </a:r>
            <a:r>
              <a:rPr lang="ar-SA" dirty="0">
                <a:cs typeface="Akhbar MT" pitchFamily="2" charset="-78"/>
              </a:rPr>
              <a:t>المد النصراني وبرز رجال </a:t>
            </a:r>
            <a:r>
              <a:rPr lang="ar-SA" dirty="0" smtClean="0">
                <a:cs typeface="Akhbar MT" pitchFamily="2" charset="-78"/>
              </a:rPr>
              <a:t>الكنيسة.</a:t>
            </a:r>
            <a:endParaRPr lang="en-US" dirty="0">
              <a:cs typeface="Akhbar MT" pitchFamily="2" charset="-78"/>
            </a:endParaRPr>
          </a:p>
          <a:p>
            <a:pPr marL="0" indent="0">
              <a:buNone/>
            </a:pP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2</a:t>
            </a:fld>
            <a:endParaRPr lang="ar-SA"/>
          </a:p>
        </p:txBody>
      </p:sp>
    </p:spTree>
    <p:extLst>
      <p:ext uri="{BB962C8B-B14F-4D97-AF65-F5344CB8AC3E}">
        <p14:creationId xmlns:p14="http://schemas.microsoft.com/office/powerpoint/2010/main" val="377812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469381619"/>
              </p:ext>
            </p:extLst>
          </p:nvPr>
        </p:nvGraphicFramePr>
        <p:xfrm>
          <a:off x="755576" y="1628800"/>
          <a:ext cx="7560840" cy="4786620"/>
        </p:xfrm>
        <a:graphic>
          <a:graphicData uri="http://schemas.openxmlformats.org/drawingml/2006/table">
            <a:tbl>
              <a:tblPr rtl="1" firstRow="1" firstCol="1" bandRow="1">
                <a:tableStyleId>{5DA37D80-6434-44D0-A028-1B22A696006F}</a:tableStyleId>
              </a:tblPr>
              <a:tblGrid>
                <a:gridCol w="3780420"/>
                <a:gridCol w="3780420"/>
              </a:tblGrid>
              <a:tr h="844698">
                <a:tc>
                  <a:txBody>
                    <a:bodyPr/>
                    <a:lstStyle/>
                    <a:p>
                      <a:pPr algn="ctr" rtl="1">
                        <a:lnSpc>
                          <a:spcPct val="115000"/>
                        </a:lnSpc>
                        <a:spcAft>
                          <a:spcPts val="0"/>
                        </a:spcAft>
                      </a:pPr>
                      <a:r>
                        <a:rPr lang="ar-SA" sz="2400" dirty="0" smtClean="0">
                          <a:effectLst/>
                        </a:rPr>
                        <a:t> </a:t>
                      </a:r>
                      <a:r>
                        <a:rPr lang="ar-SA" sz="3600" dirty="0" smtClean="0">
                          <a:solidFill>
                            <a:srgbClr val="92D050"/>
                          </a:solidFill>
                          <a:effectLst/>
                        </a:rPr>
                        <a:t>الإسلام</a:t>
                      </a:r>
                      <a:endParaRPr lang="en-US" sz="3600" dirty="0">
                        <a:solidFill>
                          <a:srgbClr val="92D050"/>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3600" dirty="0">
                          <a:solidFill>
                            <a:srgbClr val="FF0000"/>
                          </a:solidFill>
                          <a:effectLst/>
                        </a:rPr>
                        <a:t>الديمقراطية</a:t>
                      </a:r>
                      <a:endParaRPr lang="en-US" sz="3600" dirty="0">
                        <a:solidFill>
                          <a:srgbClr val="FF0000"/>
                        </a:solidFill>
                        <a:effectLst/>
                        <a:latin typeface="Calibri"/>
                        <a:ea typeface="Calibri"/>
                        <a:cs typeface="Arial"/>
                      </a:endParaRPr>
                    </a:p>
                  </a:txBody>
                  <a:tcPr marL="68580" marR="68580" marT="0" marB="0"/>
                </a:tc>
              </a:tr>
              <a:tr h="656987">
                <a:tc>
                  <a:txBody>
                    <a:bodyPr/>
                    <a:lstStyle/>
                    <a:p>
                      <a:pPr algn="r" rtl="1">
                        <a:lnSpc>
                          <a:spcPct val="115000"/>
                        </a:lnSpc>
                        <a:spcAft>
                          <a:spcPts val="0"/>
                        </a:spcAft>
                      </a:pPr>
                      <a:r>
                        <a:rPr lang="ar-SA" sz="2400" dirty="0">
                          <a:solidFill>
                            <a:srgbClr val="00B0F0"/>
                          </a:solidFill>
                          <a:effectLst/>
                        </a:rPr>
                        <a:t>حلول</a:t>
                      </a:r>
                      <a:r>
                        <a:rPr lang="ar-SA" sz="2400" dirty="0">
                          <a:effectLst/>
                        </a:rPr>
                        <a:t> الإسلام دائمة وعامة</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b="1" dirty="0">
                          <a:effectLst/>
                        </a:rPr>
                        <a:t>وحلول الديمقراطية مؤقتة ولمصالح</a:t>
                      </a:r>
                      <a:endParaRPr lang="en-US" sz="2400" b="1" dirty="0">
                        <a:effectLst/>
                        <a:latin typeface="Calibri"/>
                        <a:ea typeface="Calibri"/>
                        <a:cs typeface="Arial"/>
                      </a:endParaRPr>
                    </a:p>
                  </a:txBody>
                  <a:tcPr marL="68580" marR="68580" marT="0" marB="0"/>
                </a:tc>
              </a:tr>
              <a:tr h="1313974">
                <a:tc>
                  <a:txBody>
                    <a:bodyPr/>
                    <a:lstStyle/>
                    <a:p>
                      <a:pPr algn="r" rtl="1">
                        <a:lnSpc>
                          <a:spcPct val="115000"/>
                        </a:lnSpc>
                        <a:spcAft>
                          <a:spcPts val="0"/>
                        </a:spcAft>
                      </a:pPr>
                      <a:r>
                        <a:rPr lang="ar-SA" sz="2400" dirty="0">
                          <a:solidFill>
                            <a:srgbClr val="00B0F0"/>
                          </a:solidFill>
                          <a:effectLst/>
                        </a:rPr>
                        <a:t>تعاليم </a:t>
                      </a:r>
                      <a:r>
                        <a:rPr lang="ar-SA" sz="2400" dirty="0">
                          <a:effectLst/>
                        </a:rPr>
                        <a:t>الإسلام جاءت من رب العالمين عالم الغيب والشهادة</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b="1" dirty="0">
                          <a:effectLst/>
                        </a:rPr>
                        <a:t>تعاليم الديمقراطية لم تقم إلا بتجارب البشر وبالاحتجاجات ضد طغيان السلطات</a:t>
                      </a:r>
                      <a:endParaRPr lang="en-US" sz="2400" b="1" dirty="0">
                        <a:effectLst/>
                        <a:latin typeface="Calibri"/>
                        <a:ea typeface="Calibri"/>
                        <a:cs typeface="Arial"/>
                      </a:endParaRPr>
                    </a:p>
                  </a:txBody>
                  <a:tcPr marL="68580" marR="68580" marT="0" marB="0"/>
                </a:tc>
              </a:tr>
              <a:tr h="1970961">
                <a:tc>
                  <a:txBody>
                    <a:bodyPr/>
                    <a:lstStyle/>
                    <a:p>
                      <a:pPr algn="r" rtl="1">
                        <a:lnSpc>
                          <a:spcPct val="115000"/>
                        </a:lnSpc>
                        <a:spcAft>
                          <a:spcPts val="0"/>
                        </a:spcAft>
                      </a:pPr>
                      <a:r>
                        <a:rPr lang="ar-SA" sz="2400" dirty="0">
                          <a:solidFill>
                            <a:srgbClr val="00B0F0"/>
                          </a:solidFill>
                          <a:effectLst/>
                        </a:rPr>
                        <a:t>المراقبة</a:t>
                      </a:r>
                      <a:r>
                        <a:rPr lang="ar-SA" sz="2400" dirty="0">
                          <a:effectLst/>
                        </a:rPr>
                        <a:t> الذاتية لله تعالى التي يتغير بموجبها سلوك الإنسان نحو معاملته لربه ومعاملته لإخوانه المسلمين بل ومع غير المسلمين</a:t>
                      </a:r>
                      <a:endParaRPr lang="en-US" sz="2400" dirty="0">
                        <a:effectLst/>
                        <a:latin typeface="Calibri"/>
                        <a:ea typeface="Calibri"/>
                        <a:cs typeface="Arial"/>
                      </a:endParaRPr>
                    </a:p>
                  </a:txBody>
                  <a:tcPr marL="68580" marR="68580" marT="0" marB="0"/>
                </a:tc>
                <a:tc>
                  <a:txBody>
                    <a:bodyPr/>
                    <a:lstStyle/>
                    <a:p>
                      <a:pPr indent="457200" algn="r" rtl="1">
                        <a:lnSpc>
                          <a:spcPct val="115000"/>
                        </a:lnSpc>
                        <a:spcAft>
                          <a:spcPts val="0"/>
                        </a:spcAft>
                      </a:pPr>
                      <a:r>
                        <a:rPr lang="ar-SA" sz="2400" b="1" dirty="0">
                          <a:effectLst/>
                        </a:rPr>
                        <a:t>الرقابة في </a:t>
                      </a:r>
                      <a:r>
                        <a:rPr lang="ar-SA" sz="2400" b="1" dirty="0" err="1">
                          <a:effectLst/>
                        </a:rPr>
                        <a:t>الديقراطية</a:t>
                      </a:r>
                      <a:r>
                        <a:rPr lang="ar-SA" sz="2400" b="1" dirty="0">
                          <a:effectLst/>
                        </a:rPr>
                        <a:t> للسلطة الحاكمة</a:t>
                      </a:r>
                      <a:endParaRPr lang="en-US" sz="2400" b="1" dirty="0">
                        <a:effectLst/>
                        <a:latin typeface="Calibri"/>
                        <a:ea typeface="Calibri"/>
                        <a:cs typeface="Arial"/>
                      </a:endParaRPr>
                    </a:p>
                  </a:txBody>
                  <a:tcPr marL="68580" marR="68580" marT="0" marB="0"/>
                </a:tc>
              </a:tr>
            </a:tbl>
          </a:graphicData>
        </a:graphic>
      </p:graphicFrame>
      <p:sp>
        <p:nvSpPr>
          <p:cNvPr id="5" name="Rectangle 1"/>
          <p:cNvSpPr>
            <a:spLocks noChangeArrowheads="1"/>
          </p:cNvSpPr>
          <p:nvPr/>
        </p:nvSpPr>
        <p:spPr bwMode="auto">
          <a:xfrm>
            <a:off x="683569" y="271875"/>
            <a:ext cx="7632847"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ctr"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khbar MT" pitchFamily="2" charset="-78"/>
              </a:rPr>
              <a:t>الحكم على الديمقراطية</a:t>
            </a:r>
            <a:endParaRPr kumimoji="0" lang="en-US" sz="4000" b="1" i="0" u="none" strike="noStrike" cap="none" normalizeH="0" baseline="0" dirty="0" smtClean="0">
              <a:ln>
                <a:noFill/>
              </a:ln>
              <a:solidFill>
                <a:schemeClr val="tx1"/>
              </a:solidFill>
              <a:effectLst/>
              <a:latin typeface="Arial" pitchFamily="34" charset="0"/>
              <a:cs typeface="Akhbar MT" pitchFamily="2" charset="-78"/>
            </a:endParaRPr>
          </a:p>
          <a:p>
            <a:pPr marL="0" marR="0" lvl="0" indent="457200" algn="ctr" defTabSz="914400" rtl="1"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khbar MT" pitchFamily="2" charset="-78"/>
              </a:rPr>
              <a:t>مقارنة بين الحكم الإسلامي والحكم الديمقراطي</a:t>
            </a:r>
            <a:endParaRPr kumimoji="0" lang="en-US" sz="4000" b="1" i="0" u="none" strike="noStrike" cap="none" normalizeH="0" baseline="0" dirty="0" smtClean="0">
              <a:ln>
                <a:noFill/>
              </a:ln>
              <a:solidFill>
                <a:schemeClr val="tx1"/>
              </a:solidFill>
              <a:effectLst/>
              <a:latin typeface="Arial" pitchFamily="34" charset="0"/>
              <a:cs typeface="Akhbar MT" pitchFamily="2" charset="-78"/>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عنصر نائب لرقم الشريحة 6"/>
          <p:cNvSpPr>
            <a:spLocks noGrp="1"/>
          </p:cNvSpPr>
          <p:nvPr>
            <p:ph type="sldNum" sz="quarter" idx="12"/>
          </p:nvPr>
        </p:nvSpPr>
        <p:spPr/>
        <p:txBody>
          <a:bodyPr/>
          <a:lstStyle/>
          <a:p>
            <a:fld id="{830106D5-C93A-4AB4-B10E-953916C23D81}" type="slidenum">
              <a:rPr lang="ar-SA" smtClean="0"/>
              <a:t>3</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072525952"/>
              </p:ext>
            </p:extLst>
          </p:nvPr>
        </p:nvGraphicFramePr>
        <p:xfrm>
          <a:off x="755576" y="476672"/>
          <a:ext cx="7704856" cy="5760640"/>
        </p:xfrm>
        <a:graphic>
          <a:graphicData uri="http://schemas.openxmlformats.org/drawingml/2006/table">
            <a:tbl>
              <a:tblPr rtl="1" firstRow="1" firstCol="1" bandRow="1">
                <a:tableStyleId>{5DA37D80-6434-44D0-A028-1B22A696006F}</a:tableStyleId>
              </a:tblPr>
              <a:tblGrid>
                <a:gridCol w="3852428"/>
                <a:gridCol w="3852428"/>
              </a:tblGrid>
              <a:tr h="1373302">
                <a:tc>
                  <a:txBody>
                    <a:bodyPr/>
                    <a:lstStyle/>
                    <a:p>
                      <a:pPr algn="r" rtl="1">
                        <a:lnSpc>
                          <a:spcPct val="115000"/>
                        </a:lnSpc>
                        <a:spcAft>
                          <a:spcPts val="0"/>
                        </a:spcAft>
                      </a:pPr>
                      <a:r>
                        <a:rPr lang="ar-SA" sz="2400" dirty="0">
                          <a:solidFill>
                            <a:schemeClr val="tx1"/>
                          </a:solidFill>
                          <a:effectLst/>
                        </a:rPr>
                        <a:t>تعاليم </a:t>
                      </a:r>
                      <a:r>
                        <a:rPr lang="ar-SA" sz="2400" dirty="0">
                          <a:effectLst/>
                        </a:rPr>
                        <a:t>الإسلام لا تجيز </a:t>
                      </a:r>
                      <a:r>
                        <a:rPr lang="ar-SA" sz="2400" dirty="0">
                          <a:solidFill>
                            <a:srgbClr val="00B0F0"/>
                          </a:solidFill>
                          <a:effectLst/>
                        </a:rPr>
                        <a:t>الفصل</a:t>
                      </a:r>
                      <a:r>
                        <a:rPr lang="ar-SA" sz="2400" dirty="0">
                          <a:effectLst/>
                        </a:rPr>
                        <a:t> بين الدين والدولة</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a:effectLst/>
                        </a:rPr>
                        <a:t>الديمقراطية قائمة على الفصل بين الدين والدولة</a:t>
                      </a:r>
                      <a:endParaRPr lang="en-US" sz="2400">
                        <a:effectLst/>
                        <a:latin typeface="Calibri"/>
                        <a:ea typeface="Calibri"/>
                        <a:cs typeface="Arial"/>
                      </a:endParaRPr>
                    </a:p>
                  </a:txBody>
                  <a:tcPr marL="68580" marR="68580" marT="0" marB="0"/>
                </a:tc>
              </a:tr>
              <a:tr h="2746605">
                <a:tc>
                  <a:txBody>
                    <a:bodyPr/>
                    <a:lstStyle/>
                    <a:p>
                      <a:pPr algn="r" rtl="1">
                        <a:lnSpc>
                          <a:spcPct val="115000"/>
                        </a:lnSpc>
                        <a:spcAft>
                          <a:spcPts val="0"/>
                        </a:spcAft>
                      </a:pPr>
                      <a:r>
                        <a:rPr lang="ar-SA" sz="2400" dirty="0">
                          <a:effectLst/>
                        </a:rPr>
                        <a:t>الدولة الإسلامية تعتمد </a:t>
                      </a:r>
                      <a:r>
                        <a:rPr lang="ar-SA" sz="2400" dirty="0">
                          <a:solidFill>
                            <a:srgbClr val="00B0F0"/>
                          </a:solidFill>
                          <a:effectLst/>
                        </a:rPr>
                        <a:t>الحكم</a:t>
                      </a:r>
                      <a:r>
                        <a:rPr lang="ar-SA" sz="2400" dirty="0">
                          <a:effectLst/>
                        </a:rPr>
                        <a:t> بما أنزل الله </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b="1" dirty="0">
                          <a:effectLst/>
                        </a:rPr>
                        <a:t>الديمقراطية لا تعتمد الحكم بما أنزل الله وتنفر منه وأن الحكم فيها يجب أن يتم على تشريع الشعوب والبرلمانات ورؤساء الدول وقوانينهم</a:t>
                      </a:r>
                      <a:endParaRPr lang="en-US" sz="2400" b="1" dirty="0">
                        <a:effectLst/>
                        <a:latin typeface="Calibri"/>
                        <a:ea typeface="Calibri"/>
                        <a:cs typeface="Arial"/>
                      </a:endParaRPr>
                    </a:p>
                  </a:txBody>
                  <a:tcPr marL="68580" marR="68580" marT="0" marB="0"/>
                </a:tc>
              </a:tr>
              <a:tr h="1640733">
                <a:tc>
                  <a:txBody>
                    <a:bodyPr/>
                    <a:lstStyle/>
                    <a:p>
                      <a:pPr algn="r" rtl="1">
                        <a:lnSpc>
                          <a:spcPct val="115000"/>
                        </a:lnSpc>
                        <a:spcAft>
                          <a:spcPts val="0"/>
                        </a:spcAft>
                      </a:pPr>
                      <a:r>
                        <a:rPr lang="ar-SA" sz="2400" dirty="0">
                          <a:effectLst/>
                        </a:rPr>
                        <a:t>في</a:t>
                      </a:r>
                      <a:r>
                        <a:rPr lang="ar-SA" sz="2400" dirty="0">
                          <a:solidFill>
                            <a:srgbClr val="00B0F0"/>
                          </a:solidFill>
                          <a:effectLst/>
                        </a:rPr>
                        <a:t> الحقوق </a:t>
                      </a:r>
                      <a:r>
                        <a:rPr lang="ar-SA" sz="2400" dirty="0">
                          <a:effectLst/>
                        </a:rPr>
                        <a:t>جعل للرجال مجالات وجعل للنساء مجالات أخرى تناسبها</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b="1" dirty="0">
                          <a:effectLst/>
                        </a:rPr>
                        <a:t>المرأة تصل إلى القضاء والتمثيل الدبلوماسي والجندية والرئاسة</a:t>
                      </a:r>
                      <a:endParaRPr lang="en-US" sz="2400" b="1" dirty="0">
                        <a:effectLst/>
                        <a:latin typeface="Calibri"/>
                        <a:ea typeface="Calibri"/>
                        <a:cs typeface="Arial"/>
                      </a:endParaRPr>
                    </a:p>
                  </a:txBody>
                  <a:tcPr marL="68580" marR="68580" marT="0" marB="0"/>
                </a:tc>
              </a:tr>
            </a:tbl>
          </a:graphicData>
        </a:graphic>
      </p:graphicFrame>
      <p:sp>
        <p:nvSpPr>
          <p:cNvPr id="6" name="عنصر نائب لرقم الشريحة 5"/>
          <p:cNvSpPr>
            <a:spLocks noGrp="1"/>
          </p:cNvSpPr>
          <p:nvPr>
            <p:ph type="sldNum" sz="quarter" idx="12"/>
          </p:nvPr>
        </p:nvSpPr>
        <p:spPr/>
        <p:txBody>
          <a:bodyPr/>
          <a:lstStyle/>
          <a:p>
            <a:fld id="{830106D5-C93A-4AB4-B10E-953916C23D81}" type="slidenum">
              <a:rPr lang="ar-SA" smtClean="0"/>
              <a:t>4</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95212933"/>
              </p:ext>
            </p:extLst>
          </p:nvPr>
        </p:nvGraphicFramePr>
        <p:xfrm>
          <a:off x="827584" y="1268760"/>
          <a:ext cx="7704856" cy="4666947"/>
        </p:xfrm>
        <a:graphic>
          <a:graphicData uri="http://schemas.openxmlformats.org/drawingml/2006/table">
            <a:tbl>
              <a:tblPr rtl="1" firstRow="1" firstCol="1" bandRow="1">
                <a:tableStyleId>{5DA37D80-6434-44D0-A028-1B22A696006F}</a:tableStyleId>
              </a:tblPr>
              <a:tblGrid>
                <a:gridCol w="3852428"/>
                <a:gridCol w="3852428"/>
              </a:tblGrid>
              <a:tr h="2808312">
                <a:tc>
                  <a:txBody>
                    <a:bodyPr/>
                    <a:lstStyle/>
                    <a:p>
                      <a:pPr algn="r" rtl="1">
                        <a:lnSpc>
                          <a:spcPct val="115000"/>
                        </a:lnSpc>
                        <a:spcAft>
                          <a:spcPts val="0"/>
                        </a:spcAft>
                      </a:pPr>
                      <a:r>
                        <a:rPr lang="ar-SA" sz="2400" dirty="0">
                          <a:effectLst/>
                        </a:rPr>
                        <a:t>لا يبيح للكافر أن يحكم المسلم أو يشاركه في </a:t>
                      </a:r>
                      <a:r>
                        <a:rPr lang="ar-SA" sz="2400" dirty="0">
                          <a:solidFill>
                            <a:srgbClr val="00B0F0"/>
                          </a:solidFill>
                          <a:effectLst/>
                        </a:rPr>
                        <a:t>الحكم</a:t>
                      </a:r>
                      <a:r>
                        <a:rPr lang="ar-SA" sz="2400" dirty="0">
                          <a:effectLst/>
                        </a:rPr>
                        <a:t> ولا يجيز كذلك للمسلمين أن يولوا شخصا معروفا بالفسق والفجور بل عليهم أن يختاروا الأصلح </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dirty="0">
                          <a:effectLst/>
                        </a:rPr>
                        <a:t>لا حرج في أن يتولى الحكم أفسق الفاسقين وأكفر الناس على المسلمين وغيرهم ما دام قد فاز  في الانتخابات</a:t>
                      </a:r>
                      <a:endParaRPr lang="en-US" sz="2400" dirty="0">
                        <a:effectLst/>
                        <a:latin typeface="Calibri"/>
                        <a:ea typeface="Calibri"/>
                        <a:cs typeface="Arial"/>
                      </a:endParaRPr>
                    </a:p>
                  </a:txBody>
                  <a:tcPr marL="68580" marR="68580" marT="0" marB="0"/>
                </a:tc>
              </a:tr>
              <a:tr h="1858635">
                <a:tc>
                  <a:txBody>
                    <a:bodyPr/>
                    <a:lstStyle/>
                    <a:p>
                      <a:pPr algn="r" rtl="1">
                        <a:lnSpc>
                          <a:spcPct val="115000"/>
                        </a:lnSpc>
                        <a:spcAft>
                          <a:spcPts val="0"/>
                        </a:spcAft>
                      </a:pPr>
                      <a:r>
                        <a:rPr lang="ar-SA" sz="2400" dirty="0">
                          <a:solidFill>
                            <a:srgbClr val="00B0F0"/>
                          </a:solidFill>
                          <a:effectLst/>
                        </a:rPr>
                        <a:t>الشورى </a:t>
                      </a:r>
                      <a:r>
                        <a:rPr lang="ar-SA" sz="2400" dirty="0">
                          <a:effectLst/>
                        </a:rPr>
                        <a:t>في الإسلام تعتمد على مجموعة هم أفاضل الناس </a:t>
                      </a:r>
                      <a:r>
                        <a:rPr lang="ar-SA" sz="2400" dirty="0" err="1">
                          <a:effectLst/>
                        </a:rPr>
                        <a:t>وفقهائهم</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dirty="0">
                          <a:effectLst/>
                        </a:rPr>
                        <a:t>في الديمقراطية الشورى تتم بمشاورة عامة الشعب دون تخصيص أهل الرأي والعلم</a:t>
                      </a:r>
                      <a:endParaRPr lang="en-US" sz="2400" dirty="0">
                        <a:effectLst/>
                        <a:latin typeface="Calibri"/>
                        <a:ea typeface="Calibri"/>
                        <a:cs typeface="Arial"/>
                      </a:endParaRPr>
                    </a:p>
                  </a:txBody>
                  <a:tcPr marL="68580" marR="68580" marT="0" marB="0"/>
                </a:tc>
              </a:tr>
            </a:tbl>
          </a:graphicData>
        </a:graphic>
      </p:graphicFrame>
      <p:sp>
        <p:nvSpPr>
          <p:cNvPr id="6" name="عنصر نائب لرقم الشريحة 5"/>
          <p:cNvSpPr>
            <a:spLocks noGrp="1"/>
          </p:cNvSpPr>
          <p:nvPr>
            <p:ph type="sldNum" sz="quarter" idx="12"/>
          </p:nvPr>
        </p:nvSpPr>
        <p:spPr/>
        <p:txBody>
          <a:bodyPr/>
          <a:lstStyle/>
          <a:p>
            <a:fld id="{830106D5-C93A-4AB4-B10E-953916C23D81}" type="slidenum">
              <a:rPr lang="ar-SA" smtClean="0"/>
              <a:t>5</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3781518670"/>
              </p:ext>
            </p:extLst>
          </p:nvPr>
        </p:nvGraphicFramePr>
        <p:xfrm>
          <a:off x="755576" y="1052736"/>
          <a:ext cx="7632848" cy="4464496"/>
        </p:xfrm>
        <a:graphic>
          <a:graphicData uri="http://schemas.openxmlformats.org/drawingml/2006/table">
            <a:tbl>
              <a:tblPr rtl="1" firstRow="1" firstCol="1" bandRow="1">
                <a:tableStyleId>{5DA37D80-6434-44D0-A028-1B22A696006F}</a:tableStyleId>
              </a:tblPr>
              <a:tblGrid>
                <a:gridCol w="3816424"/>
                <a:gridCol w="3816424"/>
              </a:tblGrid>
              <a:tr h="2480276">
                <a:tc>
                  <a:txBody>
                    <a:bodyPr/>
                    <a:lstStyle/>
                    <a:p>
                      <a:pPr algn="r" rtl="1">
                        <a:lnSpc>
                          <a:spcPct val="115000"/>
                        </a:lnSpc>
                        <a:spcAft>
                          <a:spcPts val="0"/>
                        </a:spcAft>
                      </a:pPr>
                      <a:r>
                        <a:rPr lang="ar-SA" sz="2400" dirty="0">
                          <a:effectLst/>
                        </a:rPr>
                        <a:t>يجعل الإسلام </a:t>
                      </a:r>
                      <a:r>
                        <a:rPr lang="ar-SA" sz="2400" dirty="0">
                          <a:solidFill>
                            <a:srgbClr val="00B0F0"/>
                          </a:solidFill>
                          <a:effectLst/>
                        </a:rPr>
                        <a:t>للحرية</a:t>
                      </a:r>
                      <a:r>
                        <a:rPr lang="ar-SA" sz="2400" dirty="0">
                          <a:effectLst/>
                        </a:rPr>
                        <a:t> طريقا واضحا يحقق مصلحة الفرد والمجتمع و لا تختلط الحريات الفوضوية الظالمة بالحرية الحقيقية التي تحقق مصلحة الجميع </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a:effectLst/>
                        </a:rPr>
                        <a:t>لا حدود أخلاقية لحرية الفرد والجماعة ولا مكان للفضيلة ولا حاجز عن الفواحش وسوء المعاملات والكفر الصريح</a:t>
                      </a:r>
                      <a:endParaRPr lang="en-US" sz="2400">
                        <a:effectLst/>
                        <a:latin typeface="Calibri"/>
                        <a:ea typeface="Calibri"/>
                        <a:cs typeface="Arial"/>
                      </a:endParaRPr>
                    </a:p>
                  </a:txBody>
                  <a:tcPr marL="68580" marR="68580" marT="0" marB="0"/>
                </a:tc>
              </a:tr>
              <a:tr h="1984220">
                <a:tc>
                  <a:txBody>
                    <a:bodyPr/>
                    <a:lstStyle/>
                    <a:p>
                      <a:pPr algn="r" rtl="1">
                        <a:lnSpc>
                          <a:spcPct val="115000"/>
                        </a:lnSpc>
                        <a:spcAft>
                          <a:spcPts val="0"/>
                        </a:spcAft>
                      </a:pPr>
                      <a:r>
                        <a:rPr lang="ar-SA" sz="2400" dirty="0">
                          <a:solidFill>
                            <a:srgbClr val="00B0F0"/>
                          </a:solidFill>
                          <a:effectLst/>
                        </a:rPr>
                        <a:t>ينهى </a:t>
                      </a:r>
                      <a:r>
                        <a:rPr lang="ar-SA" sz="2400" dirty="0">
                          <a:effectLst/>
                        </a:rPr>
                        <a:t>عن التفرق والكذب والخداع ويأمر بالحب في الله والبغض فيه والعمل لمصلحة الإنسان لنفسه وبغيره وتحمل المسئولية في أدائها </a:t>
                      </a:r>
                      <a:endParaRPr lang="en-US" sz="2400" dirty="0">
                        <a:effectLst/>
                        <a:latin typeface="Calibri"/>
                        <a:ea typeface="Calibri"/>
                        <a:cs typeface="Arial"/>
                      </a:endParaRPr>
                    </a:p>
                  </a:txBody>
                  <a:tcPr marL="68580" marR="68580" marT="0" marB="0"/>
                </a:tc>
                <a:tc>
                  <a:txBody>
                    <a:bodyPr/>
                    <a:lstStyle/>
                    <a:p>
                      <a:pPr algn="r" rtl="1">
                        <a:lnSpc>
                          <a:spcPct val="115000"/>
                        </a:lnSpc>
                        <a:spcAft>
                          <a:spcPts val="0"/>
                        </a:spcAft>
                      </a:pPr>
                      <a:r>
                        <a:rPr lang="ar-SA" sz="2400" b="1" dirty="0">
                          <a:effectLst/>
                        </a:rPr>
                        <a:t>الحث على تفرق الناس وقيام الأحزاب المختلفة ومعارضة بعضهم بعضا ونشوب المكائد بعد ذلك واحتقار وسب بعضهم بعضا</a:t>
                      </a:r>
                      <a:endParaRPr lang="en-US" sz="2400" b="1" dirty="0">
                        <a:effectLst/>
                        <a:latin typeface="Calibri"/>
                        <a:ea typeface="Calibri"/>
                        <a:cs typeface="Arial"/>
                      </a:endParaRPr>
                    </a:p>
                  </a:txBody>
                  <a:tcPr marL="68580" marR="68580" marT="0" marB="0"/>
                </a:tc>
              </a:tr>
            </a:tbl>
          </a:graphicData>
        </a:graphic>
      </p:graphicFrame>
      <p:sp>
        <p:nvSpPr>
          <p:cNvPr id="6" name="عنصر نائب لرقم الشريحة 5"/>
          <p:cNvSpPr>
            <a:spLocks noGrp="1"/>
          </p:cNvSpPr>
          <p:nvPr>
            <p:ph type="sldNum" sz="quarter" idx="12"/>
          </p:nvPr>
        </p:nvSpPr>
        <p:spPr/>
        <p:txBody>
          <a:bodyPr/>
          <a:lstStyle/>
          <a:p>
            <a:fld id="{830106D5-C93A-4AB4-B10E-953916C23D81}" type="slidenum">
              <a:rPr lang="ar-SA" smtClean="0"/>
              <a:t>6</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buNone/>
            </a:pPr>
            <a:r>
              <a:rPr lang="ar-SA" sz="3600" b="1" dirty="0">
                <a:solidFill>
                  <a:srgbClr val="C00000"/>
                </a:solidFill>
                <a:latin typeface="Monotype Koufi" pitchFamily="2" charset="-78"/>
                <a:ea typeface="Monotype Koufi" pitchFamily="2" charset="-78"/>
                <a:cs typeface="Monotype Koufi" pitchFamily="2" charset="-78"/>
              </a:rPr>
              <a:t>هل المسلمون في حاجة إلى الديمقراطية الغربية؟ </a:t>
            </a:r>
            <a:br>
              <a:rPr lang="ar-SA" sz="3600" b="1" dirty="0">
                <a:solidFill>
                  <a:srgbClr val="C00000"/>
                </a:solidFill>
                <a:latin typeface="Monotype Koufi" pitchFamily="2" charset="-78"/>
                <a:ea typeface="Monotype Koufi" pitchFamily="2" charset="-78"/>
                <a:cs typeface="Monotype Koufi" pitchFamily="2" charset="-78"/>
              </a:rPr>
            </a:br>
            <a:r>
              <a:rPr lang="ar-SA" dirty="0" smtClean="0"/>
              <a:t>قد </a:t>
            </a:r>
            <a:r>
              <a:rPr lang="ar-SA" dirty="0"/>
              <a:t>يكون للغرب ما يبرر </a:t>
            </a:r>
            <a:r>
              <a:rPr lang="ar-SA" dirty="0" smtClean="0"/>
              <a:t>تمسكهم بالديمقراطية لأنهم لم يعرفوا </a:t>
            </a:r>
            <a:r>
              <a:rPr lang="ar-SA" dirty="0"/>
              <a:t>من النظم إلا هذا النظام الذي اكتشفوه </a:t>
            </a:r>
            <a:r>
              <a:rPr lang="ar-SA" dirty="0" smtClean="0"/>
              <a:t>ولعدم </a:t>
            </a:r>
            <a:r>
              <a:rPr lang="ar-SA" dirty="0"/>
              <a:t>معرفتهم </a:t>
            </a:r>
            <a:r>
              <a:rPr lang="ar-SA" dirty="0" smtClean="0"/>
              <a:t>الشرع </a:t>
            </a:r>
            <a:r>
              <a:rPr lang="ar-SA" dirty="0"/>
              <a:t>الحنيف الذي أكمله الله ورضيه لنفسه ولعباده دينا </a:t>
            </a:r>
            <a:r>
              <a:rPr lang="ar-SA" dirty="0" smtClean="0"/>
              <a:t>وسلوكا.</a:t>
            </a:r>
          </a:p>
          <a:p>
            <a:pPr marL="0" indent="0">
              <a:buNone/>
            </a:pPr>
            <a:r>
              <a:rPr lang="ar-SA" dirty="0"/>
              <a:t>(أَفَحُكْمَ الْجَاهِلِيَّةِ يَبْغُونَ وَمَنْ أَحْسَنُ مِنَ اللّهِ حُكْمًا لِّقَوْمٍ يُوقِنُونَ</a:t>
            </a:r>
            <a:r>
              <a:rPr lang="ar-SA" dirty="0" smtClean="0"/>
              <a:t>)، واحكامه </a:t>
            </a:r>
            <a:r>
              <a:rPr lang="ar-SA" dirty="0"/>
              <a:t>غاية العدل (فَلاَ وَرَبِّكَ لاَ يُؤْمِنُونَ حَتَّىَ يُحَكِّمُوكَ فِيمَا شَجَرَ بَيْنَهُمْ ثُمَّ لاَ يَجِدُواْ فِي أَنفُسِهِمْ حَرَجًا مِّمَّا قَضَيْتَ وَيُسَلِّمُواْ </a:t>
            </a:r>
            <a:r>
              <a:rPr lang="ar-SA" dirty="0" smtClean="0"/>
              <a:t>تَسْلِيمًا) </a:t>
            </a:r>
          </a:p>
          <a:p>
            <a:pPr marL="0" indent="0">
              <a:buNone/>
            </a:pPr>
            <a:r>
              <a:rPr lang="ar-SA" dirty="0"/>
              <a:t>إن الشرع الإسلامي يستهوي بعدله ورحمته وشموله حتى أعداء الإسلام فإذا بهم ينساقون إليه مذعنين بل ويصبحون من جنوده </a:t>
            </a:r>
            <a:r>
              <a:rPr lang="ar-SA" dirty="0" err="1"/>
              <a:t>البواسل</a:t>
            </a:r>
            <a:r>
              <a:rPr lang="ar-SA" dirty="0"/>
              <a:t> حينما قارنوا بين ما جاء في الإسلام وبين النظم الجاهلية التي تقود </a:t>
            </a:r>
            <a:r>
              <a:rPr lang="ar-SA" dirty="0" smtClean="0"/>
              <a:t>البشر.</a:t>
            </a: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7</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ar-SA" b="1" dirty="0" smtClean="0">
                <a:solidFill>
                  <a:srgbClr val="C00000"/>
                </a:solidFill>
              </a:rPr>
              <a:t>اسباب تبني بعض المسلمين لفكرة الديمقراطية؟</a:t>
            </a:r>
          </a:p>
          <a:p>
            <a:pPr marL="514350" indent="-514350">
              <a:buFont typeface="+mj-lt"/>
              <a:buAutoNum type="arabicPeriod"/>
            </a:pPr>
            <a:r>
              <a:rPr lang="ar-SA" dirty="0"/>
              <a:t>انبهر الكثير من المسلمين ببريق الحضارة الغربية وصناعاتها </a:t>
            </a:r>
            <a:r>
              <a:rPr lang="ar-SA" dirty="0" smtClean="0"/>
              <a:t>المادية.</a:t>
            </a:r>
          </a:p>
          <a:p>
            <a:pPr marL="514350" indent="-514350">
              <a:buFont typeface="+mj-lt"/>
              <a:buAutoNum type="arabicPeriod"/>
            </a:pPr>
            <a:r>
              <a:rPr lang="ar-SA" dirty="0" smtClean="0"/>
              <a:t>ظنهم </a:t>
            </a:r>
            <a:r>
              <a:rPr lang="ar-SA" dirty="0"/>
              <a:t>أن </a:t>
            </a:r>
            <a:r>
              <a:rPr lang="ar-SA" dirty="0" smtClean="0"/>
              <a:t>تلك الحضارة بسبب </a:t>
            </a:r>
            <a:r>
              <a:rPr lang="ar-SA" dirty="0"/>
              <a:t>ما عندهم من </a:t>
            </a:r>
            <a:r>
              <a:rPr lang="ar-SA" dirty="0" smtClean="0"/>
              <a:t>الأنظمة.</a:t>
            </a:r>
          </a:p>
          <a:p>
            <a:pPr marL="0" indent="0">
              <a:buNone/>
            </a:pPr>
            <a:r>
              <a:rPr lang="ar-SA" b="1" dirty="0" smtClean="0">
                <a:solidFill>
                  <a:srgbClr val="C00000"/>
                </a:solidFill>
              </a:rPr>
              <a:t>اسباب نهوض الغرب:</a:t>
            </a:r>
          </a:p>
          <a:p>
            <a:pPr marL="514350" indent="-514350">
              <a:buFont typeface="+mj-lt"/>
              <a:buAutoNum type="arabicPeriod"/>
            </a:pPr>
            <a:r>
              <a:rPr lang="ar-SA" dirty="0"/>
              <a:t>نشاط الغرب وشحذ هممهم وإصرارهم على اكتشاف خيرات الأرض والاستفادة </a:t>
            </a:r>
            <a:r>
              <a:rPr lang="ar-SA" dirty="0" smtClean="0"/>
              <a:t>منها.</a:t>
            </a:r>
          </a:p>
          <a:p>
            <a:pPr marL="514350" indent="-514350">
              <a:buFont typeface="+mj-lt"/>
              <a:buAutoNum type="arabicPeriod"/>
            </a:pPr>
            <a:r>
              <a:rPr lang="ar-SA" dirty="0"/>
              <a:t>وطرقهم لآلاف التجارب دون كلل أو ملل مهما واجهتهم من المصاعب </a:t>
            </a:r>
            <a:r>
              <a:rPr lang="ar-SA" dirty="0" smtClean="0"/>
              <a:t>مع الإصرار </a:t>
            </a:r>
            <a:r>
              <a:rPr lang="ar-SA" dirty="0"/>
              <a:t>على </a:t>
            </a:r>
            <a:r>
              <a:rPr lang="ar-SA" dirty="0" smtClean="0"/>
              <a:t>النجاح.</a:t>
            </a:r>
          </a:p>
          <a:p>
            <a:pPr marL="514350" indent="-514350">
              <a:buFont typeface="+mj-lt"/>
              <a:buAutoNum type="arabicPeriod"/>
            </a:pPr>
            <a:r>
              <a:rPr lang="ar-SA" dirty="0" smtClean="0"/>
              <a:t>أعطاهم </a:t>
            </a:r>
            <a:r>
              <a:rPr lang="ar-SA" dirty="0"/>
              <a:t>الله من الدنيا على قدر </a:t>
            </a:r>
            <a:r>
              <a:rPr lang="ar-SA" dirty="0" smtClean="0"/>
              <a:t>عزمهم.</a:t>
            </a:r>
          </a:p>
          <a:p>
            <a:pPr marL="514350" indent="-514350">
              <a:buFont typeface="+mj-lt"/>
              <a:buAutoNum type="arabicPeriod"/>
            </a:pP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8</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sz="3900" b="1" dirty="0" smtClean="0">
                <a:solidFill>
                  <a:srgbClr val="C00000"/>
                </a:solidFill>
              </a:rPr>
              <a:t>اسباب تخلف المسلمين حضارياً:</a:t>
            </a:r>
          </a:p>
          <a:p>
            <a:pPr marL="0" indent="0">
              <a:buNone/>
            </a:pPr>
            <a:r>
              <a:rPr lang="ar-SA" dirty="0" smtClean="0"/>
              <a:t>كان المسلمون يغطون </a:t>
            </a:r>
            <a:r>
              <a:rPr lang="ar-SA" dirty="0"/>
              <a:t>في </a:t>
            </a:r>
            <a:r>
              <a:rPr lang="ar-SA" dirty="0" smtClean="0"/>
              <a:t>سبات عميق، </a:t>
            </a:r>
            <a:r>
              <a:rPr lang="ar-SA" dirty="0"/>
              <a:t>فلما أفاقوا على هدير مصانع الغرب وإنتاجهم ألقوا باللائمة على الإسلام ظلما </a:t>
            </a:r>
            <a:r>
              <a:rPr lang="ar-SA" dirty="0" smtClean="0"/>
              <a:t>وزوراً فلا </a:t>
            </a:r>
            <a:r>
              <a:rPr lang="ar-SA" dirty="0"/>
              <a:t>هم بقوا على إسلامهم وتلافوا أخطاءهم، ولا هم لحقوا بالدول الغربية في إنتاجها المادي. </a:t>
            </a:r>
            <a:endParaRPr lang="ar-SA" dirty="0" smtClean="0"/>
          </a:p>
          <a:p>
            <a:pPr marL="0" indent="0">
              <a:buNone/>
            </a:pPr>
            <a:r>
              <a:rPr lang="ar-SA" dirty="0" smtClean="0"/>
              <a:t>فالإسلام </a:t>
            </a:r>
            <a:r>
              <a:rPr lang="ar-SA" dirty="0"/>
              <a:t>الذي عاش عليه ملايين البشر في القرون الغابرة على أحسن حال وأعدل نظام لا يزال كذلك على مر الدهور عاش عليه البشر قبل أن يظهر قرن الديمقراطية </a:t>
            </a:r>
            <a:r>
              <a:rPr lang="ar-SA" dirty="0" smtClean="0"/>
              <a:t>والتي </a:t>
            </a:r>
            <a:r>
              <a:rPr lang="ar-SA" dirty="0"/>
              <a:t>قامت من أول أمرها على محاربة الدين وخداع الجماهير للوصول إلى الحكم بأي ثمن </a:t>
            </a:r>
            <a:r>
              <a:rPr lang="ar-SA" dirty="0" smtClean="0"/>
              <a:t>ويعتبر ذلك فوزاً </a:t>
            </a:r>
            <a:r>
              <a:rPr lang="ar-SA" dirty="0"/>
              <a:t>أو </a:t>
            </a:r>
            <a:r>
              <a:rPr lang="ar-SA" dirty="0" smtClean="0"/>
              <a:t>مغنماً </a:t>
            </a:r>
            <a:r>
              <a:rPr lang="ar-SA" dirty="0"/>
              <a:t>بينما الإسلام لا يجيز الخداع ولا النفاق ولا يجيز الاحتيال على الناس وابتزازهم لا في دينهم ولا في دنياهم بل يعتبر الوصول إلى سدة الحكم أمانة عظيمة حملها ثقيل </a:t>
            </a:r>
            <a:r>
              <a:rPr lang="ar-SA" dirty="0" smtClean="0"/>
              <a:t>ولا </a:t>
            </a:r>
            <a:r>
              <a:rPr lang="ar-SA" dirty="0"/>
              <a:t>يعتبر الوصول إليه </a:t>
            </a:r>
            <a:r>
              <a:rPr lang="ar-SA" dirty="0" smtClean="0"/>
              <a:t>فوزاً. </a:t>
            </a: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9</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b="1" dirty="0" smtClean="0">
                <a:solidFill>
                  <a:srgbClr val="C00000"/>
                </a:solidFill>
              </a:rPr>
              <a:t>مهمة حكام المسلمين:</a:t>
            </a:r>
          </a:p>
          <a:p>
            <a:pPr marL="0" indent="0">
              <a:buNone/>
            </a:pPr>
            <a:r>
              <a:rPr lang="ar-SA" dirty="0"/>
              <a:t>الحاكم في الإسلام مؤتمن على مصالح المسلمين وليس له أكثر من كونه منفذا لا </a:t>
            </a:r>
            <a:r>
              <a:rPr lang="ar-SA" dirty="0" smtClean="0"/>
              <a:t>مشرعاً </a:t>
            </a:r>
            <a:r>
              <a:rPr lang="ar-SA" dirty="0"/>
              <a:t>لأن التشريع إنما هو لله عز </a:t>
            </a:r>
            <a:r>
              <a:rPr lang="ar-SA" dirty="0" smtClean="0"/>
              <a:t>وجل.</a:t>
            </a:r>
          </a:p>
          <a:p>
            <a:pPr marL="0" indent="0">
              <a:buNone/>
            </a:pPr>
            <a:r>
              <a:rPr lang="ar-SA" dirty="0" smtClean="0"/>
              <a:t>البعد عن هدي الله يؤدي إلى الجور وانتشار </a:t>
            </a:r>
            <a:r>
              <a:rPr lang="ar-SA" dirty="0"/>
              <a:t>الفساد وتفكك المجتمع </a:t>
            </a:r>
            <a:r>
              <a:rPr lang="ar-SA" dirty="0" smtClean="0"/>
              <a:t>والفرقة.</a:t>
            </a:r>
          </a:p>
          <a:p>
            <a:pPr marL="0" indent="0">
              <a:buNone/>
            </a:pPr>
            <a:r>
              <a:rPr lang="ar-SA" dirty="0" smtClean="0"/>
              <a:t>قال </a:t>
            </a:r>
            <a:r>
              <a:rPr lang="ar-SA" dirty="0"/>
              <a:t>تعالى (إِنِ الْحُكْمُ إِلاَّ لِلّهِ أَمَرَ أَلاَّ تَعْبُدُواْ إِلاَّ إِيَّاهُ ذَلِكَ الدِّينُ الْقَيِّمُ وَلَكِنَّ أَكْثَرَ النَّاسِ لاَ يَعْلَمُونَ) </a:t>
            </a:r>
            <a:r>
              <a:rPr lang="ar-SA" dirty="0" smtClean="0"/>
              <a:t>(</a:t>
            </a:r>
            <a:r>
              <a:rPr lang="ar-SA" dirty="0"/>
              <a:t>فَلاَ وَرَبِّكَ لاَ يُؤْمِنُونَ حَتَّىَ يُحَكِّمُوكَ فِيمَا شَجَرَ بَيْنَهُمْ ثُمَّ لاَ يَجِدُواْ فِي أَنفُسِهِمْ حَرَجًا مِّمَّا قَضَيْتَ وَيُسَلِّمُواْ </a:t>
            </a:r>
            <a:r>
              <a:rPr lang="ar-SA" dirty="0" smtClean="0"/>
              <a:t>تَسْلِيمًا).</a:t>
            </a:r>
          </a:p>
          <a:p>
            <a:pPr marL="0" indent="0">
              <a:buNone/>
            </a:pPr>
            <a:r>
              <a:rPr lang="ar-SA" dirty="0"/>
              <a:t>(يَا أَيُّهَا الَّذِينَ آمَنُواْ أَطِيعُواْ اللّهَ وَأَطِيعُواْ الرَّسُولَ وَأُوْلِي الأَمْرِ مِنكُمْ فَإِن تَنَازَعْتُمْ فِي شَيْءٍ فَرُدُّوهُ إلى اللّهِ وَالرَّسُولِ إِن كُنتُمْ تُؤْمِنُونَ بِاللّهِ وَالْيَوْمِ الآخِرِ ذَلِكَ خَيْرٌ وَأَحْسَنُ تَأْوِيلاً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10</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dirty="0" smtClean="0"/>
              <a:t>الديمقراطية هي </a:t>
            </a:r>
            <a:r>
              <a:rPr lang="ar-SA" dirty="0"/>
              <a:t>أعظم مناقضٍ </a:t>
            </a:r>
            <a:r>
              <a:rPr lang="ar-SA" dirty="0" smtClean="0"/>
              <a:t>للشريعة للآتي:</a:t>
            </a:r>
          </a:p>
          <a:p>
            <a:r>
              <a:rPr lang="ar-SA" dirty="0" smtClean="0"/>
              <a:t> لأن فيها رفض للحكم </a:t>
            </a:r>
            <a:r>
              <a:rPr lang="ar-SA" dirty="0"/>
              <a:t>بما أنزل الله </a:t>
            </a:r>
            <a:r>
              <a:rPr lang="ar-SA" dirty="0" smtClean="0"/>
              <a:t>تعالى.</a:t>
            </a:r>
          </a:p>
          <a:p>
            <a:r>
              <a:rPr lang="ar-SA" dirty="0" smtClean="0"/>
              <a:t>اتخاذ </a:t>
            </a:r>
            <a:r>
              <a:rPr lang="ar-SA" dirty="0"/>
              <a:t>أحكام البشر </a:t>
            </a:r>
            <a:r>
              <a:rPr lang="ar-SA" dirty="0" smtClean="0"/>
              <a:t>باعتبار </a:t>
            </a:r>
            <a:r>
              <a:rPr lang="ar-SA" dirty="0"/>
              <a:t>أصوات غالب </a:t>
            </a:r>
            <a:r>
              <a:rPr lang="ar-SA" dirty="0" smtClean="0"/>
              <a:t>ممثليهم شريعة </a:t>
            </a:r>
            <a:r>
              <a:rPr lang="ar-SA" dirty="0"/>
              <a:t>بديلة عن شريعة الله تعالى، مهيمنة بأحكامها على الأقوال، </a:t>
            </a:r>
            <a:r>
              <a:rPr lang="ar-SA" dirty="0" smtClean="0"/>
              <a:t>والأفعال والأفكار، </a:t>
            </a:r>
            <a:r>
              <a:rPr lang="ar-SA" dirty="0"/>
              <a:t>وجميع السلوك الإنساني، والعلاقات الدولية الداخلية، </a:t>
            </a:r>
            <a:r>
              <a:rPr lang="ar-SA" dirty="0" smtClean="0"/>
              <a:t>والخارجية.</a:t>
            </a:r>
          </a:p>
          <a:p>
            <a:r>
              <a:rPr lang="ar-SA" dirty="0" smtClean="0"/>
              <a:t>تحلّ </a:t>
            </a:r>
            <a:r>
              <a:rPr lang="ar-SA" dirty="0"/>
              <a:t>ما حرّم الله، وتحرّم ما أحلّ الله تعالى</a:t>
            </a:r>
            <a:r>
              <a:rPr lang="ar-SA" dirty="0" smtClean="0"/>
              <a:t>.</a:t>
            </a:r>
          </a:p>
          <a:p>
            <a:r>
              <a:rPr lang="ar-SA" dirty="0" smtClean="0"/>
              <a:t>اتباع الديمقراطية يقولون: لا يُحكـم على السلوك الإنساني منفرداً أو مجتمعاً في صورة دولة، بأنه صواب أو خطأ، فيكون جريمة، أم سلوكا مباحا، إلاّ بقانون، ولابد للقانون من مشرِّع يشرّعه، ومصدر يحدثه وينشئه.</a:t>
            </a:r>
          </a:p>
          <a:p>
            <a:pPr marL="0" indent="0">
              <a:buNone/>
            </a:pPr>
            <a:r>
              <a:rPr lang="ar-SA" dirty="0"/>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11</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0" indent="0">
              <a:buNone/>
            </a:pPr>
            <a:r>
              <a:rPr lang="ar-SA" dirty="0" smtClean="0"/>
              <a:t>: </a:t>
            </a:r>
            <a:r>
              <a:rPr lang="ar-SA" dirty="0"/>
              <a:t/>
            </a:r>
            <a:br>
              <a:rPr lang="ar-SA" dirty="0"/>
            </a:br>
            <a:r>
              <a:rPr lang="ar-SA" dirty="0"/>
              <a:t>فإمّا إن يكون مصدره من غير البشر، وهو الله تعالى، عند أتباع الرسل.</a:t>
            </a:r>
            <a:br>
              <a:rPr lang="ar-SA" dirty="0"/>
            </a:br>
            <a:r>
              <a:rPr lang="ar-SA" dirty="0"/>
              <a:t>وإما أن يكون من البشر، وهذا الأخير لا يخلو : </a:t>
            </a:r>
            <a:br>
              <a:rPr lang="ar-SA" dirty="0"/>
            </a:br>
            <a:r>
              <a:rPr lang="ar-SA" dirty="0"/>
              <a:t>إمّا أن يكون من حاكم مستبد، يفصل في الأمور برأيه، ويقضي فيها بحكمه وهذه هي الدكتاتورية التي ثارت عليها الشعوب في القرن الماضي، حتى ساد المذهب الثالث. </a:t>
            </a:r>
            <a:br>
              <a:rPr lang="ar-SA" dirty="0"/>
            </a:br>
            <a:r>
              <a:rPr lang="ar-SA" dirty="0"/>
              <a:t>وهو أن يكون مصدر التشريع هو حكم الأغلبيّة بحسب العـدّ المحض، الذي يعدّ الرؤوس ولا يزنها، فيجعل العاقل الحكيم المصلح، مساويا للجاهل الأحمق المفسد، والمؤمن الصالح الأمين، مكافئا للكافر الفاسق الخائن، وسيد القوم الشريف سديد الرأي، معادلا للمرأة التي ربما تكون عاهرة..</a:t>
            </a:r>
            <a:br>
              <a:rPr lang="ar-SA" dirty="0"/>
            </a:br>
            <a:r>
              <a:rPr lang="ar-SA" dirty="0"/>
              <a:t>فكلهم سواء في ميزان هذا الدين الجديد، فتُعدّ أصواتهم عدّا فحسـب، ثم يُعرف بأكثر العدّ، الشــرعُ الذي يجب أن يسيروا عليه، والنهج الذي يهديهم سواء السبيل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12</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buNone/>
            </a:pPr>
            <a:r>
              <a:rPr lang="ar-SA" b="1" dirty="0" smtClean="0">
                <a:solidFill>
                  <a:srgbClr val="C00000"/>
                </a:solidFill>
              </a:rPr>
              <a:t>فالقانون</a:t>
            </a:r>
            <a:r>
              <a:rPr lang="ar-SA" dirty="0" smtClean="0"/>
              <a:t> :إمّا </a:t>
            </a:r>
            <a:r>
              <a:rPr lang="ar-SA" dirty="0"/>
              <a:t>إن يكون مصدره </a:t>
            </a:r>
            <a:r>
              <a:rPr lang="ar-SA" dirty="0" smtClean="0"/>
              <a:t>الله تعالى وذلك بإتباع </a:t>
            </a:r>
            <a:r>
              <a:rPr lang="ar-SA" dirty="0"/>
              <a:t>الرسل.</a:t>
            </a:r>
            <a:br>
              <a:rPr lang="ar-SA" dirty="0"/>
            </a:br>
            <a:r>
              <a:rPr lang="ar-SA" dirty="0"/>
              <a:t>وإما أن يكون من البشر، وهذا الأخير لا يخلو : </a:t>
            </a:r>
            <a:br>
              <a:rPr lang="ar-SA" dirty="0"/>
            </a:br>
            <a:r>
              <a:rPr lang="ar-SA" dirty="0"/>
              <a:t>إمّا أن يكون من حاكم مستبد، يفصل في الأمور برأيه، ويقضي فيها بحكمه وهذه هي الدكتاتورية التي ثارت عليها الشعوب في القرن </a:t>
            </a:r>
            <a:r>
              <a:rPr lang="ar-SA" dirty="0" smtClean="0"/>
              <a:t>الماضي.</a:t>
            </a:r>
          </a:p>
          <a:p>
            <a:pPr marL="0" indent="0">
              <a:buNone/>
            </a:pPr>
            <a:r>
              <a:rPr lang="ar-SA" dirty="0" smtClean="0"/>
              <a:t>تشريعات الديمقراطية التي </a:t>
            </a:r>
            <a:r>
              <a:rPr lang="ar-SA" dirty="0"/>
              <a:t>تنتج عن حكم الأغلبيّة، مقدمة على كلّ حكم آخر حتى شريعة الله تعالى، وأنهــا ملزمة للشعوب، فهي شريعة كاملة، وأحكام نافذة، والخارج عليها مجرم، والمتمرد عليها خائن، والساعي في تعطيلها مرتد يحكم عليه أحيانا بالإعدام، أو الحبس المؤبد، </a:t>
            </a:r>
            <a:r>
              <a:rPr lang="ar-SA" dirty="0" smtClean="0"/>
              <a:t>أو النكال </a:t>
            </a:r>
            <a:r>
              <a:rPr lang="ar-SA" dirty="0"/>
              <a:t>الشديد، ثم جعلوا </a:t>
            </a:r>
            <a:r>
              <a:rPr lang="ar-SA" dirty="0" smtClean="0"/>
              <a:t>خبـــراء يطوّرون القانون، ( </a:t>
            </a:r>
            <a:r>
              <a:rPr lang="ar-SA" dirty="0"/>
              <a:t>فقهاء القانون ) كما أطلقوا على آراءهم ( الفتوى )، إمعانا في المضادة لشريعة الله تعالى واستبدالها بغيرها.</a:t>
            </a:r>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13</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lgn="ctr">
              <a:buNone/>
            </a:pPr>
            <a:r>
              <a:rPr lang="ar-SA" b="1" dirty="0">
                <a:solidFill>
                  <a:srgbClr val="C00000"/>
                </a:solidFill>
                <a:latin typeface="Monotype Koufi" pitchFamily="2" charset="-78"/>
                <a:ea typeface="Monotype Koufi" pitchFamily="2" charset="-78"/>
                <a:cs typeface="Monotype Koufi" pitchFamily="2" charset="-78"/>
              </a:rPr>
              <a:t>الديمقراطية </a:t>
            </a:r>
            <a:r>
              <a:rPr lang="ar-SA" b="1" dirty="0" smtClean="0">
                <a:solidFill>
                  <a:srgbClr val="C00000"/>
                </a:solidFill>
                <a:latin typeface="Monotype Koufi" pitchFamily="2" charset="-78"/>
                <a:ea typeface="Monotype Koufi" pitchFamily="2" charset="-78"/>
                <a:cs typeface="Monotype Koufi" pitchFamily="2" charset="-78"/>
              </a:rPr>
              <a:t>والشورى</a:t>
            </a:r>
          </a:p>
          <a:p>
            <a:pPr marL="0" indent="0">
              <a:buNone/>
            </a:pPr>
            <a:r>
              <a:rPr lang="ar-SA" b="1" dirty="0">
                <a:solidFill>
                  <a:srgbClr val="00B050"/>
                </a:solidFill>
              </a:rPr>
              <a:t>الشورى: </a:t>
            </a:r>
            <a:r>
              <a:rPr lang="ar-SA" dirty="0" smtClean="0"/>
              <a:t>محاولة </a:t>
            </a:r>
            <a:r>
              <a:rPr lang="ar-SA" dirty="0"/>
              <a:t>إجماع الآراء حول القضايا المهمة ومعرفة الصحيح منها من مجموع تلك </a:t>
            </a:r>
            <a:r>
              <a:rPr lang="ar-SA" dirty="0" smtClean="0"/>
              <a:t>الآراء, </a:t>
            </a:r>
            <a:r>
              <a:rPr lang="ar-SA" dirty="0"/>
              <a:t>ففي بعض الآيات الثناء من الله تعالى على المؤمنين حينما تتآلف القلوب وتتحد الأهداف ويمثل الجميع جسما واحدا. </a:t>
            </a:r>
            <a:br>
              <a:rPr lang="ar-SA" dirty="0"/>
            </a:br>
            <a:r>
              <a:rPr lang="ar-SA" dirty="0"/>
              <a:t>قال تعالى: </a:t>
            </a:r>
            <a:r>
              <a:rPr lang="ar-SA" dirty="0" smtClean="0"/>
              <a:t>(وَالَّذِينَ </a:t>
            </a:r>
            <a:r>
              <a:rPr lang="ar-SA" dirty="0"/>
              <a:t>اسْتَجَابُوا لِرَبِّهِمْ وَأَقَامُوا الصَّلاةَ وَأَمْرُهُمْ شُورَى بَيْنَهُمْ وَمِمَّا رَزَقْنَاهُمْ </a:t>
            </a:r>
            <a:r>
              <a:rPr lang="ar-SA" dirty="0" smtClean="0"/>
              <a:t>يُنفِقُونَ)</a:t>
            </a:r>
          </a:p>
          <a:p>
            <a:pPr marL="0" indent="0">
              <a:buNone/>
            </a:pPr>
            <a:r>
              <a:rPr lang="ar-SA" dirty="0" smtClean="0"/>
              <a:t>أمر الله تعالى نبيه بمشاورة أصحابه قال تعالى (فَبِمَا </a:t>
            </a:r>
            <a:r>
              <a:rPr lang="ar-SA" dirty="0"/>
              <a:t>رَحْمَةٍ مِّنَ اللّهِ لِنتَ لَهُمْ وَلَوْ كُنتَ فَظًّا غَلِيظَ الْقَلْبِ لاَنفَضُّواْ مِنْ حَوْلِكَ فَاعْفُ عَنْهُمْ وَاسْتَغْفِرْ لَهُمْ وَشَاوِرْهُمْ فِي الأَمْرِ فَإِذَا عَزَمْتَ فَتَوَكَّلْ عَلَى اللّهِ إِنَّ اللّهَ يُحِبُّ </a:t>
            </a:r>
            <a:r>
              <a:rPr lang="ar-SA" dirty="0" smtClean="0"/>
              <a:t>الْمُتَوَكِّلِينَ)</a:t>
            </a: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14</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ar-SA" dirty="0"/>
              <a:t>أمر وإرشاد للمؤمنين في حال الخصومة بينهم أن </a:t>
            </a:r>
            <a:r>
              <a:rPr lang="ar-SA" dirty="0" err="1"/>
              <a:t>يلجأوا</a:t>
            </a:r>
            <a:r>
              <a:rPr lang="ar-SA" dirty="0"/>
              <a:t> إلى التشاور فيما بينهم للوصول إلى الأمر الذي يصلح به كلا الفريقين فقال تعالى في شأن النزاع بين الزوج وزوجته: </a:t>
            </a:r>
            <a:r>
              <a:rPr lang="ar-SA" dirty="0" smtClean="0"/>
              <a:t>(فَإِنْ </a:t>
            </a:r>
            <a:r>
              <a:rPr lang="ar-SA" dirty="0"/>
              <a:t>أَرَادَا فِصَالاً عَن تَرَاضٍ مِّنْهُمَا وَتَشَاوُرٍ فَلاَ جُنَاحَ </a:t>
            </a:r>
            <a:r>
              <a:rPr lang="ar-SA" dirty="0" smtClean="0"/>
              <a:t>عَلَيْهِمَا)</a:t>
            </a:r>
          </a:p>
          <a:p>
            <a:pPr marL="0" indent="0">
              <a:buNone/>
            </a:pPr>
            <a:r>
              <a:rPr lang="ar-SA" dirty="0" smtClean="0"/>
              <a:t>من ظن </a:t>
            </a:r>
            <a:r>
              <a:rPr lang="ar-SA" dirty="0"/>
              <a:t>أنه لا فرق بين </a:t>
            </a:r>
            <a:r>
              <a:rPr lang="ar-SA" dirty="0" smtClean="0"/>
              <a:t>الانتخاب </a:t>
            </a:r>
            <a:r>
              <a:rPr lang="ar-SA" dirty="0"/>
              <a:t>الغربي وبين مسألة الشورى التي </a:t>
            </a:r>
            <a:r>
              <a:rPr lang="ar-SA" dirty="0" err="1"/>
              <a:t>دعى</a:t>
            </a:r>
            <a:r>
              <a:rPr lang="ar-SA" dirty="0"/>
              <a:t> إليها الإسلام في قول الله عز وجل: وَأَمْرُهُمْ شُورَى بَيْنَهُمْ، </a:t>
            </a:r>
            <a:r>
              <a:rPr lang="ar-SA" dirty="0" smtClean="0"/>
              <a:t>يكون قد: </a:t>
            </a:r>
            <a:r>
              <a:rPr lang="ar-SA" dirty="0"/>
              <a:t/>
            </a:r>
            <a:br>
              <a:rPr lang="ar-SA" dirty="0"/>
            </a:br>
            <a:r>
              <a:rPr lang="ar-SA" dirty="0"/>
              <a:t>1- </a:t>
            </a:r>
            <a:r>
              <a:rPr lang="ar-SA" dirty="0" smtClean="0"/>
              <a:t>جهل </a:t>
            </a:r>
            <a:r>
              <a:rPr lang="ar-SA" dirty="0"/>
              <a:t>بحقائق الإسلام. </a:t>
            </a:r>
            <a:br>
              <a:rPr lang="ar-SA" dirty="0"/>
            </a:br>
            <a:r>
              <a:rPr lang="ar-SA" dirty="0"/>
              <a:t>2- </a:t>
            </a:r>
            <a:r>
              <a:rPr lang="ar-SA" dirty="0" smtClean="0"/>
              <a:t>جهل بما </a:t>
            </a:r>
            <a:r>
              <a:rPr lang="ar-SA" dirty="0"/>
              <a:t>تحمله الديمقراطية من أخطار على الدين وأهله. </a:t>
            </a:r>
            <a:br>
              <a:rPr lang="ar-SA" dirty="0"/>
            </a:br>
            <a:r>
              <a:rPr lang="ar-SA" dirty="0"/>
              <a:t>3- وما تحمله كذلك من مساوئ في طريقة الديمقراطية في الانتخابات.</a:t>
            </a:r>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15</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85000" lnSpcReduction="20000"/>
          </a:bodyPr>
          <a:lstStyle/>
          <a:p>
            <a:pPr marL="0" indent="0" algn="ctr">
              <a:buNone/>
            </a:pPr>
            <a:r>
              <a:rPr lang="ar-SA" sz="3600" dirty="0">
                <a:solidFill>
                  <a:srgbClr val="C00000"/>
                </a:solidFill>
                <a:latin typeface="Monotype Koufi" pitchFamily="2" charset="-78"/>
                <a:ea typeface="Monotype Koufi" pitchFamily="2" charset="-78"/>
                <a:cs typeface="Monotype Koufi" pitchFamily="2" charset="-78"/>
              </a:rPr>
              <a:t>وقفات مع النظام الديمقراطي</a:t>
            </a:r>
            <a:endParaRPr lang="en-US" sz="3600" dirty="0">
              <a:solidFill>
                <a:srgbClr val="C00000"/>
              </a:solidFill>
              <a:ea typeface="Monotype Koufi" pitchFamily="2" charset="-78"/>
              <a:cs typeface="Monotype Koufi" pitchFamily="2" charset="-78"/>
            </a:endParaRPr>
          </a:p>
          <a:p>
            <a:pPr marL="0" indent="0">
              <a:buNone/>
            </a:pPr>
            <a:r>
              <a:rPr lang="ar-SA" dirty="0"/>
              <a:t/>
            </a:r>
            <a:br>
              <a:rPr lang="ar-SA" dirty="0"/>
            </a:br>
            <a:r>
              <a:rPr lang="ar-SA" b="1" dirty="0">
                <a:solidFill>
                  <a:srgbClr val="FF0000"/>
                </a:solidFill>
              </a:rPr>
              <a:t>الوقفة الأولى: العلاقة بين الديمقراطية </a:t>
            </a:r>
            <a:r>
              <a:rPr lang="ar-SA" b="1" dirty="0" smtClean="0">
                <a:solidFill>
                  <a:srgbClr val="FF0000"/>
                </a:solidFill>
              </a:rPr>
              <a:t>والعلمانية</a:t>
            </a:r>
          </a:p>
          <a:p>
            <a:pPr marL="0" indent="0">
              <a:buNone/>
            </a:pPr>
            <a:r>
              <a:rPr lang="ar-SA" dirty="0"/>
              <a:t>العلاقة بين الديمقراطية والعلمانية هي علاقة الفرع بأصله، أو علاقة الثمرة الخبيثة بالشجرة التي أثمرتها، فالعلمانية هي " مذهب من المذاهب الكفرية التي ترمي إلى عزل الدين عن التأثير في الدنيا، </a:t>
            </a:r>
            <a:r>
              <a:rPr lang="ar-SA" dirty="0" smtClean="0"/>
              <a:t>والديمقراطية </a:t>
            </a:r>
            <a:r>
              <a:rPr lang="ar-SA" dirty="0"/>
              <a:t>تقوم أساسا على إسناد السيادة أو السلطة العليا للأمة أو الشعب وهذا يعني أن الكلمة العليا في جميع النواحي السياسية إنما هي للأمة أو الشعب. </a:t>
            </a:r>
            <a:br>
              <a:rPr lang="ar-SA" dirty="0"/>
            </a:br>
            <a:r>
              <a:rPr lang="ar-SA" dirty="0" smtClean="0"/>
              <a:t>الديمقراطية هي </a:t>
            </a:r>
            <a:r>
              <a:rPr lang="ar-SA" dirty="0"/>
              <a:t>التعبير السياسي أو الوجه السياسي للعلمانية، كما أن الاشتراكية والرأسمالية تعبير اقتصادي عن العلمانية، وهذه العلاقة بين الديمقراطية والعلمانية نستطيع أن ندركها </a:t>
            </a:r>
            <a:r>
              <a:rPr lang="ar-SA" dirty="0" smtClean="0"/>
              <a:t>من خلال نظرية </a:t>
            </a:r>
            <a:r>
              <a:rPr lang="ar-SA" dirty="0"/>
              <a:t>العقد الاجتماعي التي تمثل الأساسي الفلسفي لنظرية السيادة التي تقوم عليها الديمقراطية، </a:t>
            </a:r>
            <a:r>
              <a:rPr lang="ar-SA" dirty="0" smtClean="0"/>
              <a:t>والتي تمثل </a:t>
            </a:r>
            <a:r>
              <a:rPr lang="ar-SA" dirty="0"/>
              <a:t>الركن الأساسي في فكر زعماء الثورة الفرنسية التي أقامت دولة علمانية لأول مرة في تاريخ أوروبا المسيحية. </a:t>
            </a:r>
            <a:br>
              <a:rPr lang="ar-SA" dirty="0"/>
            </a:br>
            <a:r>
              <a:rPr lang="ar-SA" dirty="0"/>
              <a:t/>
            </a:r>
            <a:br>
              <a:rPr lang="ar-SA" dirty="0"/>
            </a:br>
            <a:r>
              <a:rPr lang="ar-SA" dirty="0"/>
              <a:t/>
            </a:r>
            <a:br>
              <a:rPr lang="ar-SA" dirty="0"/>
            </a:br>
            <a:endParaRPr lang="ar-SA" b="1" dirty="0">
              <a:solidFill>
                <a:srgbClr val="FF0000"/>
              </a:solidFill>
            </a:endParaRPr>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16</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b="1" dirty="0">
                <a:solidFill>
                  <a:srgbClr val="FF0000"/>
                </a:solidFill>
              </a:rPr>
              <a:t>الوقفة الثانية: لا ديمقراطية في الإسلام : </a:t>
            </a:r>
            <a:r>
              <a:rPr lang="ar-SA" dirty="0"/>
              <a:t/>
            </a:r>
            <a:br>
              <a:rPr lang="ar-SA" dirty="0"/>
            </a:br>
            <a:r>
              <a:rPr lang="ar-SA" dirty="0" smtClean="0"/>
              <a:t>من </a:t>
            </a:r>
            <a:r>
              <a:rPr lang="ar-SA" dirty="0"/>
              <a:t>الأمور المنكرة </a:t>
            </a:r>
            <a:r>
              <a:rPr lang="ar-SA" dirty="0" smtClean="0"/>
              <a:t>جداً بعد معرفة حقيقة الديمقراطية، </a:t>
            </a:r>
            <a:r>
              <a:rPr lang="ar-SA" dirty="0"/>
              <a:t>أن </a:t>
            </a:r>
            <a:r>
              <a:rPr lang="ar-SA" dirty="0" smtClean="0"/>
              <a:t>نسمع </a:t>
            </a:r>
            <a:r>
              <a:rPr lang="ar-SA" dirty="0"/>
              <a:t>من يقول: إن " الديمقراطية من الإسلام " أو إن " الإسلام نظام ديمقراطي" أو " الديمقراطية الإسلامية " أو أشباه ذلك من الأسماء الملفقة من كلمة الحق وهي الإسلام، ومن كلمة الباطل وهي </a:t>
            </a:r>
            <a:r>
              <a:rPr lang="ar-SA" dirty="0" smtClean="0"/>
              <a:t>الديمقراطية.</a:t>
            </a:r>
          </a:p>
          <a:p>
            <a:pPr marL="0" indent="0">
              <a:buNone/>
            </a:pPr>
            <a:r>
              <a:rPr lang="ar-SA" b="1" dirty="0">
                <a:solidFill>
                  <a:srgbClr val="FF0000"/>
                </a:solidFill>
              </a:rPr>
              <a:t>الوقفة الثالثة: النظام الديمقراطي باطل شرعا: </a:t>
            </a:r>
            <a:r>
              <a:rPr lang="ar-SA" dirty="0"/>
              <a:t/>
            </a:r>
            <a:br>
              <a:rPr lang="ar-SA" dirty="0"/>
            </a:br>
            <a:r>
              <a:rPr lang="ar-SA" dirty="0" smtClean="0"/>
              <a:t>قيام النظام </a:t>
            </a:r>
            <a:r>
              <a:rPr lang="ar-SA" dirty="0"/>
              <a:t>الديمقراطي </a:t>
            </a:r>
            <a:r>
              <a:rPr lang="ar-SA" dirty="0" smtClean="0"/>
              <a:t>على </a:t>
            </a:r>
            <a:r>
              <a:rPr lang="ar-SA" dirty="0"/>
              <a:t>أسس إلحادية كفرية – يصبح </a:t>
            </a:r>
            <a:r>
              <a:rPr lang="ar-SA" dirty="0" smtClean="0"/>
              <a:t>باطلاً شرعاً، يترتب على ذلك: </a:t>
            </a:r>
            <a:r>
              <a:rPr lang="ar-SA" dirty="0"/>
              <a:t/>
            </a:r>
            <a:br>
              <a:rPr lang="ar-SA" dirty="0"/>
            </a:br>
            <a:r>
              <a:rPr lang="ar-SA" dirty="0" smtClean="0"/>
              <a:t>*لا </a:t>
            </a:r>
            <a:r>
              <a:rPr lang="ar-SA" dirty="0"/>
              <a:t>ولاية شرعية للنظام الديمقراطي على المسلمين. </a:t>
            </a:r>
            <a:br>
              <a:rPr lang="ar-SA" dirty="0"/>
            </a:br>
            <a:r>
              <a:rPr lang="ar-SA" dirty="0" smtClean="0"/>
              <a:t>*علاقة </a:t>
            </a:r>
            <a:r>
              <a:rPr lang="ar-SA" dirty="0"/>
              <a:t>المسلم بهذا النظام هي علاقة البراء وليس الولاء. </a:t>
            </a:r>
            <a:br>
              <a:rPr lang="ar-SA" dirty="0"/>
            </a:br>
            <a:r>
              <a:rPr lang="ar-SA" dirty="0" smtClean="0"/>
              <a:t>*العمل على إزالة الأحكام الديمقراطية من الدول الإسلامية حتى </a:t>
            </a:r>
            <a:r>
              <a:rPr lang="ar-SA" dirty="0"/>
              <a:t>تعلوها أحكام النظام الإسلامي.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17</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b="1" dirty="0">
                <a:solidFill>
                  <a:srgbClr val="FF0000"/>
                </a:solidFill>
              </a:rPr>
              <a:t>الوقفة الرابعة: وسائل الديمقراطيين والعلمانيين وغيرهم في محاربة النظام الإسلامي: </a:t>
            </a:r>
            <a:r>
              <a:rPr lang="ar-SA" dirty="0"/>
              <a:t/>
            </a:r>
            <a:br>
              <a:rPr lang="ar-SA" dirty="0"/>
            </a:br>
            <a:r>
              <a:rPr lang="ar-SA" dirty="0" smtClean="0"/>
              <a:t>من الوسائل التي </a:t>
            </a:r>
            <a:r>
              <a:rPr lang="ar-SA" dirty="0"/>
              <a:t>من خلالها يقومون بمحاربة النظام الإسلامي للحيلولة دون رجوعه مرة أخرى. </a:t>
            </a:r>
            <a:endParaRPr lang="ar-SA" dirty="0" smtClean="0"/>
          </a:p>
          <a:p>
            <a:pPr marL="514350" indent="-514350">
              <a:buFont typeface="+mj-lt"/>
              <a:buAutoNum type="arabicPeriod"/>
            </a:pPr>
            <a:r>
              <a:rPr lang="ar-SA" dirty="0" smtClean="0"/>
              <a:t>زعمهم </a:t>
            </a:r>
            <a:r>
              <a:rPr lang="ar-SA" dirty="0"/>
              <a:t>أن الإسلام ليس فيه نظام سياسي، وأن الرسول </a:t>
            </a:r>
            <a:r>
              <a:rPr lang="ar-SA" dirty="0" smtClean="0">
                <a:sym typeface="AGA Arabesque"/>
              </a:rPr>
              <a:t> </a:t>
            </a:r>
            <a:r>
              <a:rPr lang="ar-SA" dirty="0" smtClean="0"/>
              <a:t>لم </a:t>
            </a:r>
            <a:r>
              <a:rPr lang="ar-SA" dirty="0"/>
              <a:t>يكن من عمله إقامة دولة </a:t>
            </a:r>
            <a:r>
              <a:rPr lang="ar-SA" dirty="0" smtClean="0"/>
              <a:t>وإدارتها.</a:t>
            </a:r>
          </a:p>
          <a:p>
            <a:pPr marL="514350" indent="-514350">
              <a:buFont typeface="+mj-lt"/>
              <a:buAutoNum type="arabicPeriod"/>
            </a:pPr>
            <a:r>
              <a:rPr lang="ar-SA" dirty="0"/>
              <a:t>التسليم بأن الإسلام له نظام سياسي وأن الإسلام دين ودولة، </a:t>
            </a:r>
            <a:r>
              <a:rPr lang="ar-SA" dirty="0" smtClean="0"/>
              <a:t>وأن مصادر </a:t>
            </a:r>
            <a:r>
              <a:rPr lang="ar-SA" dirty="0"/>
              <a:t>الأحكام السياسية (الدستورية) إنما هي الكتاب والسنة فقط، ويرفضون بقية أدلة الأحكام الأخرى حتى الإجماع عندهم مرفوض في مجال الأحكام السياسية ولو كان إجماع الصحابة </a:t>
            </a:r>
            <a:r>
              <a:rPr lang="ar-SA" dirty="0" smtClean="0">
                <a:sym typeface="AGA Arabesque"/>
              </a:rPr>
              <a:t> </a:t>
            </a:r>
            <a:r>
              <a:rPr lang="ar-SA" dirty="0" smtClean="0"/>
              <a:t>.</a:t>
            </a:r>
          </a:p>
          <a:p>
            <a:pPr marL="0" indent="0">
              <a:buNone/>
            </a:pPr>
            <a:r>
              <a:rPr lang="ar-SA" dirty="0" smtClean="0"/>
              <a:t> </a:t>
            </a:r>
            <a:r>
              <a:rPr lang="ar-SA" dirty="0"/>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18</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a:bodyPr>
          <a:lstStyle/>
          <a:p>
            <a:pPr marL="514350" indent="-514350">
              <a:buFont typeface="+mj-lt"/>
              <a:buAutoNum type="arabicPeriod" startAt="3"/>
            </a:pPr>
            <a:r>
              <a:rPr lang="ar-SA" dirty="0"/>
              <a:t>استغلال خطأ بعض الخلفاء أو الأمراء أو الحكام المسلمين، وإلصاق هذه الأخطاء بالنظام الإسلامي نفسه، وتشويهه به</a:t>
            </a:r>
            <a:r>
              <a:rPr lang="ar-SA" dirty="0" smtClean="0"/>
              <a:t>.</a:t>
            </a:r>
          </a:p>
          <a:p>
            <a:pPr marL="514350" indent="-514350">
              <a:buFont typeface="+mj-lt"/>
              <a:buAutoNum type="arabicPeriod" startAt="3"/>
            </a:pPr>
            <a:r>
              <a:rPr lang="ar-SA" dirty="0"/>
              <a:t>القول بأن النظام الإسلامي نظام مثالي </a:t>
            </a:r>
            <a:r>
              <a:rPr lang="ar-SA" dirty="0" smtClean="0"/>
              <a:t>ومرادهم </a:t>
            </a:r>
            <a:r>
              <a:rPr lang="ar-SA" dirty="0"/>
              <a:t>بهذه المقولة أنه نظام غير للتطبيق، وإذا طبق فهو غير صالح لقيادة </a:t>
            </a:r>
            <a:r>
              <a:rPr lang="ar-SA" dirty="0" smtClean="0"/>
              <a:t>الحياة، لأن </a:t>
            </a:r>
            <a:r>
              <a:rPr lang="ar-SA" dirty="0"/>
              <a:t>النظام المثالي - في عرفهم – لا يصلح إلا لأناس </a:t>
            </a:r>
            <a:r>
              <a:rPr lang="ar-SA" dirty="0" smtClean="0"/>
              <a:t>مثاليين.</a:t>
            </a:r>
          </a:p>
          <a:p>
            <a:pPr marL="514350" indent="-514350">
              <a:buFont typeface="+mj-lt"/>
              <a:buAutoNum type="arabicPeriod" startAt="3"/>
            </a:pPr>
            <a:r>
              <a:rPr lang="ar-SA" dirty="0" smtClean="0"/>
              <a:t>تزييف تاريخ الدولة الإسلامية، ومن خلال هذه الكتابات يصورون تاريخ الدولة الإسلامية المشرق على أنه سلسلة من المؤامرات والخيانات التي يقوم بها حاكم لكي يستولي على السلطة من الحاكم الذي يسبقه، معتمدين في ذلك على : </a:t>
            </a:r>
            <a:br>
              <a:rPr lang="ar-SA" dirty="0" smtClean="0"/>
            </a:br>
            <a:r>
              <a:rPr lang="ar-SA" dirty="0"/>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19</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buNone/>
            </a:pPr>
            <a:r>
              <a:rPr lang="ar-SA" dirty="0" smtClean="0"/>
              <a:t>أ) كثير من الروايات التاريخية الباطلة أو المكذوبة، أو التي لا ترقى إلى المرتبة التي يحتج بها في إثبات القضايا التاريخية. </a:t>
            </a:r>
            <a:br>
              <a:rPr lang="ar-SA" dirty="0" smtClean="0"/>
            </a:br>
            <a:r>
              <a:rPr lang="ar-SA" dirty="0" smtClean="0"/>
              <a:t>ب) تأويل بل تحريف كثير من الروايات الصحيحة لإبطال ما دلت عليه من الحق والصواب. </a:t>
            </a:r>
            <a:br>
              <a:rPr lang="ar-SA" dirty="0" smtClean="0"/>
            </a:br>
            <a:r>
              <a:rPr lang="ar-SA" dirty="0" smtClean="0"/>
              <a:t>ج) استغلال جهل أكثر المسلمين بتاريخ دولتهم العظيمة، ومن خلال هذا الجهل تروج عليهم الأكاذيب.</a:t>
            </a:r>
          </a:p>
          <a:p>
            <a:pPr marL="0" indent="0">
              <a:buNone/>
            </a:pPr>
            <a:r>
              <a:rPr lang="ar-SA" b="1" dirty="0">
                <a:solidFill>
                  <a:srgbClr val="FF0000"/>
                </a:solidFill>
              </a:rPr>
              <a:t>الوقفة الخامسة: وسائل الديمقراطية في إقناع المسلمين بالنظام الديمقراطي: </a:t>
            </a:r>
            <a:r>
              <a:rPr lang="ar-SA" dirty="0"/>
              <a:t/>
            </a:r>
            <a:br>
              <a:rPr lang="ar-SA" dirty="0"/>
            </a:br>
            <a:r>
              <a:rPr lang="ar-SA" dirty="0"/>
              <a:t>للديمقراطيين وسائل كثيرة لمحاولة التمكين للنظام الديمقراطي في الدول الإسلامية وذلك للحيلولة دون رجوع النظام الإسلامي مرة أخرى إلى بلاد المسلمين. </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20</a:t>
            </a:fld>
            <a:endParaRPr lang="ar-SA"/>
          </a:p>
        </p:txBody>
      </p:sp>
    </p:spTree>
    <p:extLst>
      <p:ext uri="{BB962C8B-B14F-4D97-AF65-F5344CB8AC3E}">
        <p14:creationId xmlns:p14="http://schemas.microsoft.com/office/powerpoint/2010/main" val="28501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514350" indent="-514350">
              <a:buFont typeface="+mj-lt"/>
              <a:buAutoNum type="arabicParenR"/>
            </a:pPr>
            <a:r>
              <a:rPr lang="ar-SA" dirty="0"/>
              <a:t>محاربة النظام </a:t>
            </a:r>
            <a:r>
              <a:rPr lang="ar-SA" dirty="0" smtClean="0"/>
              <a:t>الإسلامي.</a:t>
            </a:r>
          </a:p>
          <a:p>
            <a:pPr marL="514350" indent="-514350">
              <a:buFont typeface="+mj-lt"/>
              <a:buAutoNum type="arabicParenR"/>
            </a:pPr>
            <a:r>
              <a:rPr lang="ar-SA" dirty="0"/>
              <a:t>الدعاية المكثفة للنظام الديمقراطي وتصويره على أنه النظام الوحيد الذي يكفل للشعوب ممارسة حريتها بدون قيود، </a:t>
            </a:r>
            <a:r>
              <a:rPr lang="ar-SA" dirty="0" smtClean="0"/>
              <a:t>وهو </a:t>
            </a:r>
            <a:r>
              <a:rPr lang="ar-SA" dirty="0"/>
              <a:t>النظام الذي يعلي من إرادة الشعوب ويوفر لهم الحياة الآمنة المطمئنة. </a:t>
            </a:r>
            <a:r>
              <a:rPr lang="ar-SA" dirty="0" smtClean="0"/>
              <a:t>اسئلة للمناقشة:</a:t>
            </a:r>
          </a:p>
          <a:p>
            <a:pPr marL="0" indent="0">
              <a:buNone/>
            </a:pPr>
            <a:r>
              <a:rPr lang="ar-SA" dirty="0" smtClean="0"/>
              <a:t>أولا</a:t>
            </a:r>
            <a:r>
              <a:rPr lang="ar-SA" dirty="0"/>
              <a:t>: هل هو فعلا النظام الوحيد الذي يوفر مثل هذا</a:t>
            </a:r>
            <a:r>
              <a:rPr lang="ar-SA" dirty="0" smtClean="0"/>
              <a:t>؟</a:t>
            </a:r>
          </a:p>
          <a:p>
            <a:pPr marL="0" indent="0">
              <a:buNone/>
            </a:pPr>
            <a:r>
              <a:rPr lang="ar-SA" dirty="0" smtClean="0"/>
              <a:t> </a:t>
            </a:r>
            <a:r>
              <a:rPr lang="ar-SA" dirty="0"/>
              <a:t>ثانيا: </a:t>
            </a:r>
            <a:r>
              <a:rPr lang="ar-SA" dirty="0" smtClean="0"/>
              <a:t>ما حقيقة  </a:t>
            </a:r>
            <a:r>
              <a:rPr lang="ar-SA" dirty="0"/>
              <a:t>الحرية في النظام </a:t>
            </a:r>
            <a:r>
              <a:rPr lang="ar-SA" dirty="0" smtClean="0"/>
              <a:t>الديمقراطي؟</a:t>
            </a:r>
          </a:p>
          <a:p>
            <a:pPr marL="0" indent="0">
              <a:buNone/>
            </a:pPr>
            <a:r>
              <a:rPr lang="ar-SA" dirty="0" smtClean="0"/>
              <a:t> </a:t>
            </a:r>
            <a:r>
              <a:rPr lang="ar-SA" dirty="0"/>
              <a:t>ثالثا: هل هذه الحريات المطلقة من جميع القيود والتي توفرها الديمقراطية هل تحقق الكرامة الكاملة </a:t>
            </a:r>
            <a:r>
              <a:rPr lang="ar-SA" dirty="0" smtClean="0"/>
              <a:t>للإنسان؟</a:t>
            </a:r>
          </a:p>
          <a:p>
            <a:pPr marL="0" indent="0">
              <a:buNone/>
            </a:pPr>
            <a:r>
              <a:rPr lang="ar-SA" dirty="0" smtClean="0"/>
              <a:t> </a:t>
            </a:r>
            <a:r>
              <a:rPr lang="ar-SA" dirty="0"/>
              <a:t>رابعا: الحرية المتاحة على أوسع أبوابها - في النظام الديمقراطي – هي حرية الفساد والرذيلة، وكل ما يناقض الأخلاق والدين، أما الحرية السياسية التي هي من الناحية النظرية لب الديمقراطية </a:t>
            </a:r>
            <a:r>
              <a:rPr lang="ar-SA" dirty="0" smtClean="0"/>
              <a:t>فهي حرية </a:t>
            </a:r>
            <a:r>
              <a:rPr lang="ar-SA" dirty="0"/>
              <a:t>ظاهرية أو صورية، وانظر إلى ما يشهد </a:t>
            </a:r>
            <a:r>
              <a:rPr lang="ar-SA" dirty="0" smtClean="0"/>
              <a:t>به</a:t>
            </a:r>
          </a:p>
          <a:p>
            <a:pPr marL="514350" indent="-514350">
              <a:buFont typeface="+mj-lt"/>
              <a:buAutoNum type="arabicParenR"/>
            </a:pPr>
            <a:endParaRPr lang="ar-SA" dirty="0" smtClean="0"/>
          </a:p>
          <a:p>
            <a:pPr marL="514350" indent="-514350">
              <a:buFont typeface="+mj-lt"/>
              <a:buAutoNum type="arabicParenR"/>
            </a:pPr>
            <a:endParaRPr lang="ar-SA" dirty="0"/>
          </a:p>
          <a:p>
            <a:pPr marL="514350" indent="-514350">
              <a:buFont typeface="+mj-lt"/>
              <a:buAutoNum type="arabicParenR"/>
            </a:pP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21</a:t>
            </a:fld>
            <a:endParaRPr lang="ar-SA"/>
          </a:p>
        </p:txBody>
      </p:sp>
    </p:spTree>
    <p:extLst>
      <p:ext uri="{BB962C8B-B14F-4D97-AF65-F5344CB8AC3E}">
        <p14:creationId xmlns:p14="http://schemas.microsoft.com/office/powerpoint/2010/main" val="269039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514350" indent="-514350">
              <a:buFont typeface="+mj-lt"/>
              <a:buAutoNum type="arabicParenR" startAt="3"/>
            </a:pPr>
            <a:r>
              <a:rPr lang="ar-SA" dirty="0"/>
              <a:t>ومن وسائلهم أيضا محاولة إلباس الديمقراطية ثوبا إسلاميا: أو القول: إن الديمقراطية هي التطبيق العصري أو الحديث لنظام الشورى في </a:t>
            </a:r>
            <a:r>
              <a:rPr lang="ar-SA" dirty="0" smtClean="0"/>
              <a:t>الإسلام.</a:t>
            </a:r>
          </a:p>
          <a:p>
            <a:pPr marL="0" indent="0" algn="ctr">
              <a:buNone/>
            </a:pPr>
            <a:r>
              <a:rPr lang="ar-SA" sz="3900" b="1" dirty="0">
                <a:solidFill>
                  <a:srgbClr val="C00000"/>
                </a:solidFill>
                <a:latin typeface="Monotype Koufi" pitchFamily="2" charset="-78"/>
                <a:ea typeface="Monotype Koufi" pitchFamily="2" charset="-78"/>
                <a:cs typeface="Monotype Koufi" pitchFamily="2" charset="-78"/>
              </a:rPr>
              <a:t>مثالب الديمقراطية في الحقوق والحريات </a:t>
            </a:r>
            <a:endParaRPr lang="en-US" sz="3900" b="1" dirty="0">
              <a:solidFill>
                <a:srgbClr val="C00000"/>
              </a:solidFill>
              <a:ea typeface="Monotype Koufi" pitchFamily="2" charset="-78"/>
              <a:cs typeface="Monotype Koufi" pitchFamily="2" charset="-78"/>
            </a:endParaRPr>
          </a:p>
          <a:p>
            <a:pPr marL="0" indent="0">
              <a:buNone/>
            </a:pPr>
            <a:r>
              <a:rPr lang="ar-SA" dirty="0"/>
              <a:t/>
            </a:r>
            <a:br>
              <a:rPr lang="ar-SA" dirty="0"/>
            </a:br>
            <a:r>
              <a:rPr lang="ar-SA" dirty="0"/>
              <a:t>للديمقراطية مثالب كثيرة، منها </a:t>
            </a:r>
            <a:r>
              <a:rPr lang="ar-SA" dirty="0" smtClean="0"/>
              <a:t>: </a:t>
            </a:r>
            <a:r>
              <a:rPr lang="ar-SA" dirty="0"/>
              <a:t/>
            </a:r>
            <a:br>
              <a:rPr lang="ar-SA" dirty="0"/>
            </a:br>
            <a:r>
              <a:rPr lang="ar-SA" dirty="0"/>
              <a:t>أولاً: لا تنظر الديمقراطية إلى حقوق الله على عباده، ولا تنظر بعدل إلى الحقوق العامة، وحقوق المجتمع على الأفراد فهي منحازة بإسراف لجانب الفرد وإطلاق حريته.</a:t>
            </a:r>
            <a:br>
              <a:rPr lang="ar-SA" dirty="0"/>
            </a:br>
            <a:r>
              <a:rPr lang="ar-SA" dirty="0"/>
              <a:t/>
            </a:r>
            <a:br>
              <a:rPr lang="ar-SA" dirty="0"/>
            </a:br>
            <a:r>
              <a:rPr lang="ar-SA" dirty="0"/>
              <a:t>ثانياً: تخضع الديمقراطية لدى وضع الدستور والقوانين والنظم لأهواء أعضاء المجالس النيابية، واللجان التي تفوض في وضعها، أو وضع مشروعاتها.</a:t>
            </a:r>
            <a:br>
              <a:rPr lang="ar-SA" dirty="0"/>
            </a:br>
            <a:endParaRPr lang="ar-SA" dirty="0"/>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22</a:t>
            </a:fld>
            <a:endParaRPr lang="ar-SA"/>
          </a:p>
        </p:txBody>
      </p:sp>
    </p:spTree>
    <p:extLst>
      <p:ext uri="{BB962C8B-B14F-4D97-AF65-F5344CB8AC3E}">
        <p14:creationId xmlns:p14="http://schemas.microsoft.com/office/powerpoint/2010/main" val="21859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a:t>ثالثاً: إن الديمقراطية باعتبارها تنادي بأن الدين لله والوطن للجميع، وأن شأن الأقليات في الدولة كشأن الأكثرية في الحقوق </a:t>
            </a:r>
            <a:r>
              <a:rPr lang="ar-SA" dirty="0" smtClean="0"/>
              <a:t>والواجبات.</a:t>
            </a:r>
          </a:p>
          <a:p>
            <a:pPr marL="0" indent="0">
              <a:buNone/>
            </a:pPr>
            <a:r>
              <a:rPr lang="ar-SA" dirty="0"/>
              <a:t>رابعاً: الديمقراطية وفق مبادئها المعلنة حقل خصيب جداً، لتنمية أنواع الكذب والخداع والمكر والحيلة والدس الخبيث والغش والخيانة والغدر والغيبة والنميمة والوقيعة بين الناس وتفريق الصفوف ونشر المذاهب والآراء الضالة الفاسدة </a:t>
            </a:r>
            <a:r>
              <a:rPr lang="ar-SA" dirty="0" smtClean="0"/>
              <a:t>المفسدة.</a:t>
            </a:r>
          </a:p>
          <a:p>
            <a:pPr marL="0" indent="0">
              <a:buNone/>
            </a:pPr>
            <a:r>
              <a:rPr lang="ar-SA" dirty="0"/>
              <a:t>خامساً: الحريات الشخصية في الديمقراطية حريات مسرفة، تفضي إلى شرور كثيرة وانتشار فواحش خطيرة في المجتمع ومآلها إلى الدمار الماحق.</a:t>
            </a:r>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23</a:t>
            </a:fld>
            <a:endParaRPr lang="ar-SA"/>
          </a:p>
        </p:txBody>
      </p:sp>
    </p:spTree>
    <p:extLst>
      <p:ext uri="{BB962C8B-B14F-4D97-AF65-F5344CB8AC3E}">
        <p14:creationId xmlns:p14="http://schemas.microsoft.com/office/powerpoint/2010/main" val="21859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wipe(down)">
                                      <p:cBhvr>
                                        <p:cTn id="61" dur="580">
                                          <p:stCondLst>
                                            <p:cond delay="0"/>
                                          </p:stCondLst>
                                        </p:cTn>
                                        <p:tgtEl>
                                          <p:spTgt spid="3">
                                            <p:txEl>
                                              <p:pRg st="2" end="2"/>
                                            </p:txEl>
                                          </p:spTgt>
                                        </p:tgtEl>
                                      </p:cBhvr>
                                    </p:animEffect>
                                    <p:anim calcmode="lin" valueType="num">
                                      <p:cBhvr>
                                        <p:cTn id="6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2" end="2"/>
                                            </p:txEl>
                                          </p:spTgt>
                                        </p:tgtEl>
                                      </p:cBhvr>
                                      <p:to x="100000" y="60000"/>
                                    </p:animScale>
                                    <p:animScale>
                                      <p:cBhvr>
                                        <p:cTn id="68" dur="166" decel="50000">
                                          <p:stCondLst>
                                            <p:cond delay="676"/>
                                          </p:stCondLst>
                                        </p:cTn>
                                        <p:tgtEl>
                                          <p:spTgt spid="3">
                                            <p:txEl>
                                              <p:pRg st="2" end="2"/>
                                            </p:txEl>
                                          </p:spTgt>
                                        </p:tgtEl>
                                      </p:cBhvr>
                                      <p:to x="100000" y="100000"/>
                                    </p:animScale>
                                    <p:animScale>
                                      <p:cBhvr>
                                        <p:cTn id="69" dur="26">
                                          <p:stCondLst>
                                            <p:cond delay="1312"/>
                                          </p:stCondLst>
                                        </p:cTn>
                                        <p:tgtEl>
                                          <p:spTgt spid="3">
                                            <p:txEl>
                                              <p:pRg st="2" end="2"/>
                                            </p:txEl>
                                          </p:spTgt>
                                        </p:tgtEl>
                                      </p:cBhvr>
                                      <p:to x="100000" y="80000"/>
                                    </p:animScale>
                                    <p:animScale>
                                      <p:cBhvr>
                                        <p:cTn id="70" dur="166" decel="50000">
                                          <p:stCondLst>
                                            <p:cond delay="1338"/>
                                          </p:stCondLst>
                                        </p:cTn>
                                        <p:tgtEl>
                                          <p:spTgt spid="3">
                                            <p:txEl>
                                              <p:pRg st="2" end="2"/>
                                            </p:txEl>
                                          </p:spTgt>
                                        </p:tgtEl>
                                      </p:cBhvr>
                                      <p:to x="100000" y="100000"/>
                                    </p:animScale>
                                    <p:animScale>
                                      <p:cBhvr>
                                        <p:cTn id="71" dur="26">
                                          <p:stCondLst>
                                            <p:cond delay="1642"/>
                                          </p:stCondLst>
                                        </p:cTn>
                                        <p:tgtEl>
                                          <p:spTgt spid="3">
                                            <p:txEl>
                                              <p:pRg st="2" end="2"/>
                                            </p:txEl>
                                          </p:spTgt>
                                        </p:tgtEl>
                                      </p:cBhvr>
                                      <p:to x="100000" y="90000"/>
                                    </p:animScale>
                                    <p:animScale>
                                      <p:cBhvr>
                                        <p:cTn id="72" dur="166" decel="50000">
                                          <p:stCondLst>
                                            <p:cond delay="1668"/>
                                          </p:stCondLst>
                                        </p:cTn>
                                        <p:tgtEl>
                                          <p:spTgt spid="3">
                                            <p:txEl>
                                              <p:pRg st="2" end="2"/>
                                            </p:txEl>
                                          </p:spTgt>
                                        </p:tgtEl>
                                      </p:cBhvr>
                                      <p:to x="100000" y="100000"/>
                                    </p:animScale>
                                    <p:animScale>
                                      <p:cBhvr>
                                        <p:cTn id="73" dur="26">
                                          <p:stCondLst>
                                            <p:cond delay="1808"/>
                                          </p:stCondLst>
                                        </p:cTn>
                                        <p:tgtEl>
                                          <p:spTgt spid="3">
                                            <p:txEl>
                                              <p:pRg st="2" end="2"/>
                                            </p:txEl>
                                          </p:spTgt>
                                        </p:tgtEl>
                                      </p:cBhvr>
                                      <p:to x="100000" y="95000"/>
                                    </p:animScale>
                                    <p:animScale>
                                      <p:cBhvr>
                                        <p:cTn id="74"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1035496"/>
            <a:ext cx="8229600" cy="504056"/>
          </a:xfrm>
        </p:spPr>
        <p:txBody>
          <a:bodyPr>
            <a:normAutofit fontScale="90000"/>
          </a:bodyPr>
          <a:lstStyle/>
          <a:p>
            <a:endParaRPr lang="ar-SA" dirty="0"/>
          </a:p>
        </p:txBody>
      </p:sp>
      <p:sp>
        <p:nvSpPr>
          <p:cNvPr id="3" name="عنصر نائب للمحتوى 2"/>
          <p:cNvSpPr>
            <a:spLocks noGrp="1"/>
          </p:cNvSpPr>
          <p:nvPr>
            <p:ph idx="1"/>
          </p:nvPr>
        </p:nvSpPr>
        <p:spPr>
          <a:xfrm>
            <a:off x="457200" y="476672"/>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0" indent="0">
              <a:buNone/>
            </a:pPr>
            <a:r>
              <a:rPr lang="ar-SA" dirty="0"/>
              <a:t>سادساً: الحريات الاقتصادية في الديمقراطية حريات مسرفة، تفضي إلى عدوان المحتالين على حقوق الشرفاء ونشر الاستغلال والاحتكار، وحيل سلب الأموال وتمكين الغشاشين والمقامرين والمرابين والمحتكرين </a:t>
            </a:r>
            <a:r>
              <a:rPr lang="ar-SA" dirty="0" smtClean="0"/>
              <a:t>والمحتالين واستغلال </a:t>
            </a:r>
            <a:r>
              <a:rPr lang="ar-SA" dirty="0"/>
              <a:t>السلطة الإدارية أو العسكرية من تحقيق مكاسب مالية </a:t>
            </a:r>
            <a:r>
              <a:rPr lang="ar-SA" dirty="0" smtClean="0"/>
              <a:t>وأكل </a:t>
            </a:r>
            <a:r>
              <a:rPr lang="ar-SA" dirty="0"/>
              <a:t>أموال الناس بالباطل والغلول في الأموال العامة</a:t>
            </a:r>
            <a:r>
              <a:rPr lang="ar-SA" dirty="0" smtClean="0"/>
              <a:t>.</a:t>
            </a:r>
          </a:p>
          <a:p>
            <a:pPr marL="0" indent="0">
              <a:buNone/>
            </a:pPr>
            <a:r>
              <a:rPr lang="ar-SA" dirty="0"/>
              <a:t>سابعاً: حق كل مواطن في المساواة السياسية في الحكم، دون شرط الإسلام والعدالة الشرعية والأهلية للمشاركة في الرأي أو المساهمة في الاقتراع أو الانتخاب والاختيار، يفضي إلى نسف دعائم الدولة </a:t>
            </a:r>
            <a:r>
              <a:rPr lang="ar-SA" dirty="0" smtClean="0"/>
              <a:t>الإسلامية </a:t>
            </a:r>
            <a:r>
              <a:rPr lang="ar-SA" dirty="0"/>
              <a:t>وجعلها علمانية غير دينية</a:t>
            </a:r>
            <a:r>
              <a:rPr lang="ar-SA" dirty="0" smtClean="0"/>
              <a:t>.</a:t>
            </a:r>
          </a:p>
          <a:p>
            <a:pPr marL="0" indent="0">
              <a:buNone/>
            </a:pPr>
            <a:r>
              <a:rPr lang="ar-SA" dirty="0"/>
              <a:t>ثامناً : حق الفرد في ترشيح نفسه للحكم في الديمقراطية، يجعل طلاب مغانم الحكم يتنافسون عليه، ويتقاتلون من أجله، ويسلكون مسالك كثيرة غير شريفة للوصول إليه، ويبذلون أموالاً طائلة، أملاً بأن يعوضوها أضعافاً مضاعفة، متى ظفروا بالحكم.</a:t>
            </a:r>
          </a:p>
        </p:txBody>
      </p:sp>
      <p:sp>
        <p:nvSpPr>
          <p:cNvPr id="6" name="عنصر نائب لرقم الشريحة 5"/>
          <p:cNvSpPr>
            <a:spLocks noGrp="1"/>
          </p:cNvSpPr>
          <p:nvPr>
            <p:ph type="sldNum" sz="quarter" idx="12"/>
          </p:nvPr>
        </p:nvSpPr>
        <p:spPr/>
        <p:txBody>
          <a:bodyPr/>
          <a:lstStyle/>
          <a:p>
            <a:fld id="{830106D5-C93A-4AB4-B10E-953916C23D81}" type="slidenum">
              <a:rPr lang="ar-SA" smtClean="0"/>
              <a:t>24</a:t>
            </a:fld>
            <a:endParaRPr lang="ar-SA"/>
          </a:p>
        </p:txBody>
      </p:sp>
    </p:spTree>
    <p:extLst>
      <p:ext uri="{BB962C8B-B14F-4D97-AF65-F5344CB8AC3E}">
        <p14:creationId xmlns:p14="http://schemas.microsoft.com/office/powerpoint/2010/main" val="21859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246</TotalTime>
  <Words>1353</Words>
  <Application>Microsoft Office PowerPoint</Application>
  <PresentationFormat>On-screen Show (4:3)</PresentationFormat>
  <Paragraphs>116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EBTISAM MOHAMED HASANIN</dc:creator>
  <cp:lastModifiedBy>Anood Mohmmad Alkodari</cp:lastModifiedBy>
  <cp:revision>21</cp:revision>
  <dcterms:created xsi:type="dcterms:W3CDTF">2015-09-29T10:30:08Z</dcterms:created>
  <dcterms:modified xsi:type="dcterms:W3CDTF">2016-01-31T19:34:56Z</dcterms:modified>
</cp:coreProperties>
</file>