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2"/>
  </p:notesMasterIdLst>
  <p:sldIdLst>
    <p:sldId id="256" r:id="rId2"/>
    <p:sldId id="257" r:id="rId3"/>
    <p:sldId id="279" r:id="rId4"/>
    <p:sldId id="258" r:id="rId5"/>
    <p:sldId id="284" r:id="rId6"/>
    <p:sldId id="259" r:id="rId7"/>
    <p:sldId id="260" r:id="rId8"/>
    <p:sldId id="261" r:id="rId9"/>
    <p:sldId id="280" r:id="rId10"/>
    <p:sldId id="262" r:id="rId11"/>
    <p:sldId id="281" r:id="rId12"/>
    <p:sldId id="263" r:id="rId13"/>
    <p:sldId id="264" r:id="rId14"/>
    <p:sldId id="282" r:id="rId15"/>
    <p:sldId id="265" r:id="rId16"/>
    <p:sldId id="266" r:id="rId17"/>
    <p:sldId id="283" r:id="rId18"/>
    <p:sldId id="267" r:id="rId19"/>
    <p:sldId id="268" r:id="rId20"/>
    <p:sldId id="269"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A4C59AC-FB66-4B30-A070-DDBC75BDE383}" type="datetimeFigureOut">
              <a:rPr lang="ar-SA" smtClean="0"/>
              <a:t>21/04/37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540CA98-072F-459E-9D41-7A4855A4DD2E}" type="slidenum">
              <a:rPr lang="ar-SA" smtClean="0"/>
              <a:t>‹#›</a:t>
            </a:fld>
            <a:endParaRPr lang="ar-SA"/>
          </a:p>
        </p:txBody>
      </p:sp>
    </p:spTree>
    <p:extLst>
      <p:ext uri="{BB962C8B-B14F-4D97-AF65-F5344CB8AC3E}">
        <p14:creationId xmlns:p14="http://schemas.microsoft.com/office/powerpoint/2010/main" val="296452817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r>
              <a:rPr lang="ar-SA" smtClean="0"/>
              <a:t>11/22/1436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1687847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11/22/1436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425804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r>
              <a:rPr lang="ar-SA" smtClean="0"/>
              <a:t>11/22/1436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2935345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r>
              <a:rPr lang="ar-SA" smtClean="0"/>
              <a:t>11/22/1436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363464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r>
              <a:rPr lang="ar-SA" smtClean="0"/>
              <a:t>11/22/1436</a:t>
            </a:r>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34231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r>
              <a:rPr lang="ar-SA" smtClean="0"/>
              <a:t>11/22/1436</a:t>
            </a:r>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426646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r>
              <a:rPr lang="ar-SA" smtClean="0"/>
              <a:t>11/22/1436</a:t>
            </a:r>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2679934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11/22/1436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707580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r>
              <a:rPr lang="ar-SA" smtClean="0"/>
              <a:t>11/22/1436</a:t>
            </a:r>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3517792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11/22/1436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958537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r>
              <a:rPr lang="ar-SA" smtClean="0"/>
              <a:t>11/22/1436</a:t>
            </a:r>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a:t>
            </a:fld>
            <a:endParaRPr lang="ar-SA"/>
          </a:p>
        </p:txBody>
      </p:sp>
    </p:spTree>
    <p:extLst>
      <p:ext uri="{BB962C8B-B14F-4D97-AF65-F5344CB8AC3E}">
        <p14:creationId xmlns:p14="http://schemas.microsoft.com/office/powerpoint/2010/main" val="32513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r>
              <a:rPr lang="ar-SA" smtClean="0"/>
              <a:t>11/22/1436</a:t>
            </a:r>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5768A3B-C42E-4C95-8C70-CB095B999910}" type="slidenum">
              <a:rPr lang="ar-SA" smtClean="0"/>
              <a:t>‹#›</a:t>
            </a:fld>
            <a:endParaRPr lang="ar-SA"/>
          </a:p>
        </p:txBody>
      </p:sp>
    </p:spTree>
    <p:extLst>
      <p:ext uri="{BB962C8B-B14F-4D97-AF65-F5344CB8AC3E}">
        <p14:creationId xmlns:p14="http://schemas.microsoft.com/office/powerpoint/2010/main" val="438702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flipV="1">
            <a:off x="685800" y="-1539552"/>
            <a:ext cx="7772400" cy="576065"/>
          </a:xfrm>
        </p:spPr>
        <p:txBody>
          <a:bodyPr>
            <a:normAutofit fontScale="90000"/>
          </a:bodyPr>
          <a:lstStyle/>
          <a:p>
            <a:endParaRPr lang="ar-SA" dirty="0"/>
          </a:p>
        </p:txBody>
      </p:sp>
      <p:sp>
        <p:nvSpPr>
          <p:cNvPr id="3" name="عنوان فرعي 2"/>
          <p:cNvSpPr>
            <a:spLocks noGrp="1"/>
          </p:cNvSpPr>
          <p:nvPr>
            <p:ph type="subTitle" idx="1"/>
          </p:nvPr>
        </p:nvSpPr>
        <p:spPr>
          <a:xfrm flipV="1">
            <a:off x="1371600" y="7461448"/>
            <a:ext cx="6400800" cy="72008"/>
          </a:xfrm>
        </p:spPr>
        <p:txBody>
          <a:bodyPr>
            <a:normAutofit fontScale="25000" lnSpcReduction="20000"/>
          </a:bodyPr>
          <a:lstStyle/>
          <a:p>
            <a:endParaRPr lang="ar-SA" dirty="0"/>
          </a:p>
        </p:txBody>
      </p:sp>
      <p:sp>
        <p:nvSpPr>
          <p:cNvPr id="4" name="مستطيل 3"/>
          <p:cNvSpPr/>
          <p:nvPr/>
        </p:nvSpPr>
        <p:spPr>
          <a:xfrm>
            <a:off x="1043609" y="2967335"/>
            <a:ext cx="6768752" cy="15696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effectLst>
            <a:glow rad="228600">
              <a:schemeClr val="accent2">
                <a:satMod val="175000"/>
                <a:alpha val="40000"/>
              </a:schemeClr>
            </a:glow>
            <a:reflection blurRad="6350" stA="50000" endA="295" endPos="92000" dist="101600" dir="5400000" sy="-100000" algn="bl" rotWithShape="0"/>
          </a:effectLst>
          <a:scene3d>
            <a:camera prst="isometricOffAxis2Left"/>
            <a:lightRig rig="threePt" dir="t"/>
          </a:scene3d>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9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العلمانية</a:t>
            </a:r>
            <a:endParaRPr lang="ar-SA" sz="9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50880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sz="4400" dirty="0">
                <a:latin typeface="Monotype Koufi" pitchFamily="2" charset="-78"/>
                <a:ea typeface="Monotype Koufi" pitchFamily="2" charset="-78"/>
                <a:cs typeface="Monotype Koufi" pitchFamily="2" charset="-78"/>
              </a:rPr>
              <a:t>التعريف الصريح للعلمانية</a:t>
            </a:r>
            <a:endParaRPr lang="en-US" sz="4400" dirty="0">
              <a:ea typeface="Monotype Koufi" pitchFamily="2" charset="-78"/>
              <a:cs typeface="Monotype Koufi" pitchFamily="2" charset="-78"/>
            </a:endParaRPr>
          </a:p>
          <a:p>
            <a:pPr marL="514350" indent="-514350">
              <a:buFont typeface="+mj-lt"/>
              <a:buAutoNum type="arabicPeriod"/>
            </a:pPr>
            <a:r>
              <a:rPr lang="ar-SA" dirty="0" smtClean="0">
                <a:latin typeface="Traditional Arabic" pitchFamily="18" charset="-78"/>
              </a:rPr>
              <a:t>مذهب </a:t>
            </a:r>
            <a:r>
              <a:rPr lang="ar-SA" dirty="0">
                <a:latin typeface="Traditional Arabic" pitchFamily="18" charset="-78"/>
              </a:rPr>
              <a:t>هدَّام يُراد به فصل الدين عن الحياة كلها وإبعاده عنها</a:t>
            </a:r>
            <a:r>
              <a:rPr lang="ar-SA" dirty="0" smtClean="0">
                <a:latin typeface="Traditional Arabic" pitchFamily="18" charset="-78"/>
              </a:rPr>
              <a:t>.</a:t>
            </a:r>
          </a:p>
          <a:p>
            <a:pPr marL="514350" indent="-514350">
              <a:buFont typeface="+mj-lt"/>
              <a:buAutoNum type="arabicPeriod"/>
            </a:pPr>
            <a:r>
              <a:rPr lang="ar-SA" dirty="0">
                <a:latin typeface="Traditional Arabic" pitchFamily="18" charset="-78"/>
              </a:rPr>
              <a:t> </a:t>
            </a:r>
            <a:r>
              <a:rPr lang="ar-SA" dirty="0" smtClean="0">
                <a:latin typeface="Traditional Arabic" pitchFamily="18" charset="-78"/>
              </a:rPr>
              <a:t>إقامة </a:t>
            </a:r>
            <a:r>
              <a:rPr lang="ar-SA" dirty="0">
                <a:latin typeface="Traditional Arabic" pitchFamily="18" charset="-78"/>
              </a:rPr>
              <a:t>الحياة على غير دين إما بإبعاده قهراً ومحاربته علناً كالشيوعية، وإما بالسماح به وبضده من الإلحاد كما هو الحال في الدول الغربية التي تسمي هذا الصنيع حرية وديمقراطية أو تدين شخصي.</a:t>
            </a:r>
            <a:endParaRPr lang="en-US" dirty="0">
              <a:latin typeface="Traditional Arabic" pitchFamily="18" charset="-78"/>
            </a:endParaRPr>
          </a:p>
          <a:p>
            <a:pPr marL="0" indent="0">
              <a:buNone/>
            </a:pPr>
            <a:r>
              <a:rPr lang="ar-SA" dirty="0"/>
              <a:t/>
            </a:r>
            <a:br>
              <a:rPr lang="ar-SA" dirty="0"/>
            </a:b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2</a:t>
            </a:fld>
            <a:endParaRPr lang="ar-SA"/>
          </a:p>
        </p:txBody>
      </p:sp>
    </p:spTree>
    <p:extLst>
      <p:ext uri="{BB962C8B-B14F-4D97-AF65-F5344CB8AC3E}">
        <p14:creationId xmlns:p14="http://schemas.microsoft.com/office/powerpoint/2010/main" val="371526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lnSpcReduction="20000"/>
          </a:bodyPr>
          <a:lstStyle/>
          <a:p>
            <a:pPr marL="0" indent="0">
              <a:buNone/>
            </a:pPr>
            <a:r>
              <a:rPr lang="ar-SA" sz="4800" dirty="0" smtClean="0">
                <a:solidFill>
                  <a:srgbClr val="0070C0"/>
                </a:solidFill>
                <a:latin typeface="Monotype Koufi" pitchFamily="2" charset="-78"/>
                <a:ea typeface="Monotype Koufi" pitchFamily="2" charset="-78"/>
                <a:cs typeface="Monotype Koufi" pitchFamily="2" charset="-78"/>
              </a:rPr>
              <a:t>صور العلمانية</a:t>
            </a:r>
            <a:endParaRPr lang="en-US" sz="4800" dirty="0" smtClean="0">
              <a:solidFill>
                <a:srgbClr val="0070C0"/>
              </a:solidFill>
              <a:ea typeface="Monotype Koufi" pitchFamily="2" charset="-78"/>
              <a:cs typeface="Monotype Koufi" pitchFamily="2" charset="-78"/>
            </a:endParaRPr>
          </a:p>
          <a:p>
            <a:pPr marL="0" indent="0">
              <a:buNone/>
            </a:pPr>
            <a:r>
              <a:rPr lang="ar-SA" sz="4300" b="1" dirty="0" smtClean="0">
                <a:solidFill>
                  <a:srgbClr val="FF0000"/>
                </a:solidFill>
              </a:rPr>
              <a:t>للعلمانية صورتان:</a:t>
            </a:r>
            <a:r>
              <a:rPr lang="ar-SA" b="1" dirty="0" smtClean="0"/>
              <a:t/>
            </a:r>
            <a:br>
              <a:rPr lang="ar-SA" b="1" dirty="0" smtClean="0"/>
            </a:br>
            <a:r>
              <a:rPr lang="ar-SA" dirty="0" smtClean="0"/>
              <a:t>   </a:t>
            </a:r>
            <a:br>
              <a:rPr lang="ar-SA" dirty="0" smtClean="0"/>
            </a:br>
            <a:r>
              <a:rPr lang="ar-SA" dirty="0" smtClean="0">
                <a:solidFill>
                  <a:srgbClr val="FF0000"/>
                </a:solidFill>
              </a:rPr>
              <a:t>الصورة الأولى : </a:t>
            </a:r>
            <a:r>
              <a:rPr lang="ar-SA" dirty="0" smtClean="0">
                <a:solidFill>
                  <a:srgbClr val="00B050"/>
                </a:solidFill>
              </a:rPr>
              <a:t>العلمانية الملحدة : </a:t>
            </a:r>
            <a:r>
              <a:rPr lang="ar-SA" dirty="0" smtClean="0"/>
              <a:t>وهي التي تنكر الدين كلية: وتنكر وجود الله الخالق البارئ المصور، ولا تعترف بشيء من ذلك، ( خطرها على  المسلمين ضعيف )</a:t>
            </a:r>
          </a:p>
          <a:p>
            <a:pPr marL="0" indent="0">
              <a:buNone/>
            </a:pPr>
            <a:r>
              <a:rPr lang="ar-SA" dirty="0" smtClean="0"/>
              <a:t> لها خطر عظيم من حيث محاربة الدين، ومعاداة المؤمنين وحربهم وإيذائهم بالتعذيب، أو السجن أو القتل.</a:t>
            </a:r>
            <a:br>
              <a:rPr lang="ar-SA" dirty="0" smtClean="0"/>
            </a:br>
            <a:r>
              <a:rPr lang="ar-SA" dirty="0" smtClean="0">
                <a:solidFill>
                  <a:srgbClr val="FF0000"/>
                </a:solidFill>
              </a:rPr>
              <a:t>الصورة الثانية : </a:t>
            </a:r>
            <a:r>
              <a:rPr lang="ar-SA" dirty="0" smtClean="0">
                <a:solidFill>
                  <a:srgbClr val="00B050"/>
                </a:solidFill>
              </a:rPr>
              <a:t>العلمانية غير الملحدة</a:t>
            </a:r>
            <a:r>
              <a:rPr lang="ar-SA" dirty="0" smtClean="0"/>
              <a:t>  وهي علمانية لا تنكر وجود الله، وتؤمن به إيمانًا نظريًا : لكنها تنكر تدخل الدين في شؤون الدنيا، وتنادي بعزل الدين عن الدنيا، ( وهذه الصورة أشد خطرًا من الصورة السابقة ).</a:t>
            </a:r>
            <a:br>
              <a:rPr lang="ar-SA" dirty="0" smtClean="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3</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sz="4800" dirty="0">
                <a:solidFill>
                  <a:srgbClr val="0070C0"/>
                </a:solidFill>
                <a:latin typeface="Monotype Koufi" pitchFamily="2" charset="-78"/>
                <a:ea typeface="Monotype Koufi" pitchFamily="2" charset="-78"/>
                <a:cs typeface="Monotype Koufi" pitchFamily="2" charset="-78"/>
              </a:rPr>
              <a:t>وسائل تحقيق العلمانية</a:t>
            </a:r>
            <a:r>
              <a:rPr lang="en-US" dirty="0"/>
              <a:t> </a:t>
            </a:r>
          </a:p>
          <a:p>
            <a:pPr marL="0" indent="0">
              <a:buNone/>
            </a:pPr>
            <a:r>
              <a:rPr lang="ar-SA" dirty="0"/>
              <a:t/>
            </a:r>
            <a:br>
              <a:rPr lang="ar-SA" dirty="0"/>
            </a:br>
            <a:r>
              <a:rPr lang="ar-SA" dirty="0"/>
              <a:t>سلك العلمانيون في سبيل تحقيق مآربهم أهدافاً عديدة ملائمة لكل زمان ومكان منها ما يلي:</a:t>
            </a:r>
            <a:br>
              <a:rPr lang="ar-SA" dirty="0"/>
            </a:br>
            <a:r>
              <a:rPr lang="ar-SA" dirty="0"/>
              <a:t>1</a:t>
            </a:r>
            <a:r>
              <a:rPr lang="en-US" dirty="0"/>
              <a:t>-</a:t>
            </a:r>
            <a:r>
              <a:rPr lang="ar-SA" dirty="0"/>
              <a:t> إغراء بعض ذوي النفوس الضعيفة، بمغريات الدنيا من المال والمناصب</a:t>
            </a:r>
            <a:r>
              <a:rPr lang="ar-SA" dirty="0" smtClean="0"/>
              <a:t>.</a:t>
            </a:r>
            <a:r>
              <a:rPr lang="ar-SA" dirty="0"/>
              <a:t/>
            </a:r>
            <a:br>
              <a:rPr lang="ar-SA" dirty="0"/>
            </a:br>
            <a:r>
              <a:rPr lang="ar-SA" dirty="0"/>
              <a:t>2</a:t>
            </a:r>
            <a:r>
              <a:rPr lang="en-US" dirty="0"/>
              <a:t>-</a:t>
            </a:r>
            <a:r>
              <a:rPr lang="ar-SA" dirty="0"/>
              <a:t> السيطرة على وسائل الإعلام؛ ليبثوا سمومهم من خلالها</a:t>
            </a:r>
            <a:r>
              <a:rPr lang="ar-SA" dirty="0" smtClean="0"/>
              <a:t>.</a:t>
            </a:r>
            <a:r>
              <a:rPr lang="ar-SA" dirty="0"/>
              <a:t/>
            </a:r>
            <a:br>
              <a:rPr lang="ar-SA" dirty="0"/>
            </a:br>
            <a:r>
              <a:rPr lang="ar-SA" dirty="0"/>
              <a:t>3</a:t>
            </a:r>
            <a:r>
              <a:rPr lang="en-US" dirty="0"/>
              <a:t>-</a:t>
            </a:r>
            <a:r>
              <a:rPr lang="ar-SA" dirty="0"/>
              <a:t> رفع قيمة الأقزام والمنحرفين وذلك من خلال الدعاية المكثفة لهم، وتسليط الضوء عليهم، وإظهارهم بمظهر العلماء المفكرين.</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4</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4</a:t>
            </a:r>
            <a:r>
              <a:rPr lang="en-US" dirty="0" smtClean="0"/>
              <a:t>- </a:t>
            </a:r>
            <a:r>
              <a:rPr lang="ar-SA" dirty="0" smtClean="0"/>
              <a:t> </a:t>
            </a:r>
            <a:r>
              <a:rPr lang="ar-SA" dirty="0"/>
              <a:t>لبس الحق بالباطل وذلك من خلال طَرْقِ العديد من الموضوعات باسم الإسلام، كالاختلاط وغيره</a:t>
            </a:r>
            <a:r>
              <a:rPr lang="ar-SA" dirty="0" smtClean="0"/>
              <a:t>.</a:t>
            </a:r>
          </a:p>
          <a:p>
            <a:pPr marL="0" indent="0">
              <a:buNone/>
            </a:pPr>
            <a:r>
              <a:rPr lang="ar-SA" dirty="0" smtClean="0"/>
              <a:t>5</a:t>
            </a:r>
            <a:r>
              <a:rPr lang="en-US" dirty="0"/>
              <a:t>- </a:t>
            </a:r>
            <a:r>
              <a:rPr lang="ar-SA" dirty="0"/>
              <a:t> القيام بتربية بعض الناس في محاضن العلمانية في البلاد الغربية، وإعطائهم ألقاباً علمية مثل: درجة الدكتوراه، أو درجة الأستاذية؛ ليمارسوا تحريف الدين في بلادهم، وتزييفه، والتلبيس على الناس، </a:t>
            </a:r>
            <a:r>
              <a:rPr lang="ar-SA" dirty="0" smtClean="0"/>
              <a:t>وتوجيههم الوجهة التي يريدونها.</a:t>
            </a: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5</a:t>
            </a:fld>
            <a:endParaRPr lang="ar-SA"/>
          </a:p>
        </p:txBody>
      </p:sp>
    </p:spTree>
    <p:extLst>
      <p:ext uri="{BB962C8B-B14F-4D97-AF65-F5344CB8AC3E}">
        <p14:creationId xmlns:p14="http://schemas.microsoft.com/office/powerpoint/2010/main" val="373213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fontScale="92500"/>
          </a:bodyPr>
          <a:lstStyle/>
          <a:p>
            <a:pPr marL="0" indent="0">
              <a:buNone/>
            </a:pPr>
            <a:r>
              <a:rPr lang="ar-SA" dirty="0"/>
              <a:t/>
            </a:r>
            <a:br>
              <a:rPr lang="ar-SA" dirty="0"/>
            </a:br>
            <a:r>
              <a:rPr lang="ar-SA" dirty="0"/>
              <a:t>6</a:t>
            </a:r>
            <a:r>
              <a:rPr lang="en-US" dirty="0"/>
              <a:t>- </a:t>
            </a:r>
            <a:r>
              <a:rPr lang="ar-SA" dirty="0"/>
              <a:t> اتباع سياسة النفس الطويل والتدرج في طرح الأفكار.</a:t>
            </a:r>
            <a:br>
              <a:rPr lang="ar-SA" dirty="0"/>
            </a:br>
            <a:r>
              <a:rPr lang="ar-SA" dirty="0"/>
              <a:t>7</a:t>
            </a:r>
            <a:r>
              <a:rPr lang="en-US" dirty="0"/>
              <a:t>-</a:t>
            </a:r>
            <a:r>
              <a:rPr lang="ar-SA" dirty="0"/>
              <a:t> الإكثار من الأحاديث عن موضوعات معينة بهدف إقناع الناس بها.</a:t>
            </a:r>
            <a:br>
              <a:rPr lang="ar-SA" dirty="0"/>
            </a:br>
            <a:r>
              <a:rPr lang="ar-SA" dirty="0"/>
              <a:t>8</a:t>
            </a:r>
            <a:r>
              <a:rPr lang="en-US" dirty="0"/>
              <a:t>- </a:t>
            </a:r>
            <a:r>
              <a:rPr lang="ar-SA" dirty="0"/>
              <a:t> إشغال الناس بتوافه الأمور حتى لا يدركوا حقيقة العلمانيين.</a:t>
            </a:r>
            <a:br>
              <a:rPr lang="ar-SA" dirty="0"/>
            </a:br>
            <a:r>
              <a:rPr lang="ar-SA" dirty="0"/>
              <a:t>9</a:t>
            </a:r>
            <a:r>
              <a:rPr lang="en-US" dirty="0"/>
              <a:t>-</a:t>
            </a:r>
            <a:r>
              <a:rPr lang="ar-SA" dirty="0"/>
              <a:t> تشويه التاريخ الإسلامي، وإبراز الجوانب السلبية، مع كتمان الجوانب المشرقة المضيئة بهدف قطع حاضر الأمة عن ماضيها.</a:t>
            </a:r>
            <a:br>
              <a:rPr lang="ar-SA" dirty="0"/>
            </a:br>
            <a:r>
              <a:rPr lang="ar-SA" dirty="0"/>
              <a:t>10</a:t>
            </a:r>
            <a:r>
              <a:rPr lang="en-US" dirty="0"/>
              <a:t>-</a:t>
            </a:r>
            <a:r>
              <a:rPr lang="ar-SA" dirty="0"/>
              <a:t> الهجوم على الأئمة الأعلام، بل الطعن في الصحابة والتابعين باسم الموضوعية.</a:t>
            </a:r>
            <a:br>
              <a:rPr lang="ar-SA" dirty="0"/>
            </a:br>
            <a:r>
              <a:rPr lang="ar-SA" dirty="0"/>
              <a:t>11</a:t>
            </a:r>
            <a:r>
              <a:rPr lang="en-US" dirty="0"/>
              <a:t>- </a:t>
            </a:r>
            <a:r>
              <a:rPr lang="ar-SA" dirty="0"/>
              <a:t>إحياء النعرات الجاهلية، والتغني بالوثنيات القديمة.</a:t>
            </a:r>
            <a:br>
              <a:rPr lang="ar-SA" dirty="0"/>
            </a:b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6</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12</a:t>
            </a:r>
            <a:r>
              <a:rPr lang="en-US" dirty="0" smtClean="0"/>
              <a:t>- </a:t>
            </a:r>
            <a:r>
              <a:rPr lang="ar-SA" dirty="0" smtClean="0"/>
              <a:t>الطعن في اللغة العربية ووصفها بالجمود، حتى يكرهها المسلمون ويستصعبوها وبالتالي ينقطعون عن فهم تراث أسلافهم، وفهم نصوص الشرع، وكلام الأئمة.</a:t>
            </a:r>
          </a:p>
          <a:p>
            <a:pPr marL="0" indent="0">
              <a:buNone/>
            </a:pPr>
            <a:r>
              <a:rPr lang="ar-SA" dirty="0" smtClean="0"/>
              <a:t>13</a:t>
            </a:r>
            <a:r>
              <a:rPr lang="en-US" dirty="0" smtClean="0"/>
              <a:t>-</a:t>
            </a:r>
            <a:r>
              <a:rPr lang="ar-SA" dirty="0" smtClean="0"/>
              <a:t> </a:t>
            </a:r>
            <a:r>
              <a:rPr lang="ar-SA" dirty="0"/>
              <a:t>تفسير القرآن ونصوص الشرع تفسيراً عصرياً بحسب ما يروق لهم، ويناسب أهواءهم.</a:t>
            </a:r>
            <a:br>
              <a:rPr lang="ar-SA" dirty="0"/>
            </a:br>
            <a:r>
              <a:rPr lang="ar-SA" dirty="0"/>
              <a:t>14</a:t>
            </a:r>
            <a:r>
              <a:rPr lang="en-US" dirty="0"/>
              <a:t>-</a:t>
            </a:r>
            <a:r>
              <a:rPr lang="ar-SA" dirty="0"/>
              <a:t> إنشاء المدارس والجامعات، والمراكز الثقافية الأجنبية، والتي تكون في حقيقة الأمر خاضعة لإشراف الدول العلمانية.</a:t>
            </a:r>
            <a:br>
              <a:rPr lang="ar-SA" dirty="0"/>
            </a:br>
            <a:r>
              <a:rPr lang="ar-SA" dirty="0"/>
              <a:t>15</a:t>
            </a:r>
            <a:r>
              <a:rPr lang="en-US" dirty="0"/>
              <a:t>-</a:t>
            </a:r>
            <a:r>
              <a:rPr lang="ar-SA" dirty="0"/>
              <a:t> الحديث بكثرة عن المسائل الخلافية واختلاف العلماء وتضخيم ذلك </a:t>
            </a:r>
            <a:r>
              <a:rPr lang="ar-SA" dirty="0" smtClean="0"/>
              <a:t>الأمر.</a:t>
            </a:r>
            <a:r>
              <a:rPr lang="ar-SA" dirty="0"/>
              <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7</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lnSpcReduction="10000"/>
          </a:bodyPr>
          <a:lstStyle/>
          <a:p>
            <a:pPr marL="0" indent="0">
              <a:buNone/>
            </a:pPr>
            <a:r>
              <a:rPr lang="ar-SA" dirty="0" smtClean="0"/>
              <a:t>16</a:t>
            </a:r>
            <a:r>
              <a:rPr lang="en-US" dirty="0" smtClean="0"/>
              <a:t> -</a:t>
            </a:r>
            <a:r>
              <a:rPr lang="ar-SA" dirty="0" smtClean="0"/>
              <a:t>تصوير أهل العلم في كثير من وسائل الإعلام على أنهم طبقة منحرفة خلقياً، وأنهم طلاب دنيا ومناصب ونساء، وذلك بهدف الحط من قيمتهم، وتزهيد الناس بهم.</a:t>
            </a:r>
            <a:br>
              <a:rPr lang="ar-SA" dirty="0" smtClean="0"/>
            </a:br>
            <a:r>
              <a:rPr lang="ar-SA" dirty="0" smtClean="0"/>
              <a:t>17</a:t>
            </a:r>
            <a:r>
              <a:rPr lang="en-US" dirty="0" smtClean="0"/>
              <a:t>-</a:t>
            </a:r>
            <a:r>
              <a:rPr lang="ar-SA" dirty="0" smtClean="0"/>
              <a:t> الهجوم المستمر على الآمرين بالمعروف والناهين عن المنكر، وتصويرهم بأبشع الصور.</a:t>
            </a:r>
            <a:br>
              <a:rPr lang="ar-SA" dirty="0" smtClean="0"/>
            </a:br>
            <a:r>
              <a:rPr lang="ar-SA" dirty="0" smtClean="0"/>
              <a:t>18</a:t>
            </a:r>
            <a:r>
              <a:rPr lang="en-US" dirty="0" smtClean="0"/>
              <a:t>-</a:t>
            </a:r>
            <a:r>
              <a:rPr lang="ar-SA" dirty="0" smtClean="0"/>
              <a:t> استغلال الأخطاء الفردية أو الجماعية من قبل بعض الأفراد من المسلمين أو الجماعات الإسلامية وتضخيمها واتخاذها غرضاً ينفذون من خلاله إلى رمي الإسلام والطعن فيه.</a:t>
            </a:r>
            <a:br>
              <a:rPr lang="ar-SA" dirty="0" smtClean="0"/>
            </a:br>
            <a:r>
              <a:rPr lang="ar-SA" dirty="0" smtClean="0"/>
              <a:t>19</a:t>
            </a:r>
            <a:r>
              <a:rPr lang="en-US" dirty="0" smtClean="0"/>
              <a:t>-</a:t>
            </a:r>
            <a:r>
              <a:rPr lang="ar-SA" dirty="0" smtClean="0"/>
              <a:t> تمجيد الغرب، وتعظيم دوره، بهدف إزالة الفوارق، وتحطيم حاجز النفرة بين المسلمين والكافرين.</a:t>
            </a:r>
            <a:br>
              <a:rPr lang="ar-SA" dirty="0" smtClean="0"/>
            </a:br>
            <a:r>
              <a:rPr lang="ar-SA" dirty="0" smtClean="0"/>
              <a:t/>
            </a:r>
            <a:br>
              <a:rPr lang="ar-SA" dirty="0" smtClean="0"/>
            </a:br>
            <a:r>
              <a:rPr lang="en-US" dirty="0" smtClean="0"/>
              <a:t> </a:t>
            </a:r>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8</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20</a:t>
            </a:r>
            <a:r>
              <a:rPr lang="en-US" dirty="0" smtClean="0"/>
              <a:t>- </a:t>
            </a:r>
            <a:r>
              <a:rPr lang="ar-SA" dirty="0" smtClean="0"/>
              <a:t> وضع بعض القواعد الشرعية في غير محلها كقاعدة: (تغير الفتوى باختلاف المكان والزمان) وغيرها.</a:t>
            </a:r>
          </a:p>
          <a:p>
            <a:pPr marL="0" indent="0">
              <a:buNone/>
            </a:pPr>
            <a:r>
              <a:rPr lang="ar-SA" dirty="0" smtClean="0"/>
              <a:t>21</a:t>
            </a:r>
            <a:r>
              <a:rPr lang="en-US" dirty="0" smtClean="0"/>
              <a:t>- </a:t>
            </a:r>
            <a:r>
              <a:rPr lang="ar-SA" dirty="0" smtClean="0"/>
              <a:t>اقتباس وجلب المناهج </a:t>
            </a:r>
            <a:r>
              <a:rPr lang="ar-SA" dirty="0" err="1" smtClean="0"/>
              <a:t>اللادينية</a:t>
            </a:r>
            <a:r>
              <a:rPr lang="ar-SA" dirty="0" smtClean="0"/>
              <a:t> من الغرب، وبثها في الصفوف الدراسية، وحذف النصوص التي تخالف أهوائهم.</a:t>
            </a:r>
            <a:br>
              <a:rPr lang="ar-SA" dirty="0" smtClean="0"/>
            </a:br>
            <a:r>
              <a:rPr lang="ar-SA" dirty="0" smtClean="0"/>
              <a:t>22</a:t>
            </a:r>
            <a:r>
              <a:rPr lang="en-US" dirty="0" smtClean="0"/>
              <a:t>-</a:t>
            </a:r>
            <a:r>
              <a:rPr lang="ar-SA" dirty="0" smtClean="0"/>
              <a:t> الهجوم على السنة النبوية وحملتها.</a:t>
            </a:r>
            <a:br>
              <a:rPr lang="ar-SA" dirty="0" smtClean="0"/>
            </a:br>
            <a:r>
              <a:rPr lang="ar-SA" dirty="0" smtClean="0"/>
              <a:t>23</a:t>
            </a:r>
            <a:r>
              <a:rPr lang="en-US" dirty="0" smtClean="0"/>
              <a:t>-</a:t>
            </a:r>
            <a:r>
              <a:rPr lang="ar-SA" dirty="0" smtClean="0"/>
              <a:t> الاحتفاء بالفتاوى الشاذة، ونشرها، وترويجها كالفتاوى التي تبيح الربا، والسفور أو غير ذلك.</a:t>
            </a:r>
            <a:endParaRPr lang="en-US" dirty="0" smtClean="0"/>
          </a:p>
          <a:p>
            <a:pPr marL="0" indent="0">
              <a:buNone/>
            </a:pPr>
            <a:r>
              <a:rPr lang="en-US" dirty="0" smtClean="0"/>
              <a:t> </a:t>
            </a:r>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9</a:t>
            </a:fld>
            <a:endParaRPr lang="ar-SA"/>
          </a:p>
        </p:txBody>
      </p:sp>
    </p:spTree>
    <p:extLst>
      <p:ext uri="{BB962C8B-B14F-4D97-AF65-F5344CB8AC3E}">
        <p14:creationId xmlns:p14="http://schemas.microsoft.com/office/powerpoint/2010/main" val="233386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323528" y="404664"/>
            <a:ext cx="8363272"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lgn="ctr">
              <a:buNone/>
            </a:pPr>
            <a:r>
              <a:rPr lang="ar-SA" sz="4300" dirty="0">
                <a:solidFill>
                  <a:srgbClr val="0070C0"/>
                </a:solidFill>
                <a:latin typeface="Monotype Koufi" pitchFamily="2" charset="-78"/>
                <a:ea typeface="Monotype Koufi" pitchFamily="2" charset="-78"/>
                <a:cs typeface="Monotype Koufi" pitchFamily="2" charset="-78"/>
              </a:rPr>
              <a:t>نتائج العلمانية في العالم العربي والإسلامي</a:t>
            </a:r>
            <a:endParaRPr lang="en-US" sz="4300" dirty="0">
              <a:solidFill>
                <a:srgbClr val="0070C0"/>
              </a:solidFill>
              <a:ea typeface="Monotype Koufi" pitchFamily="2" charset="-78"/>
              <a:cs typeface="Monotype Koufi" pitchFamily="2" charset="-78"/>
            </a:endParaRPr>
          </a:p>
          <a:p>
            <a:pPr marL="0" indent="0">
              <a:buNone/>
            </a:pPr>
            <a:r>
              <a:rPr lang="ar-SA" b="1" dirty="0">
                <a:solidFill>
                  <a:srgbClr val="00B050"/>
                </a:solidFill>
              </a:rPr>
              <a:t>من الثمار الخبيثة للعلمانية :</a:t>
            </a:r>
            <a:r>
              <a:rPr lang="ar-SA" dirty="0"/>
              <a:t/>
            </a:r>
            <a:br>
              <a:rPr lang="ar-SA" dirty="0"/>
            </a:br>
            <a:r>
              <a:rPr lang="ar-SA" dirty="0"/>
              <a:t>1- رفض الحكم بما أنزل الله سبحانه وتعالى، وإقصاء الشريعة عن كافة مجالات الحياة، والاستعاضة عنها بالقوانين </a:t>
            </a:r>
            <a:r>
              <a:rPr lang="ar-SA" dirty="0" smtClean="0"/>
              <a:t>الوضعية.</a:t>
            </a:r>
            <a:r>
              <a:rPr lang="ar-SA" dirty="0"/>
              <a:t/>
            </a:r>
            <a:br>
              <a:rPr lang="ar-SA" dirty="0"/>
            </a:br>
            <a:r>
              <a:rPr lang="ar-SA" dirty="0"/>
              <a:t>2- تحريف التاريخ الإسلامي وتزييفه، وتصوير العصور الذهبية لحركة الفتوح الإسلامية، على أنها عصور همجية تسودها الفوضى، والمطامع الشخصية.</a:t>
            </a:r>
            <a:br>
              <a:rPr lang="ar-SA" dirty="0"/>
            </a:br>
            <a:r>
              <a:rPr lang="ar-SA" dirty="0"/>
              <a:t> </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10</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dirty="0" smtClean="0"/>
              <a:t>3- إفساد التعليم وجعله خادمًا لنشر الفكر العلماني وذلك عن طريق:</a:t>
            </a:r>
            <a:br>
              <a:rPr lang="ar-SA" dirty="0" smtClean="0"/>
            </a:br>
            <a:r>
              <a:rPr lang="ar-SA" dirty="0" smtClean="0">
                <a:solidFill>
                  <a:srgbClr val="FF0000"/>
                </a:solidFill>
              </a:rPr>
              <a:t>أ</a:t>
            </a:r>
            <a:r>
              <a:rPr lang="ar-SA" dirty="0" smtClean="0"/>
              <a:t> - بث الأفكار العلمانية في ثنايا المواد الدراسية بالنسبة للتلاميذ، والطلاب في مختلف مراحل التعليم.</a:t>
            </a:r>
          </a:p>
          <a:p>
            <a:pPr marL="0" indent="0">
              <a:buNone/>
            </a:pPr>
            <a:r>
              <a:rPr lang="ar-SA" dirty="0" smtClean="0">
                <a:solidFill>
                  <a:srgbClr val="FF0000"/>
                </a:solidFill>
              </a:rPr>
              <a:t>ب</a:t>
            </a:r>
            <a:r>
              <a:rPr lang="ar-SA" dirty="0" smtClean="0"/>
              <a:t> - تقليص الفترة الزمنية المتاحة للمادة الدينية إلى أقصى حد ممكن.</a:t>
            </a:r>
            <a:br>
              <a:rPr lang="ar-SA" dirty="0" smtClean="0"/>
            </a:br>
            <a:r>
              <a:rPr lang="ar-SA" dirty="0" smtClean="0">
                <a:solidFill>
                  <a:srgbClr val="FF0000"/>
                </a:solidFill>
              </a:rPr>
              <a:t>جـ</a:t>
            </a:r>
            <a:r>
              <a:rPr lang="ar-SA" dirty="0" smtClean="0"/>
              <a:t> - منع تدريس نصوص معينة لأنها واضحة صريحة في كشف باطلهم.</a:t>
            </a: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11</a:t>
            </a:fld>
            <a:endParaRPr lang="ar-SA"/>
          </a:p>
        </p:txBody>
      </p:sp>
    </p:spTree>
    <p:extLst>
      <p:ext uri="{BB962C8B-B14F-4D97-AF65-F5344CB8AC3E}">
        <p14:creationId xmlns:p14="http://schemas.microsoft.com/office/powerpoint/2010/main" val="364853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a:t/>
            </a:r>
            <a:br>
              <a:rPr lang="ar-SA" dirty="0"/>
            </a:br>
            <a:r>
              <a:rPr lang="ar-SA" dirty="0">
                <a:solidFill>
                  <a:srgbClr val="FF0000"/>
                </a:solidFill>
              </a:rPr>
              <a:t>د </a:t>
            </a:r>
            <a:r>
              <a:rPr lang="ar-SA" dirty="0"/>
              <a:t>- تحريف النصوص الشرعية عن طريق تقديم شروح مقتضبة ومبتورة لها، بحيث تبدو وكأنها تؤيد الفكر العلماني، أو على الأقل أنها لا تعارضه.</a:t>
            </a:r>
            <a:br>
              <a:rPr lang="ar-SA" dirty="0"/>
            </a:br>
            <a:r>
              <a:rPr lang="ar-SA" dirty="0">
                <a:solidFill>
                  <a:srgbClr val="FF0000"/>
                </a:solidFill>
              </a:rPr>
              <a:t>هـ</a:t>
            </a:r>
            <a:r>
              <a:rPr lang="ar-SA" dirty="0"/>
              <a:t> - إبعاد الأساتذة المتمسكين بدينهم عن التدريس، ومنعهم من الاختلاط بالطلاب، وذلك عن طريق تحويلهم إلى وظائف إدارية أو عن طريق إحالتهم إلى المعاش.</a:t>
            </a:r>
            <a:br>
              <a:rPr lang="ar-SA" dirty="0"/>
            </a:br>
            <a:r>
              <a:rPr lang="ar-SA" dirty="0">
                <a:solidFill>
                  <a:srgbClr val="FF0000"/>
                </a:solidFill>
              </a:rPr>
              <a:t>و</a:t>
            </a:r>
            <a:r>
              <a:rPr lang="ar-SA" dirty="0"/>
              <a:t> - جعل مادة الدين مادة هامشية، حيث يكون موضعها في آخر اليوم الدراسي، وهي في الوقت نفسه لا تؤثر في تقديرات الطلاب.</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12</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4- </a:t>
            </a:r>
            <a:r>
              <a:rPr lang="ar-SA" dirty="0"/>
              <a:t>إذابة الفوارق بين حملة الرسالة الصحيحة، وهم المسلمون، وبين أهل التحريف والتبديل والإلحاد، وصهر الجميع في إطار واحد، وجعلهم جميعًا بمنزلة واحدة من حيث </a:t>
            </a:r>
            <a:r>
              <a:rPr lang="ar-SA" dirty="0" smtClean="0"/>
              <a:t>الظاهر.</a:t>
            </a:r>
            <a:r>
              <a:rPr lang="ar-SA" dirty="0"/>
              <a:t/>
            </a:r>
            <a:br>
              <a:rPr lang="ar-SA" dirty="0"/>
            </a:br>
            <a:r>
              <a:rPr lang="ar-SA" dirty="0"/>
              <a:t> فالمسلم والنصراني واليهودي والشيوعي والمجوسي والبرهمي كل هؤلاء وغيرهم، في ظل هذا الفكر بمنزلة واحدة يتساوون أمام القانون، لا فضل لأحد على الآخر إلا بمقدار الاستجابة لهذا الفكر العلماني. وفي ظل هذا الفكر يكون زواج النصراني أو اليهودي أو البوذي أو الشيوعي بالمسلمة أمرًا لا غبار عليه، ولا حرج فيه، كذلك لا حرج عندهم أن يكون اليهودي أو النصراني أو غير ذلك من النحل الكافرة حاكمًا على بلاد المسلمين.</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13</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dirty="0" smtClean="0"/>
              <a:t>وهم يحاولون ترويج ذلك في بلاد المسلمين تحت ما سموه بـ ( الوحدة الوطنية ).</a:t>
            </a:r>
            <a:br>
              <a:rPr lang="ar-SA" dirty="0" smtClean="0"/>
            </a:br>
            <a:r>
              <a:rPr lang="ar-SA" dirty="0" smtClean="0"/>
              <a:t>بل جعلوا ( الوحدة الوطنية ) هي الأصل والعصام، وكل ما خالفوها من كتاب الله أو سنة رسوله </a:t>
            </a:r>
            <a:r>
              <a:rPr lang="ar-SA" dirty="0" smtClean="0">
                <a:sym typeface="AGA Arabesque"/>
              </a:rPr>
              <a:t> </a:t>
            </a:r>
            <a:r>
              <a:rPr lang="ar-SA" dirty="0" smtClean="0"/>
              <a:t>طرحوه ورفضوه، وقالوا : (هذا يعرض الوحدة الوطنية للخطر !! ).</a:t>
            </a:r>
            <a:br>
              <a:rPr lang="ar-SA" dirty="0" smtClean="0"/>
            </a:br>
            <a:r>
              <a:rPr lang="ar-SA" dirty="0" smtClean="0"/>
              <a:t>5- نشر الإباحية والفوضى الأخلاقية، وتهديم بنيان الأسرة باعتبارها النواة الأولى في البنية الاجتماعية، وتشجيع ذلك والحض عليه : وذلك عن طريق : </a:t>
            </a:r>
            <a:br>
              <a:rPr lang="ar-SA" dirty="0" smtClean="0"/>
            </a:br>
            <a:r>
              <a:rPr lang="ar-SA" dirty="0" smtClean="0"/>
              <a:t>أ - القوانين التي تبيح الرذيلة ولا تعاقب عليها، وتعتبر ممارسة الزنا والشذوذ من باب الحرية الشخصية التي يجب أن تكون مكفولة ومصونة.</a:t>
            </a:r>
            <a:br>
              <a:rPr lang="ar-SA" dirty="0" smtClean="0"/>
            </a:br>
            <a:endParaRPr lang="ar-SA" dirty="0" smtClean="0"/>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14</a:t>
            </a:fld>
            <a:endParaRPr lang="ar-SA"/>
          </a:p>
        </p:txBody>
      </p:sp>
    </p:spTree>
    <p:extLst>
      <p:ext uri="{BB962C8B-B14F-4D97-AF65-F5344CB8AC3E}">
        <p14:creationId xmlns:p14="http://schemas.microsoft.com/office/powerpoint/2010/main" val="81614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smtClean="0"/>
              <a:t>ب </a:t>
            </a:r>
            <a:r>
              <a:rPr lang="ar-SA" dirty="0"/>
              <a:t>- وسائل الإعلام المختلفة من صحف ومجلات وإذاعة وتلفاز التي لا تكل ولا تمل من محاربة الفضيلة، ونشر الرذيلة بالتلميح مرة، وبالتصريح مرة أخرى ليلاً ونهارًا.</a:t>
            </a:r>
            <a:br>
              <a:rPr lang="ar-SA" dirty="0"/>
            </a:br>
            <a:r>
              <a:rPr lang="ar-SA" dirty="0"/>
              <a:t>جـ - محاربة الحجاب وفرض السفور والاختلاط في المدارس والجامعات والمصالح والهيئات.</a:t>
            </a:r>
            <a:br>
              <a:rPr lang="ar-SA" dirty="0"/>
            </a:br>
            <a:r>
              <a:rPr lang="ar-SA" dirty="0"/>
              <a:t>6- محاربة الدعوة الإسلامية عن طريق :</a:t>
            </a:r>
            <a:br>
              <a:rPr lang="ar-SA" dirty="0"/>
            </a:br>
            <a:r>
              <a:rPr lang="ar-SA" dirty="0"/>
              <a:t>أ - تضييق الخناق على نشر الكتاب الإسلامي، مع إفساح المجال للكتب الضالة المنحرفة التي تشكك في العقيدة الإسلامية، والشريعة الإسلامية.</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15</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marL="0" indent="0">
              <a:buNone/>
            </a:pPr>
            <a:r>
              <a:rPr lang="ar-SA" dirty="0"/>
              <a:t>ب - إفساح المجال في وسائل الإعلام المختلفة للعلمانيين المنحرفين لمخاطبة أكبر عدد من الناس لنشر الفكر الضال المنحرف، ولتحريف معاني النصوص الشرعية، مع إغلاق وسائل الإعلام في وجه علماء المسلمين الذين يُبصِّرون الناس بحقيقة الدين.</a:t>
            </a:r>
            <a:br>
              <a:rPr lang="ar-SA" dirty="0"/>
            </a:br>
            <a:r>
              <a:rPr lang="ar-SA" dirty="0"/>
              <a:t>7- مطاردة الدعاة إلى الله، ومحاربتهم، وإلصاق التهم الباطلة بهم، ونعتهم بالأوصاف الذميمة، وتصويرهم على أنهم جماعة متخلفة فكريًا، ومتحجرة عقليًا، وأنهم رجعيون، يُحاربون كل مخترعات العلم الحديث النافع، وأنهم متطرفون متعصبون لا يفقهون حقيقة الأمور، بل يتمسكون بالقشور ويَدعون الأصول.</a:t>
            </a:r>
            <a:br>
              <a:rPr lang="ar-SA" dirty="0"/>
            </a:b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16</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dirty="0" smtClean="0"/>
              <a:t>8- التخلص من المسلمين الذين لا يهادنون العلمانية، وذلك عن طريق النفي أو السجن أو القتل.</a:t>
            </a:r>
            <a:br>
              <a:rPr lang="ar-SA" dirty="0" smtClean="0"/>
            </a:br>
            <a:r>
              <a:rPr lang="ar-SA" dirty="0" smtClean="0"/>
              <a:t>9- إنكار فريضة الجهاد في سبيل الله، ومهاجمتها واعتبارها نوعًا من أنواع الهمجية وقطع الطريق.</a:t>
            </a:r>
          </a:p>
          <a:p>
            <a:pPr marL="0" indent="0">
              <a:buNone/>
            </a:pPr>
            <a:r>
              <a:rPr lang="ar-SA" dirty="0" smtClean="0"/>
              <a:t>10- الدعوة إلى القومية أو الوطنية، وهي دعوة تعمل على تجميع الناس تحت جامع وهمي من الجنس أو اللغة أو المكان أو المصالح، على ألا يكون الدين عاملاً من عوامل التجميع.</a:t>
            </a:r>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17</a:t>
            </a:fld>
            <a:endParaRPr lang="ar-SA"/>
          </a:p>
        </p:txBody>
      </p:sp>
    </p:spTree>
    <p:extLst>
      <p:ext uri="{BB962C8B-B14F-4D97-AF65-F5344CB8AC3E}">
        <p14:creationId xmlns:p14="http://schemas.microsoft.com/office/powerpoint/2010/main" val="139850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ar-SA" sz="4400" dirty="0" smtClean="0">
                <a:solidFill>
                  <a:srgbClr val="0070C0"/>
                </a:solidFill>
                <a:latin typeface="Monotype Koufi" pitchFamily="2" charset="-78"/>
                <a:ea typeface="Monotype Koufi" pitchFamily="2" charset="-78"/>
                <a:cs typeface="Monotype Koufi" pitchFamily="2" charset="-78"/>
              </a:rPr>
              <a:t>لماذا نرفض العلمانية؟</a:t>
            </a:r>
            <a:endParaRPr lang="en-US" sz="4400" dirty="0" smtClean="0">
              <a:solidFill>
                <a:srgbClr val="0070C0"/>
              </a:solidFill>
              <a:ea typeface="Monotype Koufi" pitchFamily="2" charset="-78"/>
              <a:cs typeface="Monotype Koufi" pitchFamily="2" charset="-78"/>
            </a:endParaRPr>
          </a:p>
          <a:p>
            <a:pPr marL="0" indent="0">
              <a:buNone/>
            </a:pPr>
            <a:r>
              <a:rPr lang="ar-SA" dirty="0" smtClean="0"/>
              <a:t>شريعة الله هي الشريعة العليا.. وأن مقتضى ذلك ألا يكون معها شريعة أخرى.</a:t>
            </a:r>
            <a:br>
              <a:rPr lang="ar-SA" dirty="0" smtClean="0"/>
            </a:br>
            <a:r>
              <a:rPr lang="ar-SA" dirty="0" smtClean="0"/>
              <a:t>- إن العلمانية تحل ما حرم الله، وتحرم ما أحل الله، وقبول التحليل والتحريم من غير الله كفر وشرك مخرج من الملة، فلا بد لنا من رفض العلمانية لنحقق لأنفسنا صفة الإسلام.</a:t>
            </a:r>
            <a:br>
              <a:rPr lang="ar-SA" dirty="0" smtClean="0"/>
            </a:br>
            <a:r>
              <a:rPr lang="ar-SA" dirty="0"/>
              <a:t/>
            </a:r>
            <a:br>
              <a:rPr lang="ar-SA" dirty="0"/>
            </a:br>
            <a:r>
              <a:rPr lang="ar-SA" dirty="0"/>
              <a:t>      </a:t>
            </a:r>
            <a:endParaRPr lang="en-US" dirty="0"/>
          </a:p>
          <a:p>
            <a:pPr marL="0" indent="0">
              <a:buNone/>
            </a:pP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18</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a:buFontTx/>
              <a:buChar char="-"/>
            </a:pPr>
            <a:r>
              <a:rPr lang="ar-SA" dirty="0" smtClean="0"/>
              <a:t>إن </a:t>
            </a:r>
            <a:r>
              <a:rPr lang="ar-SA" dirty="0"/>
              <a:t>العلمانية ليست معصية ولكنها كفر بواح، وقبول الكفر والرضا به كفر.. ولذلك فلا بد لنا من رفض العلمانية وعدم الرضا بها لنبقى في دين الله، ونحقق لأنفسنا صفة الإسلام</a:t>
            </a:r>
            <a:r>
              <a:rPr lang="ar-SA" dirty="0" smtClean="0"/>
              <a:t>.</a:t>
            </a:r>
          </a:p>
          <a:p>
            <a:pPr marL="0" indent="0">
              <a:buNone/>
            </a:pPr>
            <a:r>
              <a:rPr lang="ar-SA" dirty="0"/>
              <a:t/>
            </a:r>
            <a:br>
              <a:rPr lang="ar-SA" dirty="0"/>
            </a:br>
            <a:r>
              <a:rPr lang="ar-SA" dirty="0"/>
              <a:t>- إن الأنظمة العلمانية التي تقوم على فصل الدين عن الدولة </a:t>
            </a:r>
            <a:r>
              <a:rPr lang="ar-SA" dirty="0" err="1"/>
              <a:t>والتحاكم</a:t>
            </a:r>
            <a:r>
              <a:rPr lang="ar-SA" dirty="0"/>
              <a:t> إلى إرادة الأمة بدلاً من الكتاب والسنة ـ هذه الأنظمة ـ تفتقد الشرعية وموقف المسلم منها يتحدد في عبارة واحدة..</a:t>
            </a:r>
            <a:br>
              <a:rPr lang="ar-SA" dirty="0"/>
            </a:br>
            <a:r>
              <a:rPr lang="ar-SA" dirty="0" smtClean="0"/>
              <a:t>رفض هذه الأنظمة، ورفض الاعتراف لها بأيّ شرعية.</a:t>
            </a:r>
            <a:br>
              <a:rPr lang="ar-SA" dirty="0" smtClean="0"/>
            </a:br>
            <a:endParaRPr lang="ar-SA" dirty="0"/>
          </a:p>
        </p:txBody>
      </p:sp>
      <p:sp>
        <p:nvSpPr>
          <p:cNvPr id="7" name="عنصر نائب لرقم الشريحة 6"/>
          <p:cNvSpPr>
            <a:spLocks noGrp="1"/>
          </p:cNvSpPr>
          <p:nvPr>
            <p:ph type="sldNum" sz="quarter" idx="12"/>
          </p:nvPr>
        </p:nvSpPr>
        <p:spPr/>
        <p:txBody>
          <a:bodyPr/>
          <a:lstStyle/>
          <a:p>
            <a:fld id="{A5768A3B-C42E-4C95-8C70-CB095B999910}" type="slidenum">
              <a:rPr lang="ar-SA" smtClean="0"/>
              <a:t>19</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344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04664"/>
            <a:ext cx="8229600" cy="5976664"/>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p>
            <a:pPr>
              <a:buFontTx/>
              <a:buChar char="-"/>
            </a:pPr>
            <a:r>
              <a:rPr lang="ar-SA" dirty="0" smtClean="0"/>
              <a:t>إن </a:t>
            </a:r>
            <a:r>
              <a:rPr lang="ar-SA" dirty="0"/>
              <a:t>العلمانية هي أقصى درجات التخلف العقيدي، والذي تنشأ منه كل ألوان التخلف الأخرى.. وهذا التخلف يولّد احتياجاً، والاحتياج يولد تبعية.. ولذلك فنحن نرفض العلمانية لأنها سبب التخلف والتبعية</a:t>
            </a:r>
            <a:r>
              <a:rPr lang="ar-SA" dirty="0" smtClean="0"/>
              <a:t>.</a:t>
            </a:r>
          </a:p>
          <a:p>
            <a:pPr marL="0" indent="0">
              <a:buNone/>
            </a:pPr>
            <a:r>
              <a:rPr lang="ar-SA" dirty="0"/>
              <a:t/>
            </a:r>
            <a:br>
              <a:rPr lang="ar-SA" dirty="0"/>
            </a:br>
            <a:r>
              <a:rPr lang="ar-SA" dirty="0"/>
              <a:t>- إن العلمانية يحكم في ظلها الأراذل والعملاء، وينتج عنها ظواهر اغتراب، وفقدان انتماء، فيؤدي ذلك إلى استنزاف الطاقات، وضياع الجهود، وفساد </a:t>
            </a:r>
            <a:r>
              <a:rPr lang="ar-SA" dirty="0" smtClean="0"/>
              <a:t>عريض. </a:t>
            </a:r>
            <a:endParaRPr lang="ar-SA" dirty="0"/>
          </a:p>
        </p:txBody>
      </p:sp>
      <p:sp>
        <p:nvSpPr>
          <p:cNvPr id="6" name="عنصر نائب لرقم الشريحة 5"/>
          <p:cNvSpPr>
            <a:spLocks noGrp="1"/>
          </p:cNvSpPr>
          <p:nvPr>
            <p:ph type="sldNum" sz="quarter" idx="12"/>
          </p:nvPr>
        </p:nvSpPr>
        <p:spPr/>
        <p:txBody>
          <a:bodyPr/>
          <a:lstStyle/>
          <a:p>
            <a:fld id="{A5768A3B-C42E-4C95-8C70-CB095B999910}" type="slidenum">
              <a:rPr lang="ar-SA" smtClean="0"/>
              <a:t>20</a:t>
            </a:fld>
            <a:endParaRPr lang="ar-SA"/>
          </a:p>
        </p:txBody>
      </p:sp>
    </p:spTree>
    <p:extLst>
      <p:ext uri="{BB962C8B-B14F-4D97-AF65-F5344CB8AC3E}">
        <p14:creationId xmlns:p14="http://schemas.microsoft.com/office/powerpoint/2010/main" val="38906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461</Words>
  <Application>Microsoft Office PowerPoint</Application>
  <PresentationFormat>On-screen Show (4:3)</PresentationFormat>
  <Paragraphs>55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EBTISAM MOHAMED HASANIN</dc:creator>
  <cp:lastModifiedBy>Anood Mohmmad Alkodari</cp:lastModifiedBy>
  <cp:revision>14</cp:revision>
  <dcterms:created xsi:type="dcterms:W3CDTF">2015-09-05T09:06:40Z</dcterms:created>
  <dcterms:modified xsi:type="dcterms:W3CDTF">2016-01-31T19:35:21Z</dcterms:modified>
</cp:coreProperties>
</file>