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2" r:id="rId2"/>
    <p:sldId id="263" r:id="rId3"/>
    <p:sldId id="260" r:id="rId4"/>
    <p:sldId id="261" r:id="rId5"/>
    <p:sldId id="258" r:id="rId6"/>
    <p:sldId id="259" r:id="rId7"/>
    <p:sldId id="264" r:id="rId8"/>
    <p:sldId id="265" r:id="rId9"/>
    <p:sldId id="266" r:id="rId10"/>
    <p:sldId id="269"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F08C807-9C8B-4A4E-88E9-8406E87B872D}" type="datetimeFigureOut">
              <a:rPr lang="ar-SA" smtClean="0"/>
              <a:t>12/27/1436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822065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F08C807-9C8B-4A4E-88E9-8406E87B872D}" type="datetimeFigureOut">
              <a:rPr lang="ar-SA" smtClean="0"/>
              <a:t>12/27/1436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2106218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F08C807-9C8B-4A4E-88E9-8406E87B872D}" type="datetimeFigureOut">
              <a:rPr lang="ar-SA" smtClean="0"/>
              <a:t>12/27/1436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3701903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F08C807-9C8B-4A4E-88E9-8406E87B872D}" type="datetimeFigureOut">
              <a:rPr lang="ar-SA" smtClean="0"/>
              <a:t>12/27/1436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1272773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F08C807-9C8B-4A4E-88E9-8406E87B872D}" type="datetimeFigureOut">
              <a:rPr lang="ar-SA" smtClean="0"/>
              <a:t>12/27/1436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2399196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F08C807-9C8B-4A4E-88E9-8406E87B872D}" type="datetimeFigureOut">
              <a:rPr lang="ar-SA" smtClean="0"/>
              <a:t>12/27/1436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205189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F08C807-9C8B-4A4E-88E9-8406E87B872D}" type="datetimeFigureOut">
              <a:rPr lang="ar-SA" smtClean="0"/>
              <a:t>12/27/1436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1506094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F08C807-9C8B-4A4E-88E9-8406E87B872D}" type="datetimeFigureOut">
              <a:rPr lang="ar-SA" smtClean="0"/>
              <a:t>12/27/1436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673325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F08C807-9C8B-4A4E-88E9-8406E87B872D}" type="datetimeFigureOut">
              <a:rPr lang="ar-SA" smtClean="0"/>
              <a:t>12/27/1436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2767246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F08C807-9C8B-4A4E-88E9-8406E87B872D}" type="datetimeFigureOut">
              <a:rPr lang="ar-SA" smtClean="0"/>
              <a:t>12/27/1436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2722775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F08C807-9C8B-4A4E-88E9-8406E87B872D}" type="datetimeFigureOut">
              <a:rPr lang="ar-SA" smtClean="0"/>
              <a:t>12/27/1436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FDB819-5E89-4E2D-B267-86232D3F6A85}" type="slidenum">
              <a:rPr lang="ar-SA" smtClean="0"/>
              <a:t>‹#›</a:t>
            </a:fld>
            <a:endParaRPr lang="ar-SA"/>
          </a:p>
        </p:txBody>
      </p:sp>
    </p:spTree>
    <p:extLst>
      <p:ext uri="{BB962C8B-B14F-4D97-AF65-F5344CB8AC3E}">
        <p14:creationId xmlns:p14="http://schemas.microsoft.com/office/powerpoint/2010/main" val="3974119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F08C807-9C8B-4A4E-88E9-8406E87B872D}" type="datetimeFigureOut">
              <a:rPr lang="ar-SA" smtClean="0"/>
              <a:t>12/27/1436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4FDB819-5E89-4E2D-B267-86232D3F6A85}" type="slidenum">
              <a:rPr lang="ar-SA" smtClean="0"/>
              <a:t>‹#›</a:t>
            </a:fld>
            <a:endParaRPr lang="ar-SA"/>
          </a:p>
        </p:txBody>
      </p:sp>
    </p:spTree>
    <p:extLst>
      <p:ext uri="{BB962C8B-B14F-4D97-AF65-F5344CB8AC3E}">
        <p14:creationId xmlns:p14="http://schemas.microsoft.com/office/powerpoint/2010/main" val="8866794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747463"/>
            <a:ext cx="7772400" cy="360039"/>
          </a:xfrm>
        </p:spPr>
        <p:txBody>
          <a:bodyPr>
            <a:normAutofit fontScale="90000"/>
          </a:bodyPr>
          <a:lstStyle/>
          <a:p>
            <a:endParaRPr lang="ar-SA" dirty="0"/>
          </a:p>
        </p:txBody>
      </p:sp>
      <p:sp>
        <p:nvSpPr>
          <p:cNvPr id="3" name="عنوان فرعي 2"/>
          <p:cNvSpPr>
            <a:spLocks noGrp="1"/>
          </p:cNvSpPr>
          <p:nvPr>
            <p:ph type="subTitle" idx="1"/>
          </p:nvPr>
        </p:nvSpPr>
        <p:spPr>
          <a:xfrm>
            <a:off x="467544" y="476672"/>
            <a:ext cx="8064896" cy="5976664"/>
          </a:xfrm>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Tree>
    <p:extLst>
      <p:ext uri="{BB962C8B-B14F-4D97-AF65-F5344CB8AC3E}">
        <p14:creationId xmlns:p14="http://schemas.microsoft.com/office/powerpoint/2010/main" val="30829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nodePh="1">
                                  <p:stCondLst>
                                    <p:cond delay="0"/>
                                  </p:stCondLst>
                                  <p:endCondLst>
                                    <p:cond evt="begin" delay="0">
                                      <p:tn val="23"/>
                                    </p:cond>
                                  </p:end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dirty="0" smtClean="0"/>
              <a:t>تعريف العولمة: </a:t>
            </a:r>
            <a:r>
              <a:rPr lang="ar-SA" dirty="0" smtClean="0"/>
              <a:t>لفظ مأخوذ من عالَم ،</a:t>
            </a:r>
            <a:r>
              <a:rPr lang="ar-SA" dirty="0" smtClean="0"/>
              <a:t>اختلف في تعريفاتها منها</a:t>
            </a:r>
          </a:p>
          <a:p>
            <a:pPr>
              <a:buFont typeface="Wingdings" pitchFamily="2" charset="2"/>
              <a:buChar char="v"/>
            </a:pPr>
            <a:r>
              <a:rPr lang="ar-SA" dirty="0" smtClean="0"/>
              <a:t>وهو </a:t>
            </a:r>
            <a:r>
              <a:rPr lang="ar-SA" dirty="0"/>
              <a:t>اصطباغ عالم الأرض بصبغة واحدة شاملة لجميع من يعيش فيه، وتوحيد أنشطتهم الاقتصادية والاجتماعية والفكرية من غير اعتبار لاختلاف الأديان والثقافات، والجنسيات </a:t>
            </a:r>
            <a:r>
              <a:rPr lang="ar-SA" dirty="0" smtClean="0"/>
              <a:t>والأعراق.</a:t>
            </a:r>
          </a:p>
          <a:p>
            <a:pPr>
              <a:buFont typeface="Wingdings" pitchFamily="2" charset="2"/>
              <a:buChar char="v"/>
            </a:pPr>
            <a:r>
              <a:rPr lang="ar-SA" dirty="0"/>
              <a:t> </a:t>
            </a:r>
            <a:r>
              <a:rPr lang="ar-SA" dirty="0" smtClean="0"/>
              <a:t> الاِتجاه نحو السيطرة على العالم وجعله في نسق واحد. </a:t>
            </a:r>
          </a:p>
          <a:p>
            <a:pPr>
              <a:buFont typeface="Wingdings" pitchFamily="2" charset="2"/>
              <a:buChar char="v"/>
            </a:pPr>
            <a:r>
              <a:rPr lang="ar-SA" dirty="0"/>
              <a:t> </a:t>
            </a:r>
            <a:r>
              <a:rPr lang="ar-SA" dirty="0" smtClean="0"/>
              <a:t>مجمع اللغة العربية بالقاهرة اجازة استعمال العولمة بمعنى جعل الشيء عالمياً.</a:t>
            </a:r>
            <a:br>
              <a:rPr lang="ar-SA" dirty="0" smtClean="0"/>
            </a:br>
            <a:endParaRPr lang="ar-SA" dirty="0" smtClean="0"/>
          </a:p>
          <a:p>
            <a:pPr marL="0" indent="0">
              <a:buNone/>
            </a:pPr>
            <a:r>
              <a:rPr lang="ar-SA" dirty="0"/>
              <a:t/>
            </a:r>
            <a:br>
              <a:rPr lang="ar-SA" dirty="0"/>
            </a:br>
            <a:endParaRPr lang="ar-SA" dirty="0"/>
          </a:p>
        </p:txBody>
      </p:sp>
    </p:spTree>
    <p:extLst>
      <p:ext uri="{BB962C8B-B14F-4D97-AF65-F5344CB8AC3E}">
        <p14:creationId xmlns:p14="http://schemas.microsoft.com/office/powerpoint/2010/main" val="2684205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67544"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smtClean="0"/>
              <a:t>الدلالة اللغوية للفظ العولمة: هي </a:t>
            </a:r>
            <a:r>
              <a:rPr lang="ar-SA" dirty="0"/>
              <a:t>جعل الشيء عالمياً، بما يعني ذلك من جعل العالم كلِّه وكأنه في منظومة واحدة متكاملة. وهذا هو المعنى الذي حدّده المفكرون باللغات الأوروبية للعولمة </a:t>
            </a:r>
            <a:r>
              <a:rPr lang="en-US" b="1" dirty="0">
                <a:solidFill>
                  <a:srgbClr val="FF0000"/>
                </a:solidFill>
              </a:rPr>
              <a:t>Globalization</a:t>
            </a:r>
            <a:r>
              <a:rPr lang="ar-SA" dirty="0"/>
              <a:t> في الإنجليزية والألمانية، وعبروا عن ذلك بالفرنسية بمصطلح </a:t>
            </a:r>
            <a:r>
              <a:rPr lang="en-US" b="1" dirty="0" err="1">
                <a:solidFill>
                  <a:srgbClr val="FF0000"/>
                </a:solidFill>
              </a:rPr>
              <a:t>Mondialisation</a:t>
            </a:r>
            <a:r>
              <a:rPr lang="ar-SA" dirty="0"/>
              <a:t>، ووضعت كلمة (العولمة) في اللغة العربية مقابلاً حديثاً للدلالة على هذا المفهوم الجديد  </a:t>
            </a:r>
            <a:r>
              <a:rPr lang="ar-SA" dirty="0" smtClean="0"/>
              <a:t>.</a:t>
            </a:r>
            <a:r>
              <a:rPr lang="ar-SA" dirty="0"/>
              <a:t/>
            </a:r>
            <a:br>
              <a:rPr lang="ar-SA" dirty="0"/>
            </a:br>
            <a:endParaRPr lang="ar-SA" dirty="0"/>
          </a:p>
        </p:txBody>
      </p:sp>
    </p:spTree>
    <p:extLst>
      <p:ext uri="{BB962C8B-B14F-4D97-AF65-F5344CB8AC3E}">
        <p14:creationId xmlns:p14="http://schemas.microsoft.com/office/powerpoint/2010/main" val="270082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fontScale="77500" lnSpcReduction="20000"/>
          </a:bodyPr>
          <a:lstStyle/>
          <a:p>
            <a:pPr marL="0" indent="0">
              <a:buNone/>
            </a:pPr>
            <a:r>
              <a:rPr lang="ar-SA" dirty="0"/>
              <a:t/>
            </a:r>
            <a:br>
              <a:rPr lang="ar-SA" dirty="0"/>
            </a:br>
            <a:r>
              <a:rPr lang="ar-SA" b="1" dirty="0" smtClean="0">
                <a:solidFill>
                  <a:srgbClr val="0070C0"/>
                </a:solidFill>
              </a:rPr>
              <a:t>مشكلة تعريف العولمة:</a:t>
            </a:r>
          </a:p>
          <a:p>
            <a:pPr>
              <a:buFont typeface="Wingdings" pitchFamily="2" charset="2"/>
              <a:buChar char="§"/>
            </a:pPr>
            <a:r>
              <a:rPr lang="ar-SA" dirty="0" smtClean="0"/>
              <a:t> تعدد الأعراق وتنوعها.</a:t>
            </a:r>
          </a:p>
          <a:p>
            <a:pPr>
              <a:buFont typeface="Wingdings" pitchFamily="2" charset="2"/>
              <a:buChar char="§"/>
            </a:pPr>
            <a:r>
              <a:rPr lang="ar-SA" dirty="0" smtClean="0"/>
              <a:t>تعدد الثقافات .</a:t>
            </a:r>
          </a:p>
          <a:p>
            <a:pPr>
              <a:buFont typeface="Wingdings" pitchFamily="2" charset="2"/>
              <a:buChar char="§"/>
            </a:pPr>
            <a:r>
              <a:rPr lang="ar-SA" dirty="0" smtClean="0"/>
              <a:t>اختلاف الأديان.</a:t>
            </a:r>
          </a:p>
          <a:p>
            <a:pPr>
              <a:buFont typeface="Wingdings" pitchFamily="2" charset="2"/>
              <a:buChar char="§"/>
            </a:pPr>
            <a:r>
              <a:rPr lang="ar-SA" dirty="0" smtClean="0"/>
              <a:t>تباين الأهواء.</a:t>
            </a:r>
          </a:p>
          <a:p>
            <a:pPr marL="0" indent="0">
              <a:buNone/>
            </a:pPr>
            <a:r>
              <a:rPr lang="ar-SA" dirty="0" smtClean="0"/>
              <a:t>والسؤال المطروح هنا:</a:t>
            </a:r>
          </a:p>
          <a:p>
            <a:pPr marL="0" indent="0">
              <a:buNone/>
            </a:pPr>
            <a:r>
              <a:rPr lang="ar-SA" dirty="0" smtClean="0"/>
              <a:t>من يحكم </a:t>
            </a:r>
            <a:r>
              <a:rPr lang="ar-SA" dirty="0"/>
              <a:t>هذه الصبغة الواحدة؟ من يضع ضوابطها ويحدد قوانينها؟ ثم كيف يلزم تاجر صغير </a:t>
            </a:r>
            <a:r>
              <a:rPr lang="ar-SA" dirty="0" smtClean="0"/>
              <a:t>بمزاحمة </a:t>
            </a:r>
            <a:r>
              <a:rPr lang="ar-SA" dirty="0"/>
              <a:t>غيره من العمالقة له في أرضه؟ </a:t>
            </a:r>
            <a:r>
              <a:rPr lang="ar-SA" dirty="0" smtClean="0"/>
              <a:t>فبأي </a:t>
            </a:r>
            <a:r>
              <a:rPr lang="ar-SA" dirty="0"/>
              <a:t>مبرر تلغى عادات الناس وأنماطهم الاجتماعية؟ ومن الذي يضع الصبغة الجديدة للوحدة الاجتماعية؟ وكيف ألزم بلايين البشر بغسل أدمغتهم، وتنظيفها من فكرهم الأصيل لآخر دخيل؟</a:t>
            </a:r>
            <a:br>
              <a:rPr lang="ar-SA" dirty="0"/>
            </a:br>
            <a:endParaRPr lang="ar-SA" dirty="0"/>
          </a:p>
        </p:txBody>
      </p:sp>
    </p:spTree>
    <p:extLst>
      <p:ext uri="{BB962C8B-B14F-4D97-AF65-F5344CB8AC3E}">
        <p14:creationId xmlns:p14="http://schemas.microsoft.com/office/powerpoint/2010/main" val="270082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smtClean="0"/>
              <a:t>ولهذه الإشكالات وغيرها كان من الطبيعي أن يكون في المجتمعات الإسلامية والعربية شبه إجماع بين أطراف الرأي العام السياسي فيها، </a:t>
            </a:r>
            <a:r>
              <a:rPr lang="ar-SA" dirty="0" err="1" smtClean="0"/>
              <a:t>ماركسيهم</a:t>
            </a:r>
            <a:r>
              <a:rPr lang="ar-SA" dirty="0" smtClean="0"/>
              <a:t> وقوميهم وإسلاميهم يقول بأن العولمة، بالموجهات الرئيسة التي تحركها، لا تتضمن أي جديد بل هي شكل من الاستعمار لا تختلف في أهدافها عن أهداف الموجات الاستعمارية السابقة. فلا يمكن لرأس المال المهيمن، وللشركات العملاقة المتعددة الجنسيات أن تنـزع </a:t>
            </a:r>
            <a:r>
              <a:rPr lang="ar-SA" dirty="0" err="1" smtClean="0"/>
              <a:t>نحو</a:t>
            </a:r>
            <a:r>
              <a:rPr lang="ar-SA" dirty="0" err="1"/>
              <a:t>أهداف</a:t>
            </a:r>
            <a:r>
              <a:rPr lang="ar-SA" dirty="0"/>
              <a:t> أخرى غير السيطرة على الأسواق وغزو موارد الكوكب واستغلال العمل المأجور والرخيص أنّى وجد. </a:t>
            </a:r>
            <a:r>
              <a:rPr lang="ar-SA" dirty="0" smtClean="0"/>
              <a:t> </a:t>
            </a:r>
            <a:endParaRPr lang="ar-SA" dirty="0"/>
          </a:p>
        </p:txBody>
      </p:sp>
    </p:spTree>
    <p:extLst>
      <p:ext uri="{BB962C8B-B14F-4D97-AF65-F5344CB8AC3E}">
        <p14:creationId xmlns:p14="http://schemas.microsoft.com/office/powerpoint/2010/main" val="60650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fontScale="85000" lnSpcReduction="20000"/>
          </a:bodyPr>
          <a:lstStyle/>
          <a:p>
            <a:pPr marL="0" indent="0">
              <a:buNone/>
            </a:pPr>
            <a:r>
              <a:rPr lang="ar-SA" dirty="0"/>
              <a:t/>
            </a:r>
            <a:br>
              <a:rPr lang="ar-SA" dirty="0"/>
            </a:br>
            <a:r>
              <a:rPr lang="ar-SA" dirty="0" smtClean="0"/>
              <a:t>اسباب ظهور </a:t>
            </a:r>
            <a:r>
              <a:rPr lang="ar-SA" dirty="0" err="1" smtClean="0"/>
              <a:t>العولمة:</a:t>
            </a:r>
            <a:r>
              <a:rPr lang="ar-SA" dirty="0" err="1"/>
              <a:t>"العولمة</a:t>
            </a:r>
            <a:r>
              <a:rPr lang="ar-SA" dirty="0"/>
              <a:t>" </a:t>
            </a:r>
            <a:r>
              <a:rPr lang="ar-SA" dirty="0" smtClean="0"/>
              <a:t>تعني:</a:t>
            </a:r>
          </a:p>
          <a:p>
            <a:pPr marL="0" indent="0">
              <a:buNone/>
            </a:pPr>
            <a:r>
              <a:rPr lang="ar-SA" dirty="0" smtClean="0"/>
              <a:t> </a:t>
            </a:r>
            <a:r>
              <a:rPr lang="ar-SA" dirty="0"/>
              <a:t>الكوكبة </a:t>
            </a:r>
            <a:r>
              <a:rPr lang="ar-SA" dirty="0" err="1"/>
              <a:t>أو"الكونية</a:t>
            </a:r>
            <a:r>
              <a:rPr lang="ar-SA" dirty="0"/>
              <a:t>" </a:t>
            </a:r>
            <a:endParaRPr lang="ar-SA" dirty="0" smtClean="0"/>
          </a:p>
          <a:p>
            <a:pPr marL="0" indent="0">
              <a:buNone/>
            </a:pPr>
            <a:r>
              <a:rPr lang="ar-SA" dirty="0" smtClean="0"/>
              <a:t>"</a:t>
            </a:r>
            <a:r>
              <a:rPr lang="ar-SA" dirty="0"/>
              <a:t>سيادة النموذج الرأسمالي" وهيمنته على العالم </a:t>
            </a:r>
            <a:endParaRPr lang="ar-SA" dirty="0" smtClean="0"/>
          </a:p>
          <a:p>
            <a:pPr marL="0" indent="0">
              <a:buNone/>
            </a:pPr>
            <a:r>
              <a:rPr lang="ar-SA" dirty="0" smtClean="0"/>
              <a:t>العولمة </a:t>
            </a:r>
            <a:r>
              <a:rPr lang="ar-SA" dirty="0"/>
              <a:t>في الأساس نتاج انهيار نظام عالمي كان يقوم </a:t>
            </a:r>
            <a:r>
              <a:rPr lang="ar-SA" dirty="0" err="1"/>
              <a:t>على"القطبية</a:t>
            </a:r>
            <a:r>
              <a:rPr lang="ar-SA" dirty="0"/>
              <a:t> الثنائية" وبانهيار أحد أقطاب النظام - وهو الاتحاد السوفيتي </a:t>
            </a:r>
            <a:r>
              <a:rPr lang="ar-SA" dirty="0" smtClean="0"/>
              <a:t>– وزواله </a:t>
            </a:r>
            <a:r>
              <a:rPr lang="ar-SA" dirty="0"/>
              <a:t>تماما </a:t>
            </a:r>
            <a:r>
              <a:rPr lang="ar-SA" dirty="0" smtClean="0"/>
              <a:t>وانتهاء </a:t>
            </a:r>
            <a:r>
              <a:rPr lang="ar-SA" dirty="0"/>
              <a:t>الحرب الباردة وسيادة قطب واحد أخذ يسيطر على هذا العالم سياسيا وعسكرياً, الأمر الذي أحدث هوة عميقة وخللاً كبيراً في المنظومة السياسية العالمية, وفي ظل عدم التكافؤ في القوة والإمكانات بدأ الخلل يظهر, ولمعالجة هذا الخلل </a:t>
            </a:r>
            <a:r>
              <a:rPr lang="ar-SA" dirty="0" smtClean="0"/>
              <a:t>ظهر نظام </a:t>
            </a:r>
            <a:r>
              <a:rPr lang="ar-SA" dirty="0"/>
              <a:t>عالمي جديد قوامه "سيادة حقوق الإنسان" و"الحرية الديمقراطية" و"دور أكبر ومؤثر للأمم المتحدة في حل المنازعات سلميا" </a:t>
            </a:r>
          </a:p>
        </p:txBody>
      </p:sp>
    </p:spTree>
    <p:extLst>
      <p:ext uri="{BB962C8B-B14F-4D97-AF65-F5344CB8AC3E}">
        <p14:creationId xmlns:p14="http://schemas.microsoft.com/office/powerpoint/2010/main" val="270082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anim calcmode="lin" valueType="num">
                                      <p:cBhvr>
                                        <p:cTn id="29"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2000"/>
                                        <p:tgtEl>
                                          <p:spTgt spid="3">
                                            <p:txEl>
                                              <p:pRg st="3" end="3"/>
                                            </p:txEl>
                                          </p:spTgt>
                                        </p:tgtEl>
                                      </p:cBhvr>
                                    </p:animEffect>
                                    <p:anim calcmode="lin" valueType="num">
                                      <p:cBhvr>
                                        <p:cTn id="36"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a:t/>
            </a:r>
            <a:br>
              <a:rPr lang="ar-SA" dirty="0"/>
            </a:br>
            <a:r>
              <a:rPr lang="ar-SA" b="1" dirty="0" smtClean="0">
                <a:solidFill>
                  <a:srgbClr val="0070C0"/>
                </a:solidFill>
              </a:rPr>
              <a:t>أثر العولمة على العالم:</a:t>
            </a:r>
          </a:p>
          <a:p>
            <a:pPr>
              <a:buFont typeface="Wingdings" pitchFamily="2" charset="2"/>
              <a:buChar char="v"/>
            </a:pPr>
            <a:r>
              <a:rPr lang="ar-SA" dirty="0"/>
              <a:t>إنهاء التفرقة العنصرية في جنوب أفريقيا ونهاية حكم الأقلية البيضاء وبداية حكم الأغلبية </a:t>
            </a:r>
            <a:r>
              <a:rPr lang="ar-SA" dirty="0" smtClean="0"/>
              <a:t>السوداء.</a:t>
            </a:r>
          </a:p>
          <a:p>
            <a:pPr>
              <a:buFont typeface="Wingdings" pitchFamily="2" charset="2"/>
              <a:buChar char="v"/>
            </a:pPr>
            <a:r>
              <a:rPr lang="ar-SA" dirty="0" smtClean="0"/>
              <a:t> ذوبان الجليد </a:t>
            </a:r>
            <a:r>
              <a:rPr lang="ar-SA" dirty="0"/>
              <a:t>بين واشنطن وبكين بعد عداوة </a:t>
            </a:r>
            <a:r>
              <a:rPr lang="ar-SA" dirty="0" smtClean="0"/>
              <a:t>طويلة</a:t>
            </a:r>
          </a:p>
          <a:p>
            <a:pPr>
              <a:buFont typeface="Wingdings" pitchFamily="2" charset="2"/>
              <a:buChar char="v"/>
            </a:pPr>
            <a:r>
              <a:rPr lang="ar-SA" dirty="0" smtClean="0"/>
              <a:t>لعبت واشنطن الدور </a:t>
            </a:r>
            <a:r>
              <a:rPr lang="ar-SA" dirty="0"/>
              <a:t>الأكبر في صنع السياسة </a:t>
            </a:r>
            <a:r>
              <a:rPr lang="ar-SA" dirty="0" smtClean="0"/>
              <a:t>الروسية.</a:t>
            </a:r>
          </a:p>
          <a:p>
            <a:pPr>
              <a:buFont typeface="Wingdings" pitchFamily="2" charset="2"/>
              <a:buChar char="v"/>
            </a:pPr>
            <a:r>
              <a:rPr lang="ar-SA" dirty="0" smtClean="0"/>
              <a:t>نجحت واشنطن في </a:t>
            </a:r>
            <a:r>
              <a:rPr lang="ar-SA" dirty="0"/>
              <a:t>"تطويع" الكرملين بتنصيب يلتسين رئيسا ودعمه وتأييده بلا حدود</a:t>
            </a:r>
            <a:r>
              <a:rPr lang="ar-SA" dirty="0" smtClean="0"/>
              <a:t>.</a:t>
            </a:r>
          </a:p>
        </p:txBody>
      </p:sp>
    </p:spTree>
    <p:extLst>
      <p:ext uri="{BB962C8B-B14F-4D97-AF65-F5344CB8AC3E}">
        <p14:creationId xmlns:p14="http://schemas.microsoft.com/office/powerpoint/2010/main" val="428261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74638"/>
            <a:ext cx="8291264" cy="1143000"/>
          </a:xfrm>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395536" y="1412776"/>
            <a:ext cx="8291264"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b="1" dirty="0" smtClean="0">
                <a:solidFill>
                  <a:srgbClr val="0070C0"/>
                </a:solidFill>
              </a:rPr>
              <a:t>تناقضات العولمة:</a:t>
            </a:r>
          </a:p>
          <a:p>
            <a:pPr>
              <a:buFont typeface="Wingdings" pitchFamily="2" charset="2"/>
              <a:buChar char="§"/>
            </a:pPr>
            <a:r>
              <a:rPr lang="ar-SA" dirty="0" smtClean="0"/>
              <a:t>تدخلت الشرعية الدولية لتفرض قوانين وقرارات الأمم المتحدة في مكان وتتغاضى عن تنفيذ هذه القوانين في مكان آخر.</a:t>
            </a:r>
          </a:p>
          <a:p>
            <a:pPr>
              <a:buFont typeface="Wingdings" pitchFamily="2" charset="2"/>
              <a:buChar char="§"/>
            </a:pPr>
            <a:r>
              <a:rPr lang="ar-SA" dirty="0" smtClean="0"/>
              <a:t>تحكمت "المصالح الدولية" في تسيير دفة هذا النظام.</a:t>
            </a:r>
          </a:p>
          <a:p>
            <a:pPr>
              <a:buFont typeface="Wingdings" pitchFamily="2" charset="2"/>
              <a:buChar char="§"/>
            </a:pPr>
            <a:r>
              <a:rPr lang="ar-SA" dirty="0" smtClean="0"/>
              <a:t> وتحكمت الشركات متعددة الجنسيات في صنع القرار السياسي. </a:t>
            </a:r>
            <a:r>
              <a:rPr lang="ar-SA" dirty="0"/>
              <a:t>تفككت كما يحدث الآن في أفغانستان والصومال والكونغو </a:t>
            </a:r>
            <a:r>
              <a:rPr lang="ar-SA" dirty="0" smtClean="0"/>
              <a:t>الديمقراطية.</a:t>
            </a:r>
          </a:p>
          <a:p>
            <a:pPr>
              <a:buFont typeface="Wingdings" pitchFamily="2" charset="2"/>
              <a:buChar char="§"/>
            </a:pPr>
            <a:r>
              <a:rPr lang="ar-SA" dirty="0" smtClean="0"/>
              <a:t>مذابح </a:t>
            </a:r>
            <a:r>
              <a:rPr lang="ar-SA" dirty="0"/>
              <a:t>ضد الإنسان ارتكبت دون تحقيق دولي كما حدث في البوسنة والهرسك – في قلب أوروبا – ويحدث اليوم في </a:t>
            </a:r>
            <a:r>
              <a:rPr lang="ar-SA" dirty="0" err="1" smtClean="0"/>
              <a:t>كوسوفو</a:t>
            </a:r>
            <a:r>
              <a:rPr lang="ar-SA" dirty="0" err="1"/>
              <a:t>في</a:t>
            </a:r>
            <a:r>
              <a:rPr lang="ar-SA" dirty="0"/>
              <a:t> رواندا </a:t>
            </a:r>
            <a:r>
              <a:rPr lang="ar-SA" dirty="0" smtClean="0"/>
              <a:t>.</a:t>
            </a:r>
            <a:r>
              <a:rPr lang="ar-SA" dirty="0" smtClean="0"/>
              <a:t> </a:t>
            </a:r>
            <a:endParaRPr lang="ar-SA" dirty="0"/>
          </a:p>
        </p:txBody>
      </p:sp>
    </p:spTree>
    <p:extLst>
      <p:ext uri="{BB962C8B-B14F-4D97-AF65-F5344CB8AC3E}">
        <p14:creationId xmlns:p14="http://schemas.microsoft.com/office/powerpoint/2010/main" val="428261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b="1" dirty="0" smtClean="0">
                <a:solidFill>
                  <a:srgbClr val="0070C0"/>
                </a:solidFill>
              </a:rPr>
              <a:t>الآثار السلبية لتخل الشرعية الدولية:</a:t>
            </a:r>
          </a:p>
          <a:p>
            <a:pPr>
              <a:buFont typeface="Wingdings" pitchFamily="2" charset="2"/>
              <a:buChar char="Ø"/>
            </a:pPr>
            <a:r>
              <a:rPr lang="ar-SA" dirty="0" smtClean="0"/>
              <a:t>في البوسنة أدى </a:t>
            </a:r>
            <a:r>
              <a:rPr lang="ar-SA" dirty="0"/>
              <a:t>إلى </a:t>
            </a:r>
            <a:r>
              <a:rPr lang="ar-SA" dirty="0" smtClean="0"/>
              <a:t>سقوط </a:t>
            </a:r>
            <a:r>
              <a:rPr lang="ar-SA" dirty="0" err="1"/>
              <a:t>سربنيتشا</a:t>
            </a:r>
            <a:r>
              <a:rPr lang="ar-SA" dirty="0"/>
              <a:t> وأباد الصرب أكثر من أربعة آلاف مسلم وهي تحت الحماية </a:t>
            </a:r>
            <a:r>
              <a:rPr lang="ar-SA" dirty="0" smtClean="0"/>
              <a:t>الدولية.</a:t>
            </a:r>
          </a:p>
          <a:p>
            <a:pPr>
              <a:buFont typeface="Wingdings" pitchFamily="2" charset="2"/>
              <a:buChar char="Ø"/>
            </a:pPr>
            <a:r>
              <a:rPr lang="ar-SA" dirty="0" smtClean="0"/>
              <a:t>في الصومال زادت </a:t>
            </a:r>
            <a:r>
              <a:rPr lang="ar-SA" dirty="0"/>
              <a:t>الصراعات وزاد </a:t>
            </a:r>
            <a:r>
              <a:rPr lang="ar-SA" dirty="0" smtClean="0"/>
              <a:t>القتال.</a:t>
            </a:r>
          </a:p>
          <a:p>
            <a:pPr marL="0" indent="0">
              <a:buNone/>
            </a:pPr>
            <a:r>
              <a:rPr lang="ar-SA" dirty="0" smtClean="0"/>
              <a:t> </a:t>
            </a:r>
            <a:r>
              <a:rPr lang="ar-SA" b="1" dirty="0" smtClean="0">
                <a:solidFill>
                  <a:srgbClr val="0070C0"/>
                </a:solidFill>
              </a:rPr>
              <a:t>اسباب الضجر من العولمة</a:t>
            </a:r>
            <a:r>
              <a:rPr lang="ar-SA" dirty="0" smtClean="0"/>
              <a:t>:</a:t>
            </a:r>
          </a:p>
          <a:p>
            <a:pPr marL="0" indent="0">
              <a:buNone/>
            </a:pPr>
            <a:r>
              <a:rPr lang="ar-SA" dirty="0"/>
              <a:t>المواثيق والمعاهدات الدولية لم تحترم ولم تنفذ</a:t>
            </a:r>
          </a:p>
        </p:txBody>
      </p:sp>
    </p:spTree>
    <p:extLst>
      <p:ext uri="{BB962C8B-B14F-4D97-AF65-F5344CB8AC3E}">
        <p14:creationId xmlns:p14="http://schemas.microsoft.com/office/powerpoint/2010/main" val="428261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pic>
        <p:nvPicPr>
          <p:cNvPr id="5" name="عنصر نائب للمحتوى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39552" y="1672387"/>
            <a:ext cx="3960440" cy="2260669"/>
          </a:xfrm>
        </p:spPr>
      </p:pic>
      <p:sp>
        <p:nvSpPr>
          <p:cNvPr id="4" name="عنصر نائب للمحتوى 3"/>
          <p:cNvSpPr>
            <a:spLocks noGrp="1"/>
          </p:cNvSpPr>
          <p:nvPr>
            <p:ph sz="half" idx="2"/>
          </p:nvPr>
        </p:nvSpPr>
        <p:spPr>
          <a:blipFill dpi="0" rotWithShape="1">
            <a:blip r:embed="rId4">
              <a:extLst>
                <a:ext uri="{28A0092B-C50C-407E-A947-70E740481C1C}">
                  <a14:useLocalDpi xmlns:a14="http://schemas.microsoft.com/office/drawing/2010/main" val="0"/>
                </a:ext>
              </a:extLst>
            </a:blip>
            <a:srcRect/>
            <a:stretch>
              <a:fillRect/>
            </a:stretch>
          </a:blipFill>
        </p:spPr>
        <p:txBody>
          <a:bodyPr>
            <a:normAutofit lnSpcReduction="10000"/>
          </a:bodyPr>
          <a:lstStyle/>
          <a:p>
            <a:pPr marL="0" indent="0">
              <a:buNone/>
            </a:pPr>
            <a:r>
              <a:rPr lang="ar-SA" b="1" dirty="0" smtClean="0">
                <a:solidFill>
                  <a:srgbClr val="0070C0"/>
                </a:solidFill>
              </a:rPr>
              <a:t>نتائج العولمة:</a:t>
            </a:r>
          </a:p>
          <a:p>
            <a:r>
              <a:rPr lang="ar-SA" dirty="0"/>
              <a:t>عولمة الفقر إضافة إلى عولمة </a:t>
            </a:r>
            <a:r>
              <a:rPr lang="ar-SA" dirty="0" smtClean="0"/>
              <a:t>السوق.</a:t>
            </a:r>
          </a:p>
          <a:p>
            <a:r>
              <a:rPr lang="ar-SA" dirty="0" smtClean="0"/>
              <a:t> </a:t>
            </a:r>
            <a:r>
              <a:rPr lang="ar-SA" dirty="0"/>
              <a:t>واستقطاب جديد من الشمال الغني المسيطر للجنوب </a:t>
            </a:r>
            <a:r>
              <a:rPr lang="ar-SA" dirty="0" smtClean="0"/>
              <a:t>الفقير.</a:t>
            </a:r>
          </a:p>
          <a:p>
            <a:r>
              <a:rPr lang="ar-SA" dirty="0" smtClean="0"/>
              <a:t> </a:t>
            </a:r>
            <a:r>
              <a:rPr lang="ar-SA" dirty="0"/>
              <a:t>وتبني القوى الدولية للقضايا التي تريد ما دامت مصلحتها تقتضي </a:t>
            </a:r>
            <a:r>
              <a:rPr lang="ar-SA" dirty="0" smtClean="0"/>
              <a:t>ذلك.</a:t>
            </a:r>
          </a:p>
          <a:p>
            <a:r>
              <a:rPr lang="ar-SA" dirty="0" smtClean="0"/>
              <a:t>تجاهل </a:t>
            </a:r>
            <a:r>
              <a:rPr lang="ar-SA" dirty="0"/>
              <a:t>قضايا أساسية لعدم وجود مصلحة لها.</a:t>
            </a:r>
          </a:p>
        </p:txBody>
      </p:sp>
      <p:pic>
        <p:nvPicPr>
          <p:cNvPr id="7" name="صورة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2" y="3933056"/>
            <a:ext cx="4104456" cy="2174751"/>
          </a:xfrm>
          <a:prstGeom prst="rect">
            <a:avLst/>
          </a:prstGeom>
        </p:spPr>
      </p:pic>
    </p:spTree>
    <p:extLst>
      <p:ext uri="{BB962C8B-B14F-4D97-AF65-F5344CB8AC3E}">
        <p14:creationId xmlns:p14="http://schemas.microsoft.com/office/powerpoint/2010/main" val="262946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anim calcmode="lin" valueType="num">
                                      <p:cBhvr>
                                        <p:cTn id="8" dur="2000" fill="hold"/>
                                        <p:tgtEl>
                                          <p:spTgt spid="4">
                                            <p:bg/>
                                          </p:spTgt>
                                        </p:tgtEl>
                                        <p:attrNameLst>
                                          <p:attrName>ppt_w</p:attrName>
                                        </p:attrNameLst>
                                      </p:cBhvr>
                                      <p:tavLst>
                                        <p:tav tm="0" fmla="#ppt_w*sin(2.5*pi*$)">
                                          <p:val>
                                            <p:fltVal val="0"/>
                                          </p:val>
                                        </p:tav>
                                        <p:tav tm="100000">
                                          <p:val>
                                            <p:fltVal val="1"/>
                                          </p:val>
                                        </p:tav>
                                      </p:tavLst>
                                    </p:anim>
                                    <p:anim calcmode="lin" valueType="num">
                                      <p:cBhvr>
                                        <p:cTn id="9" dur="2000" fill="hold"/>
                                        <p:tgtEl>
                                          <p:spTgt spid="4">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anim calcmode="lin" valueType="num">
                                      <p:cBhvr>
                                        <p:cTn id="15"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2000"/>
                                        <p:tgtEl>
                                          <p:spTgt spid="4">
                                            <p:txEl>
                                              <p:pRg st="1" end="1"/>
                                            </p:txEl>
                                          </p:spTgt>
                                        </p:tgtEl>
                                      </p:cBhvr>
                                    </p:animEffect>
                                    <p:anim calcmode="lin" valueType="num">
                                      <p:cBhvr>
                                        <p:cTn id="22" dur="2000" fill="hold"/>
                                        <p:tgtEl>
                                          <p:spTgt spid="4">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2000"/>
                                        <p:tgtEl>
                                          <p:spTgt spid="4">
                                            <p:txEl>
                                              <p:pRg st="2" end="2"/>
                                            </p:txEl>
                                          </p:spTgt>
                                        </p:tgtEl>
                                      </p:cBhvr>
                                    </p:animEffect>
                                    <p:anim calcmode="lin" valueType="num">
                                      <p:cBhvr>
                                        <p:cTn id="29" dur="2000" fill="hold"/>
                                        <p:tgtEl>
                                          <p:spTgt spid="4">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2000"/>
                                        <p:tgtEl>
                                          <p:spTgt spid="4">
                                            <p:txEl>
                                              <p:pRg st="3" end="3"/>
                                            </p:txEl>
                                          </p:spTgt>
                                        </p:tgtEl>
                                      </p:cBhvr>
                                    </p:animEffect>
                                    <p:anim calcmode="lin" valueType="num">
                                      <p:cBhvr>
                                        <p:cTn id="36" dur="2000" fill="hold"/>
                                        <p:tgtEl>
                                          <p:spTgt spid="4">
                                            <p:txEl>
                                              <p:pRg st="3" end="3"/>
                                            </p:txEl>
                                          </p:spTgt>
                                        </p:tgtEl>
                                        <p:attrNameLst>
                                          <p:attrName>ppt_w</p:attrName>
                                        </p:attrNameLst>
                                      </p:cBhvr>
                                      <p:tavLst>
                                        <p:tav tm="0" fmla="#ppt_w*sin(2.5*pi*$)">
                                          <p:val>
                                            <p:fltVal val="0"/>
                                          </p:val>
                                        </p:tav>
                                        <p:tav tm="100000">
                                          <p:val>
                                            <p:fltVal val="1"/>
                                          </p:val>
                                        </p:tav>
                                      </p:tavLst>
                                    </p:anim>
                                    <p:anim calcmode="lin" valueType="num">
                                      <p:cBhvr>
                                        <p:cTn id="37" dur="2000" fill="hold"/>
                                        <p:tgtEl>
                                          <p:spTgt spid="4">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2000"/>
                                        <p:tgtEl>
                                          <p:spTgt spid="4">
                                            <p:txEl>
                                              <p:pRg st="4" end="4"/>
                                            </p:txEl>
                                          </p:spTgt>
                                        </p:tgtEl>
                                      </p:cBhvr>
                                    </p:animEffect>
                                    <p:anim calcmode="lin" valueType="num">
                                      <p:cBhvr>
                                        <p:cTn id="43" dur="2000" fill="hold"/>
                                        <p:tgtEl>
                                          <p:spTgt spid="4">
                                            <p:txEl>
                                              <p:pRg st="4" end="4"/>
                                            </p:txEl>
                                          </p:spTgt>
                                        </p:tgtEl>
                                        <p:attrNameLst>
                                          <p:attrName>ppt_w</p:attrName>
                                        </p:attrNameLst>
                                      </p:cBhvr>
                                      <p:tavLst>
                                        <p:tav tm="0" fmla="#ppt_w*sin(2.5*pi*$)">
                                          <p:val>
                                            <p:fltVal val="0"/>
                                          </p:val>
                                        </p:tav>
                                        <p:tav tm="100000">
                                          <p:val>
                                            <p:fltVal val="1"/>
                                          </p:val>
                                        </p:tav>
                                      </p:tavLst>
                                    </p:anim>
                                    <p:anim calcmode="lin" valueType="num">
                                      <p:cBhvr>
                                        <p:cTn id="44" dur="2000" fill="hold"/>
                                        <p:tgtEl>
                                          <p:spTgt spid="4">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2000"/>
                                        <p:tgtEl>
                                          <p:spTgt spid="5"/>
                                        </p:tgtEl>
                                      </p:cBhvr>
                                    </p:animEffect>
                                    <p:anim calcmode="lin" valueType="num">
                                      <p:cBhvr>
                                        <p:cTn id="50" dur="2000" fill="hold"/>
                                        <p:tgtEl>
                                          <p:spTgt spid="5"/>
                                        </p:tgtEl>
                                        <p:attrNameLst>
                                          <p:attrName>ppt_w</p:attrName>
                                        </p:attrNameLst>
                                      </p:cBhvr>
                                      <p:tavLst>
                                        <p:tav tm="0" fmla="#ppt_w*sin(2.5*pi*$)">
                                          <p:val>
                                            <p:fltVal val="0"/>
                                          </p:val>
                                        </p:tav>
                                        <p:tav tm="100000">
                                          <p:val>
                                            <p:fltVal val="1"/>
                                          </p:val>
                                        </p:tav>
                                      </p:tavLst>
                                    </p:anim>
                                    <p:anim calcmode="lin" valueType="num">
                                      <p:cBhvr>
                                        <p:cTn id="51"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45" presetClass="entr" presetSubtype="0" fill="hold" nodeType="click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2000"/>
                                        <p:tgtEl>
                                          <p:spTgt spid="7"/>
                                        </p:tgtEl>
                                      </p:cBhvr>
                                    </p:animEffect>
                                    <p:anim calcmode="lin" valueType="num">
                                      <p:cBhvr>
                                        <p:cTn id="57" dur="2000" fill="hold"/>
                                        <p:tgtEl>
                                          <p:spTgt spid="7"/>
                                        </p:tgtEl>
                                        <p:attrNameLst>
                                          <p:attrName>ppt_w</p:attrName>
                                        </p:attrNameLst>
                                      </p:cBhvr>
                                      <p:tavLst>
                                        <p:tav tm="0" fmla="#ppt_w*sin(2.5*pi*$)">
                                          <p:val>
                                            <p:fltVal val="0"/>
                                          </p:val>
                                        </p:tav>
                                        <p:tav tm="100000">
                                          <p:val>
                                            <p:fltVal val="1"/>
                                          </p:val>
                                        </p:tav>
                                      </p:tavLst>
                                    </p:anim>
                                    <p:anim calcmode="lin" valueType="num">
                                      <p:cBhvr>
                                        <p:cTn id="58"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57200" y="1412776"/>
            <a:ext cx="8229600" cy="4824536"/>
          </a:xfrm>
          <a:blipFill dpi="0" rotWithShape="1">
            <a:blip r:embed="rId3">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dirty="0"/>
              <a:t/>
            </a:r>
            <a:br>
              <a:rPr lang="ar-SA" dirty="0"/>
            </a:br>
            <a:r>
              <a:rPr lang="ar-SA" dirty="0" smtClean="0"/>
              <a:t>الهيمنة على الاقتصاد:</a:t>
            </a:r>
          </a:p>
          <a:p>
            <a:pPr>
              <a:buFont typeface="Wingdings" pitchFamily="2" charset="2"/>
              <a:buChar char="§"/>
            </a:pPr>
            <a:r>
              <a:rPr lang="ar-SA" dirty="0"/>
              <a:t>يسير </a:t>
            </a:r>
            <a:r>
              <a:rPr lang="ar-SA" dirty="0" smtClean="0"/>
              <a:t>نظام العولمة من </a:t>
            </a:r>
            <a:r>
              <a:rPr lang="ar-SA" dirty="0"/>
              <a:t>قبل دول ومؤسسات وهيئات دولية تتحكم في النظام الاقتصادي في </a:t>
            </a:r>
            <a:r>
              <a:rPr lang="ar-SA" dirty="0" smtClean="0"/>
              <a:t>العالم.</a:t>
            </a:r>
          </a:p>
          <a:p>
            <a:pPr>
              <a:buFont typeface="Wingdings" pitchFamily="2" charset="2"/>
              <a:buChar char="§"/>
            </a:pPr>
            <a:r>
              <a:rPr lang="ar-SA" dirty="0" smtClean="0"/>
              <a:t>ضغط </a:t>
            </a:r>
            <a:r>
              <a:rPr lang="ar-SA" dirty="0"/>
              <a:t>الدول الغربية القوية مادياً وتكنولوجياً </a:t>
            </a:r>
            <a:r>
              <a:rPr lang="ar-SA" dirty="0" smtClean="0"/>
              <a:t>على </a:t>
            </a:r>
            <a:r>
              <a:rPr lang="ar-SA" dirty="0"/>
              <a:t>دول العالم الثالث, لتفتح </a:t>
            </a:r>
            <a:r>
              <a:rPr lang="ar-SA" dirty="0" err="1" smtClean="0"/>
              <a:t>إقتصادياتها</a:t>
            </a:r>
            <a:r>
              <a:rPr lang="ar-SA" dirty="0" smtClean="0"/>
              <a:t> </a:t>
            </a:r>
            <a:r>
              <a:rPr lang="ar-SA" dirty="0"/>
              <a:t>أمام رأس المال والمنتجات </a:t>
            </a:r>
            <a:r>
              <a:rPr lang="ar-SA" dirty="0" smtClean="0"/>
              <a:t>الغربية.</a:t>
            </a:r>
          </a:p>
          <a:p>
            <a:pPr>
              <a:buFont typeface="Wingdings" pitchFamily="2" charset="2"/>
              <a:buChar char="§"/>
            </a:pPr>
            <a:r>
              <a:rPr lang="ar-SA" dirty="0"/>
              <a:t>"خلخلة" العوائق القانونية والمالية التي تضعها الدول - في الجنوب - أمام منتجات الشمال... الأمر الذي جعل الدول الغنية تقوض الأسس التي تقوم عليها أركان الدول في العالم الثالث </a:t>
            </a:r>
            <a:r>
              <a:rPr lang="ar-SA" dirty="0" smtClean="0"/>
              <a:t>الفقير.</a:t>
            </a:r>
          </a:p>
          <a:p>
            <a:pPr>
              <a:buFont typeface="Wingdings" pitchFamily="2" charset="2"/>
              <a:buChar char="§"/>
            </a:pPr>
            <a:endParaRPr lang="ar-SA" dirty="0"/>
          </a:p>
        </p:txBody>
      </p:sp>
    </p:spTree>
    <p:extLst>
      <p:ext uri="{BB962C8B-B14F-4D97-AF65-F5344CB8AC3E}">
        <p14:creationId xmlns:p14="http://schemas.microsoft.com/office/powerpoint/2010/main" val="428261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lstStyle/>
          <a:p>
            <a:endParaRPr lang="ar-SA"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lnSpcReduction="10000"/>
          </a:bodyPr>
          <a:lstStyle/>
          <a:p>
            <a:pPr>
              <a:buFont typeface="Wingdings" pitchFamily="2" charset="2"/>
              <a:buChar char="§"/>
            </a:pPr>
            <a:r>
              <a:rPr lang="ar-SA" dirty="0" smtClean="0"/>
              <a:t>تتحكم </a:t>
            </a:r>
            <a:r>
              <a:rPr lang="ar-SA" dirty="0"/>
              <a:t>منظمة التجارة </a:t>
            </a:r>
            <a:r>
              <a:rPr lang="ar-SA" dirty="0" smtClean="0"/>
              <a:t>العالمية عبر </a:t>
            </a:r>
            <a:r>
              <a:rPr lang="ar-SA" dirty="0" smtClean="0"/>
              <a:t>اتفاقية الجات </a:t>
            </a:r>
            <a:r>
              <a:rPr lang="ar-SA" dirty="0" smtClean="0"/>
              <a:t>, </a:t>
            </a:r>
            <a:r>
              <a:rPr lang="ar-SA" dirty="0"/>
              <a:t>في الاقتصاد العالمي, بتحكمها في 09% من حركة التجارة </a:t>
            </a:r>
            <a:r>
              <a:rPr lang="ar-SA" dirty="0" smtClean="0"/>
              <a:t>العالمية.</a:t>
            </a:r>
          </a:p>
          <a:p>
            <a:pPr>
              <a:buFont typeface="Wingdings" pitchFamily="2" charset="2"/>
              <a:buChar char="§"/>
            </a:pPr>
            <a:r>
              <a:rPr lang="ar-SA" dirty="0" smtClean="0"/>
              <a:t>الزام دول العالم الثالث </a:t>
            </a:r>
            <a:r>
              <a:rPr lang="ar-SA" dirty="0"/>
              <a:t>بالدخول في اتفاقيات الجات والتسليم بها, وفتح أسواقها أمام منتجات وسلع الدول الغنية, الأمر الذي يحطم اقتصاديات هذه الدول</a:t>
            </a:r>
            <a:r>
              <a:rPr lang="ar-SA" dirty="0" smtClean="0"/>
              <a:t>.</a:t>
            </a:r>
          </a:p>
          <a:p>
            <a:pPr>
              <a:buFont typeface="Wingdings" pitchFamily="2" charset="2"/>
              <a:buChar char="§"/>
            </a:pPr>
            <a:r>
              <a:rPr lang="ar-SA" dirty="0"/>
              <a:t>أي سعي في ظل "العولمة الاقتصادية" لتحقيق التنمية الذاتية أو المعتمدة على النفس تواجه بعراقيل من صنع ووضع القوى وعوامل خارجية وهي </a:t>
            </a:r>
            <a:r>
              <a:rPr lang="ar-SA" dirty="0" smtClean="0"/>
              <a:t>معادية </a:t>
            </a:r>
            <a:r>
              <a:rPr lang="ar-SA" dirty="0"/>
              <a:t>لأي جهد </a:t>
            </a:r>
            <a:r>
              <a:rPr lang="ar-SA" dirty="0" smtClean="0"/>
              <a:t>وطني.</a:t>
            </a:r>
            <a:r>
              <a:rPr lang="ar-SA" dirty="0"/>
              <a:t/>
            </a:r>
            <a:br>
              <a:rPr lang="ar-SA" dirty="0"/>
            </a:br>
            <a:endParaRPr lang="ar-SA" dirty="0"/>
          </a:p>
        </p:txBody>
      </p:sp>
    </p:spTree>
    <p:extLst>
      <p:ext uri="{BB962C8B-B14F-4D97-AF65-F5344CB8AC3E}">
        <p14:creationId xmlns:p14="http://schemas.microsoft.com/office/powerpoint/2010/main" val="428261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72234"/>
            <a:ext cx="8229600" cy="1143000"/>
          </a:xfrm>
          <a:blipFill dpi="0" rotWithShape="1">
            <a:blip r:embed="rId2">
              <a:extLst>
                <a:ext uri="{28A0092B-C50C-407E-A947-70E740481C1C}">
                  <a14:useLocalDpi xmlns:a14="http://schemas.microsoft.com/office/drawing/2010/main" val="0"/>
                </a:ext>
              </a:extLst>
            </a:blip>
            <a:srcRect/>
            <a:stretch>
              <a:fillRect/>
            </a:stretch>
          </a:blipFill>
        </p:spPr>
        <p:txBody>
          <a:bodyPr>
            <a:noAutofit/>
          </a:bodyPr>
          <a:lstStyle/>
          <a:p>
            <a:endParaRPr lang="ar-SA" b="1" dirty="0">
              <a:solidFill>
                <a:srgbClr val="7030A0"/>
              </a:solidFill>
            </a:endParaRPr>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a:buFont typeface="Wingdings" pitchFamily="2" charset="2"/>
              <a:buChar char="§"/>
            </a:pPr>
            <a:r>
              <a:rPr lang="ar-SA" dirty="0"/>
              <a:t>يبدي العلمانيون </a:t>
            </a:r>
            <a:r>
              <a:rPr lang="ar-SA" dirty="0" smtClean="0"/>
              <a:t>ترحيباً ظاهراً </a:t>
            </a:r>
            <a:r>
              <a:rPr lang="ar-SA" dirty="0"/>
              <a:t>بالعولمة، ويرتقبونها بفارغ الصبر، ويبشرون بالخير العميم </a:t>
            </a:r>
            <a:r>
              <a:rPr lang="ar-SA" dirty="0" smtClean="0"/>
              <a:t>من </a:t>
            </a:r>
            <a:r>
              <a:rPr lang="ar-SA" dirty="0"/>
              <a:t>العولمة، </a:t>
            </a:r>
            <a:r>
              <a:rPr lang="ar-SA" dirty="0" smtClean="0"/>
              <a:t>لأنها هي </a:t>
            </a:r>
            <a:r>
              <a:rPr lang="ar-SA" dirty="0"/>
              <a:t>التي ستزيل من حياتنا بقايا " القرون الوسطى </a:t>
            </a:r>
            <a:r>
              <a:rPr lang="ar-SA" dirty="0" smtClean="0"/>
              <a:t>".. </a:t>
            </a:r>
            <a:r>
              <a:rPr lang="ar-SA" dirty="0"/>
              <a:t>بعبارة أخرى تزيل لهم الإسلام</a:t>
            </a:r>
            <a:r>
              <a:rPr lang="ar-SA" dirty="0" smtClean="0"/>
              <a:t>!!  </a:t>
            </a:r>
          </a:p>
          <a:p>
            <a:pPr>
              <a:buFont typeface="Wingdings" pitchFamily="2" charset="2"/>
              <a:buChar char="§"/>
            </a:pPr>
            <a:r>
              <a:rPr lang="ar-SA" dirty="0" smtClean="0"/>
              <a:t>قال تعالى </a:t>
            </a:r>
            <a:r>
              <a:rPr lang="ar-SA" dirty="0"/>
              <a:t>(وَإِذَا ذُكِرَ اللَّهُ وَحْدَهُ اشْمَأَزَّتْ قُلُوبُ الَّذِينَ لا يُؤْمِنُونَ بِالآخِرَةِ وَإِذَا ذُكِرَ الَّذِينَ مِنْ دُونِهِ إِذَا هُمْ يَسْتَبْشِرُونَ)</a:t>
            </a:r>
            <a:r>
              <a:rPr lang="ar-SA" b="1" dirty="0"/>
              <a:t> </a:t>
            </a:r>
            <a:endParaRPr lang="ar-SA" b="1" dirty="0" smtClean="0"/>
          </a:p>
          <a:p>
            <a:pPr>
              <a:buFont typeface="Wingdings" pitchFamily="2" charset="2"/>
              <a:buChar char="§"/>
            </a:pPr>
            <a:endParaRPr lang="ar-SA" dirty="0"/>
          </a:p>
          <a:p>
            <a:pPr>
              <a:buFont typeface="Wingdings" pitchFamily="2" charset="2"/>
              <a:buChar char="§"/>
            </a:pPr>
            <a:endParaRPr lang="ar-SA" dirty="0"/>
          </a:p>
        </p:txBody>
      </p:sp>
      <p:sp>
        <p:nvSpPr>
          <p:cNvPr id="4" name="مستطيل 3"/>
          <p:cNvSpPr/>
          <p:nvPr/>
        </p:nvSpPr>
        <p:spPr>
          <a:xfrm>
            <a:off x="467544" y="332656"/>
            <a:ext cx="8208912" cy="923330"/>
          </a:xfrm>
          <a:prstGeom prst="rect">
            <a:avLst/>
          </a:prstGeom>
          <a:noFill/>
        </p:spPr>
        <p:txBody>
          <a:bodyPr wrap="square" lIns="91440" tIns="45720" rIns="91440" bIns="45720">
            <a:spAutoFit/>
          </a:bodyPr>
          <a:lstStyle/>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موقف العلمانيين من العولمة</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21765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r>
              <a:rPr lang="ar-SA" sz="6000" dirty="0">
                <a:solidFill>
                  <a:srgbClr val="7030A0"/>
                </a:solidFill>
                <a:latin typeface="Monotype Koufi" pitchFamily="2" charset="-78"/>
                <a:ea typeface="Monotype Koufi" pitchFamily="2" charset="-78"/>
                <a:cs typeface="Monotype Koufi" pitchFamily="2" charset="-78"/>
              </a:rPr>
              <a:t>مستقبل العولمة</a:t>
            </a:r>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a:buFont typeface="Wingdings" pitchFamily="2" charset="2"/>
              <a:buChar char="§"/>
            </a:pPr>
            <a:r>
              <a:rPr lang="ar-SA" dirty="0"/>
              <a:t>العولمة، سواء كانت  أمريكية بحتة، أو يهودية بحتة، أو </a:t>
            </a:r>
            <a:r>
              <a:rPr lang="ar-SA" dirty="0" smtClean="0"/>
              <a:t>خليطاً متجانساً متعاوناً </a:t>
            </a:r>
            <a:r>
              <a:rPr lang="ar-SA" dirty="0"/>
              <a:t>من الأمريكية واليهودية، لن تعيش </a:t>
            </a:r>
            <a:r>
              <a:rPr lang="ar-SA" dirty="0" smtClean="0"/>
              <a:t>طويلاً </a:t>
            </a:r>
            <a:r>
              <a:rPr lang="ar-SA" dirty="0"/>
              <a:t>كما يتمنى أصحابها</a:t>
            </a:r>
            <a:r>
              <a:rPr lang="ar-SA" dirty="0" smtClean="0"/>
              <a:t>!</a:t>
            </a:r>
          </a:p>
          <a:p>
            <a:pPr>
              <a:buFont typeface="Wingdings" pitchFamily="2" charset="2"/>
              <a:buChar char="§"/>
            </a:pPr>
            <a:r>
              <a:rPr lang="ar-SA" dirty="0"/>
              <a:t>مخالفة </a:t>
            </a:r>
            <a:r>
              <a:rPr lang="ar-SA" dirty="0" smtClean="0"/>
              <a:t>العولمة لقدر </a:t>
            </a:r>
            <a:r>
              <a:rPr lang="ar-SA" dirty="0"/>
              <a:t>مسبق من أقدار الله، ألا يكون الناس أمة واحدة على الإيمان أو على الكفر: (وَلَوْ شَاء رَبُّكَ لَجَعَلَ النَّاسَ أُمَّةً وَاحِدَةً وَلاَ يَزَالُونَ مُخْتَلِفِينَ إِلا مَنْ رَحِمَ رَبُّكَ وَلِذَلِكَ خَلَقَهُمْ وَتَمَّتْ كَلِمَةُ رَبِّكَ لأَمْلأَنَّ جَهَنَّمَ مِنَ الْجِنَّةِ وَالنَّاسِ أَجْمَعِينَ) </a:t>
            </a:r>
          </a:p>
        </p:txBody>
      </p:sp>
    </p:spTree>
    <p:extLst>
      <p:ext uri="{BB962C8B-B14F-4D97-AF65-F5344CB8AC3E}">
        <p14:creationId xmlns:p14="http://schemas.microsoft.com/office/powerpoint/2010/main" val="314815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noAutofit/>
          </a:bodyPr>
          <a:lstStyle/>
          <a:p>
            <a:r>
              <a:rPr lang="ar-SA" sz="7200" dirty="0" smtClean="0">
                <a:solidFill>
                  <a:srgbClr val="7030A0"/>
                </a:solidFill>
                <a:latin typeface="Monotype Koufi" pitchFamily="2" charset="-78"/>
                <a:ea typeface="Monotype Koufi" pitchFamily="2" charset="-78"/>
                <a:cs typeface="Monotype Koufi" pitchFamily="2" charset="-78"/>
              </a:rPr>
              <a:t>اسباب فشل العولمة</a:t>
            </a:r>
            <a:endParaRPr lang="ar-SA" sz="7200" dirty="0">
              <a:solidFill>
                <a:srgbClr val="7030A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marL="514350" indent="-514350">
              <a:buFont typeface="+mj-lt"/>
              <a:buAutoNum type="arabicParenR"/>
            </a:pPr>
            <a:r>
              <a:rPr lang="ar-SA" dirty="0"/>
              <a:t>مخالفة لإرادة ربانية أزلية، والله هو الذي يقدر المقادير، وليس البشر، </a:t>
            </a:r>
            <a:r>
              <a:rPr lang="ar-SA" dirty="0" smtClean="0"/>
              <a:t>(</a:t>
            </a:r>
            <a:r>
              <a:rPr lang="ar-SA" dirty="0"/>
              <a:t>فَأَمَّا عَادٌ فَاسْتَكْبَرُوا فِي الأَرْضِ بِغَيْرِ الْحَقِّ وَقَالُوا مَنْ أَشَدُّ مِنَّا قُوَّةً أَوَلَمْ يَرَوْا أَنَّ اللَّهَ الَّذِي خَلَقَهُمْ هُوَ أَشَدُّ مِنْهُمْ قُوَّةً وَكَانُوا بِآياتِنَا يَجْحَدُونَ فَأَرْسَلْنَا عَلَيْهِمْ رِيحاً صَرْصَراً فِي أَيَّامٍ نَحِسَاتٍ لِنُذِيقَهُمْ عَذَابَ الْخِزْيِ فِي الْحَيَاةِ الدُّنْيَا وَلَعَذَابُ الآخِرَةِ أَخْزَى وَهُمْ لا يُنْصَرُونَ) </a:t>
            </a:r>
            <a:r>
              <a:rPr lang="ar-SA" dirty="0" smtClean="0"/>
              <a:t>، </a:t>
            </a:r>
            <a:r>
              <a:rPr lang="ar-SA" dirty="0"/>
              <a:t>(أَفَلا يَرَوْنَ أَنَّا نَأْتِي الأَرْضَ نَنْقُصُهَا مِنْ أَطْرَافِهَا أَفَهُمُ الْغَالِبُونَ) </a:t>
            </a:r>
            <a:r>
              <a:rPr lang="ar-SA" dirty="0" smtClean="0"/>
              <a:t>،</a:t>
            </a:r>
            <a:r>
              <a:rPr lang="ar-SA" dirty="0"/>
              <a:t> (أَوَلَمْ يَرَوْا أَنَّا نَأْتِي الأَرْضَ نَنْقُصُهَا مِنْ أَطْرَافِهَا وَاللَّهُ يَحْكُمُ لا مُعَقِّبَ لِحُكْمِهِ وَهُوَ سَرِيعُ الْحِسَابِ)</a:t>
            </a:r>
          </a:p>
        </p:txBody>
      </p:sp>
    </p:spTree>
    <p:extLst>
      <p:ext uri="{BB962C8B-B14F-4D97-AF65-F5344CB8AC3E}">
        <p14:creationId xmlns:p14="http://schemas.microsoft.com/office/powerpoint/2010/main" val="314815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noAutofit/>
          </a:bodyPr>
          <a:lstStyle/>
          <a:p>
            <a:r>
              <a:rPr lang="ar-SA" sz="7200" dirty="0" smtClean="0">
                <a:solidFill>
                  <a:srgbClr val="7030A0"/>
                </a:solidFill>
                <a:latin typeface="Monotype Koufi" pitchFamily="2" charset="-78"/>
                <a:ea typeface="Monotype Koufi" pitchFamily="2" charset="-78"/>
                <a:cs typeface="Monotype Koufi" pitchFamily="2" charset="-78"/>
              </a:rPr>
              <a:t>اسباب فشل العولمة</a:t>
            </a:r>
            <a:endParaRPr lang="ar-SA" sz="7200"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marL="514350" indent="-514350">
              <a:buFont typeface="+mj-lt"/>
              <a:buAutoNum type="arabicParenR" startAt="2"/>
            </a:pPr>
            <a:r>
              <a:rPr lang="ar-SA" dirty="0"/>
              <a:t>لأنها مخالفة لسنة أخرى من سنن الله، وهي مداولة الأيام بين الناس </a:t>
            </a:r>
            <a:r>
              <a:rPr lang="ar-SA" dirty="0" smtClean="0"/>
              <a:t>(</a:t>
            </a:r>
            <a:r>
              <a:rPr lang="ar-SA" dirty="0"/>
              <a:t>إِنْ يَمْسَسْكُمْ قَرْحٌ فَقَدْ مَسَّ الْقَوْمَ قَرْحٌ مِثْلُهُ وَتِلْكَ الأَيَّامُ نُدَاوِلُهَا بَيْنَ النَّاسِ</a:t>
            </a:r>
            <a:r>
              <a:rPr lang="ar-SA" dirty="0" smtClean="0"/>
              <a:t>).</a:t>
            </a:r>
          </a:p>
          <a:p>
            <a:pPr marL="514350" indent="-514350">
              <a:buFont typeface="+mj-lt"/>
              <a:buAutoNum type="arabicParenR" startAt="2"/>
            </a:pPr>
            <a:r>
              <a:rPr lang="ar-SA" dirty="0"/>
              <a:t> </a:t>
            </a:r>
            <a:r>
              <a:rPr lang="ar-SA" dirty="0" smtClean="0"/>
              <a:t>رفض فرنسا </a:t>
            </a:r>
            <a:r>
              <a:rPr lang="ar-SA" dirty="0"/>
              <a:t>وألمانيا </a:t>
            </a:r>
            <a:r>
              <a:rPr lang="ar-SA" dirty="0" smtClean="0"/>
              <a:t>أن </a:t>
            </a:r>
            <a:r>
              <a:rPr lang="ar-SA" dirty="0"/>
              <a:t>تصوغ لهما أمريكا طريقة حياتهما، وتقفان بشدة أمام كل محاولة لمحو </a:t>
            </a:r>
            <a:r>
              <a:rPr lang="ar-SA" dirty="0" smtClean="0"/>
              <a:t>شخصيتهما.</a:t>
            </a:r>
          </a:p>
          <a:p>
            <a:pPr marL="514350" indent="-514350">
              <a:buFont typeface="+mj-lt"/>
              <a:buAutoNum type="arabicParenR" startAt="2"/>
            </a:pPr>
            <a:r>
              <a:rPr lang="ar-SA" dirty="0" smtClean="0"/>
              <a:t>فشل المحاولة لكبت الحركة الإسلامية، أو وأدها أو  </a:t>
            </a:r>
            <a:r>
              <a:rPr lang="ar-SA" dirty="0"/>
              <a:t>منعها من الانتشار</a:t>
            </a:r>
            <a:r>
              <a:rPr lang="ar-SA" dirty="0" smtClean="0"/>
              <a:t>.</a:t>
            </a:r>
          </a:p>
          <a:p>
            <a:pPr marL="514350" indent="-514350">
              <a:buFont typeface="+mj-lt"/>
              <a:buAutoNum type="arabicParenR" startAt="2"/>
            </a:pPr>
            <a:r>
              <a:rPr lang="ar-SA" dirty="0" smtClean="0"/>
              <a:t>تهديد النظام الأمريكي بالانهيار من الداخل.</a:t>
            </a:r>
            <a:endParaRPr lang="ar-SA" dirty="0"/>
          </a:p>
        </p:txBody>
      </p:sp>
    </p:spTree>
    <p:extLst>
      <p:ext uri="{BB962C8B-B14F-4D97-AF65-F5344CB8AC3E}">
        <p14:creationId xmlns:p14="http://schemas.microsoft.com/office/powerpoint/2010/main" val="314815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noAutofit/>
          </a:bodyPr>
          <a:lstStyle/>
          <a:p>
            <a:r>
              <a:rPr lang="ar-SA" sz="7200" dirty="0" smtClean="0">
                <a:solidFill>
                  <a:srgbClr val="7030A0"/>
                </a:solidFill>
                <a:latin typeface="Monotype Koufi" pitchFamily="2" charset="-78"/>
                <a:ea typeface="Monotype Koufi" pitchFamily="2" charset="-78"/>
                <a:cs typeface="Monotype Koufi" pitchFamily="2" charset="-78"/>
              </a:rPr>
              <a:t>اسباب فشل العولمة</a:t>
            </a:r>
            <a:endParaRPr lang="ar-SA" sz="7200"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514350" indent="-514350">
              <a:buFont typeface="+mj-lt"/>
              <a:buAutoNum type="arabicParenR" startAt="6"/>
            </a:pPr>
            <a:r>
              <a:rPr lang="ar-SA" dirty="0" smtClean="0"/>
              <a:t>تفشي الخمر والمخدرات والجريمة والفوضى الجنسية والشذوذ والانحراف، وتعالن الشواذ بشذوذهم والمطالبة من دستورهم وبرلمانهم أن يقر بشرعيتهم وشرعية سلوكهم المنحرف.</a:t>
            </a:r>
          </a:p>
          <a:p>
            <a:pPr marL="514350" indent="-514350">
              <a:buFont typeface="+mj-lt"/>
              <a:buAutoNum type="arabicParenR" startAt="6"/>
            </a:pPr>
            <a:r>
              <a:rPr lang="ar-SA" dirty="0"/>
              <a:t>إن كانت العولمة يهودية، تعمل من خلال أمريكا، </a:t>
            </a:r>
            <a:r>
              <a:rPr lang="ar-SA" dirty="0" smtClean="0"/>
              <a:t>فقد قال تعالى:</a:t>
            </a:r>
            <a:r>
              <a:rPr lang="ar-SA" dirty="0"/>
              <a:t> (وَقَضَيْنَا إلى بَنِي إِسْرائيلَ فِي الْكِتَابِ لَتُفْسِدُنَّ فِي الأَرْضِ مَرَّتَيْنِ وَلَتَعْلُنَّ عُلُوّاً كَبِيراً فَإِذَا جَاءَ وَعْدُ أُولاهُمَا بَعَثْنَا عَلَيْكُمْ عِبَاداً لَنَا أُولِي بَأْسٍ شَدِيدٍ فَجَاسُوا خِلالَ الدِّيَارِ وَكَانَ وَعْداً مَفْعُولاً ثُمَّ رَدَدْنَا لَكُمُ الْكَرَّةَ عَلَيْهِمْ وَأَمْدَدْنَاكُمْ بِأَمْوَالٍ وَبَنِينَ وَجَعَلْنَاكُمْ أَكْثَرَ نَفِيراً إِنْ أَحْسَنْتُمْ </a:t>
            </a:r>
            <a:r>
              <a:rPr lang="ar-SA" dirty="0" err="1"/>
              <a:t>أَحْسَنْتُمْ</a:t>
            </a:r>
            <a:r>
              <a:rPr lang="ar-SA" dirty="0"/>
              <a:t> لأَنْفُسِكُمْ وَإِنْ أَسَأْتُمْ فَلَهَا فَإِذَا جَاءَ وَعْدُ الآخِرَةِ </a:t>
            </a:r>
            <a:r>
              <a:rPr lang="ar-SA" dirty="0" err="1"/>
              <a:t>لِيَسُوءُوا</a:t>
            </a:r>
            <a:r>
              <a:rPr lang="ar-SA" dirty="0"/>
              <a:t> وُجُوهَكُمْ وَلِيَدْخُلُوا الْمَسْجِدَ كَمَا دَخَلُوهُ أَوَّلَ مَرَّةٍ وَلِيُتَبِّرُوا مَا عَلَوْا تَتْبِيراً عَسَى رَبُّكُمْ أَنْ يَرْحَمَكُمْ وَإِنْ عُدْتُمْ عُدْنَا)</a:t>
            </a:r>
            <a:endParaRPr lang="ar-SA" dirty="0" smtClean="0"/>
          </a:p>
          <a:p>
            <a:pPr>
              <a:buFont typeface="Wingdings" pitchFamily="2" charset="2"/>
              <a:buChar char="§"/>
            </a:pPr>
            <a:endParaRPr lang="ar-SA" dirty="0"/>
          </a:p>
        </p:txBody>
      </p:sp>
    </p:spTree>
    <p:extLst>
      <p:ext uri="{BB962C8B-B14F-4D97-AF65-F5344CB8AC3E}">
        <p14:creationId xmlns:p14="http://schemas.microsoft.com/office/powerpoint/2010/main" val="228259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noAutofit/>
          </a:bodyPr>
          <a:lstStyle/>
          <a:p>
            <a:r>
              <a:rPr lang="ar-SA" sz="7200" dirty="0" smtClean="0">
                <a:solidFill>
                  <a:srgbClr val="7030A0"/>
                </a:solidFill>
                <a:latin typeface="Monotype Koufi" pitchFamily="2" charset="-78"/>
                <a:ea typeface="Monotype Koufi" pitchFamily="2" charset="-78"/>
                <a:cs typeface="Monotype Koufi" pitchFamily="2" charset="-78"/>
              </a:rPr>
              <a:t>اسباب فشل العولمة</a:t>
            </a:r>
            <a:endParaRPr lang="ar-SA" sz="7200"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a:t>وأجرى عليهم وعيده: (وَإِذْ تَأَذَّنَ رَبُّكَ لَيَبْعَثَنَّ عَلَيْهِمْ إلى يَوْمِ الْقِيَامَةِ مَنْ يَسُومُهُمْ سُوءَ الْعَذَابِ) </a:t>
            </a:r>
            <a:endParaRPr lang="ar-SA" dirty="0" smtClean="0"/>
          </a:p>
          <a:p>
            <a:pPr marL="0" indent="0">
              <a:buNone/>
            </a:pPr>
            <a:r>
              <a:rPr lang="ar-SA" dirty="0"/>
              <a:t>وله حكمة ولا شك في الإملاء لليهود وتمكينهم في الأرض: (ضُرِبَتْ عَلَيْهِمُ الذِّلَّةُ أَيْنَ مَا ثُقِفُوا إِلا بِحَبْلٍ مِنَ اللَّهِ وَحَبْلٍ مِنَ النَّاسِ</a:t>
            </a:r>
            <a:r>
              <a:rPr lang="ar-SA" dirty="0" smtClean="0"/>
              <a:t>).</a:t>
            </a:r>
          </a:p>
          <a:p>
            <a:pPr marL="0" indent="0">
              <a:buNone/>
            </a:pPr>
            <a:r>
              <a:rPr lang="ar-SA" dirty="0" smtClean="0"/>
              <a:t>فالعولمة عاصفة </a:t>
            </a:r>
            <a:r>
              <a:rPr lang="ar-SA" dirty="0"/>
              <a:t>جائحة </a:t>
            </a:r>
            <a:r>
              <a:rPr lang="ar-SA" dirty="0" smtClean="0"/>
              <a:t>هوجاء دمرت</a:t>
            </a:r>
            <a:r>
              <a:rPr lang="ar-SA" dirty="0"/>
              <a:t>، </a:t>
            </a:r>
            <a:r>
              <a:rPr lang="ar-SA" dirty="0" smtClean="0"/>
              <a:t>وخربت </a:t>
            </a:r>
            <a:r>
              <a:rPr lang="ar-SA" dirty="0"/>
              <a:t>ما خربت، مما قد يحتاج </a:t>
            </a:r>
            <a:r>
              <a:rPr lang="ar-SA" dirty="0" smtClean="0"/>
              <a:t>لإصلاحه </a:t>
            </a:r>
            <a:r>
              <a:rPr lang="ar-SA" dirty="0"/>
              <a:t>إلى عشرات السنين ،قال موسى عليه السلام لقومه وهم في أتون الابتلاء: (اسْتَعِينُوا بِاللَّهِ وَاصْبِرُوا إِنَّ الأَرْضَ لِلَّهِ يُورِثُهَا مَنْ يَشَاءُ مِنْ عِبَادِهِ وَالْعَاقِبَةُ لِلْمُتَّقِينَ</a:t>
            </a:r>
            <a:r>
              <a:rPr lang="ar-SA" dirty="0" smtClean="0"/>
              <a:t>).</a:t>
            </a:r>
            <a:r>
              <a:rPr lang="ar-SA" dirty="0"/>
              <a:t> </a:t>
            </a:r>
          </a:p>
        </p:txBody>
      </p:sp>
    </p:spTree>
    <p:extLst>
      <p:ext uri="{BB962C8B-B14F-4D97-AF65-F5344CB8AC3E}">
        <p14:creationId xmlns:p14="http://schemas.microsoft.com/office/powerpoint/2010/main" val="228259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32656"/>
            <a:ext cx="8229600" cy="1143000"/>
          </a:xfrm>
          <a:blipFill dpi="0" rotWithShape="1">
            <a:blip r:embed="rId2">
              <a:extLst>
                <a:ext uri="{28A0092B-C50C-407E-A947-70E740481C1C}">
                  <a14:useLocalDpi xmlns:a14="http://schemas.microsoft.com/office/drawing/2010/main" val="0"/>
                </a:ext>
              </a:extLst>
            </a:blip>
            <a:srcRect/>
            <a:stretch>
              <a:fillRect/>
            </a:stretch>
          </a:blipFill>
        </p:spPr>
        <p:txBody>
          <a:bodyPr>
            <a:noAutofit/>
          </a:bodyPr>
          <a:lstStyle/>
          <a:p>
            <a:r>
              <a:rPr lang="ar-SA" sz="5400" b="1" dirty="0" smtClean="0">
                <a:latin typeface="Andalus" pitchFamily="18" charset="-78"/>
                <a:cs typeface="Andalus" pitchFamily="18" charset="-78"/>
              </a:rPr>
              <a:t/>
            </a:r>
            <a:br>
              <a:rPr lang="ar-SA" sz="5400" b="1" dirty="0" smtClean="0">
                <a:latin typeface="Andalus" pitchFamily="18" charset="-78"/>
                <a:cs typeface="Andalus" pitchFamily="18" charset="-78"/>
              </a:rPr>
            </a:br>
            <a:r>
              <a:rPr lang="ar-SA" sz="5400" b="1" dirty="0" smtClean="0">
                <a:latin typeface="Andalus" pitchFamily="18" charset="-78"/>
                <a:cs typeface="Andalus" pitchFamily="18" charset="-78"/>
              </a:rPr>
              <a:t>الموقف </a:t>
            </a:r>
            <a:r>
              <a:rPr lang="ar-SA" sz="5400" b="1" dirty="0">
                <a:latin typeface="Andalus" pitchFamily="18" charset="-78"/>
                <a:cs typeface="Andalus" pitchFamily="18" charset="-78"/>
              </a:rPr>
              <a:t>الشرعي من العولمة</a:t>
            </a:r>
            <a:r>
              <a:rPr lang="en-US" sz="6000" dirty="0">
                <a:latin typeface="Andalus" pitchFamily="18" charset="-78"/>
                <a:cs typeface="Andalus" pitchFamily="18" charset="-78"/>
              </a:rPr>
              <a:t/>
            </a:r>
            <a:br>
              <a:rPr lang="en-US" sz="6000" dirty="0">
                <a:latin typeface="Andalus" pitchFamily="18" charset="-78"/>
                <a:cs typeface="Andalus" pitchFamily="18" charset="-78"/>
              </a:rPr>
            </a:br>
            <a:endParaRPr lang="ar-SA" sz="6000" dirty="0">
              <a:latin typeface="Andalus" pitchFamily="18" charset="-78"/>
              <a:cs typeface="Andalus" pitchFamily="18" charset="-78"/>
            </a:endParaRPr>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a:buFont typeface="Courier New" pitchFamily="49" charset="0"/>
              <a:buChar char="o"/>
            </a:pPr>
            <a:r>
              <a:rPr lang="ar-SA" dirty="0"/>
              <a:t>التشريع </a:t>
            </a:r>
            <a:r>
              <a:rPr lang="ar-SA" dirty="0" smtClean="0"/>
              <a:t>الإسلامي من </a:t>
            </a:r>
            <a:r>
              <a:rPr lang="ar-SA" dirty="0"/>
              <a:t>خصائص الربوبية (أَلاَ لَهُ الْخَلْقُ وَالأَمْرُ تَبَارَكَ اللّهُ رَبُّ </a:t>
            </a:r>
            <a:r>
              <a:rPr lang="ar-SA" dirty="0" smtClean="0"/>
              <a:t>الْعَالَمِينَ) ،(</a:t>
            </a:r>
            <a:r>
              <a:rPr lang="ar-SA" dirty="0"/>
              <a:t> أَمْ لَهُمْ شُرَكَاء شَرَعُوا لَهُم مِّنَ الدِّينِ مَا لَمْ يَأْذَن بِهِ اللَّهُ وَلَوْلا كَلِمَةُ الْفَصْلِ لَقُضِيَ بَيْنَهُمْ وَإِنَّ الظَّالِمِينَ لَهُمْ عَذَابٌ أَلِيمٌ) </a:t>
            </a:r>
            <a:r>
              <a:rPr lang="ar-SA" dirty="0" smtClean="0"/>
              <a:t>،</a:t>
            </a:r>
            <a:r>
              <a:rPr lang="ar-SA" dirty="0"/>
              <a:t> (وَلا يُشْرِكُ فِي حُكْمِهِ أَحَدًا </a:t>
            </a:r>
            <a:r>
              <a:rPr lang="ar-SA" dirty="0" smtClean="0"/>
              <a:t>).</a:t>
            </a:r>
          </a:p>
          <a:p>
            <a:pPr>
              <a:buFont typeface="Courier New" pitchFamily="49" charset="0"/>
              <a:buChar char="o"/>
            </a:pPr>
            <a:r>
              <a:rPr lang="ar-SA" dirty="0" smtClean="0"/>
              <a:t>لم </a:t>
            </a:r>
            <a:r>
              <a:rPr lang="ar-SA" dirty="0"/>
              <a:t>يمنع الإسلام فيما يتعلق بأمور الدنيا وتنظيم المعاش من سن تشريعات ليست من الدين ولكنها تنظم أمر المعاش، شريطة أن تكون خاضعة للتشريعات الإلهية العامة والخاصة لا تناقضها، تقود إلى العمل بها لا تعارضها.</a:t>
            </a:r>
            <a:br>
              <a:rPr lang="ar-SA" dirty="0"/>
            </a:br>
            <a:endParaRPr lang="ar-SA" dirty="0"/>
          </a:p>
        </p:txBody>
      </p:sp>
    </p:spTree>
    <p:extLst>
      <p:ext uri="{BB962C8B-B14F-4D97-AF65-F5344CB8AC3E}">
        <p14:creationId xmlns:p14="http://schemas.microsoft.com/office/powerpoint/2010/main" val="228259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noAutofit/>
          </a:bodyPr>
          <a:lstStyle/>
          <a:p>
            <a:r>
              <a:rPr lang="ar-SA" sz="5400" b="1" dirty="0" smtClean="0">
                <a:latin typeface="Andalus" pitchFamily="18" charset="-78"/>
                <a:cs typeface="Andalus" pitchFamily="18" charset="-78"/>
              </a:rPr>
              <a:t/>
            </a:r>
            <a:br>
              <a:rPr lang="ar-SA" sz="5400" b="1" dirty="0" smtClean="0">
                <a:latin typeface="Andalus" pitchFamily="18" charset="-78"/>
                <a:cs typeface="Andalus" pitchFamily="18" charset="-78"/>
              </a:rPr>
            </a:br>
            <a:r>
              <a:rPr lang="ar-SA" sz="5400" b="1" dirty="0" smtClean="0">
                <a:latin typeface="Andalus" pitchFamily="18" charset="-78"/>
                <a:cs typeface="Andalus" pitchFamily="18" charset="-78"/>
              </a:rPr>
              <a:t>الموقف الشرعي من العولمة</a:t>
            </a:r>
            <a:r>
              <a:rPr lang="en-US" sz="5400" dirty="0" smtClean="0">
                <a:latin typeface="Andalus" pitchFamily="18" charset="-78"/>
                <a:cs typeface="Andalus" pitchFamily="18" charset="-78"/>
              </a:rPr>
              <a:t/>
            </a:r>
            <a:br>
              <a:rPr lang="en-US" sz="5400" dirty="0" smtClean="0">
                <a:latin typeface="Andalus" pitchFamily="18" charset="-78"/>
                <a:cs typeface="Andalus" pitchFamily="18" charset="-78"/>
              </a:rPr>
            </a:br>
            <a:endParaRPr lang="ar-SA" sz="5400" dirty="0"/>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a:buFont typeface="Courier New" pitchFamily="49" charset="0"/>
              <a:buChar char="o"/>
            </a:pPr>
            <a:r>
              <a:rPr lang="ar-SA" dirty="0" smtClean="0"/>
              <a:t>رفض </a:t>
            </a:r>
            <a:r>
              <a:rPr lang="ar-SA" dirty="0" smtClean="0"/>
              <a:t>الإسلام </a:t>
            </a:r>
            <a:r>
              <a:rPr lang="ar-SA" dirty="0" smtClean="0"/>
              <a:t>للعولمة </a:t>
            </a:r>
            <a:r>
              <a:rPr lang="ar-SA" dirty="0"/>
              <a:t>لكونها غير خاضعة لتشريعاته </a:t>
            </a:r>
            <a:r>
              <a:rPr lang="ar-SA" dirty="0" smtClean="0"/>
              <a:t>السمحة لأن </a:t>
            </a:r>
            <a:r>
              <a:rPr lang="ar-SA" dirty="0"/>
              <a:t>تشريع الخالق العليم أحكم، (أَلا يَعْلَمُ مَنْ خَلَقَ وَهُوَ اللَّطِيفُ الْخَبِيرُ</a:t>
            </a:r>
            <a:r>
              <a:rPr lang="ar-SA" dirty="0" smtClean="0"/>
              <a:t>).</a:t>
            </a:r>
          </a:p>
          <a:p>
            <a:pPr>
              <a:buFont typeface="Courier New" pitchFamily="49" charset="0"/>
              <a:buChar char="o"/>
            </a:pPr>
            <a:r>
              <a:rPr lang="ar-SA" dirty="0"/>
              <a:t>الرفض </a:t>
            </a:r>
            <a:r>
              <a:rPr lang="ar-SA" dirty="0" smtClean="0"/>
              <a:t>للعلمانية ليس رفضاً </a:t>
            </a:r>
            <a:r>
              <a:rPr lang="ar-SA" dirty="0"/>
              <a:t>مجرداً عن التعليل أو تقديم البديل، ولكنه رفض مع تبين الطريق </a:t>
            </a:r>
            <a:r>
              <a:rPr lang="ar-SA" dirty="0" smtClean="0"/>
              <a:t>الأرشد.</a:t>
            </a:r>
          </a:p>
          <a:p>
            <a:pPr>
              <a:buFont typeface="Courier New" pitchFamily="49" charset="0"/>
              <a:buChar char="o"/>
            </a:pPr>
            <a:endParaRPr lang="ar-SA" dirty="0"/>
          </a:p>
        </p:txBody>
      </p:sp>
    </p:spTree>
    <p:extLst>
      <p:ext uri="{BB962C8B-B14F-4D97-AF65-F5344CB8AC3E}">
        <p14:creationId xmlns:p14="http://schemas.microsoft.com/office/powerpoint/2010/main" val="228259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noAutofit/>
          </a:bodyPr>
          <a:lstStyle/>
          <a:p>
            <a:r>
              <a:rPr lang="ar-SA" sz="7200" dirty="0" smtClean="0">
                <a:solidFill>
                  <a:srgbClr val="7030A0"/>
                </a:solidFill>
                <a:latin typeface="Monotype Koufi" pitchFamily="2" charset="-78"/>
                <a:ea typeface="Monotype Koufi" pitchFamily="2" charset="-78"/>
                <a:cs typeface="Monotype Koufi" pitchFamily="2" charset="-78"/>
              </a:rPr>
              <a:t>قوانين العولمة</a:t>
            </a:r>
            <a:endParaRPr lang="ar-SA" sz="7200" dirty="0">
              <a:solidFill>
                <a:srgbClr val="7030A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a:xfrm>
            <a:off x="457200" y="1412776"/>
            <a:ext cx="8229600" cy="4713387"/>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b="1" dirty="0" smtClean="0">
                <a:solidFill>
                  <a:srgbClr val="FF0000"/>
                </a:solidFill>
              </a:rPr>
              <a:t>قول دعاة العلمانية: </a:t>
            </a:r>
            <a:r>
              <a:rPr lang="ar-SA" dirty="0" smtClean="0"/>
              <a:t>يحكم قوانين العولمة الأقوى </a:t>
            </a:r>
            <a:r>
              <a:rPr lang="ar-SA" dirty="0"/>
              <a:t>وفقاً للمصالح التي يراها، فيجيز ما أراد ويمنع ما أراد، ويقترح السبل والوسائل التنظيمية التي أراد</a:t>
            </a:r>
            <a:r>
              <a:rPr lang="ar-SA" dirty="0" smtClean="0"/>
              <a:t>.</a:t>
            </a:r>
          </a:p>
          <a:p>
            <a:pPr marL="0" indent="0">
              <a:buNone/>
            </a:pPr>
            <a:r>
              <a:rPr lang="ar-SA" b="1" dirty="0" smtClean="0">
                <a:solidFill>
                  <a:srgbClr val="FF0000"/>
                </a:solidFill>
              </a:rPr>
              <a:t>قول المسلمون: </a:t>
            </a:r>
            <a:r>
              <a:rPr lang="ar-SA" dirty="0"/>
              <a:t>يحكمها الأصلح للبشرية جمعاء، وهذا له </a:t>
            </a:r>
            <a:r>
              <a:rPr lang="ar-SA" dirty="0" smtClean="0"/>
              <a:t>شقين.</a:t>
            </a:r>
          </a:p>
          <a:p>
            <a:r>
              <a:rPr lang="ar-SA" dirty="0" smtClean="0"/>
              <a:t> </a:t>
            </a:r>
            <a:r>
              <a:rPr lang="ar-SA" dirty="0"/>
              <a:t>شق نزل من </a:t>
            </a:r>
            <a:r>
              <a:rPr lang="ar-SA" dirty="0" smtClean="0"/>
              <a:t>السماء.</a:t>
            </a:r>
          </a:p>
          <a:p>
            <a:r>
              <a:rPr lang="ar-SA" dirty="0" smtClean="0"/>
              <a:t>شق </a:t>
            </a:r>
            <a:r>
              <a:rPr lang="ar-SA" dirty="0"/>
              <a:t>آخر لا يعارض ما جاء به </a:t>
            </a:r>
            <a:r>
              <a:rPr lang="ar-SA" dirty="0" smtClean="0"/>
              <a:t>الأنبياء.</a:t>
            </a:r>
          </a:p>
          <a:p>
            <a:pPr marL="0" indent="0">
              <a:buNone/>
            </a:pPr>
            <a:endParaRPr lang="ar-SA" b="1" dirty="0" smtClean="0">
              <a:solidFill>
                <a:srgbClr val="FF0000"/>
              </a:solidFill>
            </a:endParaRPr>
          </a:p>
          <a:p>
            <a:pPr>
              <a:buFont typeface="Wingdings" pitchFamily="2" charset="2"/>
              <a:buChar char="§"/>
            </a:pPr>
            <a:endParaRPr lang="ar-SA" dirty="0"/>
          </a:p>
        </p:txBody>
      </p:sp>
    </p:spTree>
    <p:extLst>
      <p:ext uri="{BB962C8B-B14F-4D97-AF65-F5344CB8AC3E}">
        <p14:creationId xmlns:p14="http://schemas.microsoft.com/office/powerpoint/2010/main" val="22825978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0000"/>
          </a:bodyPr>
          <a:lstStyle/>
          <a:p>
            <a:r>
              <a:rPr lang="ar-SA" dirty="0">
                <a:solidFill>
                  <a:srgbClr val="7030A0"/>
                </a:solidFill>
                <a:latin typeface="Monotype Koufi" pitchFamily="2" charset="-78"/>
                <a:ea typeface="Monotype Koufi" pitchFamily="2" charset="-78"/>
                <a:cs typeface="Monotype Koufi" pitchFamily="2" charset="-78"/>
              </a:rPr>
              <a:t>الفرق بين رفض العولمة والتعامل معها بسياسة الرفض</a:t>
            </a:r>
          </a:p>
        </p:txBody>
      </p:sp>
      <p:sp>
        <p:nvSpPr>
          <p:cNvPr id="3" name="عنصر نائب للمحتوى 2"/>
          <p:cNvSpPr>
            <a:spLocks noGrp="1"/>
          </p:cNvSpPr>
          <p:nvPr>
            <p:ph idx="1"/>
          </p:nvPr>
        </p:nvSpPr>
        <p:spPr>
          <a:xfrm>
            <a:off x="457200" y="1412776"/>
            <a:ext cx="8229600" cy="4896544"/>
          </a:xfrm>
          <a:blipFill dpi="0" rotWithShape="1">
            <a:blip r:embed="rId3">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dirty="0" smtClean="0"/>
              <a:t>رفض العولمة لا يعني:-</a:t>
            </a:r>
          </a:p>
          <a:p>
            <a:pPr>
              <a:buFont typeface="Wingdings" pitchFamily="2" charset="2"/>
              <a:buChar char="ü"/>
            </a:pPr>
            <a:r>
              <a:rPr lang="ar-SA" dirty="0" smtClean="0"/>
              <a:t>الانزواء </a:t>
            </a:r>
            <a:r>
              <a:rPr lang="ar-SA" dirty="0"/>
              <a:t>في ركن </a:t>
            </a:r>
            <a:r>
              <a:rPr lang="ar-SA" dirty="0" smtClean="0"/>
              <a:t>قصي.</a:t>
            </a:r>
          </a:p>
          <a:p>
            <a:pPr>
              <a:buFont typeface="Wingdings" pitchFamily="2" charset="2"/>
              <a:buChar char="ü"/>
            </a:pPr>
            <a:r>
              <a:rPr lang="ar-SA" dirty="0"/>
              <a:t>إغماض </a:t>
            </a:r>
            <a:r>
              <a:rPr lang="ar-SA" dirty="0" smtClean="0"/>
              <a:t>العينيين.</a:t>
            </a:r>
          </a:p>
          <a:p>
            <a:pPr>
              <a:buFont typeface="Wingdings" pitchFamily="2" charset="2"/>
              <a:buChar char="ü"/>
            </a:pPr>
            <a:r>
              <a:rPr lang="ar-SA" dirty="0" smtClean="0"/>
              <a:t>الوقوف بسلبية وعدم الإيجابية.</a:t>
            </a:r>
          </a:p>
          <a:p>
            <a:pPr>
              <a:buFont typeface="Wingdings" pitchFamily="2" charset="2"/>
              <a:buChar char="ü"/>
            </a:pPr>
            <a:r>
              <a:rPr lang="ar-SA" dirty="0" smtClean="0"/>
              <a:t>الوقوف في صفوف المتفرجين.</a:t>
            </a:r>
          </a:p>
          <a:p>
            <a:pPr>
              <a:buFont typeface="Wingdings" pitchFamily="2" charset="2"/>
              <a:buChar char="ü"/>
            </a:pPr>
            <a:r>
              <a:rPr lang="ar-SA" dirty="0" smtClean="0"/>
              <a:t>الوقوف على </a:t>
            </a:r>
            <a:r>
              <a:rPr lang="ar-SA" dirty="0"/>
              <a:t>هامش </a:t>
            </a:r>
            <a:r>
              <a:rPr lang="ar-SA" dirty="0" smtClean="0"/>
              <a:t>الحياة.</a:t>
            </a:r>
          </a:p>
          <a:p>
            <a:pPr marL="0" indent="0">
              <a:buNone/>
            </a:pPr>
            <a:r>
              <a:rPr lang="ar-SA" dirty="0" smtClean="0"/>
              <a:t>وحتى نكون كما قال تعالى (كُنتُمْ </a:t>
            </a:r>
            <a:r>
              <a:rPr lang="ar-SA" dirty="0"/>
              <a:t>خَيْرَ أُمَّةٍ أُخْرِجَتْ لِلنَّاسِ تَأْمُرُونَ بِالْمَعْرُوفِ وَتَنْهَوْنَ عَنِ الْمُنكَرِ وَتُؤْمِنُونَ بِاللّهِ وَلَوْ آمَنَ أَهْلُ الْكِتَابِ لَكَانَ خَيْرًا لَّهُم مِّنْهُمُ الْمُؤْمِنُونَ وَأَكْثَرُهُمُ الْفَاسِقُونَ) </a:t>
            </a:r>
            <a:br>
              <a:rPr lang="ar-SA" dirty="0"/>
            </a:br>
            <a:endParaRPr lang="ar-SA" dirty="0"/>
          </a:p>
        </p:txBody>
      </p:sp>
    </p:spTree>
    <p:extLst>
      <p:ext uri="{BB962C8B-B14F-4D97-AF65-F5344CB8AC3E}">
        <p14:creationId xmlns:p14="http://schemas.microsoft.com/office/powerpoint/2010/main" val="22825978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963488"/>
            <a:ext cx="8229600" cy="576064"/>
          </a:xfrm>
          <a:solidFill>
            <a:schemeClr val="bg1"/>
          </a:solidFill>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832648"/>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a:bodyPr>
          <a:lstStyle/>
          <a:p>
            <a:pPr marL="0" indent="0">
              <a:buNone/>
            </a:pPr>
            <a:r>
              <a:rPr lang="ar-SA" b="1" dirty="0" smtClean="0"/>
              <a:t>وحتى يتحقق هذا الأمل الموعود لابد من العمل على محاور ثلاثة:</a:t>
            </a:r>
          </a:p>
          <a:p>
            <a:pPr marL="0" indent="0">
              <a:buNone/>
            </a:pPr>
            <a:r>
              <a:rPr lang="ar-SA" b="1" dirty="0" smtClean="0"/>
              <a:t>المحور </a:t>
            </a:r>
            <a:r>
              <a:rPr lang="ar-SA" b="1" dirty="0"/>
              <a:t>الأول</a:t>
            </a:r>
            <a:r>
              <a:rPr lang="ar-SA" dirty="0"/>
              <a:t>: تطوير النظم الإسلامية وآليات تفعيلها، ثم تطبيقها في المجتمعات الإسلامية، ومن ثم إخراجها للناس، ودعوتهم إليها.</a:t>
            </a:r>
            <a:br>
              <a:rPr lang="ar-SA" dirty="0"/>
            </a:br>
            <a:r>
              <a:rPr lang="ar-SA" b="1" dirty="0"/>
              <a:t>المحور الثاني</a:t>
            </a:r>
            <a:r>
              <a:rPr lang="ar-SA" dirty="0"/>
              <a:t>: بيان ما في العولمة الوافدة من مثالب، وبيان الحلول الشرعية، والبرامج الإسلامية التي يمكن أن تحل محلها، مع توضيح الوجه الذي جعلها تفضل غيرها.</a:t>
            </a:r>
            <a:br>
              <a:rPr lang="ar-SA" dirty="0"/>
            </a:br>
            <a:r>
              <a:rPr lang="ar-SA" b="1" dirty="0"/>
              <a:t>المحور الثالث</a:t>
            </a:r>
            <a:r>
              <a:rPr lang="ar-SA" dirty="0"/>
              <a:t>: تحصين المجتمع المسلم من مثالب العولمة، وما فيها من أخطاء، وجماع هذا كله، بناء المجتمع المسلم، المؤهل في كافة المجالات، وعلى أكتاف هذا المجتمع تقوم الدول التي إن قالت سمع لها.</a:t>
            </a:r>
            <a:endParaRPr lang="en-US" dirty="0"/>
          </a:p>
          <a:p>
            <a:pPr marL="0" indent="0">
              <a:buNone/>
            </a:pPr>
            <a:r>
              <a:rPr lang="ar-SA" dirty="0"/>
              <a:t> </a:t>
            </a:r>
            <a:endParaRPr lang="en-US" dirty="0"/>
          </a:p>
          <a:p>
            <a:pPr marL="0" indent="0">
              <a:buNone/>
            </a:pPr>
            <a:endParaRPr lang="ar-SA" dirty="0"/>
          </a:p>
        </p:txBody>
      </p:sp>
    </p:spTree>
    <p:extLst>
      <p:ext uri="{BB962C8B-B14F-4D97-AF65-F5344CB8AC3E}">
        <p14:creationId xmlns:p14="http://schemas.microsoft.com/office/powerpoint/2010/main" val="228259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838</Words>
  <Application>Microsoft Office PowerPoint</Application>
  <PresentationFormat>عرض على الشاشة (3:4)‏</PresentationFormat>
  <Paragraphs>87</Paragraphs>
  <Slides>23</Slides>
  <Notes>0</Notes>
  <HiddenSlides>0</HiddenSlides>
  <MMClips>0</MMClips>
  <ScaleCrop>false</ScaleCrop>
  <HeadingPairs>
    <vt:vector size="4" baseType="variant">
      <vt:variant>
        <vt:lpstr>نسق</vt:lpstr>
      </vt:variant>
      <vt:variant>
        <vt:i4>1</vt:i4>
      </vt:variant>
      <vt:variant>
        <vt:lpstr>عناوين الشرائح</vt:lpstr>
      </vt:variant>
      <vt:variant>
        <vt:i4>23</vt:i4>
      </vt:variant>
    </vt:vector>
  </HeadingPairs>
  <TitlesOfParts>
    <vt:vector size="24"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مستقبل العولمة</vt:lpstr>
      <vt:lpstr>اسباب فشل العولمة</vt:lpstr>
      <vt:lpstr>اسباب فشل العولمة</vt:lpstr>
      <vt:lpstr>اسباب فشل العولمة</vt:lpstr>
      <vt:lpstr>اسباب فشل العولمة</vt:lpstr>
      <vt:lpstr> الموقف الشرعي من العولمة </vt:lpstr>
      <vt:lpstr> الموقف الشرعي من العولمة </vt:lpstr>
      <vt:lpstr>قوانين العولمة</vt:lpstr>
      <vt:lpstr>الفرق بين رفض العولمة والتعامل معها بسياسة الرفض</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EBTISAM MOHAMED HASANIN</dc:creator>
  <cp:lastModifiedBy>EBTISAM MOHAMED HASANIN</cp:lastModifiedBy>
  <cp:revision>19</cp:revision>
  <dcterms:created xsi:type="dcterms:W3CDTF">2015-10-10T10:57:44Z</dcterms:created>
  <dcterms:modified xsi:type="dcterms:W3CDTF">2015-10-10T16:12:03Z</dcterms:modified>
</cp:coreProperties>
</file>