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21"/>
  </p:notesMasterIdLst>
  <p:sldIdLst>
    <p:sldId id="279" r:id="rId2"/>
    <p:sldId id="278" r:id="rId3"/>
    <p:sldId id="280" r:id="rId4"/>
    <p:sldId id="257" r:id="rId5"/>
    <p:sldId id="258" r:id="rId6"/>
    <p:sldId id="281" r:id="rId7"/>
    <p:sldId id="259" r:id="rId8"/>
    <p:sldId id="282" r:id="rId9"/>
    <p:sldId id="260" r:id="rId10"/>
    <p:sldId id="261" r:id="rId11"/>
    <p:sldId id="283" r:id="rId12"/>
    <p:sldId id="262" r:id="rId13"/>
    <p:sldId id="284" r:id="rId14"/>
    <p:sldId id="263" r:id="rId15"/>
    <p:sldId id="285" r:id="rId16"/>
    <p:sldId id="264" r:id="rId17"/>
    <p:sldId id="265" r:id="rId18"/>
    <p:sldId id="286" r:id="rId19"/>
    <p:sldId id="266"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6980" autoAdjust="0"/>
  </p:normalViewPr>
  <p:slideViewPr>
    <p:cSldViewPr>
      <p:cViewPr>
        <p:scale>
          <a:sx n="81" d="100"/>
          <a:sy n="81" d="100"/>
        </p:scale>
        <p:origin x="-1056"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3EC877E-9224-438D-8C37-31CA18F5904A}" type="datetimeFigureOut">
              <a:rPr lang="ar-SA" smtClean="0"/>
              <a:t>21/04/37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1EE3329-62A0-43E7-BE46-6B1FAE049B96}" type="slidenum">
              <a:rPr lang="ar-SA" smtClean="0"/>
              <a:t>‹#›</a:t>
            </a:fld>
            <a:endParaRPr lang="ar-SA"/>
          </a:p>
        </p:txBody>
      </p:sp>
    </p:spTree>
    <p:extLst>
      <p:ext uri="{BB962C8B-B14F-4D97-AF65-F5344CB8AC3E}">
        <p14:creationId xmlns:p14="http://schemas.microsoft.com/office/powerpoint/2010/main" val="34336480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r>
              <a:rPr lang="ar-SA" smtClean="0"/>
              <a:t>11/30/1436</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106132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r>
              <a:rPr lang="ar-SA" smtClean="0"/>
              <a:t>11/30/1436</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24799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ar-SA" smtClean="0"/>
              <a:t>11/30/1436</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891996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r>
              <a:rPr lang="ar-SA" smtClean="0"/>
              <a:t>11/30/1436</a:t>
            </a:r>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345864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r>
              <a:rPr lang="ar-SA" smtClean="0"/>
              <a:t>11/30/1436</a:t>
            </a:r>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34325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r>
              <a:rPr lang="ar-SA" smtClean="0"/>
              <a:t>11/30/1436</a:t>
            </a:r>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3109824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ar-SA" smtClean="0"/>
              <a:t>11/30/1436</a:t>
            </a:r>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2080652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ar-SA" smtClean="0"/>
              <a:t>11/30/1436</a:t>
            </a:r>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3396182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ar-SA" smtClean="0"/>
              <a:t>11/30/1436</a:t>
            </a:r>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3334084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r>
              <a:rPr lang="ar-SA" smtClean="0"/>
              <a:t>11/30/1436</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2914540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r>
              <a:rPr lang="ar-SA" smtClean="0"/>
              <a:t>11/30/1436</a:t>
            </a:r>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09C05B6-A3D7-4999-92F1-647A0995874A}" type="slidenum">
              <a:rPr lang="ar-SA" smtClean="0"/>
              <a:t>‹#›</a:t>
            </a:fld>
            <a:endParaRPr lang="ar-SA"/>
          </a:p>
        </p:txBody>
      </p:sp>
    </p:spTree>
    <p:extLst>
      <p:ext uri="{BB962C8B-B14F-4D97-AF65-F5344CB8AC3E}">
        <p14:creationId xmlns:p14="http://schemas.microsoft.com/office/powerpoint/2010/main" val="3085739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r>
              <a:rPr lang="ar-SA" smtClean="0"/>
              <a:t>11/30/1436</a:t>
            </a:r>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09C05B6-A3D7-4999-92F1-647A0995874A}" type="slidenum">
              <a:rPr lang="ar-SA" smtClean="0"/>
              <a:t>‹#›</a:t>
            </a:fld>
            <a:endParaRPr lang="ar-SA"/>
          </a:p>
        </p:txBody>
      </p:sp>
    </p:spTree>
    <p:extLst>
      <p:ext uri="{BB962C8B-B14F-4D97-AF65-F5344CB8AC3E}">
        <p14:creationId xmlns:p14="http://schemas.microsoft.com/office/powerpoint/2010/main" val="3952016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459432"/>
            <a:ext cx="8229600" cy="72008"/>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a:t>
            </a:fld>
            <a:endParaRPr lang="ar-SA"/>
          </a:p>
        </p:txBody>
      </p:sp>
    </p:spTree>
    <p:extLst>
      <p:ext uri="{BB962C8B-B14F-4D97-AF65-F5344CB8AC3E}">
        <p14:creationId xmlns:p14="http://schemas.microsoft.com/office/powerpoint/2010/main" val="1234496094"/>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lgn="ctr">
              <a:buNone/>
            </a:pPr>
            <a:r>
              <a:rPr lang="ar-SA" sz="3600" dirty="0">
                <a:solidFill>
                  <a:srgbClr val="0070C0"/>
                </a:solidFill>
                <a:latin typeface="Monotype Koufi" pitchFamily="2" charset="-78"/>
                <a:ea typeface="Monotype Koufi" pitchFamily="2" charset="-78"/>
                <a:cs typeface="Monotype Koufi" pitchFamily="2" charset="-78"/>
              </a:rPr>
              <a:t>تعريف  مصطلح </a:t>
            </a:r>
            <a:r>
              <a:rPr lang="ar-SA" sz="3600" dirty="0" smtClean="0">
                <a:solidFill>
                  <a:srgbClr val="0070C0"/>
                </a:solidFill>
                <a:latin typeface="Monotype Koufi" pitchFamily="2" charset="-78"/>
                <a:ea typeface="Monotype Koufi" pitchFamily="2" charset="-78"/>
                <a:cs typeface="Monotype Koufi" pitchFamily="2" charset="-78"/>
              </a:rPr>
              <a:t>الليبرالية</a:t>
            </a:r>
            <a:endParaRPr lang="en-US" sz="3600" dirty="0">
              <a:solidFill>
                <a:srgbClr val="0070C0"/>
              </a:solidFill>
              <a:ea typeface="Monotype Koufi" pitchFamily="2" charset="-78"/>
              <a:cs typeface="Monotype Koufi" pitchFamily="2" charset="-78"/>
            </a:endParaRPr>
          </a:p>
          <a:p>
            <a:pPr marL="0" indent="0">
              <a:buNone/>
            </a:pPr>
            <a:r>
              <a:rPr lang="ar-SA" dirty="0"/>
              <a:t/>
            </a:r>
            <a:br>
              <a:rPr lang="ar-SA" dirty="0"/>
            </a:br>
            <a:r>
              <a:rPr lang="ar-SA" dirty="0"/>
              <a:t>الليبرالية مصطلح أجنبي معرب مأخوذ من (</a:t>
            </a:r>
            <a:r>
              <a:rPr lang="en-US" dirty="0"/>
              <a:t>Liberalism</a:t>
            </a:r>
            <a:r>
              <a:rPr lang="ar-SA" dirty="0"/>
              <a:t>) في الإنجليزية، و (</a:t>
            </a:r>
            <a:r>
              <a:rPr lang="en-US" dirty="0" err="1"/>
              <a:t>Liberalisme</a:t>
            </a:r>
            <a:r>
              <a:rPr lang="ar-SA" dirty="0"/>
              <a:t>) في الفرنسية، وهي تعني " التحررية "، ويعود اشتقاقها إلى (</a:t>
            </a:r>
            <a:r>
              <a:rPr lang="en-US" dirty="0" err="1"/>
              <a:t>Liberaty</a:t>
            </a:r>
            <a:r>
              <a:rPr lang="ar-SA" dirty="0"/>
              <a:t>) في الإنجليزية أو (</a:t>
            </a:r>
            <a:r>
              <a:rPr lang="en-US" dirty="0"/>
              <a:t>Liberate</a:t>
            </a:r>
            <a:r>
              <a:rPr lang="ar-SA" dirty="0"/>
              <a:t>) في الفرنسية، ومعناها الحرية </a:t>
            </a:r>
            <a:r>
              <a:rPr lang="ar-SA" dirty="0" smtClean="0"/>
              <a:t>.</a:t>
            </a:r>
          </a:p>
          <a:p>
            <a:pPr marL="0" indent="0" algn="ctr">
              <a:buNone/>
            </a:pPr>
            <a:r>
              <a:rPr lang="ar-SA" sz="3600" b="1" dirty="0" smtClean="0">
                <a:solidFill>
                  <a:srgbClr val="0070C0"/>
                </a:solidFill>
                <a:latin typeface="Monotype Koufi" pitchFamily="2" charset="-78"/>
                <a:ea typeface="Monotype Koufi" pitchFamily="2" charset="-78"/>
                <a:cs typeface="Monotype Koufi" pitchFamily="2" charset="-78"/>
              </a:rPr>
              <a:t>فلسفة الليبرالية</a:t>
            </a:r>
          </a:p>
          <a:p>
            <a:pPr marL="0" indent="0">
              <a:buNone/>
            </a:pPr>
            <a:r>
              <a:rPr lang="ar-SA" dirty="0" smtClean="0"/>
              <a:t>هي </a:t>
            </a:r>
            <a:r>
              <a:rPr lang="ar-SA" dirty="0"/>
              <a:t>مذهب فكري يركز </a:t>
            </a:r>
            <a:r>
              <a:rPr lang="ar-SA" dirty="0" smtClean="0"/>
              <a:t>على: </a:t>
            </a:r>
          </a:p>
          <a:p>
            <a:pPr marL="514350" indent="-514350">
              <a:buFont typeface="+mj-lt"/>
              <a:buAutoNum type="arabicPeriod"/>
            </a:pPr>
            <a:r>
              <a:rPr lang="ar-SA" dirty="0" smtClean="0"/>
              <a:t>الحرية الفردية</a:t>
            </a:r>
          </a:p>
          <a:p>
            <a:pPr marL="514350" indent="-514350">
              <a:buFont typeface="+mj-lt"/>
              <a:buAutoNum type="arabicPeriod"/>
            </a:pPr>
            <a:r>
              <a:rPr lang="ar-SA" dirty="0" smtClean="0"/>
              <a:t>وجوب </a:t>
            </a:r>
            <a:r>
              <a:rPr lang="ar-SA" dirty="0"/>
              <a:t>احترام استقلال </a:t>
            </a:r>
            <a:r>
              <a:rPr lang="ar-SA" dirty="0" smtClean="0"/>
              <a:t>الأفراد</a:t>
            </a:r>
          </a:p>
          <a:p>
            <a:pPr marL="0" indent="0">
              <a:buNone/>
            </a:pPr>
            <a:r>
              <a:rPr lang="ar-SA" dirty="0" smtClean="0"/>
              <a:t> </a:t>
            </a: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2</a:t>
            </a:fld>
            <a:endParaRPr lang="ar-SA"/>
          </a:p>
        </p:txBody>
      </p:sp>
    </p:spTree>
    <p:extLst>
      <p:ext uri="{BB962C8B-B14F-4D97-AF65-F5344CB8AC3E}">
        <p14:creationId xmlns:p14="http://schemas.microsoft.com/office/powerpoint/2010/main" val="23163584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514350" indent="-514350">
              <a:buFont typeface="+mj-lt"/>
              <a:buAutoNum type="arabicPeriod" startAt="3"/>
            </a:pPr>
            <a:r>
              <a:rPr lang="ar-SA" dirty="0" smtClean="0"/>
              <a:t>يعتقد </a:t>
            </a:r>
            <a:r>
              <a:rPr lang="ar-SA" dirty="0"/>
              <a:t>أن الوظيفة </a:t>
            </a:r>
            <a:r>
              <a:rPr lang="ar-SA" dirty="0" smtClean="0"/>
              <a:t>الدولة الأساسية هي </a:t>
            </a:r>
            <a:r>
              <a:rPr lang="ar-SA" dirty="0"/>
              <a:t>حماية حريات المواطنين </a:t>
            </a:r>
            <a:r>
              <a:rPr lang="ar-SA" dirty="0" smtClean="0"/>
              <a:t>مثل:</a:t>
            </a:r>
          </a:p>
          <a:p>
            <a:pPr>
              <a:buFont typeface="Wingdings" pitchFamily="2" charset="2"/>
              <a:buChar char="q"/>
            </a:pPr>
            <a:r>
              <a:rPr lang="ar-SA" dirty="0" smtClean="0"/>
              <a:t> </a:t>
            </a:r>
            <a:r>
              <a:rPr lang="ar-SA" dirty="0"/>
              <a:t>حرية </a:t>
            </a:r>
            <a:r>
              <a:rPr lang="ar-SA" dirty="0" smtClean="0"/>
              <a:t>التفكير</a:t>
            </a:r>
          </a:p>
          <a:p>
            <a:pPr>
              <a:buFont typeface="Wingdings" pitchFamily="2" charset="2"/>
              <a:buChar char="q"/>
            </a:pPr>
            <a:r>
              <a:rPr lang="ar-SA" dirty="0" smtClean="0"/>
              <a:t>التعبير</a:t>
            </a:r>
          </a:p>
          <a:p>
            <a:pPr>
              <a:buFont typeface="Wingdings" pitchFamily="2" charset="2"/>
              <a:buChar char="q"/>
            </a:pPr>
            <a:r>
              <a:rPr lang="ar-SA" dirty="0" smtClean="0"/>
              <a:t>الملكية الخاصة</a:t>
            </a:r>
          </a:p>
          <a:p>
            <a:pPr>
              <a:buFont typeface="Wingdings" pitchFamily="2" charset="2"/>
              <a:buChar char="q"/>
            </a:pPr>
            <a:r>
              <a:rPr lang="ar-SA" dirty="0" smtClean="0"/>
              <a:t> </a:t>
            </a:r>
            <a:r>
              <a:rPr lang="ar-SA" dirty="0"/>
              <a:t>والحرية الشخصية وغيرها. </a:t>
            </a:r>
            <a:endParaRPr lang="ar-SA" dirty="0" smtClean="0"/>
          </a:p>
          <a:p>
            <a:pPr marL="0" indent="0">
              <a:buNone/>
            </a:pPr>
            <a:r>
              <a:rPr lang="ar-SA" b="1" dirty="0" smtClean="0">
                <a:solidFill>
                  <a:srgbClr val="C00000"/>
                </a:solidFill>
              </a:rPr>
              <a:t>لتحقيق هذه الاهداف يسعى الفكر الليبرالي إلى:</a:t>
            </a:r>
          </a:p>
          <a:p>
            <a:r>
              <a:rPr lang="ar-SA" dirty="0"/>
              <a:t>وضع القيود على </a:t>
            </a:r>
            <a:r>
              <a:rPr lang="ar-SA" dirty="0" smtClean="0"/>
              <a:t>السلطة.</a:t>
            </a:r>
          </a:p>
          <a:p>
            <a:r>
              <a:rPr lang="ar-SA" dirty="0" smtClean="0"/>
              <a:t> </a:t>
            </a:r>
            <a:r>
              <a:rPr lang="ar-SA" dirty="0"/>
              <a:t>وتقليل </a:t>
            </a:r>
            <a:r>
              <a:rPr lang="ar-SA" dirty="0" err="1" smtClean="0"/>
              <a:t>دورالدولة</a:t>
            </a:r>
            <a:r>
              <a:rPr lang="ar-SA" dirty="0" smtClean="0"/>
              <a:t>.</a:t>
            </a:r>
            <a:endParaRPr lang="ar-SA"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3</a:t>
            </a:fld>
            <a:endParaRPr lang="ar-SA"/>
          </a:p>
        </p:txBody>
      </p:sp>
    </p:spTree>
    <p:extLst>
      <p:ext uri="{BB962C8B-B14F-4D97-AF65-F5344CB8AC3E}">
        <p14:creationId xmlns:p14="http://schemas.microsoft.com/office/powerpoint/2010/main" val="64306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ar-SA" dirty="0" smtClean="0"/>
              <a:t>إبعاد </a:t>
            </a:r>
            <a:r>
              <a:rPr lang="ar-SA" dirty="0"/>
              <a:t>الحكومة عن </a:t>
            </a:r>
            <a:r>
              <a:rPr lang="ar-SA" dirty="0" smtClean="0"/>
              <a:t>السوق.</a:t>
            </a:r>
          </a:p>
          <a:p>
            <a:r>
              <a:rPr lang="ar-SA" dirty="0" smtClean="0"/>
              <a:t> </a:t>
            </a:r>
            <a:r>
              <a:rPr lang="ar-SA" dirty="0"/>
              <a:t>وتوسيع الحريات المدنية. </a:t>
            </a:r>
            <a:br>
              <a:rPr lang="ar-SA" dirty="0"/>
            </a:br>
            <a:r>
              <a:rPr lang="ar-SA" dirty="0"/>
              <a:t>ويقوم هذا المذهب على أساس علماني يعظم الإنسان، ويرى أنه مستقل بذاته في إدراك احتياجاته</a:t>
            </a:r>
            <a:r>
              <a:rPr lang="ar-SA" dirty="0" smtClean="0"/>
              <a:t>.</a:t>
            </a:r>
          </a:p>
          <a:p>
            <a:pPr marL="0" indent="0">
              <a:buNone/>
            </a:pPr>
            <a:r>
              <a:rPr lang="ar-SA" b="1" dirty="0" smtClean="0">
                <a:solidFill>
                  <a:srgbClr val="C00000"/>
                </a:solidFill>
              </a:rPr>
              <a:t>تعريفات </a:t>
            </a:r>
            <a:r>
              <a:rPr lang="ar-SA" b="1" smtClean="0">
                <a:solidFill>
                  <a:srgbClr val="C00000"/>
                </a:solidFill>
              </a:rPr>
              <a:t>أخرى لليبرالية:</a:t>
            </a:r>
            <a:endParaRPr lang="en-US" b="1" dirty="0">
              <a:solidFill>
                <a:srgbClr val="C00000"/>
              </a:solidFill>
            </a:endParaRPr>
          </a:p>
          <a:p>
            <a:pPr marL="0" indent="0">
              <a:buNone/>
            </a:pPr>
            <a:r>
              <a:rPr lang="ar-SA" dirty="0" smtClean="0"/>
              <a:t>(</a:t>
            </a:r>
            <a:r>
              <a:rPr lang="ar-SA" b="1" dirty="0" smtClean="0">
                <a:solidFill>
                  <a:srgbClr val="00B050"/>
                </a:solidFill>
              </a:rPr>
              <a:t>الموسوعة الشاملة</a:t>
            </a:r>
            <a:r>
              <a:rPr lang="ar-SA" dirty="0" smtClean="0"/>
              <a:t>): </a:t>
            </a:r>
            <a:r>
              <a:rPr lang="ar-SA" dirty="0"/>
              <a:t>"تعتبر الليبرالية مصطلحا غامضا لأن معناها وتأكيداتها تبدلت بصورة ملحوظة بمرور السنين" .</a:t>
            </a:r>
            <a:br>
              <a:rPr lang="ar-SA" dirty="0"/>
            </a:br>
            <a:r>
              <a:rPr lang="ar-SA" dirty="0" smtClean="0"/>
              <a:t>( </a:t>
            </a:r>
            <a:r>
              <a:rPr lang="ar-SA" b="1" dirty="0">
                <a:solidFill>
                  <a:srgbClr val="00B050"/>
                </a:solidFill>
              </a:rPr>
              <a:t>الموسوعة </a:t>
            </a:r>
            <a:r>
              <a:rPr lang="ar-SA" b="1" dirty="0" smtClean="0">
                <a:solidFill>
                  <a:srgbClr val="00B050"/>
                </a:solidFill>
              </a:rPr>
              <a:t>البريطانية</a:t>
            </a:r>
            <a:r>
              <a:rPr lang="ar-SA" dirty="0" smtClean="0"/>
              <a:t>): </a:t>
            </a:r>
            <a:r>
              <a:rPr lang="ar-SA" dirty="0"/>
              <a:t>"ونادرا ما توجد حركة ليبرالية لم يصبها الغموض، بل إن بعضها تنهار بسببه" </a:t>
            </a:r>
            <a:endParaRPr lang="ar-SA" dirty="0" smtClean="0"/>
          </a:p>
          <a:p>
            <a:pPr marL="0" indent="0">
              <a:buNone/>
            </a:pPr>
            <a:r>
              <a:rPr lang="ar-SA" b="1" dirty="0" smtClean="0">
                <a:solidFill>
                  <a:srgbClr val="C00000"/>
                </a:solidFill>
              </a:rPr>
              <a:t>من أسباب </a:t>
            </a:r>
            <a:r>
              <a:rPr lang="ar-SA" b="1" dirty="0">
                <a:solidFill>
                  <a:srgbClr val="C00000"/>
                </a:solidFill>
              </a:rPr>
              <a:t>غموض مصطلح الليبرالية </a:t>
            </a:r>
            <a:r>
              <a:rPr lang="ar-SA" dirty="0"/>
              <a:t>: غموض مبدأ الحرية</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4</a:t>
            </a:fld>
            <a:endParaRPr lang="ar-SA"/>
          </a:p>
        </p:txBody>
      </p:sp>
    </p:spTree>
    <p:extLst>
      <p:ext uri="{BB962C8B-B14F-4D97-AF65-F5344CB8AC3E}">
        <p14:creationId xmlns:p14="http://schemas.microsoft.com/office/powerpoint/2010/main" val="248667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0" indent="0" algn="ctr">
              <a:buNone/>
            </a:pPr>
            <a:r>
              <a:rPr lang="ar-SA" sz="3900" dirty="0">
                <a:solidFill>
                  <a:srgbClr val="0070C0"/>
                </a:solidFill>
                <a:latin typeface="Monotype Koufi" pitchFamily="2" charset="-78"/>
                <a:ea typeface="Monotype Koufi" pitchFamily="2" charset="-78"/>
                <a:cs typeface="Monotype Koufi" pitchFamily="2" charset="-78"/>
              </a:rPr>
              <a:t>الليبرالية في العالم الإسلامي </a:t>
            </a:r>
            <a:endParaRPr lang="en-US" sz="3900" dirty="0">
              <a:solidFill>
                <a:srgbClr val="0070C0"/>
              </a:solidFill>
              <a:ea typeface="Monotype Koufi" pitchFamily="2" charset="-78"/>
              <a:cs typeface="Monotype Koufi" pitchFamily="2" charset="-78"/>
            </a:endParaRPr>
          </a:p>
          <a:p>
            <a:pPr marL="0" indent="0">
              <a:buNone/>
            </a:pPr>
            <a:r>
              <a:rPr lang="ar-SA" dirty="0"/>
              <a:t>كانت أغلب البلاد الإسلامية تحت حكم الدولة العثمانية في عصر النهضة الأوروبية، وهي دولة قائمة على تحكيم الشريعة </a:t>
            </a:r>
            <a:r>
              <a:rPr lang="ar-SA" dirty="0" smtClean="0"/>
              <a:t>الإسلامية.</a:t>
            </a:r>
          </a:p>
          <a:p>
            <a:pPr marL="0" indent="0">
              <a:buNone/>
            </a:pPr>
            <a:r>
              <a:rPr lang="ar-SA" dirty="0" smtClean="0"/>
              <a:t> </a:t>
            </a:r>
            <a:r>
              <a:rPr lang="ar-SA" dirty="0" smtClean="0">
                <a:solidFill>
                  <a:srgbClr val="FF0000"/>
                </a:solidFill>
              </a:rPr>
              <a:t>متى </a:t>
            </a:r>
            <a:r>
              <a:rPr lang="ar-SA" dirty="0">
                <a:solidFill>
                  <a:srgbClr val="FF0000"/>
                </a:solidFill>
              </a:rPr>
              <a:t>تسللت الليبرالية إلى البلاد </a:t>
            </a:r>
            <a:r>
              <a:rPr lang="ar-SA" dirty="0" smtClean="0">
                <a:solidFill>
                  <a:srgbClr val="FF0000"/>
                </a:solidFill>
              </a:rPr>
              <a:t>الإسلامية</a:t>
            </a:r>
            <a:r>
              <a:rPr lang="ar-SA" dirty="0" smtClean="0"/>
              <a:t>؟</a:t>
            </a:r>
          </a:p>
          <a:p>
            <a:pPr marL="0" indent="0">
              <a:buNone/>
            </a:pPr>
            <a:r>
              <a:rPr lang="ar-SA" dirty="0" smtClean="0"/>
              <a:t> </a:t>
            </a:r>
            <a:r>
              <a:rPr lang="ar-SA" dirty="0"/>
              <a:t>من خلال "</a:t>
            </a:r>
            <a:r>
              <a:rPr lang="ar-SA" dirty="0">
                <a:solidFill>
                  <a:srgbClr val="FF0000"/>
                </a:solidFill>
              </a:rPr>
              <a:t>الجمعيات السرية</a:t>
            </a:r>
            <a:r>
              <a:rPr lang="ar-SA" dirty="0"/>
              <a:t>" التي كونها أفراد تأثروا بالفكر الغربي وانبهروا بحضارته المادية. </a:t>
            </a:r>
            <a:r>
              <a:rPr lang="ar-SA" dirty="0" smtClean="0"/>
              <a:t>ما هي العوامل التي أدت إلى إضعاف </a:t>
            </a:r>
            <a:r>
              <a:rPr lang="ar-SA" dirty="0"/>
              <a:t>ثقة الأمة </a:t>
            </a:r>
            <a:r>
              <a:rPr lang="ar-SA" dirty="0" smtClean="0"/>
              <a:t>الإسلامية بدينها</a:t>
            </a:r>
            <a:r>
              <a:rPr lang="ar-SA" dirty="0"/>
              <a:t>، وهيئت المجتمع الإسلامي لتقبل الليبرالية وعدم </a:t>
            </a:r>
            <a:r>
              <a:rPr lang="ar-SA" dirty="0" smtClean="0"/>
              <a:t>مقاومتها؟</a:t>
            </a:r>
          </a:p>
          <a:p>
            <a:pPr marL="514350" indent="-514350">
              <a:buFont typeface="+mj-lt"/>
              <a:buAutoNum type="arabicParenR"/>
            </a:pPr>
            <a:r>
              <a:rPr lang="ar-SA" dirty="0" smtClean="0"/>
              <a:t>الانحراف العقدي</a:t>
            </a:r>
          </a:p>
          <a:p>
            <a:pPr marL="514350" indent="-514350">
              <a:buFont typeface="+mj-lt"/>
              <a:buAutoNum type="arabicParenR"/>
            </a:pPr>
            <a:r>
              <a:rPr lang="ar-SA" dirty="0" smtClean="0"/>
              <a:t> </a:t>
            </a:r>
            <a:r>
              <a:rPr lang="ar-SA" dirty="0"/>
              <a:t>والاستبداد </a:t>
            </a:r>
            <a:r>
              <a:rPr lang="ar-SA" dirty="0" smtClean="0"/>
              <a:t>السياسي</a:t>
            </a:r>
          </a:p>
          <a:p>
            <a:pPr marL="514350" indent="-514350">
              <a:buFont typeface="+mj-lt"/>
              <a:buAutoNum type="arabicParenR"/>
            </a:pPr>
            <a:r>
              <a:rPr lang="ar-SA" dirty="0" smtClean="0"/>
              <a:t> </a:t>
            </a:r>
            <a:r>
              <a:rPr lang="ar-SA" dirty="0"/>
              <a:t>والجمود </a:t>
            </a:r>
            <a:r>
              <a:rPr lang="ar-SA" dirty="0" smtClean="0"/>
              <a:t>والتقليد</a:t>
            </a:r>
          </a:p>
          <a:p>
            <a:pPr marL="514350" indent="-514350">
              <a:buFont typeface="+mj-lt"/>
              <a:buAutoNum type="arabicParenR"/>
            </a:pPr>
            <a:r>
              <a:rPr lang="ar-SA" dirty="0" smtClean="0"/>
              <a:t>الاستعمار.</a:t>
            </a:r>
          </a:p>
          <a:p>
            <a:pPr marL="0" indent="0">
              <a:buNone/>
            </a:pPr>
            <a:r>
              <a:rPr lang="ar-SA" dirty="0" smtClean="0"/>
              <a:t> </a:t>
            </a: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5</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heel(1)">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wheel(1)">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wheel(1)">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lgn="ctr">
              <a:buNone/>
            </a:pPr>
            <a:r>
              <a:rPr lang="ar-SA" dirty="0"/>
              <a:t>وهي ليست أسبابا مباشرة في وجود الليبرالية، ولكنها أوجدت أرضية متقبلة، ومناخا مناسبا للرضى بالليبرالية، والسكوت عليها. </a:t>
            </a:r>
            <a:br>
              <a:rPr lang="ar-SA" dirty="0"/>
            </a:br>
            <a:r>
              <a:rPr lang="ar-SA" b="1" dirty="0" smtClean="0">
                <a:solidFill>
                  <a:srgbClr val="00B050"/>
                </a:solidFill>
              </a:rPr>
              <a:t>السبب </a:t>
            </a:r>
            <a:r>
              <a:rPr lang="ar-SA" b="1" dirty="0">
                <a:solidFill>
                  <a:srgbClr val="00B050"/>
                </a:solidFill>
              </a:rPr>
              <a:t>المباشر لدخول الليبرالية في العالم </a:t>
            </a:r>
            <a:r>
              <a:rPr lang="ar-SA" b="1" dirty="0" smtClean="0">
                <a:solidFill>
                  <a:srgbClr val="00B050"/>
                </a:solidFill>
              </a:rPr>
              <a:t>الإسلامي</a:t>
            </a:r>
          </a:p>
          <a:p>
            <a:pPr marL="0" indent="0">
              <a:buNone/>
            </a:pPr>
            <a:r>
              <a:rPr lang="ar-SA" dirty="0" smtClean="0"/>
              <a:t> </a:t>
            </a:r>
            <a:r>
              <a:rPr lang="ar-SA" dirty="0"/>
              <a:t>" </a:t>
            </a:r>
            <a:r>
              <a:rPr lang="ar-SA" dirty="0">
                <a:solidFill>
                  <a:srgbClr val="FF0000"/>
                </a:solidFill>
              </a:rPr>
              <a:t>الاستعمار وأذنابه </a:t>
            </a:r>
            <a:r>
              <a:rPr lang="ar-SA" dirty="0"/>
              <a:t>" . ويجمع هذه العوامل " الانحراف "، وقد تم هذا الانحراف على يد الفرق الضالة كالمرجئة والصوفية ودعاة المذهبية، وقد استغل المستعمرون هذه الانحرافات أبشع استغلال، ووظفوها في خدمة أهدافهم. </a:t>
            </a:r>
            <a:br>
              <a:rPr lang="ar-SA" dirty="0"/>
            </a:br>
            <a:r>
              <a:rPr lang="ar-SA" dirty="0" smtClean="0"/>
              <a:t>فرضت </a:t>
            </a:r>
            <a:r>
              <a:rPr lang="ar-SA" dirty="0"/>
              <a:t>الليبرالية</a:t>
            </a:r>
            <a:r>
              <a:rPr lang="ar-SA" dirty="0" smtClean="0"/>
              <a:t> على بلاد </a:t>
            </a:r>
            <a:r>
              <a:rPr lang="ar-SA" dirty="0"/>
              <a:t>المسلمين </a:t>
            </a:r>
            <a:r>
              <a:rPr lang="ar-SA" dirty="0" smtClean="0"/>
              <a:t>في </a:t>
            </a:r>
            <a:r>
              <a:rPr lang="ar-SA" dirty="0"/>
              <a:t>النظام السياسي والاقتصادي، ولما رأى الاحتلال عدم تقبل المسلمين لأي أمر غير مرتبط بالإسلام جاء بفكرة " </a:t>
            </a:r>
            <a:r>
              <a:rPr lang="ar-SA" dirty="0">
                <a:solidFill>
                  <a:srgbClr val="FF0000"/>
                </a:solidFill>
              </a:rPr>
              <a:t>تطوير الإسلام وتحديثه </a:t>
            </a:r>
            <a:r>
              <a:rPr lang="ar-SA" dirty="0"/>
              <a:t>"، ومن هذه الفكرة خرج " </a:t>
            </a:r>
            <a:r>
              <a:rPr lang="ar-SA" dirty="0">
                <a:solidFill>
                  <a:srgbClr val="FF0000"/>
                </a:solidFill>
              </a:rPr>
              <a:t>مشروع الإسلام الليبرالي </a:t>
            </a:r>
            <a:r>
              <a:rPr lang="ar-SA" dirty="0"/>
              <a:t>".</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6</a:t>
            </a:fld>
            <a:endParaRPr lang="ar-SA"/>
          </a:p>
        </p:txBody>
      </p:sp>
    </p:spTree>
    <p:extLst>
      <p:ext uri="{BB962C8B-B14F-4D97-AF65-F5344CB8AC3E}">
        <p14:creationId xmlns:p14="http://schemas.microsoft.com/office/powerpoint/2010/main" val="395679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lgn="ctr">
              <a:buNone/>
            </a:pPr>
            <a:r>
              <a:rPr lang="ar-SA" sz="3900" dirty="0">
                <a:solidFill>
                  <a:srgbClr val="0070C0"/>
                </a:solidFill>
                <a:latin typeface="Monotype Koufi" pitchFamily="2" charset="-78"/>
                <a:ea typeface="Monotype Koufi" pitchFamily="2" charset="-78"/>
                <a:cs typeface="Monotype Koufi" pitchFamily="2" charset="-78"/>
              </a:rPr>
              <a:t>عوامل ظهور الليبرالية في العالم الإسلامي   </a:t>
            </a:r>
            <a:endParaRPr lang="en-US" sz="3900" dirty="0">
              <a:solidFill>
                <a:srgbClr val="0070C0"/>
              </a:solidFill>
              <a:ea typeface="Monotype Koufi" pitchFamily="2" charset="-78"/>
              <a:cs typeface="Monotype Koufi" pitchFamily="2" charset="-78"/>
            </a:endParaRPr>
          </a:p>
          <a:p>
            <a:pPr marL="0" indent="0">
              <a:buNone/>
            </a:pPr>
            <a:r>
              <a:rPr lang="ar-SA" b="1" dirty="0" smtClean="0">
                <a:solidFill>
                  <a:srgbClr val="00B050"/>
                </a:solidFill>
              </a:rPr>
              <a:t>أولا: الانحراف العقدي </a:t>
            </a:r>
            <a:r>
              <a:rPr lang="ar-SA" dirty="0"/>
              <a:t/>
            </a:r>
            <a:br>
              <a:rPr lang="ar-SA" dirty="0"/>
            </a:br>
            <a:r>
              <a:rPr lang="ar-SA" dirty="0" smtClean="0"/>
              <a:t>هو </a:t>
            </a:r>
            <a:r>
              <a:rPr lang="ar-SA" dirty="0"/>
              <a:t>السبب المباشر في ضعف الأمة الإسلامية وتخلفها وانحطاطها، وتراجعها في القرون المتأخرة. </a:t>
            </a:r>
            <a:br>
              <a:rPr lang="ar-SA" dirty="0"/>
            </a:br>
            <a:r>
              <a:rPr lang="ar-SA" dirty="0"/>
              <a:t>ويتضح حقيقة الانحراف العقدي </a:t>
            </a:r>
            <a:r>
              <a:rPr lang="ar-SA" dirty="0" smtClean="0"/>
              <a:t>من </a:t>
            </a:r>
            <a:r>
              <a:rPr lang="ar-SA" dirty="0"/>
              <a:t>خلال النقاط التالية: </a:t>
            </a:r>
            <a:br>
              <a:rPr lang="ar-SA" dirty="0"/>
            </a:br>
            <a:r>
              <a:rPr lang="ar-SA" dirty="0">
                <a:solidFill>
                  <a:srgbClr val="7030A0"/>
                </a:solidFill>
              </a:rPr>
              <a:t>أ- </a:t>
            </a:r>
            <a:r>
              <a:rPr lang="ar-SA" b="1" dirty="0"/>
              <a:t>الفرق الباطنية المنحرفة </a:t>
            </a:r>
            <a:r>
              <a:rPr lang="ar-SA" b="1" dirty="0" smtClean="0"/>
              <a:t>وآثارها</a:t>
            </a:r>
            <a:r>
              <a:rPr lang="ar-SA" b="1" dirty="0"/>
              <a:t/>
            </a:r>
            <a:br>
              <a:rPr lang="ar-SA" b="1" dirty="0"/>
            </a:br>
            <a:r>
              <a:rPr lang="ar-SA" dirty="0"/>
              <a:t>الباطنية : اسم عامل يدخل تحته عدد كبير من الفرق الكافرة في الحقيقة مع بقاء انتسابها للإسلام في الظاهر، ومنها: الإسماعيلية، والنصيرية، والدروز، والقاديانية، والبهائية، والرافضة </a:t>
            </a:r>
            <a:endParaRPr lang="ar-SA" dirty="0" smtClean="0"/>
          </a:p>
          <a:p>
            <a:pPr marL="0" indent="0">
              <a:buNone/>
            </a:pPr>
            <a:r>
              <a:rPr lang="ar-SA" dirty="0" err="1" smtClean="0"/>
              <a:t>آثارالفرق</a:t>
            </a:r>
            <a:r>
              <a:rPr lang="ar-SA" dirty="0" smtClean="0"/>
              <a:t> الباطنة والمنحرفة: </a:t>
            </a:r>
            <a:r>
              <a:rPr lang="ar-SA" dirty="0"/>
              <a:t/>
            </a:r>
            <a:br>
              <a:rPr lang="ar-SA" dirty="0"/>
            </a:br>
            <a:r>
              <a:rPr lang="ar-SA" dirty="0"/>
              <a:t>1- إشاعة العقائد الكفرية بين المسلمين، وإلصاق هذه العقائد بالإسلام، فهذه الفرق لا تدعي أنها أديان مستقلة عن دين الإسلام، </a:t>
            </a:r>
          </a:p>
        </p:txBody>
      </p:sp>
      <p:sp>
        <p:nvSpPr>
          <p:cNvPr id="6" name="Slide Number Placeholder 5"/>
          <p:cNvSpPr>
            <a:spLocks noGrp="1"/>
          </p:cNvSpPr>
          <p:nvPr>
            <p:ph type="sldNum" sz="quarter" idx="12"/>
          </p:nvPr>
        </p:nvSpPr>
        <p:spPr/>
        <p:txBody>
          <a:bodyPr/>
          <a:lstStyle/>
          <a:p>
            <a:fld id="{809C05B6-A3D7-4999-92F1-647A0995874A}" type="slidenum">
              <a:rPr lang="ar-SA" smtClean="0"/>
              <a:t>7</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wipe(down)">
                                      <p:cBhvr>
                                        <p:cTn id="61" dur="580">
                                          <p:stCondLst>
                                            <p:cond delay="0"/>
                                          </p:stCondLst>
                                        </p:cTn>
                                        <p:tgtEl>
                                          <p:spTgt spid="3">
                                            <p:txEl>
                                              <p:pRg st="2" end="2"/>
                                            </p:txEl>
                                          </p:spTgt>
                                        </p:tgtEl>
                                      </p:cBhvr>
                                    </p:animEffect>
                                    <p:anim calcmode="lin" valueType="num">
                                      <p:cBhvr>
                                        <p:cTn id="6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2" end="2"/>
                                            </p:txEl>
                                          </p:spTgt>
                                        </p:tgtEl>
                                      </p:cBhvr>
                                      <p:to x="100000" y="60000"/>
                                    </p:animScale>
                                    <p:animScale>
                                      <p:cBhvr>
                                        <p:cTn id="68" dur="166" decel="50000">
                                          <p:stCondLst>
                                            <p:cond delay="676"/>
                                          </p:stCondLst>
                                        </p:cTn>
                                        <p:tgtEl>
                                          <p:spTgt spid="3">
                                            <p:txEl>
                                              <p:pRg st="2" end="2"/>
                                            </p:txEl>
                                          </p:spTgt>
                                        </p:tgtEl>
                                      </p:cBhvr>
                                      <p:to x="100000" y="100000"/>
                                    </p:animScale>
                                    <p:animScale>
                                      <p:cBhvr>
                                        <p:cTn id="69" dur="26">
                                          <p:stCondLst>
                                            <p:cond delay="1312"/>
                                          </p:stCondLst>
                                        </p:cTn>
                                        <p:tgtEl>
                                          <p:spTgt spid="3">
                                            <p:txEl>
                                              <p:pRg st="2" end="2"/>
                                            </p:txEl>
                                          </p:spTgt>
                                        </p:tgtEl>
                                      </p:cBhvr>
                                      <p:to x="100000" y="80000"/>
                                    </p:animScale>
                                    <p:animScale>
                                      <p:cBhvr>
                                        <p:cTn id="70" dur="166" decel="50000">
                                          <p:stCondLst>
                                            <p:cond delay="1338"/>
                                          </p:stCondLst>
                                        </p:cTn>
                                        <p:tgtEl>
                                          <p:spTgt spid="3">
                                            <p:txEl>
                                              <p:pRg st="2" end="2"/>
                                            </p:txEl>
                                          </p:spTgt>
                                        </p:tgtEl>
                                      </p:cBhvr>
                                      <p:to x="100000" y="100000"/>
                                    </p:animScale>
                                    <p:animScale>
                                      <p:cBhvr>
                                        <p:cTn id="71" dur="26">
                                          <p:stCondLst>
                                            <p:cond delay="1642"/>
                                          </p:stCondLst>
                                        </p:cTn>
                                        <p:tgtEl>
                                          <p:spTgt spid="3">
                                            <p:txEl>
                                              <p:pRg st="2" end="2"/>
                                            </p:txEl>
                                          </p:spTgt>
                                        </p:tgtEl>
                                      </p:cBhvr>
                                      <p:to x="100000" y="90000"/>
                                    </p:animScale>
                                    <p:animScale>
                                      <p:cBhvr>
                                        <p:cTn id="72" dur="166" decel="50000">
                                          <p:stCondLst>
                                            <p:cond delay="1668"/>
                                          </p:stCondLst>
                                        </p:cTn>
                                        <p:tgtEl>
                                          <p:spTgt spid="3">
                                            <p:txEl>
                                              <p:pRg st="2" end="2"/>
                                            </p:txEl>
                                          </p:spTgt>
                                        </p:tgtEl>
                                      </p:cBhvr>
                                      <p:to x="100000" y="100000"/>
                                    </p:animScale>
                                    <p:animScale>
                                      <p:cBhvr>
                                        <p:cTn id="73" dur="26">
                                          <p:stCondLst>
                                            <p:cond delay="1808"/>
                                          </p:stCondLst>
                                        </p:cTn>
                                        <p:tgtEl>
                                          <p:spTgt spid="3">
                                            <p:txEl>
                                              <p:pRg st="2" end="2"/>
                                            </p:txEl>
                                          </p:spTgt>
                                        </p:tgtEl>
                                      </p:cBhvr>
                                      <p:to x="100000" y="95000"/>
                                    </p:animScale>
                                    <p:animScale>
                                      <p:cBhvr>
                                        <p:cTn id="74"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0" indent="0">
              <a:buNone/>
            </a:pPr>
            <a:r>
              <a:rPr lang="ar-SA" dirty="0"/>
              <a:t>بل يدعي أصحابها أنهم مسلمون مع المناقضة التامة بين عقائدهم وبين الإسلام. </a:t>
            </a:r>
            <a:br>
              <a:rPr lang="ar-SA" dirty="0"/>
            </a:br>
            <a:r>
              <a:rPr lang="ar-SA" dirty="0" smtClean="0"/>
              <a:t>2- </a:t>
            </a:r>
            <a:r>
              <a:rPr lang="ar-SA" dirty="0"/>
              <a:t>تفريق صفوف المسلمين وإشاعة الفوضى والاضطراب فيها، وقد كان لهم دول وحكومات وحركات وجماعات، وقد قاموا بحروب طاحنة داخل المجتمع الإسلامي، وأشغلوا الدول الإسلامية بمقاومتهم ورد كيدهم. </a:t>
            </a:r>
            <a:br>
              <a:rPr lang="ar-SA" dirty="0"/>
            </a:br>
            <a:r>
              <a:rPr lang="ar-SA" dirty="0"/>
              <a:t>3- التعاون مع اليهود والنصارى للكيد بالمسلمين ؛ وقد كان لهم دور خبيث في إعانة الاستعمار ومساعدته في الاستيلاء على بلاد المسلمين. </a:t>
            </a:r>
            <a:endParaRPr lang="ar-SA" dirty="0" smtClean="0"/>
          </a:p>
          <a:p>
            <a:pPr marL="514350" indent="-514350">
              <a:buFont typeface="+mj-cs"/>
              <a:buAutoNum type="arabic1Minus"/>
            </a:pPr>
            <a:r>
              <a:rPr lang="ar-SA" b="1" dirty="0" smtClean="0">
                <a:solidFill>
                  <a:srgbClr val="00B050"/>
                </a:solidFill>
              </a:rPr>
              <a:t>ثانيا</a:t>
            </a:r>
            <a:r>
              <a:rPr lang="ar-SA" b="1" dirty="0">
                <a:solidFill>
                  <a:srgbClr val="00B050"/>
                </a:solidFill>
              </a:rPr>
              <a:t>: الاستبداد </a:t>
            </a:r>
            <a:r>
              <a:rPr lang="ar-SA" b="1" dirty="0" smtClean="0">
                <a:solidFill>
                  <a:srgbClr val="00B050"/>
                </a:solidFill>
              </a:rPr>
              <a:t>السياسي</a:t>
            </a:r>
            <a:r>
              <a:rPr lang="ar-SA" dirty="0"/>
              <a:t/>
            </a:r>
            <a:br>
              <a:rPr lang="ar-SA" dirty="0"/>
            </a:br>
            <a:r>
              <a:rPr lang="ar-SA" dirty="0"/>
              <a:t>من الأسباب التي ساعدت في نموه: </a:t>
            </a:r>
            <a:br>
              <a:rPr lang="ar-SA" dirty="0"/>
            </a:br>
            <a:r>
              <a:rPr lang="ar-SA" dirty="0" smtClean="0">
                <a:solidFill>
                  <a:srgbClr val="7030A0"/>
                </a:solidFill>
              </a:rPr>
              <a:t>أ- ترك </a:t>
            </a:r>
            <a:r>
              <a:rPr lang="ar-SA" dirty="0">
                <a:solidFill>
                  <a:srgbClr val="7030A0"/>
                </a:solidFill>
              </a:rPr>
              <a:t>الأمر بالمعروف والنهي عن المنكر. </a:t>
            </a:r>
            <a:r>
              <a:rPr lang="ar-SA" dirty="0"/>
              <a:t/>
            </a:r>
            <a:br>
              <a:rPr lang="ar-SA" dirty="0"/>
            </a:br>
            <a:r>
              <a:rPr lang="ar-SA" dirty="0"/>
              <a:t/>
            </a:r>
            <a:br>
              <a:rPr lang="ar-SA" dirty="0"/>
            </a:br>
            <a:endParaRPr lang="ar-SA"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8</a:t>
            </a:fld>
            <a:endParaRPr lang="ar-SA"/>
          </a:p>
        </p:txBody>
      </p:sp>
    </p:spTree>
    <p:extLst>
      <p:ext uri="{BB962C8B-B14F-4D97-AF65-F5344CB8AC3E}">
        <p14:creationId xmlns:p14="http://schemas.microsoft.com/office/powerpoint/2010/main" val="429232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r>
              <a:rPr lang="ar-SA" b="1" dirty="0">
                <a:solidFill>
                  <a:srgbClr val="7030A0"/>
                </a:solidFill>
              </a:rPr>
              <a:t>ب- الإرجاء </a:t>
            </a:r>
            <a:r>
              <a:rPr lang="ar-SA" b="1" dirty="0" smtClean="0">
                <a:solidFill>
                  <a:srgbClr val="7030A0"/>
                </a:solidFill>
              </a:rPr>
              <a:t>وآثاره </a:t>
            </a:r>
            <a:r>
              <a:rPr lang="ar-SA" dirty="0"/>
              <a:t/>
            </a:r>
            <a:br>
              <a:rPr lang="ar-SA" dirty="0"/>
            </a:br>
            <a:r>
              <a:rPr lang="ar-SA" dirty="0"/>
              <a:t>يعتبر الإرجاء من أخطر الانحرافات العقدية المؤثرة في حياة </a:t>
            </a:r>
            <a:r>
              <a:rPr lang="ar-SA" dirty="0" smtClean="0"/>
              <a:t>المسلمين. </a:t>
            </a:r>
            <a:r>
              <a:rPr lang="ar-SA" dirty="0" smtClean="0">
                <a:solidFill>
                  <a:srgbClr val="FF0000"/>
                </a:solidFill>
              </a:rPr>
              <a:t>(زعمهم </a:t>
            </a:r>
            <a:r>
              <a:rPr lang="ar-SA" dirty="0">
                <a:solidFill>
                  <a:srgbClr val="FF0000"/>
                </a:solidFill>
              </a:rPr>
              <a:t>أن العمل لا يدخل في مسمى الإيمان وان الإيمان هو </a:t>
            </a:r>
            <a:r>
              <a:rPr lang="ar-SA" dirty="0" smtClean="0">
                <a:solidFill>
                  <a:srgbClr val="FF0000"/>
                </a:solidFill>
              </a:rPr>
              <a:t>التصديق</a:t>
            </a:r>
            <a:r>
              <a:rPr lang="en-US" dirty="0" smtClean="0">
                <a:solidFill>
                  <a:srgbClr val="FF0000"/>
                </a:solidFill>
              </a:rPr>
              <a:t> </a:t>
            </a:r>
            <a:r>
              <a:rPr lang="ar-SA" smtClean="0">
                <a:solidFill>
                  <a:srgbClr val="FF0000"/>
                </a:solidFill>
              </a:rPr>
              <a:t>،زعمهم </a:t>
            </a:r>
            <a:r>
              <a:rPr lang="ar-SA" dirty="0">
                <a:solidFill>
                  <a:srgbClr val="FF0000"/>
                </a:solidFill>
              </a:rPr>
              <a:t>أن الإيمان لا يزيد ولا </a:t>
            </a:r>
            <a:r>
              <a:rPr lang="ar-SA" dirty="0" smtClean="0">
                <a:solidFill>
                  <a:srgbClr val="FF0000"/>
                </a:solidFill>
              </a:rPr>
              <a:t>ينقص)</a:t>
            </a:r>
            <a:r>
              <a:rPr lang="ar-SA" dirty="0">
                <a:solidFill>
                  <a:srgbClr val="FF0000"/>
                </a:solidFill>
              </a:rPr>
              <a:t/>
            </a:r>
            <a:br>
              <a:rPr lang="ar-SA" dirty="0">
                <a:solidFill>
                  <a:srgbClr val="FF0000"/>
                </a:solidFill>
              </a:rPr>
            </a:br>
            <a:r>
              <a:rPr lang="ar-SA" b="1" dirty="0">
                <a:solidFill>
                  <a:srgbClr val="7030A0"/>
                </a:solidFill>
              </a:rPr>
              <a:t>ج- التصوف وآثاره</a:t>
            </a:r>
            <a:r>
              <a:rPr lang="ar-SA" dirty="0"/>
              <a:t>: </a:t>
            </a:r>
            <a:br>
              <a:rPr lang="ar-SA" dirty="0"/>
            </a:br>
            <a:r>
              <a:rPr lang="ar-SA" dirty="0"/>
              <a:t>ظهر التصوف في فترة مبكرة من تاريخ المسلمين ، وتعود مصادره إلى نساك الهنود والفلسفة اليونانية الإشراقية، والزهد المسيحي وغيرها ، وقد أطلق عليهم كتاب الفرق الأوائل اسم " الزنادقة " ، ولا شك أن التصوف بصورته الراهنة ليس له علاقة بالزهاد والعباد الأوائل، بل هو بعيد كل البعد عن عقيدة الإسلام وسلوكه.</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9</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514350" indent="-514350">
              <a:buFont typeface="+mj-lt"/>
              <a:buAutoNum type="arabicPeriod"/>
            </a:pPr>
            <a:r>
              <a:rPr lang="ar-SA" b="1" dirty="0" smtClean="0">
                <a:solidFill>
                  <a:srgbClr val="00B050"/>
                </a:solidFill>
              </a:rPr>
              <a:t>ثالثا</a:t>
            </a:r>
            <a:r>
              <a:rPr lang="ar-SA" b="1" dirty="0">
                <a:solidFill>
                  <a:srgbClr val="00B050"/>
                </a:solidFill>
              </a:rPr>
              <a:t>: الجمود والتقليد</a:t>
            </a:r>
            <a:r>
              <a:rPr lang="ar-SA" dirty="0"/>
              <a:t>: </a:t>
            </a:r>
            <a:br>
              <a:rPr lang="ar-SA" dirty="0"/>
            </a:br>
            <a:r>
              <a:rPr lang="ar-SA" dirty="0"/>
              <a:t>وهذه الأمور الثلاثة (التقليد، والكلام، والتصوف) أحكمت غلق الباب في إمكانية عمل تجديدي من داخل المشيخة العلمية والسلطة السياسية في الدولة العثمانية. </a:t>
            </a:r>
            <a:br>
              <a:rPr lang="ar-SA" dirty="0"/>
            </a:br>
            <a:r>
              <a:rPr lang="ar-SA" b="1" dirty="0">
                <a:solidFill>
                  <a:srgbClr val="00B050"/>
                </a:solidFill>
              </a:rPr>
              <a:t>رابعا: القوى الاستعمارية</a:t>
            </a:r>
            <a:r>
              <a:rPr lang="ar-SA" dirty="0"/>
              <a:t>: </a:t>
            </a:r>
            <a:br>
              <a:rPr lang="ar-SA" dirty="0"/>
            </a:br>
            <a:r>
              <a:rPr lang="ar-SA" dirty="0"/>
              <a:t>من جهود الاستعمار في فرض الليبرالية في العالم الإسلامي: </a:t>
            </a:r>
            <a:br>
              <a:rPr lang="ar-SA" dirty="0"/>
            </a:br>
            <a:r>
              <a:rPr lang="ar-SA" dirty="0" smtClean="0"/>
              <a:t>1. إلغاء </a:t>
            </a:r>
            <a:r>
              <a:rPr lang="ar-SA" dirty="0"/>
              <a:t>الحكم بالشريعة </a:t>
            </a:r>
            <a:r>
              <a:rPr lang="ar-SA" dirty="0" smtClean="0"/>
              <a:t>الإسلامية </a:t>
            </a:r>
            <a:r>
              <a:rPr lang="ar-SA" dirty="0"/>
              <a:t>واستبدال القوانين الوضعية بها، وذلك من خلال حكومة نيابية دستورية على النمط الغربي. </a:t>
            </a:r>
            <a:br>
              <a:rPr lang="ar-SA" dirty="0"/>
            </a:br>
            <a:r>
              <a:rPr lang="ar-SA" dirty="0" smtClean="0"/>
              <a:t>2. القضاء </a:t>
            </a:r>
            <a:r>
              <a:rPr lang="ar-SA" dirty="0"/>
              <a:t>على التعليم </a:t>
            </a:r>
            <a:r>
              <a:rPr lang="ar-SA" dirty="0" smtClean="0"/>
              <a:t>الإسلامي </a:t>
            </a:r>
            <a:r>
              <a:rPr lang="ar-SA" dirty="0"/>
              <a:t>وتغيير </a:t>
            </a:r>
            <a:r>
              <a:rPr lang="ar-SA" dirty="0" smtClean="0"/>
              <a:t>مناهجه</a:t>
            </a:r>
          </a:p>
          <a:p>
            <a:pPr marL="0" indent="0">
              <a:buNone/>
            </a:pPr>
            <a:r>
              <a:rPr lang="ar-SA" dirty="0" smtClean="0"/>
              <a:t>     3. بناء </a:t>
            </a:r>
            <a:r>
              <a:rPr lang="ar-SA" dirty="0"/>
              <a:t>المدارس الأجنبية، والمدارس التنصيرية في بلاد المسلمين بغرض التأثير على أبناء المسلمين ليسهل تقبل الأفكار الليبرالية، وتكسر الحواجز والعوائق دونها</a:t>
            </a:r>
            <a:r>
              <a:rPr lang="ar-SA" dirty="0" smtClean="0"/>
              <a:t>.</a:t>
            </a:r>
          </a:p>
          <a:p>
            <a:pPr marL="0" indent="0">
              <a:buNone/>
            </a:pPr>
            <a:r>
              <a:rPr lang="ar-SA" dirty="0"/>
              <a:t> </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10</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514350" indent="-514350">
              <a:buFont typeface="+mj-lt"/>
              <a:buAutoNum type="arabicPeriod" startAt="4"/>
            </a:pPr>
            <a:r>
              <a:rPr lang="ar-SA" dirty="0"/>
              <a:t>القيام بإبراز الطوائف والمذاهب غير الإسلامية، باسم "حقوق الأقليات.</a:t>
            </a:r>
          </a:p>
          <a:p>
            <a:pPr marL="514350" indent="-514350">
              <a:buFont typeface="+mj-lt"/>
              <a:buAutoNum type="arabicPeriod" startAt="4"/>
            </a:pPr>
            <a:r>
              <a:rPr lang="ar-SA" dirty="0" smtClean="0"/>
              <a:t>تكوين </a:t>
            </a:r>
            <a:r>
              <a:rPr lang="ar-SA" dirty="0"/>
              <a:t>جيل يحمل الفكر الليبرالي من أبناء  المسلمين، وقد تم ذلك من خلال البعثات التعليمية، وبناء الجامعات المؤسسة على هذا الفكر وجلب المستشرقين لها، ليكونوا أساتذة ومعلمين للجيل الجديد</a:t>
            </a:r>
            <a:r>
              <a:rPr lang="ar-SA" dirty="0" smtClean="0"/>
              <a:t>.</a:t>
            </a:r>
          </a:p>
          <a:p>
            <a:pPr marL="0" indent="0" algn="ctr">
              <a:buNone/>
            </a:pPr>
            <a:r>
              <a:rPr lang="ar-SA" sz="3600" b="1" dirty="0">
                <a:solidFill>
                  <a:srgbClr val="0070C0"/>
                </a:solidFill>
              </a:rPr>
              <a:t>القاب ومصطلحات </a:t>
            </a:r>
            <a:r>
              <a:rPr lang="ar-SA" sz="3600" b="1" dirty="0" smtClean="0">
                <a:solidFill>
                  <a:srgbClr val="0070C0"/>
                </a:solidFill>
              </a:rPr>
              <a:t>الليبرالية</a:t>
            </a:r>
            <a:r>
              <a:rPr lang="ar-SA" dirty="0" smtClean="0"/>
              <a:t>  </a:t>
            </a:r>
            <a:endParaRPr lang="en-US" dirty="0"/>
          </a:p>
          <a:p>
            <a:pPr marL="0" lvl="0" indent="0">
              <a:buNone/>
            </a:pPr>
            <a:r>
              <a:rPr lang="ar-SA" dirty="0">
                <a:solidFill>
                  <a:srgbClr val="FF0000"/>
                </a:solidFill>
              </a:rPr>
              <a:t>الليبرالية</a:t>
            </a:r>
            <a:r>
              <a:rPr lang="ar-SA" dirty="0"/>
              <a:t>: تدعو إلى الحرية المطلقة وعبادة الفرد نفسه وهواه وشهوته وقد عبر عنها منظروها في الحضارة الغربية سواء في فرنسا أو في بريطانيا بأنها </a:t>
            </a:r>
          </a:p>
          <a:p>
            <a:pPr marL="0" lvl="0" indent="0">
              <a:buNone/>
            </a:pPr>
            <a:r>
              <a:rPr lang="ar-SA" dirty="0"/>
              <a:t>1- </a:t>
            </a:r>
            <a:r>
              <a:rPr lang="ar-SA" dirty="0" err="1"/>
              <a:t>التفلت</a:t>
            </a:r>
            <a:r>
              <a:rPr lang="ar-SA" dirty="0"/>
              <a:t> المطلق.</a:t>
            </a:r>
            <a:br>
              <a:rPr lang="ar-SA" dirty="0"/>
            </a:b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11</a:t>
            </a:fld>
            <a:endParaRPr lang="ar-SA"/>
          </a:p>
        </p:txBody>
      </p:sp>
    </p:spTree>
    <p:extLst>
      <p:ext uri="{BB962C8B-B14F-4D97-AF65-F5344CB8AC3E}">
        <p14:creationId xmlns:p14="http://schemas.microsoft.com/office/powerpoint/2010/main" val="277779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2- </a:t>
            </a:r>
            <a:r>
              <a:rPr lang="ar-SA" dirty="0">
                <a:solidFill>
                  <a:srgbClr val="FF0000"/>
                </a:solidFill>
              </a:rPr>
              <a:t>العصرانية</a:t>
            </a:r>
            <a:r>
              <a:rPr lang="ar-SA" dirty="0"/>
              <a:t> : إشارة لتطويعهم نصوص الشريعة وأحكامها لتتوافق مع مستجدات العصر دون اعتبار لقداسة النص والمرجعية الشرعية وهي الكتاب والسنة .</a:t>
            </a:r>
            <a:br>
              <a:rPr lang="ar-SA" dirty="0"/>
            </a:br>
            <a:r>
              <a:rPr lang="ar-SA" dirty="0"/>
              <a:t>3ـ </a:t>
            </a:r>
            <a:r>
              <a:rPr lang="ar-SA" dirty="0">
                <a:solidFill>
                  <a:srgbClr val="FF0000"/>
                </a:solidFill>
              </a:rPr>
              <a:t>العقلانية</a:t>
            </a:r>
            <a:r>
              <a:rPr lang="ar-SA" dirty="0"/>
              <a:t> : إشارة إلى تقديمهم وتقديسهم للعقل أو أنهم أهل عقل وحكمة ومن عداهم ليس لديه اهتمام </a:t>
            </a:r>
            <a:r>
              <a:rPr lang="ar-SA" dirty="0" smtClean="0"/>
              <a:t>بالعقل.</a:t>
            </a:r>
            <a:r>
              <a:rPr lang="ar-SA" dirty="0"/>
              <a:t/>
            </a:r>
            <a:br>
              <a:rPr lang="ar-SA" dirty="0"/>
            </a:br>
            <a:r>
              <a:rPr lang="ar-SA" dirty="0"/>
              <a:t>4ـ </a:t>
            </a:r>
            <a:r>
              <a:rPr lang="ar-SA" dirty="0">
                <a:solidFill>
                  <a:srgbClr val="FF0000"/>
                </a:solidFill>
              </a:rPr>
              <a:t>التنوير</a:t>
            </a:r>
            <a:r>
              <a:rPr lang="ar-SA" dirty="0"/>
              <a:t>: ظهر مصطلح التنوير(</a:t>
            </a:r>
            <a:r>
              <a:rPr lang="en-US" dirty="0"/>
              <a:t>ENLIGHTENMENT</a:t>
            </a:r>
            <a:r>
              <a:rPr lang="ar-SA" dirty="0"/>
              <a:t>) في أوروبا تعبيرا عن الفكر الليبرالي البورجوازي ذي النزعة الإنسانية العقلية والعلمية والتجريبية ويتضمن هذا الفكر نزعة مادية واضحة بعد إقصاء اللاهوت وذلك بإحلال الطبيعة والعقل بدلا من الفكر الغيبي </a:t>
            </a:r>
            <a:r>
              <a:rPr lang="ar-SA" dirty="0" err="1"/>
              <a:t>الثيولوجي</a:t>
            </a:r>
            <a:r>
              <a:rPr lang="ar-SA" dirty="0"/>
              <a:t> والخرافي في تفسير ظواهر العالم ووضع قوانينه </a:t>
            </a:r>
            <a:r>
              <a:rPr lang="ar-SA" dirty="0" smtClean="0"/>
              <a:t> </a:t>
            </a:r>
            <a:r>
              <a:rPr lang="ar-SA" dirty="0"/>
              <a:t> </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12</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10000"/>
          </a:bodyPr>
          <a:lstStyle/>
          <a:p>
            <a:pPr marL="0" indent="0">
              <a:buNone/>
            </a:pPr>
            <a:r>
              <a:rPr lang="ar-SA" dirty="0">
                <a:solidFill>
                  <a:srgbClr val="FF0000"/>
                </a:solidFill>
              </a:rPr>
              <a:t>الفكر التجديدي</a:t>
            </a:r>
            <a:r>
              <a:rPr lang="ar-SA" dirty="0"/>
              <a:t>: ويعنون به تغيير أصول الإسلام بما يتوافق مع الأهواء ويساير الواقع وتوجهات الأعداء ليقبلوا بهم</a:t>
            </a:r>
            <a:r>
              <a:rPr lang="ar-SA" dirty="0" smtClean="0"/>
              <a:t>.</a:t>
            </a:r>
          </a:p>
          <a:p>
            <a:pPr marL="0" lvl="0" indent="0" algn="ctr">
              <a:buNone/>
            </a:pPr>
            <a:r>
              <a:rPr lang="ar-SA" sz="3900" b="1" dirty="0">
                <a:solidFill>
                  <a:srgbClr val="0070C0"/>
                </a:solidFill>
              </a:rPr>
              <a:t>آثار وأخطار الفكر الليبرالي على المسلمين</a:t>
            </a:r>
            <a:endParaRPr lang="en-US" sz="3900" b="1" dirty="0">
              <a:solidFill>
                <a:srgbClr val="0070C0"/>
              </a:solidFill>
            </a:endParaRPr>
          </a:p>
          <a:p>
            <a:pPr marL="0" indent="0">
              <a:buNone/>
            </a:pPr>
            <a:r>
              <a:rPr lang="ar-SA" dirty="0"/>
              <a:t>وفيما يلي بعض آثار ومخاطر الفكر الليبرالي على المسلمين</a:t>
            </a:r>
            <a:r>
              <a:rPr lang="ar-SA" dirty="0" smtClean="0"/>
              <a:t>:</a:t>
            </a:r>
          </a:p>
          <a:p>
            <a:pPr marL="514350" lvl="0" indent="-514350">
              <a:buFont typeface="+mj-cs"/>
              <a:buAutoNum type="arabic1Minus"/>
            </a:pPr>
            <a:r>
              <a:rPr lang="ar-SA" b="1" dirty="0">
                <a:solidFill>
                  <a:srgbClr val="C00000"/>
                </a:solidFill>
              </a:rPr>
              <a:t>أولا: الآثار </a:t>
            </a:r>
            <a:r>
              <a:rPr lang="ar-SA" b="1" dirty="0" smtClean="0">
                <a:solidFill>
                  <a:srgbClr val="C00000"/>
                </a:solidFill>
              </a:rPr>
              <a:t>العقدية</a:t>
            </a:r>
            <a:r>
              <a:rPr lang="ar-SA" dirty="0"/>
              <a:t/>
            </a:r>
            <a:br>
              <a:rPr lang="ar-SA" dirty="0"/>
            </a:br>
            <a:r>
              <a:rPr lang="ar-SA" dirty="0"/>
              <a:t>التشكيك في العقيدة الصحيحة وزعزعة الثقة بها</a:t>
            </a:r>
          </a:p>
          <a:p>
            <a:pPr marL="514350" indent="-514350">
              <a:buFont typeface="+mj-cs"/>
              <a:buAutoNum type="arabic1Minus"/>
            </a:pPr>
            <a:r>
              <a:rPr lang="ar-SA" dirty="0"/>
              <a:t> القطيعة التامة مع مصادر التلقي والاستدلال عند المسلمين والتزهيد, بل التشويه المتعمد للتراث الإسلامي عقيدة وشريعة</a:t>
            </a:r>
            <a:r>
              <a:rPr lang="ar-SA" dirty="0" smtClean="0"/>
              <a:t>.</a:t>
            </a:r>
          </a:p>
          <a:p>
            <a:pPr marL="514350" lvl="0" indent="-514350">
              <a:buFont typeface="+mj-cs"/>
              <a:buAutoNum type="arabic1Minus"/>
            </a:pPr>
            <a:r>
              <a:rPr lang="ar-SA" dirty="0"/>
              <a:t>إحياء التراث الفلسفي </a:t>
            </a:r>
            <a:r>
              <a:rPr lang="ar-SA" dirty="0" err="1"/>
              <a:t>والمعتزلي</a:t>
            </a:r>
            <a:endParaRPr lang="ar-SA" dirty="0"/>
          </a:p>
          <a:p>
            <a:pPr marL="0" indent="0">
              <a:buNone/>
            </a:pPr>
            <a:r>
              <a:rPr lang="ar-SA" dirty="0"/>
              <a:t/>
            </a:r>
            <a:br>
              <a:rPr lang="ar-SA" dirty="0"/>
            </a:br>
            <a:r>
              <a:rPr lang="ar-SA" dirty="0"/>
              <a:t/>
            </a:r>
            <a:br>
              <a:rPr lang="ar-SA" dirty="0"/>
            </a:b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13</a:t>
            </a:fld>
            <a:endParaRPr lang="ar-SA"/>
          </a:p>
        </p:txBody>
      </p:sp>
    </p:spTree>
    <p:extLst>
      <p:ext uri="{BB962C8B-B14F-4D97-AF65-F5344CB8AC3E}">
        <p14:creationId xmlns:p14="http://schemas.microsoft.com/office/powerpoint/2010/main" val="277779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a:buFont typeface="Wingdings" pitchFamily="2" charset="2"/>
              <a:buChar char="Ø"/>
            </a:pPr>
            <a:r>
              <a:rPr lang="ar-SA" dirty="0" smtClean="0"/>
              <a:t>الهزيمة </a:t>
            </a:r>
            <a:r>
              <a:rPr lang="ar-SA" dirty="0"/>
              <a:t>النفسية أمام الأعداء </a:t>
            </a:r>
            <a:r>
              <a:rPr lang="ar-SA" dirty="0" smtClean="0"/>
              <a:t>،من </a:t>
            </a:r>
            <a:r>
              <a:rPr lang="ar-SA" dirty="0"/>
              <a:t>خلال أمور عدة منها:</a:t>
            </a:r>
            <a:br>
              <a:rPr lang="ar-SA" dirty="0"/>
            </a:br>
            <a:r>
              <a:rPr lang="ar-SA" dirty="0" smtClean="0"/>
              <a:t>هدم </a:t>
            </a:r>
            <a:r>
              <a:rPr lang="ar-SA" dirty="0"/>
              <a:t>حاجز الولاء والبراء</a:t>
            </a:r>
            <a:r>
              <a:rPr lang="ar-SA" dirty="0" smtClean="0"/>
              <a:t>.</a:t>
            </a:r>
          </a:p>
          <a:p>
            <a:pPr>
              <a:buFont typeface="Wingdings" pitchFamily="2" charset="2"/>
              <a:buChar char="Ø"/>
            </a:pPr>
            <a:r>
              <a:rPr lang="ar-SA" dirty="0" smtClean="0"/>
              <a:t>إلغاء </a:t>
            </a:r>
            <a:r>
              <a:rPr lang="ar-SA" dirty="0"/>
              <a:t>الجهاد</a:t>
            </a:r>
            <a:r>
              <a:rPr lang="ar-SA" dirty="0" smtClean="0"/>
              <a:t>.</a:t>
            </a:r>
          </a:p>
          <a:p>
            <a:pPr>
              <a:buFont typeface="Wingdings" pitchFamily="2" charset="2"/>
              <a:buChar char="Ø"/>
            </a:pPr>
            <a:r>
              <a:rPr lang="ar-SA" dirty="0" smtClean="0"/>
              <a:t>الترويج </a:t>
            </a:r>
            <a:r>
              <a:rPr lang="ar-SA" dirty="0"/>
              <a:t>بأن المسلمين </a:t>
            </a:r>
            <a:r>
              <a:rPr lang="ar-SA" dirty="0" smtClean="0"/>
              <a:t>متخلفون.</a:t>
            </a:r>
          </a:p>
          <a:p>
            <a:pPr>
              <a:buFont typeface="Wingdings" pitchFamily="2" charset="2"/>
              <a:buChar char="Ø"/>
            </a:pPr>
            <a:r>
              <a:rPr lang="ar-SA" dirty="0" smtClean="0"/>
              <a:t> </a:t>
            </a:r>
            <a:r>
              <a:rPr lang="ar-SA" dirty="0"/>
              <a:t>إفساح المجال أمام التيارات المنحرفة الزائغة, بدعوى حرية الرأي والانفتاح على الآخر</a:t>
            </a:r>
            <a:r>
              <a:rPr lang="ar-SA" dirty="0" smtClean="0"/>
              <a:t>.</a:t>
            </a:r>
          </a:p>
          <a:p>
            <a:pPr>
              <a:buFont typeface="Wingdings" pitchFamily="2" charset="2"/>
              <a:buChar char="Ø"/>
            </a:pPr>
            <a:r>
              <a:rPr lang="ar-SA" dirty="0" smtClean="0"/>
              <a:t>الارتماء </a:t>
            </a:r>
            <a:r>
              <a:rPr lang="ar-SA" dirty="0"/>
              <a:t>في أحضان الأعداء </a:t>
            </a:r>
            <a:r>
              <a:rPr lang="ar-SA" dirty="0" smtClean="0"/>
              <a:t>وتقليدهم.</a:t>
            </a:r>
          </a:p>
          <a:p>
            <a:pPr>
              <a:buFont typeface="Wingdings" pitchFamily="2" charset="2"/>
              <a:buChar char="Ø"/>
            </a:pPr>
            <a:r>
              <a:rPr lang="ar-SA" dirty="0" smtClean="0"/>
              <a:t> </a:t>
            </a:r>
            <a:r>
              <a:rPr lang="ar-SA" dirty="0"/>
              <a:t>وتقبل الغزو الفكري بحجة صحة هذه الأديان وأن ما عندهم لا يخالف صراحة ما عندنا</a:t>
            </a:r>
            <a:r>
              <a:rPr lang="ar-SA" dirty="0" smtClean="0"/>
              <a:t>.</a:t>
            </a:r>
          </a:p>
          <a:p>
            <a:pPr>
              <a:buFont typeface="Wingdings" pitchFamily="2" charset="2"/>
              <a:buChar char="Ø"/>
            </a:pPr>
            <a:r>
              <a:rPr lang="ar-SA" dirty="0" smtClean="0"/>
              <a:t>نشر </a:t>
            </a:r>
            <a:r>
              <a:rPr lang="ar-SA" dirty="0"/>
              <a:t>ثقافة تقبل الآخر ولو كان </a:t>
            </a:r>
            <a:r>
              <a:rPr lang="ar-SA" dirty="0" smtClean="0"/>
              <a:t>ملحدا.</a:t>
            </a:r>
          </a:p>
          <a:p>
            <a:pPr>
              <a:buFont typeface="Wingdings" pitchFamily="2" charset="2"/>
              <a:buChar char="Ø"/>
            </a:pPr>
            <a:r>
              <a:rPr lang="ar-SA" dirty="0" smtClean="0"/>
              <a:t> </a:t>
            </a:r>
            <a:r>
              <a:rPr lang="ar-SA" dirty="0"/>
              <a:t>وضياع ما أسماه العلماء بحفظ الضرورات الخمس وعلى رأسها (حفظ الدين).</a:t>
            </a:r>
            <a:br>
              <a:rPr lang="ar-SA" dirty="0"/>
            </a:b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14</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lvl="0" indent="0">
              <a:buNone/>
            </a:pPr>
            <a:r>
              <a:rPr lang="ar-SA" b="1" dirty="0">
                <a:solidFill>
                  <a:srgbClr val="C00000"/>
                </a:solidFill>
              </a:rPr>
              <a:t>ثانياً: الآثار التربوية والأخلاقية </a:t>
            </a:r>
            <a:r>
              <a:rPr lang="ar-SA" b="1" dirty="0" smtClean="0">
                <a:solidFill>
                  <a:srgbClr val="C00000"/>
                </a:solidFill>
              </a:rPr>
              <a:t>والاجتماعية</a:t>
            </a:r>
            <a:r>
              <a:rPr lang="ar-SA" dirty="0"/>
              <a:t/>
            </a:r>
            <a:br>
              <a:rPr lang="ar-SA" dirty="0"/>
            </a:br>
            <a:r>
              <a:rPr lang="ar-SA" dirty="0"/>
              <a:t>إفساد المرأة المسلمة, وجعلها دمية يتلاعب بها المنحرفون سلوكيا وأخلاقيا.</a:t>
            </a:r>
            <a:br>
              <a:rPr lang="ar-SA" dirty="0"/>
            </a:br>
            <a:r>
              <a:rPr lang="ar-SA" dirty="0"/>
              <a:t>طمس معالم الأخلاق الإسلامية, وذلك عن طريق الانحلال والتفسخ الأخلاقي.</a:t>
            </a:r>
            <a:endParaRPr lang="en-US" dirty="0"/>
          </a:p>
          <a:p>
            <a:pPr marL="0" lvl="0" indent="0">
              <a:buNone/>
            </a:pPr>
            <a:r>
              <a:rPr lang="ar-SA" b="1" dirty="0">
                <a:solidFill>
                  <a:srgbClr val="C00000"/>
                </a:solidFill>
              </a:rPr>
              <a:t>ثالثاً: الآثار </a:t>
            </a:r>
            <a:r>
              <a:rPr lang="ar-SA" b="1" dirty="0" smtClean="0">
                <a:solidFill>
                  <a:srgbClr val="C00000"/>
                </a:solidFill>
              </a:rPr>
              <a:t>السياسية</a:t>
            </a:r>
            <a:r>
              <a:rPr lang="ar-SA" dirty="0"/>
              <a:t/>
            </a:r>
            <a:br>
              <a:rPr lang="ar-SA" dirty="0"/>
            </a:br>
            <a:r>
              <a:rPr lang="ar-SA" dirty="0"/>
              <a:t>إقصاء الشريعة عن الحكم وعزلها عن الحياة, وحصرها في نطاق المسجد والعبادات الشخصية, وهو ما يعرف بـ (العلمانية) أو </a:t>
            </a:r>
            <a:r>
              <a:rPr lang="ar-SA" dirty="0" err="1"/>
              <a:t>اللادينية</a:t>
            </a:r>
            <a:r>
              <a:rPr lang="ar-SA" dirty="0"/>
              <a:t> فالدعوة الليبرالية في حقيقتها هي العلمانية, وإن وجد فاصل بينهم فهو رقيق جدا وكأنهما وجهان لعملة واحدة واسمان لمسمى واحد. .</a:t>
            </a:r>
          </a:p>
        </p:txBody>
      </p:sp>
      <p:sp>
        <p:nvSpPr>
          <p:cNvPr id="6" name="Slide Number Placeholder 5"/>
          <p:cNvSpPr>
            <a:spLocks noGrp="1"/>
          </p:cNvSpPr>
          <p:nvPr>
            <p:ph type="sldNum" sz="quarter" idx="12"/>
          </p:nvPr>
        </p:nvSpPr>
        <p:spPr/>
        <p:txBody>
          <a:bodyPr/>
          <a:lstStyle/>
          <a:p>
            <a:fld id="{809C05B6-A3D7-4999-92F1-647A0995874A}" type="slidenum">
              <a:rPr lang="ar-SA" smtClean="0"/>
              <a:t>15</a:t>
            </a:fld>
            <a:endParaRPr lang="ar-SA"/>
          </a:p>
        </p:txBody>
      </p:sp>
    </p:spTree>
    <p:extLst>
      <p:ext uri="{BB962C8B-B14F-4D97-AF65-F5344CB8AC3E}">
        <p14:creationId xmlns:p14="http://schemas.microsoft.com/office/powerpoint/2010/main" val="277779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0" lvl="0" indent="0" algn="ctr">
              <a:buNone/>
            </a:pPr>
            <a:r>
              <a:rPr lang="ar-SA" dirty="0"/>
              <a:t/>
            </a:r>
            <a:br>
              <a:rPr lang="ar-SA" dirty="0"/>
            </a:br>
            <a:r>
              <a:rPr lang="ar-SA" sz="3900" b="1" dirty="0" smtClean="0">
                <a:solidFill>
                  <a:srgbClr val="0070C0"/>
                </a:solidFill>
              </a:rPr>
              <a:t>الحكم </a:t>
            </a:r>
            <a:r>
              <a:rPr lang="ar-SA" sz="3900" b="1" dirty="0">
                <a:solidFill>
                  <a:srgbClr val="0070C0"/>
                </a:solidFill>
              </a:rPr>
              <a:t>الشرعي في الليبرالية</a:t>
            </a:r>
            <a:endParaRPr lang="en-US" sz="3900" b="1" dirty="0">
              <a:solidFill>
                <a:srgbClr val="0070C0"/>
              </a:solidFill>
            </a:endParaRPr>
          </a:p>
          <a:p>
            <a:pPr marL="0" indent="0">
              <a:buNone/>
            </a:pPr>
            <a:r>
              <a:rPr lang="ar-SA" dirty="0"/>
              <a:t>وقد تقدم الكلام حول حقيقتها، وتصورها لمفهوم الحرية، ومن خلال ما تقدم يتبين لنا أن الليبرالية مناقضة للإسلام في أصوله ومنهجه وأخلاقه </a:t>
            </a:r>
            <a:r>
              <a:rPr lang="ar-SA" dirty="0" err="1"/>
              <a:t>وقيمه،الليبرالية</a:t>
            </a:r>
            <a:r>
              <a:rPr lang="ar-SA" dirty="0"/>
              <a:t> تعني في الإسلام ألوانا متعددة من الكفر والشرك المناقض لحقيقته، وأشكالا مختلفة تنافي أخلاقه وقيمه الكريمة. </a:t>
            </a:r>
            <a:br>
              <a:rPr lang="ar-SA" dirty="0"/>
            </a:br>
            <a:r>
              <a:rPr lang="ar-SA" dirty="0"/>
              <a:t>أولا: نواقض الإيمان في </a:t>
            </a:r>
            <a:r>
              <a:rPr lang="ar-SA" dirty="0" err="1"/>
              <a:t>الليبرا</a:t>
            </a:r>
            <a:r>
              <a:rPr lang="ar-SA" dirty="0"/>
              <a:t> لية : </a:t>
            </a:r>
            <a:endParaRPr lang="ar-SA" dirty="0" smtClean="0"/>
          </a:p>
          <a:p>
            <a:pPr marL="0" indent="0">
              <a:buNone/>
            </a:pPr>
            <a:r>
              <a:rPr lang="ar-SA" dirty="0"/>
              <a:t>من أنواع الكفر والشرك الواقعة في الليبرالية: </a:t>
            </a:r>
            <a:br>
              <a:rPr lang="ar-SA" dirty="0"/>
            </a:br>
            <a:r>
              <a:rPr lang="ar-SA" dirty="0">
                <a:solidFill>
                  <a:srgbClr val="FF0000"/>
                </a:solidFill>
              </a:rPr>
              <a:t>كفر الاستحلال</a:t>
            </a:r>
            <a:r>
              <a:rPr lang="ar-SA" dirty="0"/>
              <a:t>: </a:t>
            </a:r>
            <a:br>
              <a:rPr lang="ar-SA" dirty="0"/>
            </a:br>
            <a:r>
              <a:rPr lang="ar-SA" dirty="0"/>
              <a:t>الاستحلال معناه: أن يعتقد في المحرمات أنها مباحة، ويجوز فعلها مع علمه بأن الله تعالى حرمها. </a:t>
            </a:r>
            <a:br>
              <a:rPr lang="ar-SA" dirty="0"/>
            </a:br>
            <a:r>
              <a:rPr lang="ar-SA" dirty="0"/>
              <a:t/>
            </a:r>
            <a:br>
              <a:rPr lang="ar-SA" dirty="0"/>
            </a:b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16</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lvl="0" indent="0">
              <a:buNone/>
            </a:pPr>
            <a:r>
              <a:rPr lang="ar-SA" dirty="0" smtClean="0">
                <a:solidFill>
                  <a:srgbClr val="FF0000"/>
                </a:solidFill>
              </a:rPr>
              <a:t>كفر </a:t>
            </a:r>
            <a:r>
              <a:rPr lang="ar-SA" dirty="0">
                <a:solidFill>
                  <a:srgbClr val="FF0000"/>
                </a:solidFill>
              </a:rPr>
              <a:t>الشك</a:t>
            </a:r>
            <a:r>
              <a:rPr lang="ar-SA" dirty="0"/>
              <a:t>: </a:t>
            </a:r>
            <a:br>
              <a:rPr lang="ar-SA" dirty="0"/>
            </a:br>
            <a:r>
              <a:rPr lang="ar-SA" dirty="0"/>
              <a:t>الشك هو عدم اليقين، والتردد بين شيئين، وعدم القطع بالصحة أو البطلان، أو الخطأ أو الصواب، ونحو ذلك، وعدم وجود القطع واليقين هو من الريب والشك. </a:t>
            </a:r>
            <a:br>
              <a:rPr lang="ar-SA" dirty="0"/>
            </a:br>
            <a:r>
              <a:rPr lang="ar-SA" dirty="0">
                <a:solidFill>
                  <a:srgbClr val="FF0000"/>
                </a:solidFill>
              </a:rPr>
              <a:t>كفر الإباء والامتناع</a:t>
            </a:r>
            <a:r>
              <a:rPr lang="ar-SA" dirty="0"/>
              <a:t>: </a:t>
            </a:r>
            <a:br>
              <a:rPr lang="ar-SA" dirty="0"/>
            </a:br>
            <a:r>
              <a:rPr lang="ar-SA" dirty="0"/>
              <a:t>حقيقة الإباء والامتناع هي عدم الانقياد والاستسلام لأمر الله تعالى وشرعه، ومن المعلوم أن الإيمان يتضمن أخبار تقتضي التصديق، وأوامر تقتضي الانقياد والتسليم، ومناقضة التصديق يكون بالتكذيب، ومناقضة الانقياد والتسليم يكون بالإباء والامتناع .</a:t>
            </a:r>
            <a:br>
              <a:rPr lang="ar-SA" dirty="0"/>
            </a:br>
            <a:r>
              <a:rPr lang="ar-SA" dirty="0">
                <a:solidFill>
                  <a:srgbClr val="FF0000"/>
                </a:solidFill>
              </a:rPr>
              <a:t>الحكم بغير ما أنزل الله</a:t>
            </a:r>
            <a:r>
              <a:rPr lang="ar-SA" dirty="0"/>
              <a:t>: </a:t>
            </a:r>
            <a:br>
              <a:rPr lang="ar-SA" dirty="0"/>
            </a:br>
            <a:r>
              <a:rPr lang="ar-SA" dirty="0"/>
              <a:t>والمراد هنا : تشريع القوانين الوضعية المضادة لشريعة الله أو استحلال الحكم بغير ما أنزل الله . </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17</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lvl="0" indent="0">
              <a:buNone/>
            </a:pPr>
            <a:r>
              <a:rPr lang="ar-SA" dirty="0">
                <a:solidFill>
                  <a:srgbClr val="FF0000"/>
                </a:solidFill>
              </a:rPr>
              <a:t>شرك القصد والإرادة </a:t>
            </a:r>
            <a:r>
              <a:rPr lang="ar-SA" dirty="0"/>
              <a:t>:</a:t>
            </a:r>
            <a:endParaRPr lang="en-US" dirty="0"/>
          </a:p>
          <a:p>
            <a:pPr marL="0" indent="0">
              <a:buNone/>
            </a:pPr>
            <a:r>
              <a:rPr lang="ar-SA" dirty="0"/>
              <a:t>من جعل الله تعالى همه وغاية مراده وقصده فهو محقق للتوحيد</a:t>
            </a:r>
            <a:r>
              <a:rPr lang="ar-SA" dirty="0" smtClean="0"/>
              <a:t>، ومن </a:t>
            </a:r>
            <a:r>
              <a:rPr lang="ar-SA" dirty="0"/>
              <a:t>اتبع هواه مطلقا، وانصرف إلى الدنيا وآثرها، فقد أصبح عبدا لها، مشركا في الألوهية، خالدا في النار، ويدل لذلك قوله تعالى:( مَن كَانَ يُرِيدُ حَرْثَ الآخِرَةِ نَزِدْ لَهُ فِي حَرْثِهِ وَمَن كَانَ يُرِيدُ حَرْثَ الدُّنْيَا نُؤتِهِ مِنْهَا وَمَا لَهُ فِي الآخِرَةِ مِن نَّصِيبٍ) </a:t>
            </a:r>
            <a:r>
              <a:rPr lang="ar-SA" sz="2000" dirty="0"/>
              <a:t>[ الشورى: 20]</a:t>
            </a:r>
            <a:r>
              <a:rPr lang="ar-SA" dirty="0"/>
              <a:t>. وهذا الشرك المخرج من الملة هو عندما يكون الباعث له على العمل وقصده منه إرادة الدنيا وقصدها. </a:t>
            </a:r>
            <a:br>
              <a:rPr lang="ar-SA" dirty="0"/>
            </a:b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18</a:t>
            </a:fld>
            <a:endParaRPr lang="ar-SA"/>
          </a:p>
        </p:txBody>
      </p:sp>
    </p:spTree>
    <p:extLst>
      <p:ext uri="{BB962C8B-B14F-4D97-AF65-F5344CB8AC3E}">
        <p14:creationId xmlns:p14="http://schemas.microsoft.com/office/powerpoint/2010/main" val="197531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19472"/>
            <a:ext cx="8229600" cy="576064"/>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848218"/>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lvl="0" indent="0">
              <a:buNone/>
            </a:pPr>
            <a:r>
              <a:rPr lang="ar-SA" dirty="0" smtClean="0"/>
              <a:t>وهذا </a:t>
            </a:r>
            <a:r>
              <a:rPr lang="ar-SA" dirty="0"/>
              <a:t>الشرك ينطبق على الليبرالية لأنها اتباع تام للهوى والرغبة، وإيثار للدنيا وحطامها الفاني، وهو ما نجده في الكلام حول الحرية الشخصية، أو التطبيقات الرأسمالية الجشعة التي تدل على أن الباعث للعمل هو قصد الدنيا وإرادتها، فلا يمكن أن يقال إن الفكر الليبرالي يوصل لإرادة الله تعالى وقصد طاعته.</a:t>
            </a:r>
            <a:endParaRPr lang="en-US" dirty="0"/>
          </a:p>
          <a:p>
            <a:pPr marL="0" indent="0">
              <a:buNone/>
            </a:pPr>
            <a:endParaRPr lang="ar-SA" dirty="0"/>
          </a:p>
        </p:txBody>
      </p:sp>
      <p:sp>
        <p:nvSpPr>
          <p:cNvPr id="6" name="Slide Number Placeholder 5"/>
          <p:cNvSpPr>
            <a:spLocks noGrp="1"/>
          </p:cNvSpPr>
          <p:nvPr>
            <p:ph type="sldNum" sz="quarter" idx="12"/>
          </p:nvPr>
        </p:nvSpPr>
        <p:spPr/>
        <p:txBody>
          <a:bodyPr/>
          <a:lstStyle/>
          <a:p>
            <a:fld id="{809C05B6-A3D7-4999-92F1-647A0995874A}" type="slidenum">
              <a:rPr lang="ar-SA" smtClean="0"/>
              <a:t>19</a:t>
            </a:fld>
            <a:endParaRPr lang="ar-SA"/>
          </a:p>
        </p:txBody>
      </p:sp>
    </p:spTree>
    <p:extLst>
      <p:ext uri="{BB962C8B-B14F-4D97-AF65-F5344CB8AC3E}">
        <p14:creationId xmlns:p14="http://schemas.microsoft.com/office/powerpoint/2010/main" val="23279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506</Words>
  <Application>Microsoft Office PowerPoint</Application>
  <PresentationFormat>On-screen Show (4:3)</PresentationFormat>
  <Paragraphs>89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Anood Mohmmad Alkodari</cp:lastModifiedBy>
  <cp:revision>17</cp:revision>
  <dcterms:created xsi:type="dcterms:W3CDTF">2015-09-12T06:24:23Z</dcterms:created>
  <dcterms:modified xsi:type="dcterms:W3CDTF">2016-01-31T19:37:36Z</dcterms:modified>
</cp:coreProperties>
</file>