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2" r:id="rId4"/>
    <p:sldId id="258" r:id="rId5"/>
    <p:sldId id="259" r:id="rId6"/>
    <p:sldId id="267" r:id="rId7"/>
    <p:sldId id="261" r:id="rId8"/>
    <p:sldId id="260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866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02CE854-5467-479E-98F3-6BA2919B6157}" type="datetimeFigureOut">
              <a:rPr lang="ar-SA" smtClean="0"/>
              <a:t>27/04/37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0E1EF66-DFDA-44CC-B483-9A06F80EDA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46780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http://www.google.ae/url?sa=i&amp;rct=j&amp;q=%D8%AD%D9%82%D9%88%D9%82+%D8%A7%D9%84%D8%A7%D9%86%D8%B3%D8%A7%D9%86+%D9%81%D9%8A+%D8%A7%D9%84%D8%A7%D8%B3%D9%84%D8%A7%D9%85&amp;source=images&amp;cd=&amp;cad=rja&amp;docid=8PUJvmQwiLUUzM&amp;tbnid=nLp5_nSjtCckwM:&amp;ved=0CAUQjRw&amp;url=http://llmll.net/vb/t2353.html&amp;ei=muSCUdO0L4TlOqKUgbgJ&amp;psig=AFQjCNEZBHz1c2Ns9wykoJ6XRtD73IoVUQ&amp;ust=1367619059682366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58660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4000" b="1" i="1" dirty="0" smtClean="0"/>
              <a:t>المحاضرة الثانية</a:t>
            </a:r>
            <a:r>
              <a:rPr lang="ar-SA" sz="4000" b="1" dirty="0" smtClean="0"/>
              <a:t> </a:t>
            </a:r>
            <a:endParaRPr lang="en-US" sz="4000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28728" y="3643314"/>
            <a:ext cx="6400800" cy="1752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sz="4000" b="1" dirty="0" smtClean="0">
              <a:solidFill>
                <a:schemeClr val="tx1"/>
              </a:solidFill>
            </a:endParaRPr>
          </a:p>
          <a:p>
            <a:r>
              <a:rPr lang="ar-SA" sz="4000" b="1" dirty="0" smtClean="0">
                <a:solidFill>
                  <a:schemeClr val="tx1"/>
                </a:solidFill>
              </a:rPr>
              <a:t>  </a:t>
            </a:r>
            <a:r>
              <a:rPr lang="ar-SA" sz="4000" b="1" i="1" dirty="0" smtClean="0">
                <a:solidFill>
                  <a:schemeClr val="tx1"/>
                </a:solidFill>
              </a:rPr>
              <a:t>قواعد النظام السياسي الإسلامي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-2187624"/>
            <a:ext cx="9144000" cy="50405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ar-SA" b="1" i="1" dirty="0" smtClean="0"/>
              <a:t> </a:t>
            </a:r>
            <a:endParaRPr lang="en-US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476672"/>
            <a:ext cx="8424936" cy="5904656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 rtl="1">
              <a:buNone/>
            </a:pPr>
            <a:r>
              <a:rPr lang="ar-SA" sz="3600" b="1" i="1" dirty="0">
                <a:solidFill>
                  <a:srgbClr val="0070C0"/>
                </a:solidFill>
              </a:rPr>
              <a:t>الشورى</a:t>
            </a:r>
            <a:endParaRPr lang="ar-SA" sz="3600" b="1" dirty="0" smtClean="0">
              <a:solidFill>
                <a:srgbClr val="0070C0"/>
              </a:solidFill>
            </a:endParaRPr>
          </a:p>
          <a:p>
            <a:pPr algn="r" rtl="1">
              <a:buNone/>
            </a:pPr>
            <a:r>
              <a:rPr lang="ar-SA" sz="3600" b="1" dirty="0" smtClean="0"/>
              <a:t>قال تعالى :- </a:t>
            </a:r>
            <a:r>
              <a:rPr lang="ar-SA" sz="3600" b="1" dirty="0" smtClean="0">
                <a:sym typeface="AGA Arabesque"/>
              </a:rPr>
              <a:t></a:t>
            </a:r>
            <a:r>
              <a:rPr lang="ar-SA" sz="3600" b="1" dirty="0"/>
              <a:t> فَاعْفُ عَنْهُمْ وَاسْتَغْفِرْ لَهُمْ وَشَاوِرْهُمْ فِي الأَمْرِ فَإِذَا عَزَمْتَ فَتَوَكَّلْ عَلَى اللّهِ إِنَّ اللّهَ يُحِبُّ الْمُتَوَكِّلِينَ </a:t>
            </a:r>
            <a:r>
              <a:rPr lang="ar-SA" sz="3600" b="1" dirty="0" smtClean="0">
                <a:sym typeface="AGA Arabesque"/>
              </a:rPr>
              <a:t>. </a:t>
            </a:r>
          </a:p>
          <a:p>
            <a:pPr algn="r" rtl="1">
              <a:buFont typeface="Wingdings" pitchFamily="2" charset="2"/>
              <a:buChar char="q"/>
            </a:pPr>
            <a:r>
              <a:rPr lang="ar-SA" sz="36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عمل الرسول بالشورى(يوم أحد وحادثة آلافك). </a:t>
            </a:r>
          </a:p>
          <a:p>
            <a:pPr algn="r" rtl="1">
              <a:buFont typeface="Wingdings" pitchFamily="2" charset="2"/>
              <a:buChar char="q"/>
            </a:pPr>
            <a:r>
              <a:rPr lang="ar-SA" sz="36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عمل الصحابة بالشورى (قتال مانعي الزكاة). </a:t>
            </a:r>
          </a:p>
          <a:p>
            <a:pPr algn="r" rtl="1">
              <a:buNone/>
            </a:pPr>
            <a:r>
              <a:rPr lang="ar-SA" sz="4400" b="1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حكم الشورى:- </a:t>
            </a:r>
          </a:p>
          <a:p>
            <a:pPr algn="r" rtl="1">
              <a:buNone/>
            </a:pPr>
            <a:r>
              <a:rPr lang="ar-SA" sz="36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واجب. </a:t>
            </a:r>
            <a:r>
              <a:rPr lang="ar-SA" sz="4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 </a:t>
            </a:r>
            <a:r>
              <a:rPr lang="ar-SA" sz="36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 </a:t>
            </a:r>
            <a:endParaRPr lang="en-US" sz="3600" b="1" dirty="0"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891480"/>
            <a:ext cx="8229600" cy="720080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476672"/>
            <a:ext cx="8064896" cy="5976664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marL="0" indent="0" algn="r" rtl="1">
              <a:buNone/>
            </a:pPr>
            <a:endParaRPr lang="ar-SA" b="1" dirty="0" smtClean="0"/>
          </a:p>
          <a:p>
            <a:pPr algn="r" rtl="1">
              <a:buFont typeface="Wingdings" pitchFamily="2" charset="2"/>
              <a:buChar char="v"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لا يوجد </a:t>
            </a:r>
            <a:r>
              <a:rPr lang="ar-SA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نص من </a:t>
            </a: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الكتاب أو </a:t>
            </a:r>
            <a:r>
              <a:rPr lang="ar-SA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السنة لكيفية معينة للشورى أو نظام معين</a:t>
            </a: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</a:t>
            </a:r>
          </a:p>
          <a:p>
            <a:pPr algn="r" rtl="1">
              <a:buFont typeface="Wingdings" pitchFamily="2" charset="2"/>
              <a:buChar char="v"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لولي الأمر تفصيل نظام الشورى بما يتلاءم وبما تحققه المصلحة.</a:t>
            </a:r>
          </a:p>
          <a:p>
            <a:pPr algn="r" rtl="1">
              <a:buFont typeface="Wingdings" pitchFamily="2" charset="2"/>
              <a:buChar char="v"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أن يكون أعضاء مجلس الشورى من.</a:t>
            </a:r>
          </a:p>
          <a:p>
            <a:pPr marL="514350" indent="-514350" algn="r" rtl="1">
              <a:buFont typeface="+mj-cs"/>
              <a:buAutoNum type="arabic1Minus"/>
            </a:pPr>
            <a:r>
              <a:rPr lang="ar-SA" dirty="0" smtClean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العدول </a:t>
            </a:r>
          </a:p>
          <a:p>
            <a:pPr marL="514350" indent="-514350" algn="r" rtl="1">
              <a:buFont typeface="+mj-cs"/>
              <a:buAutoNum type="arabic1Minus"/>
            </a:pPr>
            <a:r>
              <a:rPr lang="ar-SA" dirty="0" smtClean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ذوي الاختصاص والخبرة</a:t>
            </a:r>
          </a:p>
          <a:p>
            <a:pPr marL="514350" indent="-514350" algn="r" rtl="1">
              <a:buFont typeface="+mj-cs"/>
              <a:buAutoNum type="arabic1Minus"/>
            </a:pPr>
            <a:r>
              <a:rPr lang="ar-SA" dirty="0" smtClean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أصحاب الرأي </a:t>
            </a:r>
          </a:p>
          <a:p>
            <a:pPr marL="514350" indent="-514350" algn="r" rtl="1">
              <a:buFont typeface="+mj-cs"/>
              <a:buAutoNum type="arabic1Minus"/>
            </a:pPr>
            <a:r>
              <a:rPr lang="ar-SA" dirty="0" smtClean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أرباب السياسة الشرعية</a:t>
            </a:r>
            <a:endParaRPr lang="ar-SA" dirty="0">
              <a:solidFill>
                <a:srgbClr val="0070C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pic>
        <p:nvPicPr>
          <p:cNvPr id="4" name="صورة 3" descr="http://wonews.net/ar/uploads/General/1211261706481OY7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29066"/>
            <a:ext cx="3888432" cy="25242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53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7920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i="1" dirty="0" smtClean="0"/>
              <a:t>نظام الشورى </a:t>
            </a:r>
            <a:endParaRPr lang="en-US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196752"/>
            <a:ext cx="8280920" cy="5256584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marL="0" indent="0" algn="ctr" rtl="1">
              <a:buNone/>
            </a:pPr>
            <a:r>
              <a:rPr lang="ar-SA" dirty="0" smtClean="0"/>
              <a:t> </a:t>
            </a:r>
            <a:r>
              <a:rPr lang="ar-SA" b="1" dirty="0" smtClean="0">
                <a:solidFill>
                  <a:srgbClr val="00B0F0"/>
                </a:solidFill>
              </a:rPr>
              <a:t>بين </a:t>
            </a:r>
            <a:r>
              <a:rPr lang="ar-SA" b="1" dirty="0">
                <a:solidFill>
                  <a:srgbClr val="00B0F0"/>
                </a:solidFill>
              </a:rPr>
              <a:t>الشورى والديمقراطية</a:t>
            </a:r>
          </a:p>
          <a:p>
            <a:pPr algn="ctr" rtl="1">
              <a:buNone/>
            </a:pPr>
            <a:endParaRPr lang="en-US" dirty="0"/>
          </a:p>
        </p:txBody>
      </p:sp>
      <p:sp>
        <p:nvSpPr>
          <p:cNvPr id="4" name="تمرير عمودي 3"/>
          <p:cNvSpPr/>
          <p:nvPr/>
        </p:nvSpPr>
        <p:spPr>
          <a:xfrm>
            <a:off x="4139952" y="1916832"/>
            <a:ext cx="5004048" cy="4725144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الشورى</a:t>
            </a:r>
            <a:r>
              <a:rPr lang="ar-SA" sz="2800" b="1" dirty="0" smtClean="0">
                <a:solidFill>
                  <a:schemeClr val="tx1"/>
                </a:solidFill>
              </a:rPr>
              <a:t> </a:t>
            </a:r>
          </a:p>
          <a:p>
            <a:pPr algn="r" rtl="1"/>
            <a:r>
              <a:rPr lang="ar-SA" sz="2800" b="1" dirty="0" smtClean="0">
                <a:solidFill>
                  <a:schemeClr val="tx1"/>
                </a:solidFill>
              </a:rPr>
              <a:t> </a:t>
            </a:r>
            <a:r>
              <a:rPr lang="ar-SA" sz="2800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1- الشورى مقيدة فيما لم ينزل فيه وحي. </a:t>
            </a:r>
          </a:p>
          <a:p>
            <a:pPr algn="r" rtl="1"/>
            <a:r>
              <a:rPr lang="ar-SA" sz="2800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2-أعضاء مجلس الشورى من العدول أهل العلم .</a:t>
            </a:r>
          </a:p>
          <a:p>
            <a:pPr algn="r" rtl="1"/>
            <a:r>
              <a:rPr lang="ar-SA" sz="2800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3- لايفصل في نظام الشورى الإسلامي بالأكثرية بل بالدليل والبرهان والحجة </a:t>
            </a:r>
            <a:endParaRPr lang="ar-SA" sz="2800" b="1" dirty="0">
              <a:solidFill>
                <a:schemeClr val="tx1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algn="r" rtl="1"/>
            <a:r>
              <a:rPr lang="ar-SA" sz="2800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والإقناع .</a:t>
            </a:r>
          </a:p>
        </p:txBody>
      </p:sp>
      <p:sp>
        <p:nvSpPr>
          <p:cNvPr id="5" name="تمرير عمودي 4"/>
          <p:cNvSpPr/>
          <p:nvPr/>
        </p:nvSpPr>
        <p:spPr>
          <a:xfrm>
            <a:off x="-9443" y="1916832"/>
            <a:ext cx="4572000" cy="4725144"/>
          </a:xfrm>
          <a:prstGeom prst="verticalScroll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dirty="0" smtClean="0">
                <a:solidFill>
                  <a:srgbClr val="C00000"/>
                </a:solidFill>
              </a:rPr>
              <a:t>  </a:t>
            </a:r>
            <a:r>
              <a:rPr lang="ar-SA" sz="2800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الديمقراطية </a:t>
            </a:r>
          </a:p>
          <a:p>
            <a:pPr algn="r" rtl="1"/>
            <a:r>
              <a:rPr lang="ar-SA" sz="2800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1- الديمقراطية مطلقة  </a:t>
            </a:r>
          </a:p>
          <a:p>
            <a:pPr algn="r" rtl="1"/>
            <a:r>
              <a:rPr lang="ar-SA" sz="2800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متعدية على أحكام العلي الكبير. </a:t>
            </a:r>
          </a:p>
          <a:p>
            <a:pPr algn="r" rtl="1"/>
            <a:r>
              <a:rPr lang="ar-SA" sz="2800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2-مجلس النواب الديمقراطي يجمع العالم والجاهل الحكيم والسفيه .</a:t>
            </a:r>
          </a:p>
          <a:p>
            <a:pPr algn="r" rtl="1"/>
            <a:r>
              <a:rPr lang="ar-SA" sz="2800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3-في النظام الديمقراطي </a:t>
            </a:r>
          </a:p>
          <a:p>
            <a:pPr algn="r" rtl="1"/>
            <a:r>
              <a:rPr lang="ar-SA" sz="2800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يفصل بالأغلبية .</a:t>
            </a:r>
            <a:endParaRPr lang="en-US" sz="2800" b="1" dirty="0">
              <a:solidFill>
                <a:schemeClr val="tx1"/>
              </a:solidFill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1755576"/>
            <a:ext cx="9144000" cy="50405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endParaRPr lang="en-US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7" y="476672"/>
            <a:ext cx="8280921" cy="5904656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 algn="ctr" rtl="1">
              <a:buNone/>
            </a:pPr>
            <a:endParaRPr lang="ar-SA" b="1" dirty="0" smtClean="0"/>
          </a:p>
          <a:p>
            <a:pPr marL="514350" indent="-514350" algn="ctr" rtl="1">
              <a:buNone/>
            </a:pPr>
            <a:r>
              <a:rPr lang="ar-SA" b="1" dirty="0" smtClean="0"/>
              <a:t> </a:t>
            </a:r>
            <a:r>
              <a:rPr lang="ar-SA" b="1" i="1" dirty="0">
                <a:solidFill>
                  <a:srgbClr val="0070C0"/>
                </a:solidFill>
              </a:rPr>
              <a:t>السمع والطاعة والتقيد بالأنظمة </a:t>
            </a:r>
            <a:r>
              <a:rPr lang="ar-SA" b="1" i="1" dirty="0" smtClean="0">
                <a:solidFill>
                  <a:srgbClr val="0070C0"/>
                </a:solidFill>
              </a:rPr>
              <a:t>والقوانين</a:t>
            </a:r>
          </a:p>
          <a:p>
            <a:pPr marL="514350" indent="-514350" algn="r" rtl="1">
              <a:buNone/>
            </a:pPr>
            <a:r>
              <a:rPr lang="ar-SA" b="1" dirty="0" smtClean="0"/>
              <a:t>1. </a:t>
            </a: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إجماع أهل السنة والجماعة على وجوب السمع والطاعة لولي الأمر والمسئولين والتقيد بالأنظمة الغير مخالفة للنصوص الشرعية. </a:t>
            </a:r>
          </a:p>
          <a:p>
            <a:pPr marL="514350" indent="-514350" algn="r" rtl="1">
              <a:buNone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2. السمع والطاعة لولاة الأمر في الرضى والسخط والعسر واليسر  . </a:t>
            </a:r>
          </a:p>
          <a:p>
            <a:pPr marL="514350" indent="-514350" algn="r" rtl="1">
              <a:buNone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3. طاعة الحكام والمسؤلين ، وإن منعوا الرعية حقهم. </a:t>
            </a:r>
          </a:p>
          <a:p>
            <a:pPr marL="514350" indent="-514350" algn="r" rtl="1">
              <a:buNone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4. وجوب طاعة الحاكم أو المسئول الفاسق والجائر والفاجر والظالم</a:t>
            </a:r>
          </a:p>
          <a:p>
            <a:pPr marL="514350" indent="-514350" algn="r" rtl="1">
              <a:buNone/>
            </a:pPr>
            <a:endParaRPr lang="ar-SA" b="1" dirty="0" smtClean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1323528"/>
            <a:ext cx="8229600" cy="720080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pic>
        <p:nvPicPr>
          <p:cNvPr id="4" name="عنصر نائب للمحتوى 3" descr="https://sphotos-a-ord.xx.fbcdn.net/hphotos-prn1/p480x480/1011981_400441880076282_1386573318_n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52736"/>
            <a:ext cx="7344815" cy="482453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27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357158" y="-1899592"/>
            <a:ext cx="8329642" cy="115212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548680"/>
            <a:ext cx="7992888" cy="5832648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514350" indent="-514350" algn="r" rtl="1">
              <a:buNone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5. طاعة الحاكم المسلم إذا قيد المباح ورأى في ذلك مصلحة .</a:t>
            </a:r>
          </a:p>
          <a:p>
            <a:pPr marL="514350" indent="-514350" algn="r" rtl="1">
              <a:buNone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6. طاعة ولي الأمر فيما يختاره من رأي اختلف فيه أهل العلم أو</a:t>
            </a:r>
          </a:p>
          <a:p>
            <a:pPr marL="514350" indent="-514350" algn="r" rtl="1">
              <a:buNone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تعددت فيه الآراء بالنسبة للعلماء واجتهاداتهم أو ما لا نص فيه. </a:t>
            </a:r>
          </a:p>
          <a:p>
            <a:pPr marL="514350" indent="-514350" algn="r" rtl="1">
              <a:buNone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7.طاعة الأمراء في المعروف سبب لدخول الجنات .  </a:t>
            </a:r>
          </a:p>
          <a:p>
            <a:pPr marL="514350" indent="-514350" algn="ctr" rtl="1">
              <a:buNone/>
            </a:pPr>
            <a:endParaRPr lang="ar-SA" b="1" dirty="0" smtClean="0"/>
          </a:p>
        </p:txBody>
      </p:sp>
      <p:pic>
        <p:nvPicPr>
          <p:cNvPr id="6" name="صورة 5" descr="http://p8.storage.canalblog.com/80/77/1066421/82102661_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17032"/>
            <a:ext cx="8064896" cy="266429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-1323528"/>
            <a:ext cx="9144000" cy="43204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endParaRPr lang="en-US" sz="4900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476672"/>
            <a:ext cx="8208912" cy="5832648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 rtl="1">
              <a:buNone/>
            </a:pPr>
            <a:r>
              <a:rPr lang="ar-SA" dirty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ثالثاً:- العدل والمساواة </a:t>
            </a:r>
            <a:br>
              <a:rPr lang="ar-SA" dirty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</a:br>
            <a:r>
              <a:rPr lang="ar-SA" dirty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رابعاً</a:t>
            </a:r>
            <a:r>
              <a:rPr lang="ar-SA" dirty="0" smtClean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:- الحرية  </a:t>
            </a:r>
          </a:p>
          <a:p>
            <a:pPr algn="r" rtl="1">
              <a:buFont typeface="Wingdings" pitchFamily="2" charset="2"/>
              <a:buChar char="ü"/>
            </a:pPr>
            <a:r>
              <a:rPr lang="ar-SA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حرية الدين والمعتقد (لاإكراه في الدين قد تبين الرشد من الغي) </a:t>
            </a:r>
          </a:p>
          <a:p>
            <a:pPr algn="r" rtl="1">
              <a:buFont typeface="Wingdings" pitchFamily="2" charset="2"/>
              <a:buChar char="ü"/>
            </a:pPr>
            <a:r>
              <a:rPr lang="ar-SA" sz="2800" dirty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i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الحرية السياسية</a:t>
            </a:r>
          </a:p>
          <a:p>
            <a:pPr marL="0" indent="0" algn="r" rtl="1">
              <a:buNone/>
            </a:pPr>
            <a:r>
              <a:rPr lang="ar-SA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دعا الاسلام إلى الحرية السياسية ونصح ولاة الأمر بالمعروف ، وعدم اتخاذ المعارضة السياسية وسيلة لإثارة الرعاع من العامة</a:t>
            </a:r>
            <a:endParaRPr lang="ar-SA" dirty="0" smtClean="0">
              <a:solidFill>
                <a:schemeClr val="tx1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 algn="r" rtl="1">
              <a:buNone/>
            </a:pPr>
            <a:r>
              <a:rPr lang="ar-SA" b="1" dirty="0"/>
              <a:t> </a:t>
            </a:r>
            <a:endParaRPr lang="ar-SA" b="1" dirty="0" smtClean="0"/>
          </a:p>
          <a:p>
            <a:pPr algn="r" rtl="1">
              <a:buFont typeface="Wingdings" pitchFamily="2" charset="2"/>
              <a:buChar char="ü"/>
            </a:pPr>
            <a:endParaRPr lang="ar-SA" b="1" dirty="0" smtClean="0"/>
          </a:p>
          <a:p>
            <a:pPr marL="0" indent="0" algn="r" rtl="1">
              <a:buNone/>
            </a:pPr>
            <a:endParaRPr lang="ar-SA" b="1" dirty="0" smtClean="0"/>
          </a:p>
        </p:txBody>
      </p:sp>
      <p:pic>
        <p:nvPicPr>
          <p:cNvPr id="4" name="صورة 3" descr="http://www.mominoun.com/Areas/ApplicationShared/Content/Articles/2947/MainImage_Thumbnail_640px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238" y="4740079"/>
            <a:ext cx="3507849" cy="1900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rc_mi" descr="http://xa.yimg.com/kq/groups/73017548/sn/1700067864/name/3172009-125545PM.jpg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4725144"/>
            <a:ext cx="3573169" cy="190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1035496"/>
            <a:ext cx="8229600" cy="14401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59" y="332656"/>
            <a:ext cx="8064897" cy="6192688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85000" lnSpcReduction="20000"/>
          </a:bodyPr>
          <a:lstStyle/>
          <a:p>
            <a:pPr algn="r" rtl="1"/>
            <a:endParaRPr lang="ar-SA" dirty="0" smtClean="0"/>
          </a:p>
          <a:p>
            <a:pPr algn="r" rtl="1"/>
            <a:r>
              <a:rPr lang="ar-SA" sz="4100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ضوابط الخلاف السياسي: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sz="41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أن يكون مضبوطاً بضوابط الشرع وأدب الخلاف.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sz="41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مأمون العواقب.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sz="41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حسن النتائج.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sz="41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لصالح الأمة لا لدمارها وخراب ديارها.</a:t>
            </a:r>
          </a:p>
          <a:p>
            <a:pPr marL="0" indent="0" algn="r" rtl="1">
              <a:buNone/>
            </a:pPr>
            <a:r>
              <a:rPr lang="ar-SA" sz="4100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حرية </a:t>
            </a:r>
            <a:r>
              <a:rPr lang="ar-SA" sz="4100" b="1" dirty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التفكير والرأي</a:t>
            </a:r>
            <a:r>
              <a:rPr lang="ar-SA" sz="4100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1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جاء الإسلام ليطلق العقل من إساره ويضع عنه الأغلال التي عطلته طويلاً.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1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لا يوجد في النصوص ما يعارض العقول البشرية 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1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كثير من الآيات تدل على التفكير كقوله تعالى </a:t>
            </a:r>
          </a:p>
          <a:p>
            <a:pPr marL="0" indent="0" algn="r" rtl="1">
              <a:buNone/>
            </a:pPr>
            <a:r>
              <a:rPr lang="ar-SA" sz="41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(يَعْقِلون) ، ( يَتَفَكَّرُون) ، (يَتَدَبَرُون)</a:t>
            </a:r>
          </a:p>
          <a:p>
            <a:pPr algn="r" rtl="1"/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3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603448"/>
            <a:ext cx="8229600" cy="14401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404664"/>
            <a:ext cx="8280920" cy="576064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marL="0" indent="0" algn="r" rtl="1">
              <a:buNone/>
            </a:pPr>
            <a:r>
              <a:rPr lang="ar-SA" b="1" dirty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من ثمار الحرية</a:t>
            </a:r>
            <a:r>
              <a:rPr lang="ar-SA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:</a:t>
            </a:r>
          </a:p>
          <a:p>
            <a:pPr marL="0" indent="0" algn="r" rtl="1">
              <a:buNone/>
            </a:pPr>
            <a:r>
              <a:rPr lang="ar-SA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امتلاء المكتبات الإسلامية بالذخائر الثقافية المختلفة في شتى العلوم.</a:t>
            </a:r>
          </a:p>
          <a:p>
            <a:pPr marL="0" indent="0" algn="r" rtl="1">
              <a:buNone/>
            </a:pPr>
            <a:r>
              <a:rPr lang="ar-SA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حرية الرأي والتفكير في الإسلام لا تعني الآتي:-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تشكيك المسلمين في عقيدتهم.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إضعاف أخلاق المسلمين بنشر الفاحشة والرزيلة.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بث الشكوك والشبهات.</a:t>
            </a:r>
          </a:p>
          <a:p>
            <a:pPr marL="0" indent="0" algn="r" rtl="1">
              <a:buNone/>
            </a:pPr>
            <a:r>
              <a:rPr lang="ar-SA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أسباب تخلف المسلمين علمياً وتقنياً: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عدم الأخذ بالأسباب المادية التي تؤهلهم للتقدم.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عدم استلام الريادة من الآخرين.</a:t>
            </a:r>
            <a:endParaRPr lang="ar-SA" b="1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 algn="r" rtl="1">
              <a:buNone/>
            </a:pPr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12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369</Words>
  <Application>Microsoft Office PowerPoint</Application>
  <PresentationFormat>On-screen Show (4:3)</PresentationFormat>
  <Paragraphs>75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سمة Office</vt:lpstr>
      <vt:lpstr>المحاضرة الثانية </vt:lpstr>
      <vt:lpstr> </vt:lpstr>
      <vt:lpstr>PowerPoint Presentation</vt:lpstr>
      <vt:lpstr>نظام الشورى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By DR.Ahmed Saker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الثانية</dc:title>
  <dc:creator>user</dc:creator>
  <cp:lastModifiedBy>Anood Mohmmad Alkodari</cp:lastModifiedBy>
  <cp:revision>38</cp:revision>
  <dcterms:created xsi:type="dcterms:W3CDTF">2013-09-14T08:03:38Z</dcterms:created>
  <dcterms:modified xsi:type="dcterms:W3CDTF">2016-02-06T16:15:04Z</dcterms:modified>
</cp:coreProperties>
</file>