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270" r:id="rId4"/>
    <p:sldId id="260" r:id="rId5"/>
    <p:sldId id="268" r:id="rId6"/>
    <p:sldId id="257" r:id="rId7"/>
    <p:sldId id="258" r:id="rId8"/>
    <p:sldId id="261" r:id="rId9"/>
    <p:sldId id="262" r:id="rId10"/>
    <p:sldId id="263" r:id="rId11"/>
    <p:sldId id="264" r:id="rId12"/>
    <p:sldId id="265" r:id="rId13"/>
    <p:sldId id="266" r:id="rId14"/>
    <p:sldId id="259" r:id="rId15"/>
    <p:sldId id="267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696" autoAdjust="0"/>
  </p:normalViewPr>
  <p:slideViewPr>
    <p:cSldViewPr>
      <p:cViewPr>
        <p:scale>
          <a:sx n="53" d="100"/>
          <a:sy n="53" d="100"/>
        </p:scale>
        <p:origin x="-186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5166723-C827-48AD-898E-BB7A045F216E}" type="datetimeFigureOut">
              <a:rPr lang="ar-SA" smtClean="0"/>
              <a:t>21/04/37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F806ADA-7416-4DAC-9CF7-EC6C795511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2179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50017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ar-SA" sz="4000" b="1" dirty="0" smtClean="0"/>
              <a:t>المحاضرة الثالثة</a:t>
            </a:r>
            <a:endParaRPr lang="en-US" sz="40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1500174"/>
            <a:ext cx="9144000" cy="5357826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أركان الدولة الإسلامية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1395536"/>
            <a:ext cx="91440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396552" y="0"/>
            <a:ext cx="9540552" cy="649796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r" rtl="1">
              <a:buNone/>
            </a:pPr>
            <a:endParaRPr lang="ar-SA" b="1" dirty="0" smtClean="0"/>
          </a:p>
          <a:p>
            <a:pPr algn="r" rtl="1">
              <a:buNone/>
            </a:pPr>
            <a:r>
              <a:rPr lang="ar-SA" b="1" dirty="0" smtClean="0"/>
              <a:t>تقوم الدولة الإسلامية على الاركان الآتية: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السيادة وهي لحكم الله.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السلطة الحاكمة.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الشعب.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الإقليم.</a:t>
            </a:r>
          </a:p>
          <a:p>
            <a:pPr marL="0" indent="0" algn="ctr" rtl="1"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الركن الأول: الحكم بما أنزل الله</a:t>
            </a:r>
          </a:p>
          <a:p>
            <a:pPr marL="0" indent="0" algn="ctr" rtl="1">
              <a:buNone/>
            </a:pPr>
            <a:endParaRPr lang="ar-SA" sz="4800" b="1" dirty="0" smtClean="0">
              <a:solidFill>
                <a:srgbClr val="FF0000"/>
              </a:solidFill>
            </a:endParaRPr>
          </a:p>
          <a:p>
            <a:pPr marL="0" indent="0" algn="r" rtl="1">
              <a:buNone/>
            </a:pPr>
            <a:r>
              <a:rPr lang="ar-SA" b="1" dirty="0" smtClean="0"/>
              <a:t>معنى كلمة السيادة في السياسة: صاحب السلطة العليا في المجتمع والدولة.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690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1467544"/>
            <a:ext cx="9144000" cy="28803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23731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algn="r" rtl="1">
              <a:buNone/>
            </a:pPr>
            <a:endParaRPr lang="ar-SA" b="1" dirty="0" smtClean="0"/>
          </a:p>
          <a:p>
            <a:pPr algn="r" rtl="1">
              <a:buNone/>
            </a:pPr>
            <a:endParaRPr lang="ar-SA" b="1" dirty="0"/>
          </a:p>
          <a:p>
            <a:pPr algn="r" rtl="1">
              <a:buNone/>
            </a:pPr>
            <a:r>
              <a:rPr lang="ar-SA" b="1" dirty="0" smtClean="0"/>
              <a:t>والسيادة في الدولة الإسلامية لحكم الله وتفصيله كما يلي:-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وجوب الحكم بما أنزل الله.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الحكم بغير ما أنزل الله.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الطريق إلى الحكم بما أنزل الله.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690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rgbClr val="002060"/>
                </a:solidFill>
              </a:rPr>
              <a:t>وجوب الحكم بما </a:t>
            </a:r>
            <a:r>
              <a:rPr lang="ar-SA" b="1" dirty="0">
                <a:solidFill>
                  <a:srgbClr val="002060"/>
                </a:solidFill>
              </a:rPr>
              <a:t>أ</a:t>
            </a:r>
            <a:r>
              <a:rPr lang="ar-SA" b="1" dirty="0" smtClean="0">
                <a:solidFill>
                  <a:srgbClr val="002060"/>
                </a:solidFill>
              </a:rPr>
              <a:t>نزل الله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552295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algn="r" rtl="1"/>
            <a:r>
              <a:rPr lang="ar-SA" b="1" dirty="0" smtClean="0"/>
              <a:t>التحكيم بشرع الله مما أوجبه الله ورسوله، والإعراض عن ذلك موجب لعذاب الله وعقابه.</a:t>
            </a:r>
          </a:p>
          <a:p>
            <a:pPr algn="r" rtl="1">
              <a:buNone/>
            </a:pPr>
            <a:r>
              <a:rPr lang="ar-SA" b="1" dirty="0" smtClean="0"/>
              <a:t>قال تعالى:(وَإِذَا حَكَمْتُم بَيْنَ النَّاسِ أَن تَحْكُمُواْ بِالْعَدْلِ) </a:t>
            </a:r>
            <a:r>
              <a:rPr lang="ar-SA" sz="2000" b="1" dirty="0" smtClean="0"/>
              <a:t>(النساء58 )</a:t>
            </a:r>
          </a:p>
          <a:p>
            <a:pPr algn="r" rtl="1">
              <a:buNone/>
            </a:pPr>
            <a:r>
              <a:rPr lang="ar-SA" b="1" dirty="0" smtClean="0"/>
              <a:t> العدل: إتباع حكم الله المنزل.</a:t>
            </a:r>
          </a:p>
          <a:p>
            <a:pPr algn="r" rtl="1">
              <a:buNone/>
            </a:pPr>
            <a:r>
              <a:rPr lang="ar-SA" b="1" dirty="0" smtClean="0"/>
              <a:t>آيات دالة على الحكم بما أنزل الله:-</a:t>
            </a:r>
          </a:p>
          <a:p>
            <a:pPr algn="r" rtl="1">
              <a:buNone/>
            </a:pPr>
            <a:r>
              <a:rPr lang="ar-SA" b="1" dirty="0" smtClean="0"/>
              <a:t> (فَإِنْ تَنَازَعْتُمْ فِي شَيْءٍ فَرُدُّوهُ إِلَى اللَّهِ وَالرَّسُولِ) </a:t>
            </a:r>
            <a:r>
              <a:rPr lang="ar-SA" sz="2000" b="1" dirty="0" smtClean="0"/>
              <a:t>( النساء 59)</a:t>
            </a:r>
          </a:p>
          <a:p>
            <a:pPr algn="r" rtl="1">
              <a:buNone/>
            </a:pPr>
            <a:r>
              <a:rPr lang="ar-SA" b="1" dirty="0" smtClean="0"/>
              <a:t>  (وَمَا كَانَ لِمُؤْمِنٍ وَلَا مُؤْمِنَةٍ إِذَا قَضَى اللَّهُ وَرَسُولُهُ أَمْرًا أَنْ يَكُونَ لَهُمُ الْخِيَرَةُ مِنْ أَمْرِهِمْ) </a:t>
            </a:r>
            <a:r>
              <a:rPr lang="ar-SA" sz="2000" b="1" dirty="0" smtClean="0"/>
              <a:t>(الأحزاب 36)</a:t>
            </a:r>
          </a:p>
          <a:p>
            <a:pPr algn="r" rtl="1">
              <a:buNone/>
            </a:pPr>
            <a:r>
              <a:rPr lang="ar-SA" b="1" dirty="0" smtClean="0"/>
              <a:t> رد الأمر إلى الله والرسول في حالة التنازع</a:t>
            </a:r>
          </a:p>
          <a:p>
            <a:pPr algn="r" rtl="1">
              <a:buNone/>
            </a:pPr>
            <a:endParaRPr lang="ar-SA" b="1" dirty="0" smtClean="0">
              <a:solidFill>
                <a:schemeClr val="bg1"/>
              </a:solidFill>
            </a:endParaRPr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714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algn="r" rtl="1">
              <a:buNone/>
            </a:pPr>
            <a:r>
              <a:rPr lang="ar-SA" dirty="0" smtClean="0"/>
              <a:t>  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dirty="0" smtClean="0"/>
              <a:t>(</a:t>
            </a:r>
            <a:r>
              <a:rPr lang="ar-SA" b="1" dirty="0" smtClean="0">
                <a:solidFill>
                  <a:srgbClr val="002060"/>
                </a:solidFill>
              </a:rPr>
              <a:t>وَمَنْ لَمْ يَحْكُمْ بِمَا أَنْزَلَ اللَّهُ فَأُولَٰ</a:t>
            </a:r>
            <a:r>
              <a:rPr lang="ar-SA" b="1" dirty="0" err="1" smtClean="0">
                <a:solidFill>
                  <a:srgbClr val="002060"/>
                </a:solidFill>
              </a:rPr>
              <a:t>ئِكَ</a:t>
            </a:r>
            <a:r>
              <a:rPr lang="ar-SA" b="1" dirty="0" smtClean="0">
                <a:solidFill>
                  <a:srgbClr val="002060"/>
                </a:solidFill>
              </a:rPr>
              <a:t> هُمُ الْفَاسِقُونَ) </a:t>
            </a:r>
            <a:r>
              <a:rPr lang="ar-SA" sz="2000" b="1" dirty="0" smtClean="0">
                <a:solidFill>
                  <a:srgbClr val="002060"/>
                </a:solidFill>
              </a:rPr>
              <a:t>(المائدة 47)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(وَمَا آتَاكُمُ الرَّسُولُ فَخُذُوهُ وَمَا نَهَاكُمْ عَنْهُ فَانْتَهُوا) </a:t>
            </a:r>
            <a:r>
              <a:rPr lang="ar-SA" sz="2000" b="1" dirty="0" smtClean="0">
                <a:solidFill>
                  <a:srgbClr val="002060"/>
                </a:solidFill>
              </a:rPr>
              <a:t>( الحشر 7)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قال </a:t>
            </a:r>
            <a:r>
              <a:rPr lang="ar-SA" b="1" dirty="0" smtClean="0">
                <a:solidFill>
                  <a:srgbClr val="0070C0"/>
                </a:solidFill>
              </a:rPr>
              <a:t>(</a:t>
            </a:r>
            <a:r>
              <a:rPr lang="ar-SA" b="1" dirty="0" smtClean="0">
                <a:solidFill>
                  <a:srgbClr val="0070C0"/>
                </a:solidFill>
                <a:sym typeface="AGA Arabesque"/>
              </a:rPr>
              <a:t></a:t>
            </a:r>
            <a:r>
              <a:rPr lang="ar-SA" b="1" dirty="0" smtClean="0">
                <a:solidFill>
                  <a:srgbClr val="0070C0"/>
                </a:solidFill>
              </a:rPr>
              <a:t>)</a:t>
            </a:r>
            <a:r>
              <a:rPr lang="ar-SA" b="1" dirty="0" smtClean="0">
                <a:solidFill>
                  <a:srgbClr val="00206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” ألا إني أوتيت القرآن ومثله معه ”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أي من لم يحكم بما أنزل الله فأولئك هم الخارجون عن الطاعة.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(</a:t>
            </a:r>
            <a:r>
              <a:rPr lang="ar-SA" b="1" dirty="0" err="1" smtClean="0">
                <a:solidFill>
                  <a:srgbClr val="002060"/>
                </a:solidFill>
              </a:rPr>
              <a:t>مَاذَآ</a:t>
            </a:r>
            <a:r>
              <a:rPr lang="ar-SA" b="1" dirty="0" smtClean="0">
                <a:solidFill>
                  <a:srgbClr val="002060"/>
                </a:solidFill>
              </a:rPr>
              <a:t> أَجَبْتُمُ الْمُرْسَلِينَ ) </a:t>
            </a:r>
            <a:r>
              <a:rPr lang="ar-SA" sz="2000" b="1" dirty="0" smtClean="0">
                <a:solidFill>
                  <a:srgbClr val="002060"/>
                </a:solidFill>
              </a:rPr>
              <a:t>(القصص65)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(</a:t>
            </a:r>
            <a:r>
              <a:rPr lang="ar-SA" b="1" dirty="0" err="1" smtClean="0">
                <a:solidFill>
                  <a:srgbClr val="002060"/>
                </a:solidFill>
              </a:rPr>
              <a:t>فَلَنَسْأَلَنَّ</a:t>
            </a:r>
            <a:r>
              <a:rPr lang="ar-SA" b="1" dirty="0" smtClean="0">
                <a:solidFill>
                  <a:srgbClr val="002060"/>
                </a:solidFill>
              </a:rPr>
              <a:t> الَّذِينَ أُرْسِلَ إِلَيْهِمْ </a:t>
            </a:r>
            <a:r>
              <a:rPr lang="ar-SA" b="1" dirty="0" err="1" smtClean="0">
                <a:solidFill>
                  <a:srgbClr val="002060"/>
                </a:solidFill>
              </a:rPr>
              <a:t>وَلَنَسْأَلَنَّ</a:t>
            </a:r>
            <a:r>
              <a:rPr lang="ar-SA" b="1" dirty="0" smtClean="0">
                <a:solidFill>
                  <a:srgbClr val="002060"/>
                </a:solidFill>
              </a:rPr>
              <a:t> الْمُرْسَلِينَ) </a:t>
            </a:r>
            <a:r>
              <a:rPr lang="ar-SA" sz="2000" b="1" dirty="0" smtClean="0">
                <a:solidFill>
                  <a:srgbClr val="002060"/>
                </a:solidFill>
              </a:rPr>
              <a:t>(الأعراف 6)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(فَلَا وَرَبِّكَ لَا يُؤْمِنُونَ حَتَّىٰ يُحَكِّمُوكَ فِيمَا شَجَرَ بَيْنَهُمْ ثُمَّ لَا يَجِدُوا فِي أَنْفُسِهِمْ حَرَجًا مِمَّا قَضَيْتَ وَيُسَلِّمُوا تَسْلِيمًا ) </a:t>
            </a:r>
            <a:r>
              <a:rPr lang="ar-SA" sz="2000" b="1" dirty="0" smtClean="0">
                <a:solidFill>
                  <a:srgbClr val="002060"/>
                </a:solidFill>
              </a:rPr>
              <a:t>﴿النساء65﴾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/>
          </a:solidFill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>وجوب الحكم بما أنزل الله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algn="r" rtl="1">
              <a:buNone/>
            </a:pPr>
            <a:r>
              <a:rPr lang="ar-SA" b="1" dirty="0" smtClean="0"/>
              <a:t>يتحقق ركن الحكم بما انزل الله تعالى بالآتي:- </a:t>
            </a:r>
          </a:p>
          <a:p>
            <a:pPr algn="r" rtl="1">
              <a:buNone/>
            </a:pPr>
            <a:r>
              <a:rPr lang="ar-SA" b="1" dirty="0" smtClean="0"/>
              <a:t>1-التزام الدولة عقيدة أهل السنة والجماعة المتلقاة من الكتاب والسنة وسلف الأمة. </a:t>
            </a:r>
          </a:p>
          <a:p>
            <a:pPr algn="r" rtl="1">
              <a:buNone/>
            </a:pPr>
            <a:r>
              <a:rPr lang="ar-SA" b="1" dirty="0" smtClean="0"/>
              <a:t>2-التزام الأحكام المعلومة من الدين بالضرورة. </a:t>
            </a:r>
          </a:p>
          <a:p>
            <a:pPr algn="r" rtl="1">
              <a:buNone/>
            </a:pPr>
            <a:r>
              <a:rPr lang="ar-SA" b="1" dirty="0" smtClean="0"/>
              <a:t>3-تحليل الحلال وتحريم الحرام. </a:t>
            </a:r>
          </a:p>
          <a:p>
            <a:pPr algn="r" rtl="1">
              <a:buNone/>
            </a:pPr>
            <a:r>
              <a:rPr lang="ar-SA" b="1" dirty="0" smtClean="0"/>
              <a:t>4-تطبيق النظم السياسية والاقتصادية والاجتماعية الإسلامية. </a:t>
            </a:r>
          </a:p>
          <a:p>
            <a:pPr algn="r" rtl="1">
              <a:buNone/>
            </a:pPr>
            <a:r>
              <a:rPr lang="ar-SA" b="1" dirty="0" smtClean="0"/>
              <a:t>5-عدم مخالفة الدولة لنصوص الكتاب والسنة وإجماع الأمة. 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الحكم بغير ما أنزل الله 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4006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b="1" dirty="0" smtClean="0"/>
              <a:t>  تطبيق الشريعة ، وحكم الله سبحانه </a:t>
            </a:r>
            <a:r>
              <a:rPr lang="ar-SA" b="1" dirty="0" smtClean="0">
                <a:solidFill>
                  <a:srgbClr val="FF0000"/>
                </a:solidFill>
              </a:rPr>
              <a:t>لا</a:t>
            </a:r>
            <a:r>
              <a:rPr lang="ar-SA" b="1" dirty="0" smtClean="0"/>
              <a:t> يقف على ما نطق به الشرع المقدس .</a:t>
            </a:r>
            <a:endParaRPr lang="en-US" b="1" dirty="0" smtClean="0"/>
          </a:p>
          <a:p>
            <a:pPr algn="r" rtl="1">
              <a:buNone/>
            </a:pPr>
            <a:r>
              <a:rPr lang="ar-SA" b="1" dirty="0" smtClean="0"/>
              <a:t>عدم مخالفة الحكومات لنصوص الكتاب والسنة والإجماع وقواعد الشريعة وأصولها العامة.</a:t>
            </a:r>
          </a:p>
          <a:p>
            <a:pPr algn="r" rtl="1">
              <a:buNone/>
            </a:pPr>
            <a:r>
              <a:rPr lang="ar-SA" b="1" dirty="0" smtClean="0"/>
              <a:t>  قال تعالى</a:t>
            </a:r>
            <a:r>
              <a:rPr lang="ar-SA" b="1" dirty="0" smtClean="0">
                <a:solidFill>
                  <a:srgbClr val="7030A0"/>
                </a:solidFill>
              </a:rPr>
              <a:t>:</a:t>
            </a:r>
            <a:r>
              <a:rPr lang="ar-SA" dirty="0" smtClean="0"/>
              <a:t>(</a:t>
            </a:r>
            <a:r>
              <a:rPr lang="ar-SA" b="1" dirty="0" smtClean="0">
                <a:solidFill>
                  <a:srgbClr val="002060"/>
                </a:solidFill>
              </a:rPr>
              <a:t>وَمَنْ لَمْ يَحْكُمْ بِمَا أَنْزَلَ اللَّهُ فَأُولَٰ</a:t>
            </a:r>
            <a:r>
              <a:rPr lang="ar-SA" b="1" dirty="0" err="1" smtClean="0">
                <a:solidFill>
                  <a:srgbClr val="002060"/>
                </a:solidFill>
              </a:rPr>
              <a:t>ئِكَ</a:t>
            </a:r>
            <a:r>
              <a:rPr lang="ar-SA" b="1" dirty="0" smtClean="0">
                <a:solidFill>
                  <a:srgbClr val="002060"/>
                </a:solidFill>
              </a:rPr>
              <a:t> هُمُ الْفَاسِقُونَ) </a:t>
            </a:r>
            <a:r>
              <a:rPr lang="ar-SA" sz="2000" b="1" dirty="0" smtClean="0">
                <a:solidFill>
                  <a:srgbClr val="002060"/>
                </a:solidFill>
              </a:rPr>
              <a:t>(المائدة 47)</a:t>
            </a:r>
          </a:p>
          <a:p>
            <a:pPr algn="r" rtl="1">
              <a:buNone/>
            </a:pPr>
            <a:r>
              <a:rPr lang="ar-SA" b="1" dirty="0" smtClean="0"/>
              <a:t>  </a:t>
            </a:r>
            <a:r>
              <a:rPr lang="ar-SA" b="1" dirty="0" smtClean="0">
                <a:solidFill>
                  <a:srgbClr val="7030A0"/>
                </a:solidFill>
              </a:rPr>
              <a:t>تكفير الحكام.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من حكم بغير ما أنزل الله من القوانين الوضعية منكراً وجوب الشريعة الإسلامية ( </a:t>
            </a:r>
            <a:r>
              <a:rPr lang="ar-SA" b="1" dirty="0" smtClean="0">
                <a:solidFill>
                  <a:srgbClr val="FF0000"/>
                </a:solidFill>
              </a:rPr>
              <a:t>خرج من الملة </a:t>
            </a:r>
            <a:r>
              <a:rPr lang="ar-SA" b="1" dirty="0" smtClean="0"/>
              <a:t>)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ومن رأى أنها لا تناسب العصور المتأخرة ( </a:t>
            </a:r>
            <a:r>
              <a:rPr lang="ar-SA" b="1" dirty="0" smtClean="0">
                <a:solidFill>
                  <a:srgbClr val="FF0000"/>
                </a:solidFill>
              </a:rPr>
              <a:t>خرج من الملة</a:t>
            </a:r>
            <a:r>
              <a:rPr lang="ar-SA" b="1" dirty="0" smtClean="0"/>
              <a:t>).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ومن رأى أن الحكم بها وبغيرها سواء ( </a:t>
            </a:r>
            <a:r>
              <a:rPr lang="ar-SA" b="1" dirty="0" smtClean="0">
                <a:solidFill>
                  <a:srgbClr val="FF0000"/>
                </a:solidFill>
              </a:rPr>
              <a:t>خرج من الملة </a:t>
            </a:r>
            <a:r>
              <a:rPr lang="ar-SA" b="1" dirty="0" smtClean="0"/>
              <a:t>).</a:t>
            </a:r>
            <a:endParaRPr lang="en-US" b="1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الأصل في الحكام الكفر أم الإسلام</a:t>
            </a:r>
            <a:endParaRPr lang="en-US" dirty="0"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SA" b="1" dirty="0" smtClean="0"/>
              <a:t>المتفق عليه أن الأصل في المسلم ( حاكماً أو محكوماً ) :</a:t>
            </a:r>
          </a:p>
          <a:p>
            <a:pPr algn="r" rtl="1">
              <a:buNone/>
            </a:pPr>
            <a:r>
              <a:rPr lang="ar-SA" b="1" dirty="0" smtClean="0"/>
              <a:t>بقاء إسلامه حتى يتحقق زواله بمقتضى دليل شرعي.</a:t>
            </a:r>
          </a:p>
          <a:p>
            <a:pPr algn="r" rtl="1">
              <a:buNone/>
            </a:pPr>
            <a:r>
              <a:rPr lang="ar-SA" b="1" dirty="0" smtClean="0"/>
              <a:t>ما الذي يترتب على التساهل في تكفير المسلم؟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>
                <a:solidFill>
                  <a:schemeClr val="tx1"/>
                </a:solidFill>
              </a:rPr>
              <a:t>الوقوع في الوعيد الشديد ، جاء في الحديث ” </a:t>
            </a:r>
            <a:r>
              <a:rPr lang="ar-SA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أيما رجل قال لأخيه يا كافر ، فقد باء  بها أحدهما إن كان كما قال، وإلا رجعت عليه ”</a:t>
            </a:r>
          </a:p>
          <a:p>
            <a:pPr marL="514350" indent="-514350"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” </a:t>
            </a:r>
            <a:r>
              <a:rPr lang="ar-SA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إذا كفر الرجل أخاه فقد باء  بها أحدهما </a:t>
            </a:r>
            <a:r>
              <a:rPr lang="ar-SA" b="1" dirty="0" smtClean="0">
                <a:solidFill>
                  <a:schemeClr val="tx1"/>
                </a:solidFill>
              </a:rPr>
              <a:t>”</a:t>
            </a:r>
          </a:p>
          <a:p>
            <a:pPr marL="514350" indent="-514350"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2. افتراء الكذب على الله ، لأن التكفير حكم شرعي وحق لله تعالى.</a:t>
            </a:r>
          </a:p>
          <a:p>
            <a:pPr algn="r" rtl="1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1323528"/>
            <a:ext cx="9001156" cy="36004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على العالم والباحث مراعاة الآتي:-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rtl="1">
              <a:buFont typeface="Wingdings" pitchFamily="2" charset="2"/>
              <a:buChar char="q"/>
            </a:pPr>
            <a:r>
              <a:rPr lang="ar-SA" b="1" dirty="0" smtClean="0"/>
              <a:t>دلالة نصوص الكتاب والسنة ( على وجوب تكفير المسلم قولاً أو فعلاً)</a:t>
            </a:r>
          </a:p>
          <a:p>
            <a:pPr algn="r" rtl="1">
              <a:buFont typeface="Wingdings" pitchFamily="2" charset="2"/>
              <a:buChar char="q"/>
            </a:pPr>
            <a:r>
              <a:rPr lang="ar-SA" b="1" dirty="0" smtClean="0"/>
              <a:t>التثبت من توفر شروط التكفير.</a:t>
            </a:r>
          </a:p>
          <a:p>
            <a:pPr algn="r" rtl="1">
              <a:buNone/>
            </a:pPr>
            <a:endParaRPr lang="ar-SA" b="1" dirty="0" smtClean="0"/>
          </a:p>
          <a:p>
            <a:pPr algn="ct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أهم شروط التكفير</a:t>
            </a:r>
          </a:p>
          <a:p>
            <a:pPr marL="514350" indent="-514350" algn="r" rtl="1">
              <a:buFont typeface="Wingdings" pitchFamily="2" charset="2"/>
              <a:buChar char="v"/>
            </a:pPr>
            <a:r>
              <a:rPr lang="ar-SA" b="1" dirty="0" smtClean="0"/>
              <a:t>إقامة الحجة على ذلك الشخص المعين وزوال الشبهة عنه.</a:t>
            </a:r>
          </a:p>
          <a:p>
            <a:pPr marL="514350" indent="-514350" algn="r" rtl="1">
              <a:buNone/>
            </a:pPr>
            <a:r>
              <a:rPr lang="ar-SA" b="1" dirty="0" smtClean="0"/>
              <a:t>قال تعالى </a:t>
            </a:r>
            <a:r>
              <a:rPr lang="ar-SA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(وَمَا كُنَّا مُعَذِّبِينَ حَتَّى نَبْعَثَ رَسُولًا) </a:t>
            </a:r>
            <a:r>
              <a:rPr lang="ar-SA" sz="2000" b="1" dirty="0" smtClean="0">
                <a:solidFill>
                  <a:schemeClr val="tx1"/>
                </a:solidFill>
              </a:rPr>
              <a:t>(الإسراء 15)</a:t>
            </a:r>
            <a:endParaRPr lang="ar-SA" b="1" dirty="0" smtClean="0">
              <a:solidFill>
                <a:schemeClr val="tx1"/>
              </a:solidFill>
            </a:endParaRPr>
          </a:p>
          <a:p>
            <a:pPr marL="514350" indent="-514350" algn="r" rtl="1">
              <a:buFont typeface="+mj-lt"/>
              <a:buAutoNum type="arabicParenR"/>
            </a:pPr>
            <a:endParaRPr lang="ar-SA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/>
          <a:lstStyle/>
          <a:p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الحكم بغير ما أنزل الله من أي الكفرين؟</a:t>
            </a:r>
            <a:endParaRPr lang="en-US" b="1" dirty="0"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43516"/>
            <a:ext cx="9144000" cy="585789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الحكم بغير ما أنزل الله من الكفر العملي.</a:t>
            </a:r>
          </a:p>
          <a:p>
            <a:pPr algn="r" rtl="1">
              <a:buNone/>
            </a:pPr>
            <a:r>
              <a:rPr lang="ar-SA" b="1" dirty="0" smtClean="0"/>
              <a:t>قال تعالى (وَمَا كَانَ اللَّهُ لِيُضِلَّ قَوْمًا بَعْدَ إِذْ هَدَاهُمْ حَتَّىٰ يُبَيِّنَ لَهُم مَّا يَتَّقُونَ ۚ إِنَّ اللَّهَ بِكُلِّ شَيْءٍ عَلِيمٌ ) </a:t>
            </a:r>
            <a:r>
              <a:rPr lang="ar-SA" sz="2000" b="1" dirty="0" smtClean="0"/>
              <a:t>(التوبة 115 )</a:t>
            </a:r>
            <a:endParaRPr lang="ar-SA" b="1" dirty="0" smtClean="0"/>
          </a:p>
          <a:p>
            <a:pPr algn="r" rtl="1">
              <a:buNone/>
            </a:pPr>
            <a:endParaRPr lang="ar-SA" b="1" dirty="0" smtClean="0"/>
          </a:p>
          <a:p>
            <a:pPr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أنواع الكفر العملي</a:t>
            </a:r>
            <a:r>
              <a:rPr lang="ar-SA" b="1" dirty="0" smtClean="0"/>
              <a:t>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كفر عملي مخرج من الملة ( فساد الاعتقاد ،الاستهزاء بالشرع والسجود للأصنام ).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كفر عملي غير مخرج من الملة ( الزنا، السرقة،شرب الخمر،قتال المسلم،إتيان الحائض)</a:t>
            </a:r>
            <a:endParaRPr lang="en-US" b="1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1000108"/>
          </a:xfrm>
        </p:spPr>
        <p:txBody>
          <a:bodyPr>
            <a:normAutofit/>
          </a:bodyPr>
          <a:lstStyle/>
          <a:p>
            <a:r>
              <a:rPr lang="ar-SA" b="1" dirty="0" smtClean="0"/>
              <a:t>الحكم بالقوانين الوضعية المخالفة لما أنزل الله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يحتمل ممن تلبس به الكفر الأكبر مما لا يخرج من الملة ويدل على ذلك التقارير الآتية:-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التقرير الأول: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مما أكده العلماء أن تكفير الحكام بإطلاقه (جحدوا بالحكم بالشريعة أم لم يجحدوا، استحلوا الحكم بالقوانين الوضعية أم لم يستحلوا ) ليس من منهج أهل السنة فهو من اعتقاد فرق الخوارج.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التقرير الثاني: </a:t>
            </a:r>
            <a:r>
              <a:rPr lang="ar-SA" b="1" dirty="0" smtClean="0">
                <a:solidFill>
                  <a:schemeClr val="tx1"/>
                </a:solidFill>
              </a:rPr>
              <a:t>قال تعالى (وَمَنْ لَمْ يَحْكُمْ بِمَا أَنْزَلَ اللَّهُ فَأُولَٰ</a:t>
            </a:r>
            <a:r>
              <a:rPr lang="ar-SA" b="1" dirty="0" err="1" smtClean="0">
                <a:solidFill>
                  <a:schemeClr val="tx1"/>
                </a:solidFill>
              </a:rPr>
              <a:t>ئِكَ</a:t>
            </a:r>
            <a:r>
              <a:rPr lang="ar-SA" b="1" dirty="0" smtClean="0">
                <a:solidFill>
                  <a:schemeClr val="tx1"/>
                </a:solidFill>
              </a:rPr>
              <a:t> هُمُ الْكَافِرُونَ)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( المائدة 44 ) </a:t>
            </a:r>
          </a:p>
          <a:p>
            <a:pPr marL="514350" indent="-514350"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الحكم بغير ما أنزل الله من غير جحود كفر لا يخرج من الملة.</a:t>
            </a:r>
          </a:p>
          <a:p>
            <a:pPr marL="514350" indent="-514350" algn="r" rtl="1">
              <a:buNone/>
            </a:pPr>
            <a:endParaRPr lang="ar-SA" dirty="0" smtClean="0">
              <a:solidFill>
                <a:schemeClr val="tx1"/>
              </a:solidFill>
            </a:endParaRPr>
          </a:p>
          <a:p>
            <a:pPr algn="r" rtl="1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التقرير الثالث</a:t>
            </a:r>
            <a:r>
              <a:rPr lang="ar-SA" b="1" dirty="0" smtClean="0"/>
              <a:t>: </a:t>
            </a:r>
            <a:r>
              <a:rPr lang="ar-SA" b="1" dirty="0" smtClean="0">
                <a:solidFill>
                  <a:schemeClr val="tx1"/>
                </a:solidFill>
              </a:rPr>
              <a:t>كفر </a:t>
            </a:r>
            <a:r>
              <a:rPr lang="ar-SA" b="1" dirty="0">
                <a:solidFill>
                  <a:schemeClr val="tx1"/>
                </a:solidFill>
              </a:rPr>
              <a:t>العلماء من الحكام من جحد الحكم بما أنزل الله واستحل الحكم بالقوانين </a:t>
            </a:r>
            <a:r>
              <a:rPr lang="ar-SA" b="1" dirty="0" smtClean="0">
                <a:solidFill>
                  <a:schemeClr val="tx1"/>
                </a:solidFill>
              </a:rPr>
              <a:t>الوضعية </a:t>
            </a:r>
            <a:r>
              <a:rPr lang="ar-SA" b="1" dirty="0" smtClean="0">
                <a:solidFill>
                  <a:srgbClr val="FF0000"/>
                </a:solidFill>
              </a:rPr>
              <a:t>( خرج من الملة )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b="1" dirty="0" smtClean="0">
                <a:solidFill>
                  <a:schemeClr val="tx1"/>
                </a:solidFill>
              </a:rPr>
              <a:t>ما حكم الإعراض عن الحكم بحد السرقة أو القذف ، </a:t>
            </a:r>
            <a:r>
              <a:rPr lang="ar-SA" b="1" dirty="0" err="1" smtClean="0">
                <a:solidFill>
                  <a:schemeClr val="tx1"/>
                </a:solidFill>
              </a:rPr>
              <a:t>او</a:t>
            </a:r>
            <a:r>
              <a:rPr lang="ar-SA" b="1" dirty="0" smtClean="0">
                <a:solidFill>
                  <a:schemeClr val="tx1"/>
                </a:solidFill>
              </a:rPr>
              <a:t> الزنا ؟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الجواب :</a:t>
            </a:r>
            <a:r>
              <a:rPr lang="ar-SA" b="1" dirty="0" smtClean="0">
                <a:solidFill>
                  <a:srgbClr val="FF0000"/>
                </a:solidFill>
              </a:rPr>
              <a:t>كافر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b="1" dirty="0" smtClean="0">
                <a:solidFill>
                  <a:schemeClr val="tx1"/>
                </a:solidFill>
              </a:rPr>
              <a:t>من لم يحكم </a:t>
            </a:r>
            <a:r>
              <a:rPr lang="ar-SA" b="1" dirty="0" err="1" smtClean="0">
                <a:solidFill>
                  <a:schemeClr val="tx1"/>
                </a:solidFill>
              </a:rPr>
              <a:t>بـ</a:t>
            </a:r>
            <a:r>
              <a:rPr lang="ar-SA" b="1" dirty="0" smtClean="0">
                <a:solidFill>
                  <a:schemeClr val="tx1"/>
                </a:solidFill>
              </a:rPr>
              <a:t> ( السرقة،القذف، أو الزنا ) لعلة أخرى؟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الجواب : </a:t>
            </a:r>
            <a:r>
              <a:rPr lang="ar-SA" b="1" dirty="0" smtClean="0">
                <a:solidFill>
                  <a:srgbClr val="FF0000"/>
                </a:solidFill>
              </a:rPr>
              <a:t>ظالم</a:t>
            </a:r>
            <a:r>
              <a:rPr lang="ar-SA" b="1" dirty="0" smtClean="0">
                <a:solidFill>
                  <a:schemeClr val="tx1"/>
                </a:solidFill>
              </a:rPr>
              <a:t> ( إن كان في ذلك إضاعة الحق ) أو </a:t>
            </a:r>
            <a:r>
              <a:rPr lang="ar-SA" b="1" dirty="0" smtClean="0">
                <a:solidFill>
                  <a:srgbClr val="FF0000"/>
                </a:solidFill>
              </a:rPr>
              <a:t>فاسق</a:t>
            </a:r>
            <a:r>
              <a:rPr lang="ar-SA" b="1" dirty="0" smtClean="0">
                <a:solidFill>
                  <a:schemeClr val="tx1"/>
                </a:solidFill>
              </a:rPr>
              <a:t> ( ترك العدل والمساواة)</a:t>
            </a:r>
          </a:p>
          <a:p>
            <a:pPr algn="ct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قال ( ابن باز ) من حكم بغير ما أنزل الله لا يخرج من الآتي:-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solidFill>
                  <a:schemeClr val="tx1"/>
                </a:solidFill>
              </a:rPr>
              <a:t>من قال أن القانون الوضعي أفضل من الشريعة.</a:t>
            </a:r>
          </a:p>
          <a:p>
            <a:pPr marL="514350" indent="-514350" algn="r" rtl="1">
              <a:buNone/>
            </a:pPr>
            <a:r>
              <a:rPr lang="ar-SA" b="1" dirty="0" smtClean="0"/>
              <a:t>     </a:t>
            </a:r>
            <a:r>
              <a:rPr lang="ar-SA" b="1" dirty="0" smtClean="0">
                <a:solidFill>
                  <a:srgbClr val="FF0000"/>
                </a:solidFill>
              </a:rPr>
              <a:t>فهو كافر كفراً أكبر.</a:t>
            </a:r>
          </a:p>
          <a:p>
            <a:pPr marL="514350" indent="-514350" algn="r" rtl="1">
              <a:buNone/>
            </a:pPr>
            <a:r>
              <a:rPr lang="ar-SA" b="1" dirty="0" smtClean="0"/>
              <a:t>منم2) </a:t>
            </a:r>
            <a:r>
              <a:rPr lang="ar-SA" b="1" dirty="0" err="1" smtClean="0"/>
              <a:t>نمن</a:t>
            </a:r>
            <a:r>
              <a:rPr lang="ar-SA" b="1" dirty="0" err="1" smtClean="0">
                <a:solidFill>
                  <a:schemeClr val="tx1"/>
                </a:solidFill>
              </a:rPr>
              <a:t>قال</a:t>
            </a:r>
            <a:r>
              <a:rPr lang="ar-SA" b="1" dirty="0" smtClean="0">
                <a:solidFill>
                  <a:schemeClr val="tx1"/>
                </a:solidFill>
              </a:rPr>
              <a:t> </a:t>
            </a:r>
            <a:r>
              <a:rPr lang="ar-SA" b="1" dirty="0">
                <a:solidFill>
                  <a:schemeClr val="tx1"/>
                </a:solidFill>
              </a:rPr>
              <a:t>أن القانون الوضعي مثل الشريعة.</a:t>
            </a:r>
          </a:p>
          <a:p>
            <a:pPr marL="514350" indent="-514350" algn="r" rtl="1">
              <a:buNone/>
            </a:pPr>
            <a:r>
              <a:rPr lang="ar-SA" b="1" dirty="0"/>
              <a:t>     </a:t>
            </a:r>
            <a:r>
              <a:rPr lang="ar-SA" b="1" dirty="0">
                <a:solidFill>
                  <a:srgbClr val="FF0000"/>
                </a:solidFill>
              </a:rPr>
              <a:t>فهو كافر كفراً أكبر.</a:t>
            </a:r>
          </a:p>
          <a:p>
            <a:pPr marL="514350" indent="-514350" algn="r" rtl="1">
              <a:buNone/>
            </a:pPr>
            <a:endParaRPr lang="ar-SA" b="1" dirty="0" smtClean="0">
              <a:solidFill>
                <a:srgbClr val="FF0000"/>
              </a:solidFill>
            </a:endParaRPr>
          </a:p>
          <a:p>
            <a:pPr marL="514350" indent="-514350" algn="r" rtl="1">
              <a:buNone/>
            </a:pPr>
            <a:r>
              <a:rPr lang="ar-SA" b="1" dirty="0" smtClean="0"/>
              <a:t>2) من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30932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dirty="0" smtClean="0"/>
              <a:t>3</a:t>
            </a:r>
            <a:r>
              <a:rPr lang="ar-SA" b="1" dirty="0" smtClean="0"/>
              <a:t>) من قال أن الحكم بالشريعة الإسلامية أفضل ، لكن الحكم بغير ما أنزل الله جائز.</a:t>
            </a:r>
          </a:p>
          <a:p>
            <a:pPr algn="r" rtl="1">
              <a:buNone/>
            </a:pPr>
            <a:r>
              <a:rPr lang="ar-SA" b="1" dirty="0" smtClean="0"/>
              <a:t>   </a:t>
            </a:r>
            <a:r>
              <a:rPr lang="ar-SA" b="1" dirty="0" smtClean="0">
                <a:solidFill>
                  <a:srgbClr val="FF0000"/>
                </a:solidFill>
              </a:rPr>
              <a:t>فهو كافر كفراً أكبر.</a:t>
            </a:r>
          </a:p>
          <a:p>
            <a:pPr algn="r" rtl="1">
              <a:buNone/>
            </a:pPr>
            <a:r>
              <a:rPr lang="ar-SA" b="1" dirty="0" smtClean="0"/>
              <a:t>4) من يعتقد أن الحكم بغير ما أنزل الله لا يجوز ، والحكم بالشريعة أفضل ولا يجوز بغيرها ، لكنه متساهل.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   فهو كافر كفراً أصغر لا يخرج من الملة (من أكبر الكبائر). </a:t>
            </a:r>
          </a:p>
          <a:p>
            <a:pPr algn="ct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أقسام الحكم بغير ما أنزل الله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إذا حكم الرجل بغير ما أنزل الله تبعاً لهواه  ( </a:t>
            </a:r>
            <a:r>
              <a:rPr lang="ar-SA" b="1" dirty="0" smtClean="0">
                <a:solidFill>
                  <a:srgbClr val="FF0000"/>
                </a:solidFill>
              </a:rPr>
              <a:t>فاسق وظالم </a:t>
            </a:r>
            <a:r>
              <a:rPr lang="ar-SA" b="1" dirty="0" smtClean="0"/>
              <a:t>)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إذا جهل الحكم بالشرع  ( </a:t>
            </a:r>
            <a:r>
              <a:rPr lang="ar-SA" b="1" dirty="0" smtClean="0">
                <a:solidFill>
                  <a:srgbClr val="FF0000"/>
                </a:solidFill>
              </a:rPr>
              <a:t>لا يكفر </a:t>
            </a:r>
            <a:r>
              <a:rPr lang="ar-SA" b="1" dirty="0" smtClean="0"/>
              <a:t>)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إذا كان يعلم الشرع وحكم بغيره ويعتقد أنه ظالماً في ذلك وأن الحق فيما جاء به الكتاب والسنة (</a:t>
            </a:r>
            <a:r>
              <a:rPr lang="ar-SA" b="1" dirty="0" smtClean="0">
                <a:solidFill>
                  <a:srgbClr val="FF0000"/>
                </a:solidFill>
              </a:rPr>
              <a:t>لا نكفره </a:t>
            </a:r>
            <a:r>
              <a:rPr lang="ar-SA" b="1" dirty="0" smtClean="0"/>
              <a:t>)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من يرى أن حكم غير الله أولى ( </a:t>
            </a:r>
            <a:r>
              <a:rPr lang="ar-SA" b="1" dirty="0" smtClean="0">
                <a:solidFill>
                  <a:srgbClr val="FF0000"/>
                </a:solidFill>
              </a:rPr>
              <a:t>كافر </a:t>
            </a:r>
            <a:r>
              <a:rPr lang="ar-SA" b="1" dirty="0" smtClean="0"/>
              <a:t>)</a:t>
            </a:r>
          </a:p>
          <a:p>
            <a:pPr algn="r" rtl="1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/>
          </a:solid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ar-SA" b="1" dirty="0" smtClean="0"/>
              <a:t>الطريق إلى الحكم بما أنزل الله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77500" lnSpcReduction="20000"/>
          </a:bodyPr>
          <a:lstStyle/>
          <a:p>
            <a:pPr algn="r" rtl="1">
              <a:buNone/>
            </a:pPr>
            <a:r>
              <a:rPr lang="ar-SA" sz="4100" b="1" dirty="0" smtClean="0"/>
              <a:t>قال(</a:t>
            </a:r>
            <a:r>
              <a:rPr lang="ar-SA" sz="4100" b="1" dirty="0" smtClean="0">
                <a:sym typeface="AGA Arabesque"/>
              </a:rPr>
              <a:t></a:t>
            </a:r>
            <a:r>
              <a:rPr lang="ar-SA" sz="4100" b="1" dirty="0" smtClean="0"/>
              <a:t>) (لتنقضن عرى الإسلام عروة عروة فكلما انتقضت عروة </a:t>
            </a:r>
          </a:p>
          <a:p>
            <a:pPr algn="r" rtl="1">
              <a:buNone/>
            </a:pPr>
            <a:r>
              <a:rPr lang="ar-SA" sz="4100" b="1" dirty="0" smtClean="0"/>
              <a:t>تشبث الناس بالتي تليها، فأولهن نقضا الحكم ، وآخرهن الصلاة ).</a:t>
            </a:r>
          </a:p>
          <a:p>
            <a:pPr algn="r" rtl="1">
              <a:buNone/>
            </a:pPr>
            <a:r>
              <a:rPr lang="ar-SA" sz="4100" b="1" dirty="0" smtClean="0"/>
              <a:t>قال (</a:t>
            </a:r>
            <a:r>
              <a:rPr lang="ar-SA" sz="4100" b="1" dirty="0" smtClean="0">
                <a:sym typeface="AGA Arabesque"/>
              </a:rPr>
              <a:t></a:t>
            </a:r>
            <a:r>
              <a:rPr lang="ar-SA" sz="4100" b="1" dirty="0" smtClean="0"/>
              <a:t>) (حتى يكون بعضهم يهلك بعضاً ويسبي بعضهم بعضاً). </a:t>
            </a:r>
          </a:p>
          <a:p>
            <a:pPr algn="r" rtl="1">
              <a:buNone/>
            </a:pPr>
            <a:r>
              <a:rPr lang="ar-SA" sz="4100" b="1" dirty="0" smtClean="0"/>
              <a:t>قال (</a:t>
            </a:r>
            <a:r>
              <a:rPr lang="ar-SA" sz="4100" b="1" dirty="0" smtClean="0">
                <a:sym typeface="AGA Arabesque"/>
              </a:rPr>
              <a:t></a:t>
            </a:r>
            <a:r>
              <a:rPr lang="ar-SA" sz="4100" b="1" dirty="0" smtClean="0"/>
              <a:t>) (وما لم يحكم أئمتهم بكتاب الله إلا ألقى الله باسهم بينهم).</a:t>
            </a:r>
          </a:p>
          <a:p>
            <a:pPr algn="r" rtl="1">
              <a:buNone/>
            </a:pPr>
            <a:r>
              <a:rPr lang="ar-SA" sz="4100" b="1" dirty="0" smtClean="0">
                <a:solidFill>
                  <a:srgbClr val="C00000"/>
                </a:solidFill>
              </a:rPr>
              <a:t>عملية التربية والتصفية ( الطريق إلى تحكيم شرع الله ) تسير على شقين:-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4100" b="1" dirty="0" smtClean="0"/>
              <a:t> تنقية العقيدة من كل الشوائب.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4100" b="1" dirty="0" smtClean="0"/>
              <a:t>تربية وتنشئة أفراد الأمة على الأحكام الشرعية والآداب  الإسلامية.</a:t>
            </a:r>
          </a:p>
          <a:p>
            <a:pPr marL="514350" indent="-514350" algn="r" rtl="1">
              <a:buNone/>
            </a:pPr>
            <a:r>
              <a:rPr lang="ar-SA" sz="4100" b="1" dirty="0" smtClean="0"/>
              <a:t>   </a:t>
            </a:r>
            <a:r>
              <a:rPr lang="ar-SA" sz="4100" b="1" dirty="0" smtClean="0">
                <a:solidFill>
                  <a:srgbClr val="FF0000"/>
                </a:solidFill>
              </a:rPr>
              <a:t>ما الغرض من إرسال الأنبياء والرسل؟</a:t>
            </a:r>
          </a:p>
          <a:p>
            <a:pPr marL="514350" indent="-514350" algn="r" rtl="1">
              <a:buNone/>
            </a:pPr>
            <a:r>
              <a:rPr lang="ar-SA" sz="4100" b="1" dirty="0" smtClean="0"/>
              <a:t>   هداية البشر ، إنقاذهم من الضلال والشرك </a:t>
            </a:r>
          </a:p>
          <a:p>
            <a:pPr marL="514350" indent="-514350" algn="r" rtl="1">
              <a:buNone/>
            </a:pPr>
            <a:endParaRPr lang="ar-SA" b="1" dirty="0" smtClean="0"/>
          </a:p>
          <a:p>
            <a:pPr rtl="1">
              <a:buNone/>
            </a:pPr>
            <a:endParaRPr lang="ar-SA" b="1" dirty="0" smtClean="0"/>
          </a:p>
          <a:p>
            <a:pPr rtl="1">
              <a:buNone/>
            </a:pPr>
            <a:endParaRPr lang="ar-SA" b="1" dirty="0" smtClean="0"/>
          </a:p>
          <a:p>
            <a:pPr rtl="1">
              <a:buNone/>
            </a:pPr>
            <a:endParaRPr lang="ar-SA" b="1" dirty="0" smtClean="0"/>
          </a:p>
          <a:p>
            <a:pPr algn="r" rtl="1">
              <a:buNone/>
            </a:pPr>
            <a:endParaRPr lang="ar-SA" b="1" dirty="0" smtClean="0"/>
          </a:p>
          <a:p>
            <a:pPr algn="r" rtl="1">
              <a:buNone/>
            </a:pPr>
            <a:endParaRPr lang="en-US" b="1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001156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SA" b="1" dirty="0" smtClean="0"/>
              <a:t>هل يجوز للدعاة والعاملين للإسلام العدول عن منهج الأنبياء؟</a:t>
            </a:r>
          </a:p>
          <a:p>
            <a:pPr algn="r" rtl="1">
              <a:buNone/>
            </a:pPr>
            <a:r>
              <a:rPr lang="ar-SA" b="1" dirty="0" smtClean="0"/>
              <a:t>  لا يجوز وذلك للآتي:-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لأنه الطريق </a:t>
            </a:r>
            <a:r>
              <a:rPr lang="ar-SA" b="1" dirty="0" err="1" smtClean="0"/>
              <a:t>الأقوم</a:t>
            </a:r>
            <a:r>
              <a:rPr lang="ar-SA" b="1" dirty="0" smtClean="0"/>
              <a:t>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لأن الأنبياء </a:t>
            </a:r>
            <a:r>
              <a:rPr lang="ar-SA" b="1" dirty="0" err="1" smtClean="0"/>
              <a:t>التزموه</a:t>
            </a:r>
            <a:r>
              <a:rPr lang="ar-SA" b="1" dirty="0" smtClean="0"/>
              <a:t> وطبقوه كاملاً.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أوجب الله على نبيه محمد </a:t>
            </a:r>
            <a:r>
              <a:rPr lang="ar-SA" b="1" dirty="0" smtClean="0">
                <a:solidFill>
                  <a:srgbClr val="0070C0"/>
                </a:solidFill>
              </a:rPr>
              <a:t>(</a:t>
            </a:r>
            <a:r>
              <a:rPr lang="ar-SA" b="1" dirty="0" smtClean="0">
                <a:solidFill>
                  <a:srgbClr val="0070C0"/>
                </a:solidFill>
                <a:sym typeface="AGA Arabesque"/>
              </a:rPr>
              <a:t></a:t>
            </a:r>
            <a:r>
              <a:rPr lang="ar-SA" b="1" dirty="0" smtClean="0">
                <a:solidFill>
                  <a:srgbClr val="0070C0"/>
                </a:solidFill>
              </a:rPr>
              <a:t>)</a:t>
            </a:r>
            <a:r>
              <a:rPr lang="ar-SA" b="1" dirty="0" smtClean="0"/>
              <a:t> الاقتداء </a:t>
            </a:r>
            <a:r>
              <a:rPr lang="ar-SA" b="1" dirty="0" err="1" smtClean="0"/>
              <a:t>بالانبياء</a:t>
            </a:r>
            <a:r>
              <a:rPr lang="ar-SA" b="1" dirty="0" smtClean="0"/>
              <a:t>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عقيدة التوحيد هي </a:t>
            </a:r>
            <a:r>
              <a:rPr lang="ar-SA" b="1" dirty="0" err="1" smtClean="0"/>
              <a:t>الاساس</a:t>
            </a:r>
            <a:r>
              <a:rPr lang="ar-SA" b="1" dirty="0" smtClean="0"/>
              <a:t> لدعوة الأنبياء ( التنظيم والترتيب أمر مقصود يجب إتباعه ) قال </a:t>
            </a:r>
            <a:r>
              <a:rPr lang="ar-SA" b="1" dirty="0" smtClean="0">
                <a:solidFill>
                  <a:srgbClr val="0070C0"/>
                </a:solidFill>
              </a:rPr>
              <a:t>(</a:t>
            </a:r>
            <a:r>
              <a:rPr lang="ar-SA" b="1" dirty="0" smtClean="0">
                <a:solidFill>
                  <a:srgbClr val="0070C0"/>
                </a:solidFill>
                <a:sym typeface="AGA Arabesque"/>
              </a:rPr>
              <a:t></a:t>
            </a:r>
            <a:r>
              <a:rPr lang="ar-SA" b="1" dirty="0" smtClean="0">
                <a:solidFill>
                  <a:srgbClr val="0070C0"/>
                </a:solidFill>
              </a:rPr>
              <a:t>) </a:t>
            </a:r>
            <a:r>
              <a:rPr lang="ar-SA" b="1" dirty="0" smtClean="0"/>
              <a:t>” </a:t>
            </a:r>
            <a:r>
              <a:rPr lang="ar-SA" b="1" dirty="0" smtClean="0">
                <a:solidFill>
                  <a:srgbClr val="FF0000"/>
                </a:solidFill>
              </a:rPr>
              <a:t>صلوا كما رأيتموني أصلي</a:t>
            </a:r>
            <a:r>
              <a:rPr lang="ar-SA" b="1" dirty="0" smtClean="0"/>
              <a:t>“  </a:t>
            </a:r>
          </a:p>
          <a:p>
            <a:pPr algn="r" rtl="1">
              <a:buNone/>
            </a:pPr>
            <a:r>
              <a:rPr lang="ar-SA" b="1" dirty="0" smtClean="0"/>
              <a:t>يجب الترتيب في الصلاة تبدأ بتكبيرة الإحرام وتختتم بالسلام </a:t>
            </a:r>
          </a:p>
          <a:p>
            <a:pPr algn="r" rtl="1">
              <a:buNone/>
            </a:pPr>
            <a:r>
              <a:rPr lang="ar-SA" b="1" dirty="0" smtClean="0"/>
              <a:t>وقال </a:t>
            </a:r>
            <a:r>
              <a:rPr lang="ar-SA" b="1" dirty="0" smtClean="0">
                <a:solidFill>
                  <a:srgbClr val="0070C0"/>
                </a:solidFill>
              </a:rPr>
              <a:t>(</a:t>
            </a:r>
            <a:r>
              <a:rPr lang="ar-SA" b="1" dirty="0" smtClean="0">
                <a:solidFill>
                  <a:srgbClr val="0070C0"/>
                </a:solidFill>
                <a:sym typeface="AGA Arabesque"/>
              </a:rPr>
              <a:t></a:t>
            </a:r>
            <a:r>
              <a:rPr lang="ar-SA" b="1" dirty="0" smtClean="0">
                <a:solidFill>
                  <a:srgbClr val="0070C0"/>
                </a:solidFill>
              </a:rPr>
              <a:t>)</a:t>
            </a:r>
            <a:r>
              <a:rPr lang="ar-SA" b="1" dirty="0" smtClean="0"/>
              <a:t> ” </a:t>
            </a:r>
            <a:r>
              <a:rPr lang="ar-SA" b="1" dirty="0" smtClean="0">
                <a:solidFill>
                  <a:srgbClr val="FF0000"/>
                </a:solidFill>
              </a:rPr>
              <a:t>خذوا عني مناسككم </a:t>
            </a:r>
            <a:r>
              <a:rPr lang="ar-SA" b="1" dirty="0" smtClean="0"/>
              <a:t>” فالوقوف بعرفة له زمن معين كذلك المبيت بمزدلفة لا يجب أن نغير في ذلك.</a:t>
            </a:r>
          </a:p>
          <a:p>
            <a:pPr algn="r" rtl="1">
              <a:buNone/>
            </a:pPr>
            <a:r>
              <a:rPr lang="ar-SA" b="1" dirty="0" smtClean="0"/>
              <a:t>ما هي أهم شروط الدعوة؟</a:t>
            </a:r>
          </a:p>
          <a:p>
            <a:pPr algn="r" rtl="1">
              <a:buNone/>
            </a:pPr>
            <a:r>
              <a:rPr lang="ar-SA" b="1" dirty="0" smtClean="0"/>
              <a:t>  </a:t>
            </a:r>
            <a:r>
              <a:rPr lang="ar-SA" b="1" dirty="0" smtClean="0">
                <a:solidFill>
                  <a:srgbClr val="FF0000"/>
                </a:solidFill>
              </a:rPr>
              <a:t>العلم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514350" indent="-514350" algn="r" rtl="1">
              <a:buNone/>
            </a:pPr>
            <a:r>
              <a:rPr lang="ar-SA" b="1" dirty="0" smtClean="0"/>
              <a:t>2) من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8008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1194</Words>
  <Application>Microsoft Office PowerPoint</Application>
  <PresentationFormat>On-screen Show (4:3)</PresentationFormat>
  <Paragraphs>122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سمة Office</vt:lpstr>
      <vt:lpstr>المحاضرة الثالثة</vt:lpstr>
      <vt:lpstr>PowerPoint Presentation</vt:lpstr>
      <vt:lpstr>PowerPoint Presentation</vt:lpstr>
      <vt:lpstr>وجوب الحكم بما أنزل الله</vt:lpstr>
      <vt:lpstr>PowerPoint Presentation</vt:lpstr>
      <vt:lpstr>وجوب الحكم بما أنزل الله</vt:lpstr>
      <vt:lpstr>الحكم بغير ما أنزل الله  </vt:lpstr>
      <vt:lpstr>الأصل في الحكام الكفر أم الإسلام</vt:lpstr>
      <vt:lpstr>على العالم والباحث مراعاة الآتي:-</vt:lpstr>
      <vt:lpstr>الحكم بغير ما أنزل الله من أي الكفرين؟</vt:lpstr>
      <vt:lpstr>الحكم بالقوانين الوضعية المخالفة لما أنزل الله</vt:lpstr>
      <vt:lpstr>PowerPoint Presentation</vt:lpstr>
      <vt:lpstr>PowerPoint Presentation</vt:lpstr>
      <vt:lpstr>الطريق إلى الحكم بما أنزل الله </vt:lpstr>
      <vt:lpstr>PowerPoint Presentation</vt:lpstr>
      <vt:lpstr>PowerPoint Presentation</vt:lpstr>
    </vt:vector>
  </TitlesOfParts>
  <Company>By 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الثالثة</dc:title>
  <dc:creator>user</dc:creator>
  <cp:lastModifiedBy>Anood Mohmmad Alkodari</cp:lastModifiedBy>
  <cp:revision>50</cp:revision>
  <dcterms:created xsi:type="dcterms:W3CDTF">2013-09-23T14:14:47Z</dcterms:created>
  <dcterms:modified xsi:type="dcterms:W3CDTF">2016-01-31T19:32:08Z</dcterms:modified>
</cp:coreProperties>
</file>