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64" r:id="rId2"/>
    <p:sldId id="257" r:id="rId3"/>
    <p:sldId id="258" r:id="rId4"/>
    <p:sldId id="267" r:id="rId5"/>
    <p:sldId id="259" r:id="rId6"/>
    <p:sldId id="268" r:id="rId7"/>
    <p:sldId id="260" r:id="rId8"/>
    <p:sldId id="261" r:id="rId9"/>
    <p:sldId id="266" r:id="rId10"/>
    <p:sldId id="262" r:id="rId11"/>
    <p:sldId id="263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CE60D4-58CF-4F8E-ADC9-945AD05C6905}" type="datetimeFigureOut">
              <a:rPr lang="ar-SA" smtClean="0"/>
              <a:t>21/04/37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68F4FBF-4351-4AD5-A9F1-A769E190DE7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480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5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-500090"/>
            <a:ext cx="9144000" cy="735809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ar-SA" sz="6000" b="1" dirty="0" smtClean="0">
              <a:solidFill>
                <a:srgbClr val="FF0000"/>
              </a:solidFill>
            </a:endParaRPr>
          </a:p>
          <a:p>
            <a:r>
              <a:rPr lang="ar-SA" sz="6000" b="1" dirty="0" smtClean="0">
                <a:solidFill>
                  <a:srgbClr val="FF0000"/>
                </a:solidFill>
              </a:rPr>
              <a:t>المحاضرة الرابعة</a:t>
            </a:r>
          </a:p>
          <a:p>
            <a:r>
              <a:rPr lang="ar-SA" sz="6000" b="1" dirty="0" smtClean="0">
                <a:solidFill>
                  <a:srgbClr val="FF0000"/>
                </a:solidFill>
              </a:rPr>
              <a:t>أولو الأمر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107504"/>
            <a:ext cx="9144000" cy="4571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b="1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ar-SA" sz="3600" b="1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مكانة الحكام</a:t>
            </a:r>
          </a:p>
          <a:p>
            <a:pPr algn="r" rtl="1">
              <a:buNone/>
            </a:pPr>
            <a:r>
              <a:rPr lang="ar-SA" b="1" dirty="0" smtClean="0"/>
              <a:t>قال الإمام الغزالي:</a:t>
            </a:r>
            <a:r>
              <a:rPr lang="ar-SA" b="1" dirty="0" smtClean="0">
                <a:sym typeface="Wingdings" pitchFamily="2" charset="2"/>
              </a:rPr>
              <a:t>(</a:t>
            </a:r>
            <a:r>
              <a:rPr lang="ar-SA" b="1" dirty="0" smtClean="0"/>
              <a:t> السلطان به قوام الدين ، فلا ينبغي أن يستحقر</a:t>
            </a:r>
          </a:p>
          <a:p>
            <a:pPr algn="r" rtl="1">
              <a:buNone/>
            </a:pPr>
            <a:r>
              <a:rPr lang="ar-SA" b="1" dirty="0" smtClean="0"/>
              <a:t> وإن كان ظالما فاسقاً ) 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مكانة أولو الأمر في الشرع المطهر</a:t>
            </a:r>
            <a:r>
              <a:rPr lang="ar-SA" b="1" dirty="0" smtClean="0"/>
              <a:t>:-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قرن طاعة الله وطاعة الرسول بطاعتهم .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بوجود السلطان يستتب الأمن وتحفظ الحقوق قال 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):(السلطان </a:t>
            </a:r>
          </a:p>
          <a:p>
            <a:pPr marL="514350" indent="-514350" algn="r" rtl="1">
              <a:buNone/>
            </a:pPr>
            <a:r>
              <a:rPr lang="ar-SA" b="1" dirty="0" smtClean="0"/>
              <a:t>ظل الله في الأرض ،فمن أكرمه أكرمه الله ،ومن أهانه أهانه الله ). </a:t>
            </a:r>
          </a:p>
          <a:p>
            <a:pPr marL="514350" indent="-514350" algn="r" rtl="1">
              <a:buNone/>
            </a:pPr>
            <a:r>
              <a:rPr lang="ar-SA" b="1" dirty="0" smtClean="0"/>
              <a:t>قال تعالى :</a:t>
            </a:r>
            <a:r>
              <a:rPr lang="ar-EG" b="1" dirty="0" smtClean="0"/>
              <a:t>قال الله تعالى : ( وَلَوْلا دَفْعُ اللَّهِ النَّاسَ بَعْضَهُمْ بِبَعْضٍ لَفَسَدَتِ الْأَرْضُ وَلَكِنَّ اللَّهَ ذُو فَضْلٍ عَلَى العَالَمِينَ ) </a:t>
            </a:r>
            <a:r>
              <a:rPr lang="ar-SA" sz="1800" b="1" dirty="0" smtClean="0"/>
              <a:t>البقرة 251</a:t>
            </a:r>
          </a:p>
          <a:p>
            <a:pPr marL="514350" indent="-514350" algn="r" rtl="1">
              <a:buNone/>
            </a:pPr>
            <a:r>
              <a:rPr lang="ar-SA" b="1" dirty="0" smtClean="0"/>
              <a:t>3. إجماع الأمة على عدم استقامة أمر الرعية إلا بالإمامة . 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467544"/>
            <a:ext cx="9144000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476672"/>
            <a:ext cx="8496944" cy="59766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ar-SA" sz="3600" b="1" dirty="0">
                <a:solidFill>
                  <a:srgbClr val="0070C0"/>
                </a:solidFill>
              </a:rPr>
              <a:t>السلطان العادل أعظم الناس أجراً</a:t>
            </a:r>
            <a:r>
              <a:rPr lang="ar-SA" sz="3600" dirty="0">
                <a:solidFill>
                  <a:srgbClr val="0070C0"/>
                </a:solidFill>
              </a:rPr>
              <a:t> </a:t>
            </a:r>
            <a:endParaRPr lang="ar-SA" sz="3600" b="1" dirty="0" smtClean="0">
              <a:solidFill>
                <a:srgbClr val="0070C0"/>
              </a:solidFill>
            </a:endParaRPr>
          </a:p>
          <a:p>
            <a:pPr algn="r" rtl="1">
              <a:buNone/>
            </a:pPr>
            <a:r>
              <a:rPr lang="ar-SA" b="1" dirty="0" smtClean="0"/>
              <a:t>قال رسول 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): ”إن المقسطين عند الله تعالى على منابر من نور على يمين الرحمن ...وكلتا يديه يمين .. الذين يعدلون في حكمهم وأهلهم وما ولوا“ . </a:t>
            </a:r>
          </a:p>
          <a:p>
            <a:pPr algn="r" rtl="1">
              <a:buNone/>
            </a:pPr>
            <a:r>
              <a:rPr lang="ar-SA" b="1" dirty="0" smtClean="0"/>
              <a:t>عن النبي 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 ” إنما الإمام جنة ، يقاتل من ورائه ويتقى به ، فإن أمر بتقوى الله وعدل ، كان له بذلك أجره،وإن يأمر بغيره ، كان عليه منه،. </a:t>
            </a:r>
          </a:p>
          <a:p>
            <a:pPr algn="r" rtl="1">
              <a:buNone/>
            </a:pPr>
            <a:r>
              <a:rPr lang="ar-SA" b="1" dirty="0" smtClean="0"/>
              <a:t>قال(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):“سبعة يظلهم الله في ظله يوم لا ظل إلى ظله:الإمام العادل..“.</a:t>
            </a:r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7200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2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 rtl="1">
              <a:buNone/>
            </a:pPr>
            <a:r>
              <a:rPr lang="ar-SA" sz="3600" b="1" dirty="0"/>
              <a:t>وجوب نصب الحكام</a:t>
            </a:r>
          </a:p>
          <a:p>
            <a:pPr algn="r" rtl="1">
              <a:buNone/>
            </a:pPr>
            <a:r>
              <a:rPr lang="ar-SA" b="1" dirty="0" smtClean="0"/>
              <a:t>وجوب تنصيب الحاكم لحراسة الدين وسياسة أمور المسلمين ، وكف المعتدين، وإنصاف المظلومين من الظالمين ، فالخلق لا تصلح أحوالهم إلا بسلطان. </a:t>
            </a:r>
          </a:p>
          <a:p>
            <a:pPr algn="r" rtl="1">
              <a:buNone/>
            </a:pPr>
            <a:r>
              <a:rPr lang="ar-SA" b="1" dirty="0" smtClean="0"/>
              <a:t>الإمامة موضوعة لخلافة النبوة في حراسة الدين وسياسة الدنيا.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نصب الإمام </a:t>
            </a:r>
            <a:r>
              <a:rPr lang="ar-SA" b="1" dirty="0" smtClean="0"/>
              <a:t>: واجب بالإجماع 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حكم تولي الإمامة </a:t>
            </a:r>
            <a:r>
              <a:rPr lang="ar-SA" b="1" dirty="0" smtClean="0"/>
              <a:t>: فرض كفاية . </a:t>
            </a:r>
          </a:p>
          <a:p>
            <a:pPr algn="r" rtl="1">
              <a:buNone/>
            </a:pPr>
            <a:r>
              <a:rPr lang="ar-SA" b="1" dirty="0" smtClean="0"/>
              <a:t>يخاطب بالإمامة طائفتان من الناس: </a:t>
            </a:r>
          </a:p>
          <a:p>
            <a:pPr marL="514350" indent="-514350" algn="r" rtl="1">
              <a:buAutoNum type="arabicParenBoth"/>
            </a:pPr>
            <a:r>
              <a:rPr lang="ar-SA" b="1" dirty="0" smtClean="0"/>
              <a:t>أهل الاجتهاد حتى يختاروا</a:t>
            </a:r>
          </a:p>
          <a:p>
            <a:pPr marL="514350" indent="-514350" algn="r" rtl="1">
              <a:buAutoNum type="arabicParenBoth"/>
            </a:pPr>
            <a:r>
              <a:rPr lang="ar-SA" b="1" dirty="0" smtClean="0"/>
              <a:t>من يوجد فيه شرائط الإمامة حتى ينتصب أحدهم للإمامة.</a:t>
            </a:r>
          </a:p>
          <a:p>
            <a:pPr algn="r" rtl="1">
              <a:buNone/>
            </a:pPr>
            <a:r>
              <a:rPr lang="ar-SA" b="1" dirty="0" smtClean="0"/>
              <a:t> </a:t>
            </a:r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19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7200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r" rtl="1">
              <a:buNone/>
            </a:pPr>
            <a:endParaRPr lang="ar-SA" b="1" dirty="0" smtClean="0">
              <a:solidFill>
                <a:srgbClr val="FF0000"/>
              </a:solidFill>
            </a:endParaRPr>
          </a:p>
          <a:p>
            <a:pPr algn="ctr" rtl="1">
              <a:buNone/>
            </a:pPr>
            <a:r>
              <a:rPr lang="ar-SA" sz="3600" b="1" dirty="0" smtClean="0">
                <a:solidFill>
                  <a:srgbClr val="0070C0"/>
                </a:solidFill>
              </a:rPr>
              <a:t>ألقاب الإمام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الخليفة:</a:t>
            </a:r>
            <a:r>
              <a:rPr lang="ar-SA" b="1" dirty="0" smtClean="0"/>
              <a:t> لكونه يخلف النبي قال تعالى (</a:t>
            </a:r>
            <a:r>
              <a:rPr lang="ar-SA" dirty="0"/>
              <a:t>يَا دَاوُودُ إِنَّا جَعَلْنَاكَ خَلِيفَةً فِي الْأَرْضِ</a:t>
            </a:r>
            <a:r>
              <a:rPr lang="ar-SA" b="1" dirty="0" smtClean="0"/>
              <a:t>)</a:t>
            </a:r>
          </a:p>
          <a:p>
            <a:pPr algn="r" rtl="1">
              <a:buNone/>
            </a:pPr>
            <a:r>
              <a:rPr lang="ar-SA" b="1" dirty="0" smtClean="0"/>
              <a:t> </a:t>
            </a:r>
            <a:r>
              <a:rPr lang="ar-SA" b="1" dirty="0" smtClean="0">
                <a:solidFill>
                  <a:srgbClr val="0070C0"/>
                </a:solidFill>
              </a:rPr>
              <a:t>ولي الأمر: </a:t>
            </a:r>
            <a:r>
              <a:rPr lang="ar-SA" b="1" dirty="0" smtClean="0"/>
              <a:t>لقوله تعالى </a:t>
            </a:r>
            <a:r>
              <a:rPr lang="ar-SA" b="1" dirty="0"/>
              <a:t>(طِيعُوا اللَّهَ وَأَطِيعُوا الرَّسُولَ وَأُولِي الْأَمْرِ </a:t>
            </a:r>
            <a:r>
              <a:rPr lang="ar-SA" b="1" dirty="0" smtClean="0"/>
              <a:t>مِنْكُمْ)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الإمام:</a:t>
            </a:r>
            <a:r>
              <a:rPr lang="ar-SA" b="1" dirty="0" smtClean="0"/>
              <a:t> لحديث « من بايع إماماً فأعطاه صفقة يده وثمرة قلبه فليطعمه إن استطاع ، فإن جاء آخر ينازعه ، فأضربوا عنق الآخر» – </a:t>
            </a:r>
            <a:r>
              <a:rPr lang="ar-SA" b="1" dirty="0" smtClean="0">
                <a:solidFill>
                  <a:srgbClr val="0070C0"/>
                </a:solidFill>
              </a:rPr>
              <a:t>السلطان</a:t>
            </a:r>
            <a:r>
              <a:rPr lang="ar-SA" b="1" dirty="0" smtClean="0"/>
              <a:t> : للحديث « من خرج من السلطان شبراً فمات ، </a:t>
            </a:r>
            <a:r>
              <a:rPr lang="ar-SA" b="1" dirty="0" err="1" smtClean="0"/>
              <a:t>فميتته</a:t>
            </a:r>
            <a:r>
              <a:rPr lang="ar-SA" b="1" dirty="0" smtClean="0"/>
              <a:t> الجاهلية»</a:t>
            </a:r>
          </a:p>
          <a:p>
            <a:pPr algn="r" rtl="1">
              <a:buNone/>
            </a:pPr>
            <a:r>
              <a:rPr lang="ar-SA" b="1" dirty="0" smtClean="0"/>
              <a:t> </a:t>
            </a:r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7200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r" rtl="1">
              <a:buNone/>
            </a:pPr>
            <a:endParaRPr lang="ar-SA" b="1" dirty="0" smtClean="0">
              <a:solidFill>
                <a:srgbClr val="0070C0"/>
              </a:solidFill>
            </a:endParaRPr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الملك:</a:t>
            </a:r>
            <a:r>
              <a:rPr lang="ar-SA" b="1" dirty="0" smtClean="0"/>
              <a:t> (</a:t>
            </a:r>
            <a:r>
              <a:rPr lang="ar-EG" b="1" dirty="0"/>
              <a:t>وَقَالَ لَهُمْ نَبِيُّهُمْ إِنَّ اللّهَ قَدْ بَعَثَ لَكُمْ طَالُوتَ مَلِكاً</a:t>
            </a:r>
            <a:r>
              <a:rPr lang="ar-SA" b="1" dirty="0" smtClean="0"/>
              <a:t>) (</a:t>
            </a:r>
            <a:r>
              <a:rPr lang="ar-SA" b="1" dirty="0"/>
              <a:t>وَإِذْ قَالَ مُوسَى لِقَوْمِهِ يَا قَوْمِ اذْكُرُواْ نِعْمَةَ اللّهِ عَلَيْكُمْ إِذْ جَعَلَ فِيكُمْ أَنبِيَاء وَجَعَلَكُم مُّلُوكاً وَآتَاكُم مَّا لَمْ يُؤْتِ أَحَداً مِّن </a:t>
            </a:r>
            <a:r>
              <a:rPr lang="ar-SA" b="1" dirty="0" smtClean="0"/>
              <a:t>الْعَالَمِينَ) </a:t>
            </a:r>
            <a:endParaRPr lang="ar-SA" b="1" dirty="0"/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أمير المؤمنين ، وخليفة رسول الله 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endParaRPr lang="ar-SA" b="1" dirty="0" smtClean="0">
              <a:solidFill>
                <a:srgbClr val="0070C0"/>
              </a:solidFill>
            </a:endParaRPr>
          </a:p>
          <a:p>
            <a:pPr algn="r" rtl="1">
              <a:buNone/>
            </a:pPr>
            <a:r>
              <a:rPr lang="ar-SA" b="1" dirty="0" smtClean="0"/>
              <a:t>ولا يقال خليفة الله ويحرم أن يلقب « شاهان شاه» «ملك الملوك».</a:t>
            </a:r>
          </a:p>
          <a:p>
            <a:pPr algn="r" rtl="1">
              <a:buNone/>
            </a:pPr>
            <a:r>
              <a:rPr lang="ar-SA" b="1" dirty="0" smtClean="0"/>
              <a:t>عن النبي قال: « إن أخنع اسم عند الله تعالى رجل تسمى ملك الملوك»</a:t>
            </a:r>
          </a:p>
          <a:p>
            <a:pPr algn="r" rtl="1">
              <a:buNone/>
            </a:pPr>
            <a:r>
              <a:rPr lang="ar-SA" b="1" dirty="0" smtClean="0"/>
              <a:t> </a:t>
            </a:r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603448"/>
            <a:ext cx="9144000" cy="45719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 rtl="1">
              <a:buNone/>
            </a:pPr>
            <a:r>
              <a:rPr lang="ar-SA" sz="42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شروط </a:t>
            </a:r>
            <a:r>
              <a:rPr lang="ar-SA" sz="42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الحكام</a:t>
            </a:r>
          </a:p>
          <a:p>
            <a:pPr algn="r" rtl="1">
              <a:buNone/>
            </a:pPr>
            <a:r>
              <a:rPr lang="ar-SA" sz="4200" b="1" dirty="0">
                <a:solidFill>
                  <a:srgbClr val="00B050"/>
                </a:solidFill>
              </a:rPr>
              <a:t>1</a:t>
            </a:r>
            <a:r>
              <a:rPr lang="ar-SA" sz="4200" b="1" dirty="0" smtClean="0">
                <a:solidFill>
                  <a:srgbClr val="00B050"/>
                </a:solidFill>
              </a:rPr>
              <a:t>.التكليف</a:t>
            </a:r>
            <a:r>
              <a:rPr lang="ar-SA" sz="4200" b="1" dirty="0" smtClean="0"/>
              <a:t> </a:t>
            </a:r>
            <a:r>
              <a:rPr lang="ar-SA" sz="3500" b="1" dirty="0" smtClean="0"/>
              <a:t>:-الإسلام ، البلوغ ، العقل . </a:t>
            </a:r>
          </a:p>
          <a:p>
            <a:pPr algn="r" rtl="1">
              <a:buNone/>
            </a:pPr>
            <a:r>
              <a:rPr lang="ar-SA" sz="3500" b="1" dirty="0" smtClean="0"/>
              <a:t> </a:t>
            </a:r>
            <a:r>
              <a:rPr lang="ar-SA" b="1" dirty="0" smtClean="0"/>
              <a:t>قَالَ اللَّهُ تَعَالَى: ( لَا يَتَّخِذِ الْمُؤْمِنُونَ الْكَافِرِينَ أَوْلِيَاءَ مِنْ دُونِ الْمُؤْمِنِينَ وَمَنْ يَفْعَلْ ذَلِكَ فَلَيْسَ مِنَ اللَّهِ فِي شَيْءٍ)</a:t>
            </a:r>
            <a:r>
              <a:rPr lang="ar-SA" sz="3500" b="1" dirty="0" smtClean="0"/>
              <a:t> </a:t>
            </a:r>
            <a:r>
              <a:rPr lang="ar-SA" sz="1900" b="1" dirty="0" smtClean="0"/>
              <a:t>ال عمران 28 </a:t>
            </a:r>
          </a:p>
          <a:p>
            <a:pPr algn="r" rtl="1">
              <a:buNone/>
            </a:pPr>
            <a:r>
              <a:rPr lang="ar-SA" sz="3500" b="1" dirty="0" smtClean="0"/>
              <a:t>حديث ”</a:t>
            </a:r>
            <a:r>
              <a:rPr lang="ar-SA" sz="3500" b="1" dirty="0" smtClean="0">
                <a:solidFill>
                  <a:schemeClr val="tx1"/>
                </a:solidFill>
              </a:rPr>
              <a:t>رفع القلم عن ثلاثاً عن النائم حتى يستيقظ وعن الصبي حتى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chemeClr val="tx1"/>
                </a:solidFill>
              </a:rPr>
              <a:t>يكبر ،وعن المجنون حتى يعقل أو يفيق ”.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rgbClr val="00B050"/>
                </a:solidFill>
              </a:rPr>
              <a:t>2</a:t>
            </a:r>
            <a:r>
              <a:rPr lang="ar-SA" sz="4200" b="1" dirty="0" smtClean="0">
                <a:solidFill>
                  <a:srgbClr val="00B050"/>
                </a:solidFill>
              </a:rPr>
              <a:t>. الذكورة</a:t>
            </a:r>
            <a:r>
              <a:rPr lang="ar-SA" sz="3500" b="1" dirty="0" smtClean="0"/>
              <a:t>: عدم صلاح المرأة للولاية الكبرى ،قال </a:t>
            </a:r>
            <a:r>
              <a:rPr lang="ar-SA" sz="3600" b="1" dirty="0" smtClean="0">
                <a:solidFill>
                  <a:schemeClr val="tx1"/>
                </a:solidFill>
              </a:rPr>
              <a:t>(</a:t>
            </a:r>
            <a:r>
              <a:rPr lang="ar-SA" sz="3600" b="1" dirty="0" smtClean="0">
                <a:solidFill>
                  <a:schemeClr val="tx1"/>
                </a:solidFill>
                <a:sym typeface="AGA Arabesque"/>
              </a:rPr>
              <a:t></a:t>
            </a:r>
            <a:r>
              <a:rPr lang="ar-SA" sz="3600" b="1" dirty="0" smtClean="0">
                <a:solidFill>
                  <a:schemeClr val="tx1"/>
                </a:solidFill>
              </a:rPr>
              <a:t>):“</a:t>
            </a:r>
            <a:r>
              <a:rPr lang="ar-SA" sz="3500" b="1" dirty="0" smtClean="0">
                <a:solidFill>
                  <a:schemeClr val="tx1"/>
                </a:solidFill>
              </a:rPr>
              <a:t>لا يفلح قوم ولوا أمرهم امرأة ” .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rgbClr val="00B050"/>
                </a:solidFill>
              </a:rPr>
              <a:t>3</a:t>
            </a:r>
            <a:r>
              <a:rPr lang="ar-SA" sz="4200" b="1" dirty="0" smtClean="0">
                <a:solidFill>
                  <a:srgbClr val="00B050"/>
                </a:solidFill>
              </a:rPr>
              <a:t>. العدالة </a:t>
            </a:r>
            <a:r>
              <a:rPr lang="ar-SA" sz="3500" b="1" dirty="0" smtClean="0"/>
              <a:t>:التحلي بالفضائل ، والتخلي عن الرذائل ، وترك المعاصي.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rgbClr val="00B050"/>
                </a:solidFill>
              </a:rPr>
              <a:t>4. </a:t>
            </a:r>
            <a:r>
              <a:rPr lang="ar-SA" sz="4200" b="1" dirty="0" smtClean="0">
                <a:solidFill>
                  <a:srgbClr val="00B050"/>
                </a:solidFill>
              </a:rPr>
              <a:t>العلم والثقافة</a:t>
            </a:r>
            <a:r>
              <a:rPr lang="ar-SA" sz="3500" b="1" dirty="0" smtClean="0"/>
              <a:t>:اشترط جمهور الفقهاء ،أن يبلغ الخليفة بعلمه درجة </a:t>
            </a:r>
          </a:p>
          <a:p>
            <a:pPr algn="r" rtl="1">
              <a:buNone/>
            </a:pPr>
            <a:r>
              <a:rPr lang="ar-SA" sz="3500" b="1" dirty="0" smtClean="0"/>
              <a:t>الاجتهاد . </a:t>
            </a:r>
          </a:p>
          <a:p>
            <a:pPr algn="r" rtl="1">
              <a:buNone/>
            </a:pPr>
            <a:r>
              <a:rPr lang="ar-SA" sz="3500" b="1" dirty="0" smtClean="0"/>
              <a:t>والبعض الآخر يرى أنما يكفيه أن يحصل من العلم الشرعي ما يستطيع </a:t>
            </a:r>
          </a:p>
          <a:p>
            <a:pPr algn="r" rtl="1">
              <a:buNone/>
            </a:pPr>
            <a:r>
              <a:rPr lang="ar-SA" sz="3500" b="1" dirty="0" smtClean="0"/>
              <a:t>به قيادة الأمة ،والاستعانة بكبار الفقهاء في الشريعة الإسلامية (الحنفية والإمام الشاطبي وأبو حامد الغزالي ).  </a:t>
            </a:r>
          </a:p>
          <a:p>
            <a:pPr algn="r" rtl="1">
              <a:buNone/>
            </a:pPr>
            <a:r>
              <a:rPr lang="ar-SA" sz="3500" b="1" dirty="0" smtClean="0"/>
              <a:t>             </a:t>
            </a:r>
          </a:p>
          <a:p>
            <a:pPr algn="r" rtl="1">
              <a:buNone/>
            </a:pPr>
            <a:endParaRPr lang="ar-SA" sz="3500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603448"/>
            <a:ext cx="9144000" cy="72008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 rtl="1"/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548680"/>
            <a:ext cx="7992888" cy="5616624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514350" indent="-514350"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5. </a:t>
            </a:r>
            <a:r>
              <a:rPr lang="ar-SA" b="1" dirty="0">
                <a:solidFill>
                  <a:srgbClr val="00B050"/>
                </a:solidFill>
              </a:rPr>
              <a:t>الكفاية السياسية</a:t>
            </a:r>
            <a:endParaRPr lang="ar-SA" b="1" dirty="0" smtClean="0"/>
          </a:p>
          <a:p>
            <a:pPr marL="514350" indent="-514350" algn="r" rtl="1">
              <a:buNone/>
            </a:pPr>
            <a:r>
              <a:rPr lang="ar-SA" b="1" dirty="0" smtClean="0"/>
              <a:t>المقصود بالكفاية السياسية الآتي:-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العلم بفن السياسة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تدبير المصالح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إدارة شئون البلاد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النهوض بتبعة الحكم وأعبائه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له خبرة ورأي في أمور الحرب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تدبير الجيوش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سد الثغور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ردع الأمة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الانتقام من الظالم والأخذ للمظلوم .</a:t>
            </a:r>
          </a:p>
          <a:p>
            <a:pPr marL="514350" indent="-514350" algn="r" rtl="1">
              <a:buNone/>
            </a:pP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603448"/>
            <a:ext cx="9144000" cy="72008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 rtl="1"/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548680"/>
            <a:ext cx="7992888" cy="5616624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6</a:t>
            </a:r>
            <a:r>
              <a:rPr lang="ar-SA" sz="3900" b="1" dirty="0" smtClean="0">
                <a:solidFill>
                  <a:srgbClr val="00B050"/>
                </a:solidFill>
              </a:rPr>
              <a:t>.أن يكون قرشياً</a:t>
            </a:r>
            <a:r>
              <a:rPr lang="ar-SA" b="1" dirty="0" smtClean="0"/>
              <a:t>: </a:t>
            </a:r>
            <a:r>
              <a:rPr lang="ar-SA" b="1" dirty="0" smtClean="0">
                <a:solidFill>
                  <a:schemeClr val="tx1"/>
                </a:solidFill>
              </a:rPr>
              <a:t>قال (</a:t>
            </a:r>
            <a:r>
              <a:rPr lang="ar-SA" b="1" dirty="0" smtClean="0">
                <a:solidFill>
                  <a:schemeClr val="tx1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chemeClr val="tx1"/>
                </a:solidFill>
              </a:rPr>
              <a:t>) ” الأئمة من قريش“. يقصد بذلك الإمامة الكبرى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وقوله </a:t>
            </a:r>
            <a:r>
              <a:rPr lang="ar-SA" b="1" dirty="0">
                <a:solidFill>
                  <a:schemeClr val="tx1"/>
                </a:solidFill>
              </a:rPr>
              <a:t>(</a:t>
            </a:r>
            <a:r>
              <a:rPr lang="ar-SA" b="1" dirty="0">
                <a:solidFill>
                  <a:schemeClr val="tx1"/>
                </a:solidFill>
                <a:sym typeface="AGA Arabesque"/>
              </a:rPr>
              <a:t></a:t>
            </a:r>
            <a:r>
              <a:rPr lang="ar-SA" b="1" dirty="0">
                <a:solidFill>
                  <a:schemeClr val="tx1"/>
                </a:solidFill>
              </a:rPr>
              <a:t>)</a:t>
            </a:r>
            <a:r>
              <a:rPr lang="ar-SA" b="1" dirty="0" smtClean="0">
                <a:solidFill>
                  <a:schemeClr val="tx1"/>
                </a:solidFill>
              </a:rPr>
              <a:t>« الناس تبع لقريش في هذا الشأن ، مسلمهم لمسلمهم ، وكافرهم لكافرهم»</a:t>
            </a:r>
          </a:p>
          <a:p>
            <a:pPr marL="514350" indent="-514350" algn="r" rtl="1">
              <a:buNone/>
            </a:pPr>
            <a:r>
              <a:rPr lang="ar-SA" b="1" dirty="0">
                <a:solidFill>
                  <a:schemeClr val="tx1"/>
                </a:solidFill>
              </a:rPr>
              <a:t>وقوله (</a:t>
            </a:r>
            <a:r>
              <a:rPr lang="ar-SA" b="1" dirty="0">
                <a:solidFill>
                  <a:schemeClr val="tx1"/>
                </a:solidFill>
                <a:sym typeface="AGA Arabesque"/>
              </a:rPr>
              <a:t></a:t>
            </a:r>
            <a:r>
              <a:rPr lang="ar-SA" b="1" dirty="0">
                <a:solidFill>
                  <a:schemeClr val="tx1"/>
                </a:solidFill>
              </a:rPr>
              <a:t>)« </a:t>
            </a:r>
            <a:r>
              <a:rPr lang="ar-SA" b="1" dirty="0" smtClean="0">
                <a:solidFill>
                  <a:schemeClr val="tx1"/>
                </a:solidFill>
              </a:rPr>
              <a:t>لا يزال هذا الأمر في قريش ما بقي من الناس اثنان» 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1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603448"/>
            <a:ext cx="9144000" cy="144016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 rtl="1"/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404664"/>
            <a:ext cx="7920880" cy="5976664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dirty="0">
                <a:solidFill>
                  <a:srgbClr val="00B050"/>
                </a:solidFill>
              </a:rPr>
              <a:t>7. الحرية </a:t>
            </a:r>
            <a:endParaRPr lang="ar-SA" b="1" dirty="0" smtClean="0">
              <a:solidFill>
                <a:srgbClr val="00B050"/>
              </a:solidFill>
            </a:endParaRPr>
          </a:p>
          <a:p>
            <a:pPr algn="r" rtl="1">
              <a:buNone/>
            </a:pPr>
            <a:r>
              <a:rPr lang="ar-SA" sz="3900" b="1" dirty="0" smtClean="0">
                <a:solidFill>
                  <a:srgbClr val="00B050"/>
                </a:solidFill>
              </a:rPr>
              <a:t>8. سلامة الحواس والأعضاء</a:t>
            </a:r>
            <a:r>
              <a:rPr lang="ar-SA" b="1" dirty="0" smtClean="0"/>
              <a:t>. </a:t>
            </a:r>
          </a:p>
          <a:p>
            <a:pPr algn="r" rtl="1">
              <a:buNone/>
            </a:pPr>
            <a:r>
              <a:rPr lang="ar-SA" b="1" dirty="0" smtClean="0"/>
              <a:t>الحواس (البصر، السمع ، النطق ) . </a:t>
            </a:r>
          </a:p>
          <a:p>
            <a:pPr algn="ctr" rtl="1">
              <a:buNone/>
            </a:pPr>
            <a:r>
              <a:rPr lang="ar-SA" sz="4300" b="1" dirty="0" smtClean="0">
                <a:solidFill>
                  <a:srgbClr val="FF0000"/>
                </a:solidFill>
              </a:rPr>
              <a:t>طرق تولية الحاكم </a:t>
            </a:r>
          </a:p>
          <a:p>
            <a:pPr algn="r" rtl="1">
              <a:buNone/>
            </a:pPr>
            <a:r>
              <a:rPr lang="ar-SA" b="1" dirty="0" smtClean="0"/>
              <a:t>لاتوجد طريقة محددة لاختيار الحاكم . في حالة الأمن والاستقرار تتبع الطرق الآتية: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الطريقة الأولى: </a:t>
            </a:r>
            <a:r>
              <a:rPr lang="ar-SA" b="1" dirty="0" smtClean="0"/>
              <a:t>( بيعة أهل الحل والعقد ). </a:t>
            </a:r>
          </a:p>
          <a:p>
            <a:pPr algn="r" rtl="1">
              <a:buNone/>
            </a:pPr>
            <a:r>
              <a:rPr lang="ar-SA" b="1" dirty="0" smtClean="0"/>
              <a:t>يقوم بعقدها طائفتين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الطائفة الأولى</a:t>
            </a:r>
            <a:r>
              <a:rPr lang="ar-SA" b="1" dirty="0" smtClean="0">
                <a:solidFill>
                  <a:schemeClr val="tx1"/>
                </a:solidFill>
              </a:rPr>
              <a:t>:أهل </a:t>
            </a:r>
            <a:r>
              <a:rPr lang="ar-SA" b="1" dirty="0" smtClean="0"/>
              <a:t>الاختيار وهم أهل الحل والعقد من الأمراء والشيوخ والعلماء ووجهاء المجتمع يشترط فيهم الآتي :- </a:t>
            </a:r>
          </a:p>
          <a:p>
            <a:pPr algn="r" rtl="1">
              <a:buNone/>
            </a:pPr>
            <a:r>
              <a:rPr lang="ar-SA" b="1" dirty="0" smtClean="0"/>
              <a:t>1- العدالة. </a:t>
            </a:r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404664"/>
            <a:ext cx="8136904" cy="6048672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dirty="0"/>
              <a:t>2- العلم الذي يتوصلون به إلى معرفة من يستحق الإمامة. </a:t>
            </a:r>
          </a:p>
          <a:p>
            <a:pPr algn="r" rtl="1">
              <a:buNone/>
            </a:pPr>
            <a:r>
              <a:rPr lang="ar-SA" b="1" dirty="0"/>
              <a:t>3-الرأي والحكمة المؤديان لاختيار من هو أصلح للإمامة . </a:t>
            </a:r>
            <a:endParaRPr lang="en-US" b="1" dirty="0"/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الطائفة الثانية: </a:t>
            </a:r>
            <a:r>
              <a:rPr lang="ar-SA" b="1" dirty="0" smtClean="0"/>
              <a:t>المؤهلون للحكم والسياسة .</a:t>
            </a:r>
          </a:p>
          <a:p>
            <a:pPr algn="r" rtl="1">
              <a:buNone/>
            </a:pPr>
            <a:r>
              <a:rPr lang="ar-SA" b="1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إذا اجتمع أهل الحل والعقد للاختيار تفحصوا أحوال من يصلحون للحكم فيقدمون</a:t>
            </a:r>
            <a:r>
              <a:rPr lang="ar-SA" b="1" dirty="0" smtClean="0"/>
              <a:t>: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أكثرهم فضلاً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أكملهم شروطاً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من يسرع الناس إلى طاعته ولا يتوقفون في بيعته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الطريقة الثانية : </a:t>
            </a:r>
            <a:r>
              <a:rPr lang="ar-SA" b="1" dirty="0" smtClean="0"/>
              <a:t>(الاستخلاف وولاية العهد ) إجازة علماء الأمة </a:t>
            </a:r>
          </a:p>
          <a:p>
            <a:pPr algn="r" rtl="1">
              <a:buNone/>
            </a:pPr>
            <a:r>
              <a:rPr lang="ar-SA" b="1" dirty="0" smtClean="0"/>
              <a:t>الاستخلاف (استخلاف الإمام القائم وعهده بالإمامة إلى من بعده ) . </a:t>
            </a:r>
          </a:p>
          <a:p>
            <a:pPr algn="r" rtl="1">
              <a:buNone/>
            </a:pPr>
            <a:r>
              <a:rPr lang="ar-SA" b="1" dirty="0" smtClean="0"/>
              <a:t>عهد الصديق إلى عمر وعهد عمر بها إلى أهل الشورى . 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963488"/>
            <a:ext cx="9144000" cy="504056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548680"/>
            <a:ext cx="8280920" cy="5688632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عقد الإمامة يصح بوجوه :</a:t>
            </a:r>
          </a:p>
          <a:p>
            <a:pPr algn="r" rtl="1"/>
            <a:r>
              <a:rPr lang="ar-SA" b="1" dirty="0" smtClean="0">
                <a:solidFill>
                  <a:schemeClr val="tx1"/>
                </a:solidFill>
              </a:rPr>
              <a:t>يعهد الإمام إلى إنسان يختاره بعد موته يفعل ذلك في ( صحته أو مرضه أو عند موته )</a:t>
            </a:r>
          </a:p>
          <a:p>
            <a:pPr algn="r" rtl="1">
              <a:buNone/>
            </a:pPr>
            <a:endParaRPr lang="ar-SA" b="1" dirty="0" smtClean="0">
              <a:solidFill>
                <a:schemeClr val="tx1"/>
              </a:solidFill>
            </a:endParaRPr>
          </a:p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الطريقة </a:t>
            </a:r>
            <a:r>
              <a:rPr lang="ar-SA" b="1" dirty="0">
                <a:solidFill>
                  <a:srgbClr val="7030A0"/>
                </a:solidFill>
              </a:rPr>
              <a:t>الثالثة : </a:t>
            </a:r>
            <a:r>
              <a:rPr lang="ar-SA" b="1" dirty="0"/>
              <a:t>(القهرية) </a:t>
            </a:r>
            <a:endParaRPr lang="ar-SA" b="1" dirty="0" smtClean="0"/>
          </a:p>
          <a:p>
            <a:pPr algn="r" rtl="1">
              <a:buNone/>
            </a:pPr>
            <a:r>
              <a:rPr lang="ar-SA" b="1" dirty="0" smtClean="0"/>
              <a:t>في </a:t>
            </a:r>
            <a:r>
              <a:rPr lang="ar-SA" b="1" dirty="0"/>
              <a:t>حالة ارتكاب أخف الضررين </a:t>
            </a:r>
          </a:p>
          <a:p>
            <a:pPr algn="r" rtl="1">
              <a:buNone/>
            </a:pPr>
            <a:r>
              <a:rPr lang="ar-SA" b="1" dirty="0"/>
              <a:t>كيف تثبت الإمامة العظمى:- </a:t>
            </a:r>
          </a:p>
          <a:p>
            <a:pPr algn="r" rtl="1">
              <a:buNone/>
            </a:pPr>
            <a:r>
              <a:rPr lang="ar-SA" b="1" dirty="0"/>
              <a:t>1- </a:t>
            </a:r>
            <a:r>
              <a:rPr lang="ar-SA" b="1" dirty="0" err="1" smtClean="0"/>
              <a:t>ايصاء</a:t>
            </a:r>
            <a:r>
              <a:rPr lang="ar-SA" b="1" dirty="0" smtClean="0"/>
              <a:t> </a:t>
            </a:r>
            <a:r>
              <a:rPr lang="ar-SA" b="1" dirty="0"/>
              <a:t>الخليفة الأول. </a:t>
            </a:r>
          </a:p>
          <a:p>
            <a:pPr algn="r" rtl="1">
              <a:buNone/>
            </a:pPr>
            <a:r>
              <a:rPr lang="ar-SA" b="1" dirty="0"/>
              <a:t>2- التغلب على الناس. </a:t>
            </a:r>
          </a:p>
          <a:p>
            <a:pPr algn="r" rtl="1">
              <a:buNone/>
            </a:pPr>
            <a:r>
              <a:rPr lang="ar-SA" b="1" dirty="0"/>
              <a:t>3- بيعة أهل الحل والعقد . </a:t>
            </a:r>
            <a:endParaRPr lang="en-US" b="1" dirty="0"/>
          </a:p>
          <a:p>
            <a:pPr marL="0" indent="0" algn="r" rtl="1">
              <a:buNone/>
            </a:pPr>
            <a:endParaRPr lang="ar-SA" b="1" dirty="0" smtClean="0"/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1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874</Words>
  <Application>Microsoft Office PowerPoint</Application>
  <PresentationFormat>On-screen Show (4:3)</PresentationFormat>
  <Paragraphs>108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سمة Office</vt:lpstr>
      <vt:lpstr>PowerPoint Presentation</vt:lpstr>
      <vt:lpstr> </vt:lpstr>
      <vt:lpstr>PowerPoint Presentation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Anood Mohmmad Alkodari</cp:lastModifiedBy>
  <cp:revision>86</cp:revision>
  <dcterms:created xsi:type="dcterms:W3CDTF">2013-10-05T05:37:18Z</dcterms:created>
  <dcterms:modified xsi:type="dcterms:W3CDTF">2016-01-31T19:32:51Z</dcterms:modified>
</cp:coreProperties>
</file>